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37"/>
  </p:notesMasterIdLst>
  <p:sldIdLst>
    <p:sldId id="625" r:id="rId5"/>
    <p:sldId id="628" r:id="rId6"/>
    <p:sldId id="641" r:id="rId7"/>
    <p:sldId id="601" r:id="rId8"/>
    <p:sldId id="630" r:id="rId9"/>
    <p:sldId id="656" r:id="rId10"/>
    <p:sldId id="610" r:id="rId11"/>
    <p:sldId id="634" r:id="rId12"/>
    <p:sldId id="618" r:id="rId13"/>
    <p:sldId id="635" r:id="rId14"/>
    <p:sldId id="636" r:id="rId15"/>
    <p:sldId id="637" r:id="rId16"/>
    <p:sldId id="638" r:id="rId17"/>
    <p:sldId id="639" r:id="rId18"/>
    <p:sldId id="640" r:id="rId19"/>
    <p:sldId id="642" r:id="rId20"/>
    <p:sldId id="644" r:id="rId21"/>
    <p:sldId id="645" r:id="rId22"/>
    <p:sldId id="646" r:id="rId23"/>
    <p:sldId id="647" r:id="rId24"/>
    <p:sldId id="648" r:id="rId25"/>
    <p:sldId id="655" r:id="rId26"/>
    <p:sldId id="653" r:id="rId27"/>
    <p:sldId id="658" r:id="rId28"/>
    <p:sldId id="650" r:id="rId29"/>
    <p:sldId id="657" r:id="rId30"/>
    <p:sldId id="287" r:id="rId31"/>
    <p:sldId id="651" r:id="rId32"/>
    <p:sldId id="320" r:id="rId33"/>
    <p:sldId id="265" r:id="rId34"/>
    <p:sldId id="654" r:id="rId35"/>
    <p:sldId id="266" r:id="rId36"/>
  </p:sldIdLst>
  <p:sldSz cx="12192000" cy="6858000"/>
  <p:notesSz cx="6858000" cy="9144000"/>
  <p:embeddedFontLst>
    <p:embeddedFont>
      <p:font typeface="Arial Narrow" panose="020B0606020202030204" pitchFamily="34" charset="0"/>
      <p:regular r:id="rId38"/>
      <p:bold r:id="rId39"/>
      <p:italic r:id="rId40"/>
      <p:boldItalic r:id="rId41"/>
    </p:embeddedFont>
    <p:embeddedFont>
      <p:font typeface="DM Sans" pitchFamily="2" charset="0"/>
      <p:regular r:id="rId42"/>
      <p:bold r:id="rId43"/>
      <p:italic r:id="rId44"/>
      <p:boldItalic r:id="rId45"/>
    </p:embeddedFont>
    <p:embeddedFont>
      <p:font typeface="Myriad Pro" panose="020B0503030403020204" charset="0"/>
      <p:regular r:id="rId46"/>
      <p:bold r:id="rId47"/>
      <p:italic r:id="rId48"/>
      <p:boldItalic r:id="rId49"/>
    </p:embeddedFont>
  </p:embeddedFontLst>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A39454-F9C9-65C4-65BC-C832D0459B1C}" name="Vuohelainen Elsi (VK)" initials="EV" userId="S::elsi.vuohelainen@valtiokonttori.fi::499f00af-f461-4ea5-b845-9436cb061b18" providerId="AD"/>
  <p188:author id="{D5756E8F-FD03-F5C5-8F10-CA4336BD2F6F}" name="Laine Marjaana (VM)" initials="ML" userId="S::marjaana.laine@gov.fi::5272dcc8-5451-45ae-9833-122eecc29e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arinen Mikko (VM)" initials="SM" lastIdx="1" clrIdx="0">
    <p:extLst>
      <p:ext uri="{19B8F6BF-5375-455C-9EA6-DF929625EA0E}">
        <p15:presenceInfo xmlns:p15="http://schemas.microsoft.com/office/powerpoint/2012/main" userId="Saarinen Mikko (VM)" providerId="None"/>
      </p:ext>
    </p:extLst>
  </p:cmAuthor>
  <p:cmAuthor id="2" name="Laine Marjaana (VM)" initials="LM(" lastIdx="39" clrIdx="1">
    <p:extLst>
      <p:ext uri="{19B8F6BF-5375-455C-9EA6-DF929625EA0E}">
        <p15:presenceInfo xmlns:p15="http://schemas.microsoft.com/office/powerpoint/2012/main" userId="S-1-5-21-3521595049-301303566-333748410-340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3F7"/>
    <a:srgbClr val="C3E0EA"/>
    <a:srgbClr val="FFF8E0"/>
    <a:srgbClr val="FFF0C2"/>
    <a:srgbClr val="E8E8E3"/>
    <a:srgbClr val="F3F3F1"/>
    <a:srgbClr val="9DA8A6"/>
    <a:srgbClr val="B5D8CC"/>
    <a:srgbClr val="CCE0E3"/>
    <a:srgbClr val="EDF6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55" autoAdjust="0"/>
    <p:restoredTop sz="94601" autoAdjust="0"/>
  </p:normalViewPr>
  <p:slideViewPr>
    <p:cSldViewPr snapToGrid="0" snapToObjects="1" showGuides="1">
      <p:cViewPr varScale="1">
        <p:scale>
          <a:sx n="59" d="100"/>
          <a:sy n="59" d="100"/>
        </p:scale>
        <p:origin x="1144" y="5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7" d="100"/>
        <a:sy n="10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CDABD1-5F09-CB43-BCC0-1DEB934835DE}" type="datetimeFigureOut">
              <a:rPr lang="en-FI"/>
              <a:t>08/18/2025</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67CB69-F670-CE45-9316-2F76980D2403}" type="slidenum">
              <a:rPr/>
              <a:t>‹#›</a:t>
            </a:fld>
            <a:endParaRPr lang="en-FI"/>
          </a:p>
        </p:txBody>
      </p:sp>
    </p:spTree>
    <p:extLst>
      <p:ext uri="{BB962C8B-B14F-4D97-AF65-F5344CB8AC3E}">
        <p14:creationId xmlns:p14="http://schemas.microsoft.com/office/powerpoint/2010/main" val="376222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DAEDF-113C-CF16-D8E7-705F063B23A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A9E38EC-04D7-E8F9-6FEE-A8EBA62D4174}"/>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C403317-E3AC-34AE-0ECE-4E3AF39D076F}"/>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0F86097A-96CC-5B10-4DD2-84C0B5A5D93B}"/>
              </a:ext>
            </a:extLst>
          </p:cNvPr>
          <p:cNvSpPr>
            <a:spLocks noGrp="1"/>
          </p:cNvSpPr>
          <p:nvPr>
            <p:ph type="sldNum" sz="quarter" idx="5"/>
          </p:nvPr>
        </p:nvSpPr>
        <p:spPr/>
        <p:txBody>
          <a:bodyPr/>
          <a:lstStyle/>
          <a:p>
            <a:fld id="{3C67CB69-F670-CE45-9316-2F76980D2403}" type="slidenum">
              <a:rPr lang="fi-FI" smtClean="0"/>
              <a:t>2</a:t>
            </a:fld>
            <a:endParaRPr lang="fi-FI"/>
          </a:p>
        </p:txBody>
      </p:sp>
    </p:spTree>
    <p:extLst>
      <p:ext uri="{BB962C8B-B14F-4D97-AF65-F5344CB8AC3E}">
        <p14:creationId xmlns:p14="http://schemas.microsoft.com/office/powerpoint/2010/main" val="1090404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AABC8-9414-A64C-7A31-03E357A220E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701E31B-8274-40CD-FB8D-18037E2190A2}"/>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B581EFE-6ABE-CAE9-EDD2-1B1FE8F1B735}"/>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24F61EA9-2FAD-38BF-9CEF-1AE4FB1E5BB2}"/>
              </a:ext>
            </a:extLst>
          </p:cNvPr>
          <p:cNvSpPr>
            <a:spLocks noGrp="1"/>
          </p:cNvSpPr>
          <p:nvPr>
            <p:ph type="sldNum" sz="quarter" idx="5"/>
          </p:nvPr>
        </p:nvSpPr>
        <p:spPr/>
        <p:txBody>
          <a:bodyPr/>
          <a:lstStyle/>
          <a:p>
            <a:fld id="{3C67CB69-F670-CE45-9316-2F76980D2403}" type="slidenum">
              <a:rPr lang="fi-FI" smtClean="0"/>
              <a:t>13</a:t>
            </a:fld>
            <a:endParaRPr lang="fi-FI" dirty="0"/>
          </a:p>
        </p:txBody>
      </p:sp>
    </p:spTree>
    <p:extLst>
      <p:ext uri="{BB962C8B-B14F-4D97-AF65-F5344CB8AC3E}">
        <p14:creationId xmlns:p14="http://schemas.microsoft.com/office/powerpoint/2010/main" val="2055981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9A1E2-14DF-A63E-6852-A3060C8244D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EE2CED8-212F-5F9F-0ABF-9AFF1E9A8117}"/>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DD2457F-74E7-7701-AC29-4D1992287368}"/>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2E44D4F0-AA7F-0B88-5F61-CB6F8E9D584E}"/>
              </a:ext>
            </a:extLst>
          </p:cNvPr>
          <p:cNvSpPr>
            <a:spLocks noGrp="1"/>
          </p:cNvSpPr>
          <p:nvPr>
            <p:ph type="sldNum" sz="quarter" idx="5"/>
          </p:nvPr>
        </p:nvSpPr>
        <p:spPr/>
        <p:txBody>
          <a:bodyPr/>
          <a:lstStyle/>
          <a:p>
            <a:fld id="{3C67CB69-F670-CE45-9316-2F76980D2403}" type="slidenum">
              <a:rPr lang="fi-FI" smtClean="0"/>
              <a:t>14</a:t>
            </a:fld>
            <a:endParaRPr lang="fi-FI" dirty="0"/>
          </a:p>
        </p:txBody>
      </p:sp>
    </p:spTree>
    <p:extLst>
      <p:ext uri="{BB962C8B-B14F-4D97-AF65-F5344CB8AC3E}">
        <p14:creationId xmlns:p14="http://schemas.microsoft.com/office/powerpoint/2010/main" val="4091162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5C4A5-F41F-12D7-0E5D-ACDDCDEC083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6F90383-5E7A-F13A-B012-B69CBB9EB03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3A33A2E-A5C6-7C6E-BB01-64FED2B045CB}"/>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77C6F0AF-5ABD-A1C0-1BC8-F27CE28CEE08}"/>
              </a:ext>
            </a:extLst>
          </p:cNvPr>
          <p:cNvSpPr>
            <a:spLocks noGrp="1"/>
          </p:cNvSpPr>
          <p:nvPr>
            <p:ph type="sldNum" sz="quarter" idx="5"/>
          </p:nvPr>
        </p:nvSpPr>
        <p:spPr/>
        <p:txBody>
          <a:bodyPr/>
          <a:lstStyle/>
          <a:p>
            <a:fld id="{3C67CB69-F670-CE45-9316-2F76980D2403}" type="slidenum">
              <a:rPr lang="fi-FI" smtClean="0"/>
              <a:t>15</a:t>
            </a:fld>
            <a:endParaRPr lang="fi-FI"/>
          </a:p>
        </p:txBody>
      </p:sp>
    </p:spTree>
    <p:extLst>
      <p:ext uri="{BB962C8B-B14F-4D97-AF65-F5344CB8AC3E}">
        <p14:creationId xmlns:p14="http://schemas.microsoft.com/office/powerpoint/2010/main" val="1744258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8F815-E13B-EFC9-0A6C-DE6CD268A86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9C2D6F7-9ECD-D15F-CD2A-1440BF9F70AF}"/>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465FE059-C8C3-D3C2-FBBC-5EBE7E791B30}"/>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3372E9BE-7FD8-6734-E1E6-00D836D12EF3}"/>
              </a:ext>
            </a:extLst>
          </p:cNvPr>
          <p:cNvSpPr>
            <a:spLocks noGrp="1"/>
          </p:cNvSpPr>
          <p:nvPr>
            <p:ph type="sldNum" sz="quarter" idx="5"/>
          </p:nvPr>
        </p:nvSpPr>
        <p:spPr/>
        <p:txBody>
          <a:bodyPr/>
          <a:lstStyle/>
          <a:p>
            <a:fld id="{3C67CB69-F670-CE45-9316-2F76980D2403}" type="slidenum">
              <a:rPr lang="fi-FI" smtClean="0"/>
              <a:t>16</a:t>
            </a:fld>
            <a:endParaRPr lang="fi-FI"/>
          </a:p>
        </p:txBody>
      </p:sp>
    </p:spTree>
    <p:extLst>
      <p:ext uri="{BB962C8B-B14F-4D97-AF65-F5344CB8AC3E}">
        <p14:creationId xmlns:p14="http://schemas.microsoft.com/office/powerpoint/2010/main" val="2138409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9DA7D-B489-EB5F-494D-308BFB4E644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11BB738-6C62-19F7-FFD7-94862C250EA1}"/>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BAD3F12-183F-0472-70DC-C37259595819}"/>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D52F1EB2-BCCB-4F2A-8B9A-BA1CB702391E}"/>
              </a:ext>
            </a:extLst>
          </p:cNvPr>
          <p:cNvSpPr>
            <a:spLocks noGrp="1"/>
          </p:cNvSpPr>
          <p:nvPr>
            <p:ph type="sldNum" sz="quarter" idx="5"/>
          </p:nvPr>
        </p:nvSpPr>
        <p:spPr/>
        <p:txBody>
          <a:bodyPr/>
          <a:lstStyle/>
          <a:p>
            <a:fld id="{3C67CB69-F670-CE45-9316-2F76980D2403}" type="slidenum">
              <a:rPr lang="fi-FI" smtClean="0"/>
              <a:t>17</a:t>
            </a:fld>
            <a:endParaRPr lang="fi-FI"/>
          </a:p>
        </p:txBody>
      </p:sp>
    </p:spTree>
    <p:extLst>
      <p:ext uri="{BB962C8B-B14F-4D97-AF65-F5344CB8AC3E}">
        <p14:creationId xmlns:p14="http://schemas.microsoft.com/office/powerpoint/2010/main" val="1651580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39634-8DAE-7F9F-9055-A312F75E932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9D36910-4E32-A59D-12D8-549CCF0E54F9}"/>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AEF4F26-789F-7CCD-9855-89820B549B2D}"/>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9EE4AE16-9C0C-DFD9-4B1B-92F4751C0BE8}"/>
              </a:ext>
            </a:extLst>
          </p:cNvPr>
          <p:cNvSpPr>
            <a:spLocks noGrp="1"/>
          </p:cNvSpPr>
          <p:nvPr>
            <p:ph type="sldNum" sz="quarter" idx="5"/>
          </p:nvPr>
        </p:nvSpPr>
        <p:spPr/>
        <p:txBody>
          <a:bodyPr/>
          <a:lstStyle/>
          <a:p>
            <a:fld id="{3C67CB69-F670-CE45-9316-2F76980D2403}" type="slidenum">
              <a:rPr lang="fi-FI" smtClean="0"/>
              <a:t>18</a:t>
            </a:fld>
            <a:endParaRPr lang="fi-FI"/>
          </a:p>
        </p:txBody>
      </p:sp>
    </p:spTree>
    <p:extLst>
      <p:ext uri="{BB962C8B-B14F-4D97-AF65-F5344CB8AC3E}">
        <p14:creationId xmlns:p14="http://schemas.microsoft.com/office/powerpoint/2010/main" val="771795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7B7A-88C2-A048-D197-54F3696BCB2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FC2886E-1350-9498-4021-84CC2394043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958EAFC-0B6A-5760-A493-1A23A07BDAEE}"/>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A3CE07D7-D4A1-4F22-439C-A5A61A0F8B4A}"/>
              </a:ext>
            </a:extLst>
          </p:cNvPr>
          <p:cNvSpPr>
            <a:spLocks noGrp="1"/>
          </p:cNvSpPr>
          <p:nvPr>
            <p:ph type="sldNum" sz="quarter" idx="5"/>
          </p:nvPr>
        </p:nvSpPr>
        <p:spPr/>
        <p:txBody>
          <a:bodyPr/>
          <a:lstStyle/>
          <a:p>
            <a:fld id="{3C67CB69-F670-CE45-9316-2F76980D2403}" type="slidenum">
              <a:rPr lang="fi-FI" smtClean="0"/>
              <a:t>19</a:t>
            </a:fld>
            <a:endParaRPr lang="fi-FI"/>
          </a:p>
        </p:txBody>
      </p:sp>
    </p:spTree>
    <p:extLst>
      <p:ext uri="{BB962C8B-B14F-4D97-AF65-F5344CB8AC3E}">
        <p14:creationId xmlns:p14="http://schemas.microsoft.com/office/powerpoint/2010/main" val="3183171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9F28A-68F9-640D-C84D-773DD9B90D3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9D69ED4-C742-CAAB-CDBC-0F574689D2F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E8E478D5-F9CB-275F-6A2B-5470846D908E}"/>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AE758FFA-E7D5-D4AF-3301-83F09760628A}"/>
              </a:ext>
            </a:extLst>
          </p:cNvPr>
          <p:cNvSpPr>
            <a:spLocks noGrp="1"/>
          </p:cNvSpPr>
          <p:nvPr>
            <p:ph type="sldNum" sz="quarter" idx="5"/>
          </p:nvPr>
        </p:nvSpPr>
        <p:spPr/>
        <p:txBody>
          <a:bodyPr/>
          <a:lstStyle/>
          <a:p>
            <a:fld id="{3C67CB69-F670-CE45-9316-2F76980D2403}" type="slidenum">
              <a:rPr lang="fi-FI" smtClean="0"/>
              <a:t>20</a:t>
            </a:fld>
            <a:endParaRPr lang="fi-FI"/>
          </a:p>
        </p:txBody>
      </p:sp>
    </p:spTree>
    <p:extLst>
      <p:ext uri="{BB962C8B-B14F-4D97-AF65-F5344CB8AC3E}">
        <p14:creationId xmlns:p14="http://schemas.microsoft.com/office/powerpoint/2010/main" val="3569452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2697-AC2F-F6AB-5D49-ECE0F66C024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B3B1E4E-DD60-EFDA-A821-FAD914990776}"/>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4F08044-981B-32DD-E36B-7ED7B3525A1E}"/>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7C1B6FBE-A3E4-DBE2-7C0F-F1267EB7780E}"/>
              </a:ext>
            </a:extLst>
          </p:cNvPr>
          <p:cNvSpPr>
            <a:spLocks noGrp="1"/>
          </p:cNvSpPr>
          <p:nvPr>
            <p:ph type="sldNum" sz="quarter" idx="5"/>
          </p:nvPr>
        </p:nvSpPr>
        <p:spPr/>
        <p:txBody>
          <a:bodyPr/>
          <a:lstStyle/>
          <a:p>
            <a:fld id="{3C67CB69-F670-CE45-9316-2F76980D2403}" type="slidenum">
              <a:rPr lang="fi-FI" smtClean="0"/>
              <a:t>21</a:t>
            </a:fld>
            <a:endParaRPr lang="fi-FI"/>
          </a:p>
        </p:txBody>
      </p:sp>
    </p:spTree>
    <p:extLst>
      <p:ext uri="{BB962C8B-B14F-4D97-AF65-F5344CB8AC3E}">
        <p14:creationId xmlns:p14="http://schemas.microsoft.com/office/powerpoint/2010/main" val="2644269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CF73A-DAA6-4DE7-4D95-9592DD4DDC1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38782C1-3442-858D-DE8C-FFFF16313C42}"/>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6C626BA-9BA7-943A-D106-EF5B6AF3B307}"/>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EEAC9EF5-B4DB-12C8-511C-35243E65A099}"/>
              </a:ext>
            </a:extLst>
          </p:cNvPr>
          <p:cNvSpPr>
            <a:spLocks noGrp="1"/>
          </p:cNvSpPr>
          <p:nvPr>
            <p:ph type="sldNum" sz="quarter" idx="5"/>
          </p:nvPr>
        </p:nvSpPr>
        <p:spPr/>
        <p:txBody>
          <a:bodyPr/>
          <a:lstStyle/>
          <a:p>
            <a:fld id="{3C67CB69-F670-CE45-9316-2F76980D2403}" type="slidenum">
              <a:rPr lang="fi-FI" smtClean="0"/>
              <a:t>22</a:t>
            </a:fld>
            <a:endParaRPr lang="fi-FI"/>
          </a:p>
        </p:txBody>
      </p:sp>
    </p:spTree>
    <p:extLst>
      <p:ext uri="{BB962C8B-B14F-4D97-AF65-F5344CB8AC3E}">
        <p14:creationId xmlns:p14="http://schemas.microsoft.com/office/powerpoint/2010/main" val="1984490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894FA-2B8F-694A-D3EC-041CE1924CD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FA2E845-9E73-F9D6-5F4F-DA07E638378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4F3036C5-E891-A760-8034-B5C7D2E1F8D1}"/>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A796C12D-2A31-704C-B9ED-16708C7C8E7E}"/>
              </a:ext>
            </a:extLst>
          </p:cNvPr>
          <p:cNvSpPr>
            <a:spLocks noGrp="1"/>
          </p:cNvSpPr>
          <p:nvPr>
            <p:ph type="sldNum" sz="quarter" idx="5"/>
          </p:nvPr>
        </p:nvSpPr>
        <p:spPr/>
        <p:txBody>
          <a:bodyPr/>
          <a:lstStyle/>
          <a:p>
            <a:fld id="{3C67CB69-F670-CE45-9316-2F76980D2403}" type="slidenum">
              <a:rPr lang="fi-FI" smtClean="0"/>
              <a:t>3</a:t>
            </a:fld>
            <a:endParaRPr lang="fi-FI"/>
          </a:p>
        </p:txBody>
      </p:sp>
    </p:spTree>
    <p:extLst>
      <p:ext uri="{BB962C8B-B14F-4D97-AF65-F5344CB8AC3E}">
        <p14:creationId xmlns:p14="http://schemas.microsoft.com/office/powerpoint/2010/main" val="213825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FEA07-D83E-4138-01D6-698E7733D9B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D5FB177-679B-A353-855A-71D74FA40C16}"/>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FB5A510B-6353-CD14-EC7A-F72B973E6DC6}"/>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CD598F7A-6AE0-0D57-41F4-16B403786CCB}"/>
              </a:ext>
            </a:extLst>
          </p:cNvPr>
          <p:cNvSpPr>
            <a:spLocks noGrp="1"/>
          </p:cNvSpPr>
          <p:nvPr>
            <p:ph type="sldNum" sz="quarter" idx="5"/>
          </p:nvPr>
        </p:nvSpPr>
        <p:spPr/>
        <p:txBody>
          <a:bodyPr/>
          <a:lstStyle/>
          <a:p>
            <a:fld id="{3C67CB69-F670-CE45-9316-2F76980D2403}" type="slidenum">
              <a:rPr lang="fi-FI" smtClean="0"/>
              <a:t>23</a:t>
            </a:fld>
            <a:endParaRPr lang="fi-FI"/>
          </a:p>
        </p:txBody>
      </p:sp>
    </p:spTree>
    <p:extLst>
      <p:ext uri="{BB962C8B-B14F-4D97-AF65-F5344CB8AC3E}">
        <p14:creationId xmlns:p14="http://schemas.microsoft.com/office/powerpoint/2010/main" val="2521928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5455A-6F8E-ABF1-BB78-628C1D121F2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A0990A9-5C08-A050-17C3-7E511536E79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3FF2731-0F15-8616-8AB3-875FFA04B8EC}"/>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16B52515-FFA1-5259-31A1-B21B57CA62CB}"/>
              </a:ext>
            </a:extLst>
          </p:cNvPr>
          <p:cNvSpPr>
            <a:spLocks noGrp="1"/>
          </p:cNvSpPr>
          <p:nvPr>
            <p:ph type="sldNum" sz="quarter" idx="10"/>
          </p:nvPr>
        </p:nvSpPr>
        <p:spPr/>
        <p:txBody>
          <a:bodyPr/>
          <a:lstStyle/>
          <a:p>
            <a:fld id="{8CDB760B-8C3C-414E-86BF-BBC273E013B8}" type="slidenum">
              <a:rPr lang="fi-FI" smtClean="0"/>
              <a:t>25</a:t>
            </a:fld>
            <a:endParaRPr lang="fi-FI"/>
          </a:p>
        </p:txBody>
      </p:sp>
    </p:spTree>
    <p:extLst>
      <p:ext uri="{BB962C8B-B14F-4D97-AF65-F5344CB8AC3E}">
        <p14:creationId xmlns:p14="http://schemas.microsoft.com/office/powerpoint/2010/main" val="2050163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8CDB760B-8C3C-414E-86BF-BBC273E013B8}" type="slidenum">
              <a:rPr lang="fi-FI" smtClean="0"/>
              <a:t>27</a:t>
            </a:fld>
            <a:endParaRPr lang="fi-FI"/>
          </a:p>
        </p:txBody>
      </p:sp>
    </p:spTree>
    <p:extLst>
      <p:ext uri="{BB962C8B-B14F-4D97-AF65-F5344CB8AC3E}">
        <p14:creationId xmlns:p14="http://schemas.microsoft.com/office/powerpoint/2010/main" val="1257322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D4624-7B20-7E90-E01E-894BA8AE21B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B899645-55EE-510F-E199-D548ABFCA754}"/>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0C9CAD3-E9B5-8CEF-0D94-84ED369D0AC0}"/>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9F14074A-7FA8-199B-7F13-1BA0C687E8EB}"/>
              </a:ext>
            </a:extLst>
          </p:cNvPr>
          <p:cNvSpPr>
            <a:spLocks noGrp="1"/>
          </p:cNvSpPr>
          <p:nvPr>
            <p:ph type="sldNum" sz="quarter" idx="10"/>
          </p:nvPr>
        </p:nvSpPr>
        <p:spPr/>
        <p:txBody>
          <a:bodyPr/>
          <a:lstStyle/>
          <a:p>
            <a:fld id="{8CDB760B-8C3C-414E-86BF-BBC273E013B8}" type="slidenum">
              <a:rPr lang="fi-FI" smtClean="0"/>
              <a:t>28</a:t>
            </a:fld>
            <a:endParaRPr lang="fi-FI"/>
          </a:p>
        </p:txBody>
      </p:sp>
    </p:spTree>
    <p:extLst>
      <p:ext uri="{BB962C8B-B14F-4D97-AF65-F5344CB8AC3E}">
        <p14:creationId xmlns:p14="http://schemas.microsoft.com/office/powerpoint/2010/main" val="3219501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3C67CB69-F670-CE45-9316-2F76980D2403}" type="slidenum">
              <a:rPr lang="fi-FI" smtClean="0"/>
              <a:t>29</a:t>
            </a:fld>
            <a:endParaRPr lang="fi-FI"/>
          </a:p>
        </p:txBody>
      </p:sp>
    </p:spTree>
    <p:extLst>
      <p:ext uri="{BB962C8B-B14F-4D97-AF65-F5344CB8AC3E}">
        <p14:creationId xmlns:p14="http://schemas.microsoft.com/office/powerpoint/2010/main" val="1454877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C67CB69-F670-CE45-9316-2F76980D2403}" type="slidenum">
              <a:rPr lang="fi-FI" smtClean="0"/>
              <a:t>30</a:t>
            </a:fld>
            <a:endParaRPr lang="fi-FI"/>
          </a:p>
        </p:txBody>
      </p:sp>
    </p:spTree>
    <p:extLst>
      <p:ext uri="{BB962C8B-B14F-4D97-AF65-F5344CB8AC3E}">
        <p14:creationId xmlns:p14="http://schemas.microsoft.com/office/powerpoint/2010/main" val="2522365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A649B-00D4-FE19-11C1-1BD6FB2E9E1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A974A7F-E1D9-E347-94BF-0BCDA40A8A5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A3743271-E40C-44D4-F7C3-6F02928E5388}"/>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6893ECAA-753C-590E-9930-FBF1BBBD2ED7}"/>
              </a:ext>
            </a:extLst>
          </p:cNvPr>
          <p:cNvSpPr>
            <a:spLocks noGrp="1"/>
          </p:cNvSpPr>
          <p:nvPr>
            <p:ph type="sldNum" sz="quarter" idx="10"/>
          </p:nvPr>
        </p:nvSpPr>
        <p:spPr/>
        <p:txBody>
          <a:bodyPr/>
          <a:lstStyle/>
          <a:p>
            <a:fld id="{8CDB760B-8C3C-414E-86BF-BBC273E013B8}" type="slidenum">
              <a:rPr lang="fi-FI" smtClean="0"/>
              <a:t>31</a:t>
            </a:fld>
            <a:endParaRPr lang="fi-FI"/>
          </a:p>
        </p:txBody>
      </p:sp>
    </p:spTree>
    <p:extLst>
      <p:ext uri="{BB962C8B-B14F-4D97-AF65-F5344CB8AC3E}">
        <p14:creationId xmlns:p14="http://schemas.microsoft.com/office/powerpoint/2010/main" val="3571754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C67CB69-F670-CE45-9316-2F76980D2403}" type="slidenum">
              <a:rPr lang="fi-FI" smtClean="0"/>
              <a:t>4</a:t>
            </a:fld>
            <a:endParaRPr lang="fi-FI"/>
          </a:p>
        </p:txBody>
      </p:sp>
    </p:spTree>
    <p:extLst>
      <p:ext uri="{BB962C8B-B14F-4D97-AF65-F5344CB8AC3E}">
        <p14:creationId xmlns:p14="http://schemas.microsoft.com/office/powerpoint/2010/main" val="2168733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Osa teksteistä piilossa vihreän elementin takana, katso diaesityksenä</a:t>
            </a:r>
          </a:p>
        </p:txBody>
      </p:sp>
      <p:sp>
        <p:nvSpPr>
          <p:cNvPr id="4" name="Dian numeron paikkamerkki 3"/>
          <p:cNvSpPr>
            <a:spLocks noGrp="1"/>
          </p:cNvSpPr>
          <p:nvPr>
            <p:ph type="sldNum" sz="quarter" idx="5"/>
          </p:nvPr>
        </p:nvSpPr>
        <p:spPr/>
        <p:txBody>
          <a:bodyPr/>
          <a:lstStyle/>
          <a:p>
            <a:fld id="{3C67CB69-F670-CE45-9316-2F76980D2403}" type="slidenum">
              <a:rPr lang="fi-FI" smtClean="0"/>
              <a:t>6</a:t>
            </a:fld>
            <a:endParaRPr lang="fi-FI"/>
          </a:p>
        </p:txBody>
      </p:sp>
    </p:spTree>
    <p:extLst>
      <p:ext uri="{BB962C8B-B14F-4D97-AF65-F5344CB8AC3E}">
        <p14:creationId xmlns:p14="http://schemas.microsoft.com/office/powerpoint/2010/main" val="161738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1" dirty="0"/>
          </a:p>
        </p:txBody>
      </p:sp>
      <p:sp>
        <p:nvSpPr>
          <p:cNvPr id="4" name="Dian numeron paikkamerkki 3"/>
          <p:cNvSpPr>
            <a:spLocks noGrp="1"/>
          </p:cNvSpPr>
          <p:nvPr>
            <p:ph type="sldNum" sz="quarter" idx="5"/>
          </p:nvPr>
        </p:nvSpPr>
        <p:spPr/>
        <p:txBody>
          <a:bodyPr/>
          <a:lstStyle/>
          <a:p>
            <a:fld id="{3C67CB69-F670-CE45-9316-2F76980D2403}" type="slidenum">
              <a:rPr lang="fi-FI" smtClean="0"/>
              <a:t>7</a:t>
            </a:fld>
            <a:endParaRPr lang="fi-FI"/>
          </a:p>
        </p:txBody>
      </p:sp>
    </p:spTree>
    <p:extLst>
      <p:ext uri="{BB962C8B-B14F-4D97-AF65-F5344CB8AC3E}">
        <p14:creationId xmlns:p14="http://schemas.microsoft.com/office/powerpoint/2010/main" val="2527437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C67CB69-F670-CE45-9316-2F76980D2403}" type="slidenum">
              <a:rPr lang="fi-FI" smtClean="0"/>
              <a:t>9</a:t>
            </a:fld>
            <a:endParaRPr lang="fi-FI"/>
          </a:p>
        </p:txBody>
      </p:sp>
    </p:spTree>
    <p:extLst>
      <p:ext uri="{BB962C8B-B14F-4D97-AF65-F5344CB8AC3E}">
        <p14:creationId xmlns:p14="http://schemas.microsoft.com/office/powerpoint/2010/main" val="1415605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5F1F8-B4AA-6920-E876-49F0A7D27F3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CFB45E8-E1F5-51BA-E81B-CF0D3A76B4D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BA3E9E8-25E3-881D-B283-D79F03450C06}"/>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DBC8BE4D-49EB-7378-F06C-BFA384CFF4BC}"/>
              </a:ext>
            </a:extLst>
          </p:cNvPr>
          <p:cNvSpPr>
            <a:spLocks noGrp="1"/>
          </p:cNvSpPr>
          <p:nvPr>
            <p:ph type="sldNum" sz="quarter" idx="5"/>
          </p:nvPr>
        </p:nvSpPr>
        <p:spPr/>
        <p:txBody>
          <a:bodyPr/>
          <a:lstStyle/>
          <a:p>
            <a:fld id="{3C67CB69-F670-CE45-9316-2F76980D2403}" type="slidenum">
              <a:rPr lang="fi-FI" smtClean="0"/>
              <a:t>10</a:t>
            </a:fld>
            <a:endParaRPr lang="fi-FI"/>
          </a:p>
        </p:txBody>
      </p:sp>
    </p:spTree>
    <p:extLst>
      <p:ext uri="{BB962C8B-B14F-4D97-AF65-F5344CB8AC3E}">
        <p14:creationId xmlns:p14="http://schemas.microsoft.com/office/powerpoint/2010/main" val="2481855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E303E-266E-A9B6-9E82-07D2F8C0DBA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40F6813-4C19-AD28-98CA-A78B07BA0787}"/>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75E156C-0714-3FE9-3D0C-D72FC70618AE}"/>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93DFC434-863A-64E8-05B6-04E7F47280B6}"/>
              </a:ext>
            </a:extLst>
          </p:cNvPr>
          <p:cNvSpPr>
            <a:spLocks noGrp="1"/>
          </p:cNvSpPr>
          <p:nvPr>
            <p:ph type="sldNum" sz="quarter" idx="5"/>
          </p:nvPr>
        </p:nvSpPr>
        <p:spPr/>
        <p:txBody>
          <a:bodyPr/>
          <a:lstStyle/>
          <a:p>
            <a:fld id="{3C67CB69-F670-CE45-9316-2F76980D2403}" type="slidenum">
              <a:rPr lang="fi-FI" smtClean="0"/>
              <a:t>11</a:t>
            </a:fld>
            <a:endParaRPr lang="fi-FI"/>
          </a:p>
        </p:txBody>
      </p:sp>
    </p:spTree>
    <p:extLst>
      <p:ext uri="{BB962C8B-B14F-4D97-AF65-F5344CB8AC3E}">
        <p14:creationId xmlns:p14="http://schemas.microsoft.com/office/powerpoint/2010/main" val="1905643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B565B-3439-DC9B-201E-ED36C83A032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4F6FDDC-8F3E-C724-C4B5-08AC6FA9899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AE61EDDB-1668-1763-C370-8BCA4097F1AC}"/>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BCC68C63-AE1A-0A75-10F5-E575238BC14E}"/>
              </a:ext>
            </a:extLst>
          </p:cNvPr>
          <p:cNvSpPr>
            <a:spLocks noGrp="1"/>
          </p:cNvSpPr>
          <p:nvPr>
            <p:ph type="sldNum" sz="quarter" idx="5"/>
          </p:nvPr>
        </p:nvSpPr>
        <p:spPr/>
        <p:txBody>
          <a:bodyPr/>
          <a:lstStyle/>
          <a:p>
            <a:fld id="{3C67CB69-F670-CE45-9316-2F76980D2403}" type="slidenum">
              <a:rPr lang="fi-FI" smtClean="0"/>
              <a:t>12</a:t>
            </a:fld>
            <a:endParaRPr lang="fi-FI"/>
          </a:p>
        </p:txBody>
      </p:sp>
    </p:spTree>
    <p:extLst>
      <p:ext uri="{BB962C8B-B14F-4D97-AF65-F5344CB8AC3E}">
        <p14:creationId xmlns:p14="http://schemas.microsoft.com/office/powerpoint/2010/main" val="294927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Kansi, sinivihreä">
    <p:bg>
      <p:bgPr>
        <a:solidFill>
          <a:schemeClr val="bg2"/>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484D5C40-B351-929D-8EBA-583F28EF44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2800" y="828000"/>
            <a:ext cx="2973600" cy="641148"/>
          </a:xfrm>
          <a:prstGeom prst="rect">
            <a:avLst/>
          </a:prstGeom>
        </p:spPr>
      </p:pic>
      <p:grpSp>
        <p:nvGrpSpPr>
          <p:cNvPr id="4" name="Ryhmä 3">
            <a:extLst>
              <a:ext uri="{FF2B5EF4-FFF2-40B4-BE49-F238E27FC236}">
                <a16:creationId xmlns:a16="http://schemas.microsoft.com/office/drawing/2014/main" id="{9FCADA93-0FB7-CA2C-F62B-6B3CC39CB4ED}"/>
              </a:ext>
            </a:extLst>
          </p:cNvPr>
          <p:cNvGrpSpPr/>
          <p:nvPr userDrawn="1"/>
        </p:nvGrpSpPr>
        <p:grpSpPr>
          <a:xfrm>
            <a:off x="-17042" y="-4183"/>
            <a:ext cx="12270939" cy="6876000"/>
            <a:chOff x="-17042" y="3192"/>
            <a:chExt cx="12270939" cy="6856323"/>
          </a:xfrm>
        </p:grpSpPr>
        <p:sp>
          <p:nvSpPr>
            <p:cNvPr id="7" name="Vapaamuotoinen: Muoto 6">
              <a:extLst>
                <a:ext uri="{FF2B5EF4-FFF2-40B4-BE49-F238E27FC236}">
                  <a16:creationId xmlns:a16="http://schemas.microsoft.com/office/drawing/2014/main" id="{96D9BDDC-63C8-A606-3309-A101EDBAAD07}"/>
                </a:ext>
              </a:extLst>
            </p:cNvPr>
            <p:cNvSpPr/>
            <p:nvPr/>
          </p:nvSpPr>
          <p:spPr>
            <a:xfrm>
              <a:off x="-17042" y="640793"/>
              <a:ext cx="12248975" cy="5792192"/>
            </a:xfrm>
            <a:custGeom>
              <a:avLst/>
              <a:gdLst>
                <a:gd name="connsiteX0" fmla="*/ 12185759 w 12248975"/>
                <a:gd name="connsiteY0" fmla="*/ -1924 h 5792192"/>
                <a:gd name="connsiteX1" fmla="*/ 12175534 w 12248975"/>
                <a:gd name="connsiteY1" fmla="*/ 27614 h 5792192"/>
                <a:gd name="connsiteX2" fmla="*/ 12169475 w 12248975"/>
                <a:gd name="connsiteY2" fmla="*/ 45161 h 5792192"/>
                <a:gd name="connsiteX3" fmla="*/ 12164047 w 12248975"/>
                <a:gd name="connsiteY3" fmla="*/ 60687 h 5792192"/>
                <a:gd name="connsiteX4" fmla="*/ 12155716 w 12248975"/>
                <a:gd name="connsiteY4" fmla="*/ 83915 h 5792192"/>
                <a:gd name="connsiteX5" fmla="*/ 9722078 w 12248975"/>
                <a:gd name="connsiteY5" fmla="*/ 3667656 h 5792192"/>
                <a:gd name="connsiteX6" fmla="*/ 9048122 w 12248975"/>
                <a:gd name="connsiteY6" fmla="*/ 4195941 h 5792192"/>
                <a:gd name="connsiteX7" fmla="*/ 9047113 w 12248975"/>
                <a:gd name="connsiteY7" fmla="*/ 4195941 h 5792192"/>
                <a:gd name="connsiteX8" fmla="*/ 9055192 w 12248975"/>
                <a:gd name="connsiteY8" fmla="*/ 4223964 h 5792192"/>
                <a:gd name="connsiteX9" fmla="*/ 9008360 w 12248975"/>
                <a:gd name="connsiteY9" fmla="*/ 4223079 h 5792192"/>
                <a:gd name="connsiteX10" fmla="*/ 8999144 w 12248975"/>
                <a:gd name="connsiteY10" fmla="*/ 4229517 h 5792192"/>
                <a:gd name="connsiteX11" fmla="*/ 8998008 w 12248975"/>
                <a:gd name="connsiteY11" fmla="*/ 4230276 h 5792192"/>
                <a:gd name="connsiteX12" fmla="*/ 8950545 w 12248975"/>
                <a:gd name="connsiteY12" fmla="*/ 4262971 h 5792192"/>
                <a:gd name="connsiteX13" fmla="*/ 5197147 w 12248975"/>
                <a:gd name="connsiteY13" fmla="*/ 5691670 h 5792192"/>
                <a:gd name="connsiteX14" fmla="*/ 4074813 w 12248975"/>
                <a:gd name="connsiteY14" fmla="*/ 5754786 h 5792192"/>
                <a:gd name="connsiteX15" fmla="*/ 3971176 w 12248975"/>
                <a:gd name="connsiteY15" fmla="*/ 5753144 h 5792192"/>
                <a:gd name="connsiteX16" fmla="*/ 176247 w 12248975"/>
                <a:gd name="connsiteY16" fmla="*/ 4765879 h 5792192"/>
                <a:gd name="connsiteX17" fmla="*/ -479 w 12248975"/>
                <a:gd name="connsiteY17" fmla="*/ 4668302 h 5792192"/>
                <a:gd name="connsiteX18" fmla="*/ -479 w 12248975"/>
                <a:gd name="connsiteY18" fmla="*/ 4696199 h 5792192"/>
                <a:gd name="connsiteX19" fmla="*/ 3822979 w 12248975"/>
                <a:gd name="connsiteY19" fmla="*/ 5782936 h 5792192"/>
                <a:gd name="connsiteX20" fmla="*/ 3923965 w 12248975"/>
                <a:gd name="connsiteY20" fmla="*/ 5786471 h 5792192"/>
                <a:gd name="connsiteX21" fmla="*/ 4024951 w 12248975"/>
                <a:gd name="connsiteY21" fmla="*/ 5788869 h 5792192"/>
                <a:gd name="connsiteX22" fmla="*/ 8574372 w 12248975"/>
                <a:gd name="connsiteY22" fmla="*/ 4574891 h 5792192"/>
                <a:gd name="connsiteX23" fmla="*/ 9016186 w 12248975"/>
                <a:gd name="connsiteY23" fmla="*/ 4289983 h 5792192"/>
                <a:gd name="connsiteX24" fmla="*/ 9017575 w 12248975"/>
                <a:gd name="connsiteY24" fmla="*/ 4288972 h 5792192"/>
                <a:gd name="connsiteX25" fmla="*/ 9053172 w 12248975"/>
                <a:gd name="connsiteY25" fmla="*/ 4263726 h 5792192"/>
                <a:gd name="connsiteX26" fmla="*/ 9064659 w 12248975"/>
                <a:gd name="connsiteY26" fmla="*/ 4255648 h 5792192"/>
                <a:gd name="connsiteX27" fmla="*/ 9065795 w 12248975"/>
                <a:gd name="connsiteY27" fmla="*/ 4254764 h 5792192"/>
                <a:gd name="connsiteX28" fmla="*/ 9108841 w 12248975"/>
                <a:gd name="connsiteY28" fmla="*/ 4224596 h 5792192"/>
                <a:gd name="connsiteX29" fmla="*/ 12155463 w 12248975"/>
                <a:gd name="connsiteY29" fmla="*/ 286140 h 5792192"/>
                <a:gd name="connsiteX30" fmla="*/ 12166066 w 12248975"/>
                <a:gd name="connsiteY30" fmla="*/ 258241 h 5792192"/>
                <a:gd name="connsiteX31" fmla="*/ 12228047 w 12248975"/>
                <a:gd name="connsiteY31" fmla="*/ 87071 h 5792192"/>
                <a:gd name="connsiteX32" fmla="*/ 12237514 w 12248975"/>
                <a:gd name="connsiteY32" fmla="*/ 59804 h 5792192"/>
                <a:gd name="connsiteX33" fmla="*/ 12243952 w 12248975"/>
                <a:gd name="connsiteY33" fmla="*/ 40995 h 5792192"/>
                <a:gd name="connsiteX34" fmla="*/ 12248496 w 12248975"/>
                <a:gd name="connsiteY34" fmla="*/ 28372 h 5792192"/>
                <a:gd name="connsiteX35" fmla="*/ 12225270 w 12248975"/>
                <a:gd name="connsiteY35" fmla="*/ 27489 h 5792192"/>
                <a:gd name="connsiteX36" fmla="*/ 12185759 w 12248975"/>
                <a:gd name="connsiteY36" fmla="*/ -1924 h 579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248975" h="5792192">
                  <a:moveTo>
                    <a:pt x="12185759" y="-1924"/>
                  </a:moveTo>
                  <a:cubicBezTo>
                    <a:pt x="12182477" y="7923"/>
                    <a:pt x="12179068" y="17769"/>
                    <a:pt x="12175534" y="27614"/>
                  </a:cubicBezTo>
                  <a:cubicBezTo>
                    <a:pt x="12173641" y="33548"/>
                    <a:pt x="12171495" y="39354"/>
                    <a:pt x="12169475" y="45161"/>
                  </a:cubicBezTo>
                  <a:lnTo>
                    <a:pt x="12164047" y="60687"/>
                  </a:lnTo>
                  <a:cubicBezTo>
                    <a:pt x="12161269" y="68515"/>
                    <a:pt x="12158619" y="76215"/>
                    <a:pt x="12155716" y="83915"/>
                  </a:cubicBezTo>
                  <a:cubicBezTo>
                    <a:pt x="11666817" y="1459850"/>
                    <a:pt x="10828886" y="2705891"/>
                    <a:pt x="9722078" y="3667656"/>
                  </a:cubicBezTo>
                  <a:cubicBezTo>
                    <a:pt x="9506347" y="3854860"/>
                    <a:pt x="9281401" y="4031206"/>
                    <a:pt x="9048122" y="4195941"/>
                  </a:cubicBezTo>
                  <a:lnTo>
                    <a:pt x="9047113" y="4195941"/>
                  </a:lnTo>
                  <a:cubicBezTo>
                    <a:pt x="9049763" y="4205282"/>
                    <a:pt x="9052415" y="4214623"/>
                    <a:pt x="9055192" y="4223964"/>
                  </a:cubicBezTo>
                  <a:lnTo>
                    <a:pt x="9008360" y="4223079"/>
                  </a:lnTo>
                  <a:cubicBezTo>
                    <a:pt x="9005331" y="4225354"/>
                    <a:pt x="9002175" y="4227499"/>
                    <a:pt x="8999144" y="4229517"/>
                  </a:cubicBezTo>
                  <a:cubicBezTo>
                    <a:pt x="8998766" y="4229896"/>
                    <a:pt x="8998387" y="4230149"/>
                    <a:pt x="8998008" y="4230276"/>
                  </a:cubicBezTo>
                  <a:cubicBezTo>
                    <a:pt x="8982229" y="4241383"/>
                    <a:pt x="8966450" y="4252240"/>
                    <a:pt x="8950545" y="4262971"/>
                  </a:cubicBezTo>
                  <a:cubicBezTo>
                    <a:pt x="7834901" y="5027686"/>
                    <a:pt x="6543669" y="5524538"/>
                    <a:pt x="5197147" y="5691670"/>
                  </a:cubicBezTo>
                  <a:cubicBezTo>
                    <a:pt x="4824861" y="5737617"/>
                    <a:pt x="4449913" y="5758700"/>
                    <a:pt x="4074813" y="5754786"/>
                  </a:cubicBezTo>
                  <a:cubicBezTo>
                    <a:pt x="4040225" y="5754786"/>
                    <a:pt x="4005675" y="5754281"/>
                    <a:pt x="3971176" y="5753144"/>
                  </a:cubicBezTo>
                  <a:cubicBezTo>
                    <a:pt x="2652424" y="5724492"/>
                    <a:pt x="1344655" y="5389849"/>
                    <a:pt x="176247" y="4765879"/>
                  </a:cubicBezTo>
                  <a:cubicBezTo>
                    <a:pt x="117334" y="4734069"/>
                    <a:pt x="58434" y="4701503"/>
                    <a:pt x="-479" y="4668302"/>
                  </a:cubicBezTo>
                  <a:lnTo>
                    <a:pt x="-479" y="4696199"/>
                  </a:lnTo>
                  <a:cubicBezTo>
                    <a:pt x="1171451" y="5352608"/>
                    <a:pt x="2481025" y="5724741"/>
                    <a:pt x="3822979" y="5782936"/>
                  </a:cubicBezTo>
                  <a:cubicBezTo>
                    <a:pt x="3856683" y="5784326"/>
                    <a:pt x="3890260" y="5785586"/>
                    <a:pt x="3923965" y="5786471"/>
                  </a:cubicBezTo>
                  <a:cubicBezTo>
                    <a:pt x="3957669" y="5787355"/>
                    <a:pt x="3991626" y="5788363"/>
                    <a:pt x="4024951" y="5788869"/>
                  </a:cubicBezTo>
                  <a:cubicBezTo>
                    <a:pt x="5618511" y="5817776"/>
                    <a:pt x="7206012" y="5398558"/>
                    <a:pt x="8574372" y="4574891"/>
                  </a:cubicBezTo>
                  <a:cubicBezTo>
                    <a:pt x="8724588" y="4484380"/>
                    <a:pt x="8871902" y="4389330"/>
                    <a:pt x="9016186" y="4289983"/>
                  </a:cubicBezTo>
                  <a:lnTo>
                    <a:pt x="9017575" y="4288972"/>
                  </a:lnTo>
                  <a:lnTo>
                    <a:pt x="9053172" y="4263726"/>
                  </a:lnTo>
                  <a:lnTo>
                    <a:pt x="9064659" y="4255648"/>
                  </a:lnTo>
                  <a:cubicBezTo>
                    <a:pt x="9065165" y="4255522"/>
                    <a:pt x="9065542" y="4255143"/>
                    <a:pt x="9065795" y="4254764"/>
                  </a:cubicBezTo>
                  <a:cubicBezTo>
                    <a:pt x="9080186" y="4244917"/>
                    <a:pt x="9094576" y="4234821"/>
                    <a:pt x="9108841" y="4224596"/>
                  </a:cubicBezTo>
                  <a:cubicBezTo>
                    <a:pt x="10484775" y="3247933"/>
                    <a:pt x="11556869" y="1870358"/>
                    <a:pt x="12155463" y="286140"/>
                  </a:cubicBezTo>
                  <a:cubicBezTo>
                    <a:pt x="12159124" y="276923"/>
                    <a:pt x="12162533" y="267582"/>
                    <a:pt x="12166066" y="258241"/>
                  </a:cubicBezTo>
                  <a:cubicBezTo>
                    <a:pt x="12187274" y="201436"/>
                    <a:pt x="12207976" y="144379"/>
                    <a:pt x="12228047" y="87071"/>
                  </a:cubicBezTo>
                  <a:lnTo>
                    <a:pt x="12237514" y="59804"/>
                  </a:lnTo>
                  <a:lnTo>
                    <a:pt x="12243952" y="40995"/>
                  </a:lnTo>
                  <a:lnTo>
                    <a:pt x="12248496" y="28372"/>
                  </a:lnTo>
                  <a:cubicBezTo>
                    <a:pt x="12240796" y="28372"/>
                    <a:pt x="12232970" y="27614"/>
                    <a:pt x="12225270" y="27489"/>
                  </a:cubicBezTo>
                  <a:cubicBezTo>
                    <a:pt x="12212141" y="18652"/>
                    <a:pt x="12198888" y="8428"/>
                    <a:pt x="12185759" y="-1924"/>
                  </a:cubicBezTo>
                  <a:close/>
                </a:path>
              </a:pathLst>
            </a:custGeom>
            <a:solidFill>
              <a:srgbClr val="B5DACC"/>
            </a:solidFill>
            <a:ln w="12622" cap="flat">
              <a:noFill/>
              <a:prstDash val="solid"/>
              <a:miter/>
            </a:ln>
          </p:spPr>
          <p:txBody>
            <a:bodyPr rtlCol="0" anchor="ctr"/>
            <a:lstStyle/>
            <a:p>
              <a:endParaRPr lang="fi-FI"/>
            </a:p>
          </p:txBody>
        </p:sp>
        <p:sp>
          <p:nvSpPr>
            <p:cNvPr id="8" name="Vapaamuotoinen: Muoto 7">
              <a:extLst>
                <a:ext uri="{FF2B5EF4-FFF2-40B4-BE49-F238E27FC236}">
                  <a16:creationId xmlns:a16="http://schemas.microsoft.com/office/drawing/2014/main" id="{3D79F50D-C8E1-942C-5F25-BC823CF4BD82}"/>
                </a:ext>
              </a:extLst>
            </p:cNvPr>
            <p:cNvSpPr/>
            <p:nvPr/>
          </p:nvSpPr>
          <p:spPr>
            <a:xfrm>
              <a:off x="8991797" y="4839289"/>
              <a:ext cx="46831" cy="28023"/>
            </a:xfrm>
            <a:custGeom>
              <a:avLst/>
              <a:gdLst>
                <a:gd name="connsiteX0" fmla="*/ 38274 w 46831"/>
                <a:gd name="connsiteY0" fmla="*/ -1924 h 28023"/>
                <a:gd name="connsiteX1" fmla="*/ -479 w 46831"/>
                <a:gd name="connsiteY1" fmla="*/ 25215 h 28023"/>
                <a:gd name="connsiteX2" fmla="*/ 46353 w 46831"/>
                <a:gd name="connsiteY2" fmla="*/ 26099 h 28023"/>
                <a:gd name="connsiteX3" fmla="*/ 38274 w 46831"/>
                <a:gd name="connsiteY3" fmla="*/ -1924 h 28023"/>
              </a:gdLst>
              <a:ahLst/>
              <a:cxnLst>
                <a:cxn ang="0">
                  <a:pos x="connsiteX0" y="connsiteY0"/>
                </a:cxn>
                <a:cxn ang="0">
                  <a:pos x="connsiteX1" y="connsiteY1"/>
                </a:cxn>
                <a:cxn ang="0">
                  <a:pos x="connsiteX2" y="connsiteY2"/>
                </a:cxn>
                <a:cxn ang="0">
                  <a:pos x="connsiteX3" y="connsiteY3"/>
                </a:cxn>
              </a:cxnLst>
              <a:rect l="l" t="t" r="r" b="b"/>
              <a:pathLst>
                <a:path w="46831" h="28023">
                  <a:moveTo>
                    <a:pt x="38274" y="-1924"/>
                  </a:moveTo>
                  <a:cubicBezTo>
                    <a:pt x="25650" y="7291"/>
                    <a:pt x="13027" y="16253"/>
                    <a:pt x="-479" y="25215"/>
                  </a:cubicBezTo>
                  <a:lnTo>
                    <a:pt x="46353" y="26099"/>
                  </a:lnTo>
                  <a:cubicBezTo>
                    <a:pt x="43576" y="16758"/>
                    <a:pt x="41556" y="7417"/>
                    <a:pt x="38274" y="-1924"/>
                  </a:cubicBezTo>
                  <a:close/>
                </a:path>
              </a:pathLst>
            </a:custGeom>
            <a:noFill/>
            <a:ln w="12622" cap="flat">
              <a:noFill/>
              <a:prstDash val="solid"/>
              <a:miter/>
            </a:ln>
          </p:spPr>
          <p:txBody>
            <a:bodyPr rtlCol="0" anchor="ctr"/>
            <a:lstStyle/>
            <a:p>
              <a:endParaRPr lang="fi-FI"/>
            </a:p>
          </p:txBody>
        </p:sp>
        <p:sp>
          <p:nvSpPr>
            <p:cNvPr id="10" name="Vapaamuotoinen: Muoto 9">
              <a:extLst>
                <a:ext uri="{FF2B5EF4-FFF2-40B4-BE49-F238E27FC236}">
                  <a16:creationId xmlns:a16="http://schemas.microsoft.com/office/drawing/2014/main" id="{40374709-EEEC-6317-3CA1-3C9E3C24DCD7}"/>
                </a:ext>
              </a:extLst>
            </p:cNvPr>
            <p:cNvSpPr/>
            <p:nvPr/>
          </p:nvSpPr>
          <p:spPr>
            <a:xfrm>
              <a:off x="-17042" y="640793"/>
              <a:ext cx="12248975" cy="5792192"/>
            </a:xfrm>
            <a:custGeom>
              <a:avLst/>
              <a:gdLst>
                <a:gd name="connsiteX0" fmla="*/ 12185759 w 12248975"/>
                <a:gd name="connsiteY0" fmla="*/ -1924 h 5792192"/>
                <a:gd name="connsiteX1" fmla="*/ 12175534 w 12248975"/>
                <a:gd name="connsiteY1" fmla="*/ 27614 h 5792192"/>
                <a:gd name="connsiteX2" fmla="*/ 12169475 w 12248975"/>
                <a:gd name="connsiteY2" fmla="*/ 45161 h 5792192"/>
                <a:gd name="connsiteX3" fmla="*/ 12164047 w 12248975"/>
                <a:gd name="connsiteY3" fmla="*/ 60687 h 5792192"/>
                <a:gd name="connsiteX4" fmla="*/ 12155716 w 12248975"/>
                <a:gd name="connsiteY4" fmla="*/ 83915 h 5792192"/>
                <a:gd name="connsiteX5" fmla="*/ 9722078 w 12248975"/>
                <a:gd name="connsiteY5" fmla="*/ 3667656 h 5792192"/>
                <a:gd name="connsiteX6" fmla="*/ 9048122 w 12248975"/>
                <a:gd name="connsiteY6" fmla="*/ 4195941 h 5792192"/>
                <a:gd name="connsiteX7" fmla="*/ 9047113 w 12248975"/>
                <a:gd name="connsiteY7" fmla="*/ 4195941 h 5792192"/>
                <a:gd name="connsiteX8" fmla="*/ 9008360 w 12248975"/>
                <a:gd name="connsiteY8" fmla="*/ 4223079 h 5792192"/>
                <a:gd name="connsiteX9" fmla="*/ 8999144 w 12248975"/>
                <a:gd name="connsiteY9" fmla="*/ 4229517 h 5792192"/>
                <a:gd name="connsiteX10" fmla="*/ 8998008 w 12248975"/>
                <a:gd name="connsiteY10" fmla="*/ 4230276 h 5792192"/>
                <a:gd name="connsiteX11" fmla="*/ 8950545 w 12248975"/>
                <a:gd name="connsiteY11" fmla="*/ 4262971 h 5792192"/>
                <a:gd name="connsiteX12" fmla="*/ 5197147 w 12248975"/>
                <a:gd name="connsiteY12" fmla="*/ 5691670 h 5792192"/>
                <a:gd name="connsiteX13" fmla="*/ 4074813 w 12248975"/>
                <a:gd name="connsiteY13" fmla="*/ 5754786 h 5792192"/>
                <a:gd name="connsiteX14" fmla="*/ 3971176 w 12248975"/>
                <a:gd name="connsiteY14" fmla="*/ 5753144 h 5792192"/>
                <a:gd name="connsiteX15" fmla="*/ 176247 w 12248975"/>
                <a:gd name="connsiteY15" fmla="*/ 4765879 h 5792192"/>
                <a:gd name="connsiteX16" fmla="*/ -479 w 12248975"/>
                <a:gd name="connsiteY16" fmla="*/ 4668302 h 5792192"/>
                <a:gd name="connsiteX17" fmla="*/ -479 w 12248975"/>
                <a:gd name="connsiteY17" fmla="*/ 4696199 h 5792192"/>
                <a:gd name="connsiteX18" fmla="*/ 3822979 w 12248975"/>
                <a:gd name="connsiteY18" fmla="*/ 5782936 h 5792192"/>
                <a:gd name="connsiteX19" fmla="*/ 3923965 w 12248975"/>
                <a:gd name="connsiteY19" fmla="*/ 5786471 h 5792192"/>
                <a:gd name="connsiteX20" fmla="*/ 4024951 w 12248975"/>
                <a:gd name="connsiteY20" fmla="*/ 5788869 h 5792192"/>
                <a:gd name="connsiteX21" fmla="*/ 8574372 w 12248975"/>
                <a:gd name="connsiteY21" fmla="*/ 4574891 h 5792192"/>
                <a:gd name="connsiteX22" fmla="*/ 9016186 w 12248975"/>
                <a:gd name="connsiteY22" fmla="*/ 4289983 h 5792192"/>
                <a:gd name="connsiteX23" fmla="*/ 9017575 w 12248975"/>
                <a:gd name="connsiteY23" fmla="*/ 4288972 h 5792192"/>
                <a:gd name="connsiteX24" fmla="*/ 9053172 w 12248975"/>
                <a:gd name="connsiteY24" fmla="*/ 4263726 h 5792192"/>
                <a:gd name="connsiteX25" fmla="*/ 9064659 w 12248975"/>
                <a:gd name="connsiteY25" fmla="*/ 4255648 h 5792192"/>
                <a:gd name="connsiteX26" fmla="*/ 9065795 w 12248975"/>
                <a:gd name="connsiteY26" fmla="*/ 4254764 h 5792192"/>
                <a:gd name="connsiteX27" fmla="*/ 9108841 w 12248975"/>
                <a:gd name="connsiteY27" fmla="*/ 4224596 h 5792192"/>
                <a:gd name="connsiteX28" fmla="*/ 12155463 w 12248975"/>
                <a:gd name="connsiteY28" fmla="*/ 286140 h 5792192"/>
                <a:gd name="connsiteX29" fmla="*/ 12166066 w 12248975"/>
                <a:gd name="connsiteY29" fmla="*/ 258241 h 5792192"/>
                <a:gd name="connsiteX30" fmla="*/ 12228047 w 12248975"/>
                <a:gd name="connsiteY30" fmla="*/ 87071 h 5792192"/>
                <a:gd name="connsiteX31" fmla="*/ 12237514 w 12248975"/>
                <a:gd name="connsiteY31" fmla="*/ 59804 h 5792192"/>
                <a:gd name="connsiteX32" fmla="*/ 12243952 w 12248975"/>
                <a:gd name="connsiteY32" fmla="*/ 40995 h 5792192"/>
                <a:gd name="connsiteX33" fmla="*/ 12248496 w 12248975"/>
                <a:gd name="connsiteY33" fmla="*/ 28372 h 5792192"/>
                <a:gd name="connsiteX34" fmla="*/ 12225270 w 12248975"/>
                <a:gd name="connsiteY34" fmla="*/ 27489 h 5792192"/>
                <a:gd name="connsiteX35" fmla="*/ 12185759 w 12248975"/>
                <a:gd name="connsiteY35" fmla="*/ -1924 h 579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248975" h="5792192">
                  <a:moveTo>
                    <a:pt x="12185759" y="-1924"/>
                  </a:moveTo>
                  <a:cubicBezTo>
                    <a:pt x="12182477" y="7923"/>
                    <a:pt x="12179068" y="17769"/>
                    <a:pt x="12175534" y="27614"/>
                  </a:cubicBezTo>
                  <a:cubicBezTo>
                    <a:pt x="12173641" y="33548"/>
                    <a:pt x="12171495" y="39354"/>
                    <a:pt x="12169475" y="45161"/>
                  </a:cubicBezTo>
                  <a:lnTo>
                    <a:pt x="12164047" y="60687"/>
                  </a:lnTo>
                  <a:cubicBezTo>
                    <a:pt x="12161269" y="68515"/>
                    <a:pt x="12158619" y="76215"/>
                    <a:pt x="12155716" y="83915"/>
                  </a:cubicBezTo>
                  <a:cubicBezTo>
                    <a:pt x="11666817" y="1459850"/>
                    <a:pt x="10828886" y="2705891"/>
                    <a:pt x="9722078" y="3667656"/>
                  </a:cubicBezTo>
                  <a:cubicBezTo>
                    <a:pt x="9506347" y="3854860"/>
                    <a:pt x="9281401" y="4031206"/>
                    <a:pt x="9048122" y="4195941"/>
                  </a:cubicBezTo>
                  <a:lnTo>
                    <a:pt x="9047113" y="4195941"/>
                  </a:lnTo>
                  <a:cubicBezTo>
                    <a:pt x="9034490" y="4205155"/>
                    <a:pt x="9021866" y="4214117"/>
                    <a:pt x="9008360" y="4223079"/>
                  </a:cubicBezTo>
                  <a:cubicBezTo>
                    <a:pt x="9005331" y="4225354"/>
                    <a:pt x="9002175" y="4227499"/>
                    <a:pt x="8999144" y="4229517"/>
                  </a:cubicBezTo>
                  <a:cubicBezTo>
                    <a:pt x="8998766" y="4229896"/>
                    <a:pt x="8998387" y="4230149"/>
                    <a:pt x="8998008" y="4230276"/>
                  </a:cubicBezTo>
                  <a:cubicBezTo>
                    <a:pt x="8982229" y="4241383"/>
                    <a:pt x="8966450" y="4252240"/>
                    <a:pt x="8950545" y="4262971"/>
                  </a:cubicBezTo>
                  <a:cubicBezTo>
                    <a:pt x="7834901" y="5027686"/>
                    <a:pt x="6543669" y="5524538"/>
                    <a:pt x="5197147" y="5691670"/>
                  </a:cubicBezTo>
                  <a:cubicBezTo>
                    <a:pt x="4824861" y="5737617"/>
                    <a:pt x="4449913" y="5758700"/>
                    <a:pt x="4074813" y="5754786"/>
                  </a:cubicBezTo>
                  <a:cubicBezTo>
                    <a:pt x="4040225" y="5754786"/>
                    <a:pt x="4005675" y="5754281"/>
                    <a:pt x="3971176" y="5753144"/>
                  </a:cubicBezTo>
                  <a:cubicBezTo>
                    <a:pt x="2652424" y="5724492"/>
                    <a:pt x="1344655" y="5389849"/>
                    <a:pt x="176247" y="4765879"/>
                  </a:cubicBezTo>
                  <a:cubicBezTo>
                    <a:pt x="117334" y="4734069"/>
                    <a:pt x="58434" y="4701503"/>
                    <a:pt x="-479" y="4668302"/>
                  </a:cubicBezTo>
                  <a:lnTo>
                    <a:pt x="-479" y="4696199"/>
                  </a:lnTo>
                  <a:cubicBezTo>
                    <a:pt x="1171451" y="5352608"/>
                    <a:pt x="2481025" y="5724741"/>
                    <a:pt x="3822979" y="5782936"/>
                  </a:cubicBezTo>
                  <a:cubicBezTo>
                    <a:pt x="3856683" y="5784326"/>
                    <a:pt x="3890260" y="5785586"/>
                    <a:pt x="3923965" y="5786471"/>
                  </a:cubicBezTo>
                  <a:cubicBezTo>
                    <a:pt x="3957669" y="5787355"/>
                    <a:pt x="3991626" y="5788363"/>
                    <a:pt x="4024951" y="5788869"/>
                  </a:cubicBezTo>
                  <a:cubicBezTo>
                    <a:pt x="5618511" y="5817776"/>
                    <a:pt x="7206012" y="5398558"/>
                    <a:pt x="8574372" y="4574891"/>
                  </a:cubicBezTo>
                  <a:cubicBezTo>
                    <a:pt x="8724588" y="4484380"/>
                    <a:pt x="8871902" y="4389330"/>
                    <a:pt x="9016186" y="4289983"/>
                  </a:cubicBezTo>
                  <a:lnTo>
                    <a:pt x="9017575" y="4288972"/>
                  </a:lnTo>
                  <a:lnTo>
                    <a:pt x="9053172" y="4263726"/>
                  </a:lnTo>
                  <a:lnTo>
                    <a:pt x="9064659" y="4255648"/>
                  </a:lnTo>
                  <a:cubicBezTo>
                    <a:pt x="9065165" y="4255522"/>
                    <a:pt x="9065542" y="4255143"/>
                    <a:pt x="9065795" y="4254764"/>
                  </a:cubicBezTo>
                  <a:cubicBezTo>
                    <a:pt x="9080186" y="4244917"/>
                    <a:pt x="9094576" y="4234821"/>
                    <a:pt x="9108841" y="4224596"/>
                  </a:cubicBezTo>
                  <a:cubicBezTo>
                    <a:pt x="10484775" y="3247933"/>
                    <a:pt x="11556869" y="1870358"/>
                    <a:pt x="12155463" y="286140"/>
                  </a:cubicBezTo>
                  <a:cubicBezTo>
                    <a:pt x="12159124" y="276923"/>
                    <a:pt x="12162533" y="267582"/>
                    <a:pt x="12166066" y="258241"/>
                  </a:cubicBezTo>
                  <a:cubicBezTo>
                    <a:pt x="12187274" y="201436"/>
                    <a:pt x="12207976" y="144379"/>
                    <a:pt x="12228047" y="87071"/>
                  </a:cubicBezTo>
                  <a:lnTo>
                    <a:pt x="12237514" y="59804"/>
                  </a:lnTo>
                  <a:lnTo>
                    <a:pt x="12243952" y="40995"/>
                  </a:lnTo>
                  <a:lnTo>
                    <a:pt x="12248496" y="28372"/>
                  </a:lnTo>
                  <a:cubicBezTo>
                    <a:pt x="12240796" y="28372"/>
                    <a:pt x="12232970" y="27614"/>
                    <a:pt x="12225270" y="27489"/>
                  </a:cubicBezTo>
                  <a:cubicBezTo>
                    <a:pt x="12212141" y="18652"/>
                    <a:pt x="12198888" y="8428"/>
                    <a:pt x="12185759" y="-1924"/>
                  </a:cubicBezTo>
                  <a:close/>
                </a:path>
              </a:pathLst>
            </a:custGeom>
            <a:noFill/>
            <a:ln w="12622" cap="flat">
              <a:noFill/>
              <a:prstDash val="solid"/>
              <a:miter/>
            </a:ln>
          </p:spPr>
          <p:txBody>
            <a:bodyPr rtlCol="0" anchor="ctr"/>
            <a:lstStyle/>
            <a:p>
              <a:endParaRPr lang="fi-FI"/>
            </a:p>
          </p:txBody>
        </p:sp>
        <p:sp>
          <p:nvSpPr>
            <p:cNvPr id="11" name="Vapaamuotoinen: Muoto 10">
              <a:extLst>
                <a:ext uri="{FF2B5EF4-FFF2-40B4-BE49-F238E27FC236}">
                  <a16:creationId xmlns:a16="http://schemas.microsoft.com/office/drawing/2014/main" id="{C9141825-7943-460F-AE5C-B764A83C2E47}"/>
                </a:ext>
              </a:extLst>
            </p:cNvPr>
            <p:cNvSpPr/>
            <p:nvPr/>
          </p:nvSpPr>
          <p:spPr>
            <a:xfrm>
              <a:off x="8991797" y="4839289"/>
              <a:ext cx="46831" cy="28023"/>
            </a:xfrm>
            <a:custGeom>
              <a:avLst/>
              <a:gdLst>
                <a:gd name="connsiteX0" fmla="*/ 38274 w 46831"/>
                <a:gd name="connsiteY0" fmla="*/ -1924 h 28023"/>
                <a:gd name="connsiteX1" fmla="*/ -479 w 46831"/>
                <a:gd name="connsiteY1" fmla="*/ 25215 h 28023"/>
                <a:gd name="connsiteX2" fmla="*/ 46353 w 46831"/>
                <a:gd name="connsiteY2" fmla="*/ 26099 h 28023"/>
                <a:gd name="connsiteX3" fmla="*/ 38274 w 46831"/>
                <a:gd name="connsiteY3" fmla="*/ -1924 h 28023"/>
              </a:gdLst>
              <a:ahLst/>
              <a:cxnLst>
                <a:cxn ang="0">
                  <a:pos x="connsiteX0" y="connsiteY0"/>
                </a:cxn>
                <a:cxn ang="0">
                  <a:pos x="connsiteX1" y="connsiteY1"/>
                </a:cxn>
                <a:cxn ang="0">
                  <a:pos x="connsiteX2" y="connsiteY2"/>
                </a:cxn>
                <a:cxn ang="0">
                  <a:pos x="connsiteX3" y="connsiteY3"/>
                </a:cxn>
              </a:cxnLst>
              <a:rect l="l" t="t" r="r" b="b"/>
              <a:pathLst>
                <a:path w="46831" h="28023">
                  <a:moveTo>
                    <a:pt x="38274" y="-1924"/>
                  </a:moveTo>
                  <a:cubicBezTo>
                    <a:pt x="25650" y="7291"/>
                    <a:pt x="13027" y="16253"/>
                    <a:pt x="-479" y="25215"/>
                  </a:cubicBezTo>
                  <a:lnTo>
                    <a:pt x="46353" y="26099"/>
                  </a:lnTo>
                  <a:cubicBezTo>
                    <a:pt x="43576" y="16758"/>
                    <a:pt x="41556" y="7417"/>
                    <a:pt x="38274" y="-1924"/>
                  </a:cubicBezTo>
                  <a:close/>
                </a:path>
              </a:pathLst>
            </a:custGeom>
            <a:noFill/>
            <a:ln w="12622" cap="flat">
              <a:noFill/>
              <a:prstDash val="solid"/>
              <a:miter/>
            </a:ln>
          </p:spPr>
          <p:txBody>
            <a:bodyPr rtlCol="0" anchor="ctr"/>
            <a:lstStyle/>
            <a:p>
              <a:endParaRPr lang="fi-FI"/>
            </a:p>
          </p:txBody>
        </p:sp>
        <p:sp>
          <p:nvSpPr>
            <p:cNvPr id="12" name="Vapaamuotoinen: Muoto 11">
              <a:extLst>
                <a:ext uri="{FF2B5EF4-FFF2-40B4-BE49-F238E27FC236}">
                  <a16:creationId xmlns:a16="http://schemas.microsoft.com/office/drawing/2014/main" id="{A20DAC6C-B8EB-C949-0F57-78DB7E47376A}"/>
                </a:ext>
              </a:extLst>
            </p:cNvPr>
            <p:cNvSpPr/>
            <p:nvPr/>
          </p:nvSpPr>
          <p:spPr>
            <a:xfrm>
              <a:off x="3410110" y="4865294"/>
              <a:ext cx="8784649" cy="1992705"/>
            </a:xfrm>
            <a:custGeom>
              <a:avLst/>
              <a:gdLst>
                <a:gd name="connsiteX0" fmla="*/ 5060689 w 8784649"/>
                <a:gd name="connsiteY0" fmla="*/ 50208 h 1992705"/>
                <a:gd name="connsiteX1" fmla="*/ 704278 w 8784649"/>
                <a:gd name="connsiteY1" fmla="*/ 1531296 h 1992705"/>
                <a:gd name="connsiteX2" fmla="*/ 654920 w 8784649"/>
                <a:gd name="connsiteY2" fmla="*/ 1565378 h 1992705"/>
                <a:gd name="connsiteX3" fmla="*/ 469233 w 8784649"/>
                <a:gd name="connsiteY3" fmla="*/ 1698428 h 1992705"/>
                <a:gd name="connsiteX4" fmla="*/ 95332 w 8784649"/>
                <a:gd name="connsiteY4" fmla="*/ 1990781 h 1992705"/>
                <a:gd name="connsiteX5" fmla="*/ -479 w 8784649"/>
                <a:gd name="connsiteY5" fmla="*/ 1990781 h 1992705"/>
                <a:gd name="connsiteX6" fmla="*/ 552799 w 8784649"/>
                <a:gd name="connsiteY6" fmla="*/ 1562981 h 1992705"/>
                <a:gd name="connsiteX7" fmla="*/ 600009 w 8784649"/>
                <a:gd name="connsiteY7" fmla="*/ 1529653 h 1992705"/>
                <a:gd name="connsiteX8" fmla="*/ 1427968 w 8784649"/>
                <a:gd name="connsiteY8" fmla="*/ 1018791 h 1992705"/>
                <a:gd name="connsiteX9" fmla="*/ 5624571 w 8784649"/>
                <a:gd name="connsiteY9" fmla="*/ -790 h 1992705"/>
                <a:gd name="connsiteX10" fmla="*/ 5625959 w 8784649"/>
                <a:gd name="connsiteY10" fmla="*/ -790 h 1992705"/>
                <a:gd name="connsiteX11" fmla="*/ 5637194 w 8784649"/>
                <a:gd name="connsiteY11" fmla="*/ -790 h 1992705"/>
                <a:gd name="connsiteX12" fmla="*/ 5684026 w 8784649"/>
                <a:gd name="connsiteY12" fmla="*/ 94 h 1992705"/>
                <a:gd name="connsiteX13" fmla="*/ 5685414 w 8784649"/>
                <a:gd name="connsiteY13" fmla="*/ 94 h 1992705"/>
                <a:gd name="connsiteX14" fmla="*/ 5737927 w 8784649"/>
                <a:gd name="connsiteY14" fmla="*/ 1608 h 1992705"/>
                <a:gd name="connsiteX15" fmla="*/ 6259519 w 8784649"/>
                <a:gd name="connsiteY15" fmla="*/ 33039 h 1992705"/>
                <a:gd name="connsiteX16" fmla="*/ 8784170 w 8784649"/>
                <a:gd name="connsiteY16" fmla="*/ 664202 h 1992705"/>
                <a:gd name="connsiteX17" fmla="*/ 8784170 w 8784649"/>
                <a:gd name="connsiteY17" fmla="*/ 700306 h 1992705"/>
                <a:gd name="connsiteX18" fmla="*/ 5697405 w 8784649"/>
                <a:gd name="connsiteY18" fmla="*/ 40994 h 1992705"/>
                <a:gd name="connsiteX19" fmla="*/ 5696017 w 8784649"/>
                <a:gd name="connsiteY19" fmla="*/ 40994 h 1992705"/>
                <a:gd name="connsiteX20" fmla="*/ 5681879 w 8784649"/>
                <a:gd name="connsiteY20" fmla="*/ 40994 h 1992705"/>
                <a:gd name="connsiteX21" fmla="*/ 5638203 w 8784649"/>
                <a:gd name="connsiteY21" fmla="*/ 40109 h 1992705"/>
                <a:gd name="connsiteX22" fmla="*/ 5636688 w 8784649"/>
                <a:gd name="connsiteY22" fmla="*/ 40109 h 1992705"/>
                <a:gd name="connsiteX23" fmla="*/ 5579001 w 8784649"/>
                <a:gd name="connsiteY23" fmla="*/ 39351 h 1992705"/>
                <a:gd name="connsiteX24" fmla="*/ 5060689 w 8784649"/>
                <a:gd name="connsiteY24" fmla="*/ 50208 h 199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84649" h="1992705">
                  <a:moveTo>
                    <a:pt x="5060689" y="50208"/>
                  </a:moveTo>
                  <a:cubicBezTo>
                    <a:pt x="3503232" y="130241"/>
                    <a:pt x="1988946" y="650066"/>
                    <a:pt x="704278" y="1531296"/>
                  </a:cubicBezTo>
                  <a:lnTo>
                    <a:pt x="654920" y="1565378"/>
                  </a:lnTo>
                  <a:cubicBezTo>
                    <a:pt x="592473" y="1608928"/>
                    <a:pt x="530581" y="1653236"/>
                    <a:pt x="469233" y="1698428"/>
                  </a:cubicBezTo>
                  <a:cubicBezTo>
                    <a:pt x="341485" y="1792344"/>
                    <a:pt x="216855" y="1889795"/>
                    <a:pt x="95332" y="1990781"/>
                  </a:cubicBezTo>
                  <a:lnTo>
                    <a:pt x="-479" y="1990781"/>
                  </a:lnTo>
                  <a:cubicBezTo>
                    <a:pt x="177925" y="1840692"/>
                    <a:pt x="362351" y="1698049"/>
                    <a:pt x="552799" y="1562981"/>
                  </a:cubicBezTo>
                  <a:lnTo>
                    <a:pt x="600009" y="1529653"/>
                  </a:lnTo>
                  <a:cubicBezTo>
                    <a:pt x="865994" y="1343713"/>
                    <a:pt x="1142430" y="1173046"/>
                    <a:pt x="1427968" y="1018791"/>
                  </a:cubicBezTo>
                  <a:cubicBezTo>
                    <a:pt x="2713395" y="324511"/>
                    <a:pt x="4167215" y="-24520"/>
                    <a:pt x="5624571" y="-790"/>
                  </a:cubicBezTo>
                  <a:lnTo>
                    <a:pt x="5625959" y="-790"/>
                  </a:lnTo>
                  <a:lnTo>
                    <a:pt x="5637194" y="-790"/>
                  </a:lnTo>
                  <a:lnTo>
                    <a:pt x="5684026" y="94"/>
                  </a:lnTo>
                  <a:lnTo>
                    <a:pt x="5685414" y="94"/>
                  </a:lnTo>
                  <a:lnTo>
                    <a:pt x="5737927" y="1608"/>
                  </a:lnTo>
                  <a:cubicBezTo>
                    <a:pt x="5911876" y="6785"/>
                    <a:pt x="6085697" y="17260"/>
                    <a:pt x="6259519" y="33039"/>
                  </a:cubicBezTo>
                  <a:cubicBezTo>
                    <a:pt x="7128379" y="112946"/>
                    <a:pt x="7979943" y="325775"/>
                    <a:pt x="8784170" y="664202"/>
                  </a:cubicBezTo>
                  <a:lnTo>
                    <a:pt x="8784170" y="700306"/>
                  </a:lnTo>
                  <a:cubicBezTo>
                    <a:pt x="7805489" y="289545"/>
                    <a:pt x="6758517" y="65861"/>
                    <a:pt x="5697405" y="40994"/>
                  </a:cubicBezTo>
                  <a:lnTo>
                    <a:pt x="5696017" y="40994"/>
                  </a:lnTo>
                  <a:lnTo>
                    <a:pt x="5681879" y="40994"/>
                  </a:lnTo>
                  <a:lnTo>
                    <a:pt x="5638203" y="40109"/>
                  </a:lnTo>
                  <a:lnTo>
                    <a:pt x="5636688" y="40109"/>
                  </a:lnTo>
                  <a:lnTo>
                    <a:pt x="5579001" y="39351"/>
                  </a:lnTo>
                  <a:cubicBezTo>
                    <a:pt x="5406314" y="37585"/>
                    <a:pt x="5233501" y="41246"/>
                    <a:pt x="5060689" y="50208"/>
                  </a:cubicBezTo>
                  <a:close/>
                </a:path>
              </a:pathLst>
            </a:custGeom>
            <a:solidFill>
              <a:srgbClr val="B5DACC"/>
            </a:solidFill>
            <a:ln w="12622" cap="flat">
              <a:noFill/>
              <a:prstDash val="solid"/>
              <a:miter/>
            </a:ln>
          </p:spPr>
          <p:txBody>
            <a:bodyPr rtlCol="0" anchor="ctr"/>
            <a:lstStyle/>
            <a:p>
              <a:endParaRPr lang="fi-FI"/>
            </a:p>
          </p:txBody>
        </p:sp>
        <p:sp>
          <p:nvSpPr>
            <p:cNvPr id="14" name="Vapaamuotoinen: Muoto 13">
              <a:extLst>
                <a:ext uri="{FF2B5EF4-FFF2-40B4-BE49-F238E27FC236}">
                  <a16:creationId xmlns:a16="http://schemas.microsoft.com/office/drawing/2014/main" id="{B0A815BB-81E2-C717-6AFF-4F725A43B2D6}"/>
                </a:ext>
              </a:extLst>
            </p:cNvPr>
            <p:cNvSpPr/>
            <p:nvPr/>
          </p:nvSpPr>
          <p:spPr>
            <a:xfrm>
              <a:off x="8617535" y="4960"/>
              <a:ext cx="1310653" cy="6854555"/>
            </a:xfrm>
            <a:custGeom>
              <a:avLst/>
              <a:gdLst>
                <a:gd name="connsiteX0" fmla="*/ 679391 w 1310653"/>
                <a:gd name="connsiteY0" fmla="*/ 5597879 h 6854555"/>
                <a:gd name="connsiteX1" fmla="*/ 662603 w 1310653"/>
                <a:gd name="connsiteY1" fmla="*/ 5555842 h 6854555"/>
                <a:gd name="connsiteX2" fmla="*/ 662603 w 1310653"/>
                <a:gd name="connsiteY2" fmla="*/ 5555842 h 6854555"/>
                <a:gd name="connsiteX3" fmla="*/ 464922 w 1310653"/>
                <a:gd name="connsiteY3" fmla="*/ 5000419 h 6854555"/>
                <a:gd name="connsiteX4" fmla="*/ 464291 w 1310653"/>
                <a:gd name="connsiteY4" fmla="*/ 4998527 h 6854555"/>
                <a:gd name="connsiteX5" fmla="*/ 434500 w 1310653"/>
                <a:gd name="connsiteY5" fmla="*/ 4902213 h 6854555"/>
                <a:gd name="connsiteX6" fmla="*/ 431597 w 1310653"/>
                <a:gd name="connsiteY6" fmla="*/ 4892872 h 6854555"/>
                <a:gd name="connsiteX7" fmla="*/ 422129 w 1310653"/>
                <a:gd name="connsiteY7" fmla="*/ 4861187 h 6854555"/>
                <a:gd name="connsiteX8" fmla="*/ 420741 w 1310653"/>
                <a:gd name="connsiteY8" fmla="*/ 4861187 h 6854555"/>
                <a:gd name="connsiteX9" fmla="*/ 412662 w 1310653"/>
                <a:gd name="connsiteY9" fmla="*/ 4833161 h 6854555"/>
                <a:gd name="connsiteX10" fmla="*/ 413671 w 1310653"/>
                <a:gd name="connsiteY10" fmla="*/ 4833161 h 6854555"/>
                <a:gd name="connsiteX11" fmla="*/ 397136 w 1310653"/>
                <a:gd name="connsiteY11" fmla="*/ 4776483 h 6854555"/>
                <a:gd name="connsiteX12" fmla="*/ 397136 w 1310653"/>
                <a:gd name="connsiteY12" fmla="*/ 4775601 h 6854555"/>
                <a:gd name="connsiteX13" fmla="*/ 229751 w 1310653"/>
                <a:gd name="connsiteY13" fmla="*/ 4086875 h 6854555"/>
                <a:gd name="connsiteX14" fmla="*/ 227731 w 1310653"/>
                <a:gd name="connsiteY14" fmla="*/ 747266 h 6854555"/>
                <a:gd name="connsiteX15" fmla="*/ 414429 w 1310653"/>
                <a:gd name="connsiteY15" fmla="*/ -1924 h 6854555"/>
                <a:gd name="connsiteX16" fmla="*/ 343487 w 1310653"/>
                <a:gd name="connsiteY16" fmla="*/ -1924 h 6854555"/>
                <a:gd name="connsiteX17" fmla="*/ 253483 w 1310653"/>
                <a:gd name="connsiteY17" fmla="*/ 4469487 h 6854555"/>
                <a:gd name="connsiteX18" fmla="*/ 361537 w 1310653"/>
                <a:gd name="connsiteY18" fmla="*/ 4860808 h 6854555"/>
                <a:gd name="connsiteX19" fmla="*/ 363810 w 1310653"/>
                <a:gd name="connsiteY19" fmla="*/ 4868254 h 6854555"/>
                <a:gd name="connsiteX20" fmla="*/ 374034 w 1310653"/>
                <a:gd name="connsiteY20" fmla="*/ 4901707 h 6854555"/>
                <a:gd name="connsiteX21" fmla="*/ 382239 w 1310653"/>
                <a:gd name="connsiteY21" fmla="*/ 4928341 h 6854555"/>
                <a:gd name="connsiteX22" fmla="*/ 1253244 w 1310653"/>
                <a:gd name="connsiteY22" fmla="*/ 6852632 h 6854555"/>
                <a:gd name="connsiteX23" fmla="*/ 1310175 w 1310653"/>
                <a:gd name="connsiteY23" fmla="*/ 6852632 h 6854555"/>
                <a:gd name="connsiteX24" fmla="*/ 679391 w 1310653"/>
                <a:gd name="connsiteY24" fmla="*/ 5597879 h 685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0653" h="6854555">
                  <a:moveTo>
                    <a:pt x="679391" y="5597879"/>
                  </a:moveTo>
                  <a:cubicBezTo>
                    <a:pt x="673711" y="5583869"/>
                    <a:pt x="668156" y="5569855"/>
                    <a:pt x="662603" y="5555842"/>
                  </a:cubicBezTo>
                  <a:lnTo>
                    <a:pt x="662603" y="5555842"/>
                  </a:lnTo>
                  <a:cubicBezTo>
                    <a:pt x="590270" y="5372805"/>
                    <a:pt x="524377" y="5187623"/>
                    <a:pt x="464922" y="5000419"/>
                  </a:cubicBezTo>
                  <a:cubicBezTo>
                    <a:pt x="464796" y="4999790"/>
                    <a:pt x="464543" y="4999158"/>
                    <a:pt x="464291" y="4998527"/>
                  </a:cubicBezTo>
                  <a:cubicBezTo>
                    <a:pt x="454193" y="4966463"/>
                    <a:pt x="444094" y="4934400"/>
                    <a:pt x="434500" y="4902213"/>
                  </a:cubicBezTo>
                  <a:cubicBezTo>
                    <a:pt x="433491" y="4899057"/>
                    <a:pt x="432480" y="4896027"/>
                    <a:pt x="431597" y="4892872"/>
                  </a:cubicBezTo>
                  <a:cubicBezTo>
                    <a:pt x="428441" y="4882267"/>
                    <a:pt x="425159" y="4871789"/>
                    <a:pt x="422129" y="4861187"/>
                  </a:cubicBezTo>
                  <a:lnTo>
                    <a:pt x="420741" y="4861187"/>
                  </a:lnTo>
                  <a:cubicBezTo>
                    <a:pt x="417964" y="4851846"/>
                    <a:pt x="415312" y="4842502"/>
                    <a:pt x="412662" y="4833161"/>
                  </a:cubicBezTo>
                  <a:lnTo>
                    <a:pt x="413671" y="4833161"/>
                  </a:lnTo>
                  <a:cubicBezTo>
                    <a:pt x="407991" y="4814352"/>
                    <a:pt x="402563" y="4795291"/>
                    <a:pt x="397136" y="4776483"/>
                  </a:cubicBezTo>
                  <a:cubicBezTo>
                    <a:pt x="397136" y="4776230"/>
                    <a:pt x="397136" y="4775854"/>
                    <a:pt x="397136" y="4775601"/>
                  </a:cubicBezTo>
                  <a:cubicBezTo>
                    <a:pt x="331873" y="4548383"/>
                    <a:pt x="276079" y="4318763"/>
                    <a:pt x="229751" y="4086875"/>
                  </a:cubicBezTo>
                  <a:cubicBezTo>
                    <a:pt x="8591" y="2984738"/>
                    <a:pt x="7835" y="1849656"/>
                    <a:pt x="227731" y="747266"/>
                  </a:cubicBezTo>
                  <a:cubicBezTo>
                    <a:pt x="278224" y="494801"/>
                    <a:pt x="340457" y="245114"/>
                    <a:pt x="414429" y="-1924"/>
                  </a:cubicBezTo>
                  <a:lnTo>
                    <a:pt x="343487" y="-1924"/>
                  </a:lnTo>
                  <a:cubicBezTo>
                    <a:pt x="-82295" y="1454168"/>
                    <a:pt x="-113350" y="2997361"/>
                    <a:pt x="253483" y="4469487"/>
                  </a:cubicBezTo>
                  <a:cubicBezTo>
                    <a:pt x="286429" y="4600894"/>
                    <a:pt x="322532" y="4731420"/>
                    <a:pt x="361537" y="4860808"/>
                  </a:cubicBezTo>
                  <a:cubicBezTo>
                    <a:pt x="361537" y="4863332"/>
                    <a:pt x="362927" y="4865730"/>
                    <a:pt x="363810" y="4868254"/>
                  </a:cubicBezTo>
                  <a:cubicBezTo>
                    <a:pt x="367092" y="4879490"/>
                    <a:pt x="370501" y="4890597"/>
                    <a:pt x="374034" y="4901707"/>
                  </a:cubicBezTo>
                  <a:cubicBezTo>
                    <a:pt x="376686" y="4910669"/>
                    <a:pt x="379463" y="4919505"/>
                    <a:pt x="382239" y="4928341"/>
                  </a:cubicBezTo>
                  <a:cubicBezTo>
                    <a:pt x="592291" y="5603179"/>
                    <a:pt x="884898" y="6249493"/>
                    <a:pt x="1253244" y="6852632"/>
                  </a:cubicBezTo>
                  <a:lnTo>
                    <a:pt x="1310175" y="6852632"/>
                  </a:lnTo>
                  <a:cubicBezTo>
                    <a:pt x="1065284" y="6452725"/>
                    <a:pt x="854349" y="6033002"/>
                    <a:pt x="679391" y="5597879"/>
                  </a:cubicBezTo>
                  <a:close/>
                </a:path>
              </a:pathLst>
            </a:custGeom>
            <a:solidFill>
              <a:srgbClr val="B5DACC"/>
            </a:solidFill>
            <a:ln w="12622" cap="flat">
              <a:noFill/>
              <a:prstDash val="solid"/>
              <a:miter/>
            </a:ln>
          </p:spPr>
          <p:txBody>
            <a:bodyPr rtlCol="0" anchor="ctr"/>
            <a:lstStyle/>
            <a:p>
              <a:endParaRPr lang="fi-FI"/>
            </a:p>
          </p:txBody>
        </p:sp>
        <p:sp>
          <p:nvSpPr>
            <p:cNvPr id="15" name="Vapaamuotoinen: Muoto 14">
              <a:extLst>
                <a:ext uri="{FF2B5EF4-FFF2-40B4-BE49-F238E27FC236}">
                  <a16:creationId xmlns:a16="http://schemas.microsoft.com/office/drawing/2014/main" id="{A1349553-367A-2E6F-8462-1D37FD253D02}"/>
                </a:ext>
              </a:extLst>
            </p:cNvPr>
            <p:cNvSpPr/>
            <p:nvPr/>
          </p:nvSpPr>
          <p:spPr>
            <a:xfrm>
              <a:off x="9030549" y="4838279"/>
              <a:ext cx="9467" cy="28023"/>
            </a:xfrm>
            <a:custGeom>
              <a:avLst/>
              <a:gdLst>
                <a:gd name="connsiteX0" fmla="*/ 530 w 9467"/>
                <a:gd name="connsiteY0" fmla="*/ -1924 h 28023"/>
                <a:gd name="connsiteX1" fmla="*/ -479 w 9467"/>
                <a:gd name="connsiteY1" fmla="*/ -1924 h 28023"/>
                <a:gd name="connsiteX2" fmla="*/ 7600 w 9467"/>
                <a:gd name="connsiteY2" fmla="*/ 26099 h 28023"/>
                <a:gd name="connsiteX3" fmla="*/ 8988 w 9467"/>
                <a:gd name="connsiteY3" fmla="*/ 26099 h 28023"/>
                <a:gd name="connsiteX4" fmla="*/ 530 w 9467"/>
                <a:gd name="connsiteY4" fmla="*/ -1924 h 2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 h="28023">
                  <a:moveTo>
                    <a:pt x="530" y="-1924"/>
                  </a:moveTo>
                  <a:lnTo>
                    <a:pt x="-479" y="-1924"/>
                  </a:lnTo>
                  <a:cubicBezTo>
                    <a:pt x="2171" y="7417"/>
                    <a:pt x="4823" y="16758"/>
                    <a:pt x="7600" y="26099"/>
                  </a:cubicBezTo>
                  <a:lnTo>
                    <a:pt x="8988" y="26099"/>
                  </a:lnTo>
                  <a:cubicBezTo>
                    <a:pt x="6085" y="17643"/>
                    <a:pt x="2803" y="8049"/>
                    <a:pt x="530" y="-1924"/>
                  </a:cubicBezTo>
                  <a:close/>
                </a:path>
              </a:pathLst>
            </a:custGeom>
            <a:noFill/>
            <a:ln w="12622"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4F0C3B0B-D175-97F9-E62E-4EE47018B3E0}"/>
                </a:ext>
              </a:extLst>
            </p:cNvPr>
            <p:cNvSpPr/>
            <p:nvPr/>
          </p:nvSpPr>
          <p:spPr>
            <a:xfrm>
              <a:off x="8617535" y="4330"/>
              <a:ext cx="1310653" cy="6854554"/>
            </a:xfrm>
            <a:custGeom>
              <a:avLst/>
              <a:gdLst>
                <a:gd name="connsiteX0" fmla="*/ 679391 w 1310653"/>
                <a:gd name="connsiteY0" fmla="*/ 5598509 h 6854554"/>
                <a:gd name="connsiteX1" fmla="*/ 662603 w 1310653"/>
                <a:gd name="connsiteY1" fmla="*/ 5556472 h 6854554"/>
                <a:gd name="connsiteX2" fmla="*/ 662603 w 1310653"/>
                <a:gd name="connsiteY2" fmla="*/ 5556472 h 6854554"/>
                <a:gd name="connsiteX3" fmla="*/ 464922 w 1310653"/>
                <a:gd name="connsiteY3" fmla="*/ 5001049 h 6854554"/>
                <a:gd name="connsiteX4" fmla="*/ 464291 w 1310653"/>
                <a:gd name="connsiteY4" fmla="*/ 4999157 h 6854554"/>
                <a:gd name="connsiteX5" fmla="*/ 434500 w 1310653"/>
                <a:gd name="connsiteY5" fmla="*/ 4902843 h 6854554"/>
                <a:gd name="connsiteX6" fmla="*/ 431597 w 1310653"/>
                <a:gd name="connsiteY6" fmla="*/ 4893502 h 6854554"/>
                <a:gd name="connsiteX7" fmla="*/ 422129 w 1310653"/>
                <a:gd name="connsiteY7" fmla="*/ 4861817 h 6854554"/>
                <a:gd name="connsiteX8" fmla="*/ 413671 w 1310653"/>
                <a:gd name="connsiteY8" fmla="*/ 4833162 h 6854554"/>
                <a:gd name="connsiteX9" fmla="*/ 397136 w 1310653"/>
                <a:gd name="connsiteY9" fmla="*/ 4776484 h 6854554"/>
                <a:gd name="connsiteX10" fmla="*/ 397136 w 1310653"/>
                <a:gd name="connsiteY10" fmla="*/ 4775600 h 6854554"/>
                <a:gd name="connsiteX11" fmla="*/ 229751 w 1310653"/>
                <a:gd name="connsiteY11" fmla="*/ 4086874 h 6854554"/>
                <a:gd name="connsiteX12" fmla="*/ 227731 w 1310653"/>
                <a:gd name="connsiteY12" fmla="*/ 747266 h 6854554"/>
                <a:gd name="connsiteX13" fmla="*/ 414429 w 1310653"/>
                <a:gd name="connsiteY13" fmla="*/ -1924 h 6854554"/>
                <a:gd name="connsiteX14" fmla="*/ 343487 w 1310653"/>
                <a:gd name="connsiteY14" fmla="*/ -1924 h 6854554"/>
                <a:gd name="connsiteX15" fmla="*/ 253483 w 1310653"/>
                <a:gd name="connsiteY15" fmla="*/ 4469486 h 6854554"/>
                <a:gd name="connsiteX16" fmla="*/ 361537 w 1310653"/>
                <a:gd name="connsiteY16" fmla="*/ 4860807 h 6854554"/>
                <a:gd name="connsiteX17" fmla="*/ 363810 w 1310653"/>
                <a:gd name="connsiteY17" fmla="*/ 4868255 h 6854554"/>
                <a:gd name="connsiteX18" fmla="*/ 374034 w 1310653"/>
                <a:gd name="connsiteY18" fmla="*/ 4901706 h 6854554"/>
                <a:gd name="connsiteX19" fmla="*/ 382239 w 1310653"/>
                <a:gd name="connsiteY19" fmla="*/ 4928339 h 6854554"/>
                <a:gd name="connsiteX20" fmla="*/ 1253244 w 1310653"/>
                <a:gd name="connsiteY20" fmla="*/ 6852631 h 6854554"/>
                <a:gd name="connsiteX21" fmla="*/ 1310175 w 1310653"/>
                <a:gd name="connsiteY21" fmla="*/ 6852631 h 6854554"/>
                <a:gd name="connsiteX22" fmla="*/ 679391 w 1310653"/>
                <a:gd name="connsiteY22" fmla="*/ 5598509 h 685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0653" h="6854554">
                  <a:moveTo>
                    <a:pt x="679391" y="5598509"/>
                  </a:moveTo>
                  <a:cubicBezTo>
                    <a:pt x="673711" y="5584499"/>
                    <a:pt x="668156" y="5570486"/>
                    <a:pt x="662603" y="5556472"/>
                  </a:cubicBezTo>
                  <a:lnTo>
                    <a:pt x="662603" y="5556472"/>
                  </a:lnTo>
                  <a:cubicBezTo>
                    <a:pt x="590270" y="5373435"/>
                    <a:pt x="524377" y="5188253"/>
                    <a:pt x="464922" y="5001049"/>
                  </a:cubicBezTo>
                  <a:cubicBezTo>
                    <a:pt x="464796" y="5000421"/>
                    <a:pt x="464543" y="4999789"/>
                    <a:pt x="464291" y="4999157"/>
                  </a:cubicBezTo>
                  <a:cubicBezTo>
                    <a:pt x="454193" y="4967093"/>
                    <a:pt x="444094" y="4935030"/>
                    <a:pt x="434500" y="4902843"/>
                  </a:cubicBezTo>
                  <a:cubicBezTo>
                    <a:pt x="433491" y="4899687"/>
                    <a:pt x="432480" y="4896658"/>
                    <a:pt x="431597" y="4893502"/>
                  </a:cubicBezTo>
                  <a:cubicBezTo>
                    <a:pt x="428441" y="4882897"/>
                    <a:pt x="425159" y="4872419"/>
                    <a:pt x="422129" y="4861817"/>
                  </a:cubicBezTo>
                  <a:cubicBezTo>
                    <a:pt x="419100" y="4851213"/>
                    <a:pt x="416449" y="4842756"/>
                    <a:pt x="413671" y="4833162"/>
                  </a:cubicBezTo>
                  <a:cubicBezTo>
                    <a:pt x="407991" y="4814354"/>
                    <a:pt x="402563" y="4795293"/>
                    <a:pt x="397136" y="4776484"/>
                  </a:cubicBezTo>
                  <a:cubicBezTo>
                    <a:pt x="397136" y="4776231"/>
                    <a:pt x="397136" y="4775852"/>
                    <a:pt x="397136" y="4775600"/>
                  </a:cubicBezTo>
                  <a:cubicBezTo>
                    <a:pt x="331873" y="4548381"/>
                    <a:pt x="276079" y="4318765"/>
                    <a:pt x="229751" y="4086874"/>
                  </a:cubicBezTo>
                  <a:cubicBezTo>
                    <a:pt x="8591" y="2984737"/>
                    <a:pt x="7835" y="1849654"/>
                    <a:pt x="227731" y="747266"/>
                  </a:cubicBezTo>
                  <a:cubicBezTo>
                    <a:pt x="278224" y="494801"/>
                    <a:pt x="340457" y="245112"/>
                    <a:pt x="414429" y="-1924"/>
                  </a:cubicBezTo>
                  <a:lnTo>
                    <a:pt x="343487" y="-1924"/>
                  </a:lnTo>
                  <a:cubicBezTo>
                    <a:pt x="-82295" y="1454295"/>
                    <a:pt x="-113350" y="2997360"/>
                    <a:pt x="253483" y="4469486"/>
                  </a:cubicBezTo>
                  <a:cubicBezTo>
                    <a:pt x="286429" y="4600893"/>
                    <a:pt x="322532" y="4731418"/>
                    <a:pt x="361537" y="4860807"/>
                  </a:cubicBezTo>
                  <a:cubicBezTo>
                    <a:pt x="361537" y="4863331"/>
                    <a:pt x="362927" y="4865728"/>
                    <a:pt x="363810" y="4868255"/>
                  </a:cubicBezTo>
                  <a:cubicBezTo>
                    <a:pt x="367092" y="4879489"/>
                    <a:pt x="370501" y="4890596"/>
                    <a:pt x="374034" y="4901706"/>
                  </a:cubicBezTo>
                  <a:cubicBezTo>
                    <a:pt x="376686" y="4910668"/>
                    <a:pt x="379463" y="4919503"/>
                    <a:pt x="382239" y="4928339"/>
                  </a:cubicBezTo>
                  <a:cubicBezTo>
                    <a:pt x="592291" y="5603181"/>
                    <a:pt x="884898" y="6249491"/>
                    <a:pt x="1253244" y="6852631"/>
                  </a:cubicBezTo>
                  <a:lnTo>
                    <a:pt x="1310175" y="6852631"/>
                  </a:lnTo>
                  <a:cubicBezTo>
                    <a:pt x="1065284" y="6452850"/>
                    <a:pt x="854349" y="6033379"/>
                    <a:pt x="679391" y="5598509"/>
                  </a:cubicBezTo>
                  <a:close/>
                </a:path>
              </a:pathLst>
            </a:custGeom>
            <a:noFill/>
            <a:ln w="12622"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019F5014-AA56-ECA6-D298-1E24205A8E55}"/>
                </a:ext>
              </a:extLst>
            </p:cNvPr>
            <p:cNvSpPr/>
            <p:nvPr/>
          </p:nvSpPr>
          <p:spPr>
            <a:xfrm>
              <a:off x="12158970" y="640793"/>
              <a:ext cx="50493" cy="30801"/>
            </a:xfrm>
            <a:custGeom>
              <a:avLst/>
              <a:gdLst>
                <a:gd name="connsiteX0" fmla="*/ 9747 w 50493"/>
                <a:gd name="connsiteY0" fmla="*/ -1924 h 30801"/>
                <a:gd name="connsiteX1" fmla="*/ -479 w 50493"/>
                <a:gd name="connsiteY1" fmla="*/ 27614 h 30801"/>
                <a:gd name="connsiteX2" fmla="*/ 50014 w 50493"/>
                <a:gd name="connsiteY2" fmla="*/ 28878 h 30801"/>
                <a:gd name="connsiteX3" fmla="*/ 9747 w 50493"/>
                <a:gd name="connsiteY3" fmla="*/ -1924 h 30801"/>
              </a:gdLst>
              <a:ahLst/>
              <a:cxnLst>
                <a:cxn ang="0">
                  <a:pos x="connsiteX0" y="connsiteY0"/>
                </a:cxn>
                <a:cxn ang="0">
                  <a:pos x="connsiteX1" y="connsiteY1"/>
                </a:cxn>
                <a:cxn ang="0">
                  <a:pos x="connsiteX2" y="connsiteY2"/>
                </a:cxn>
                <a:cxn ang="0">
                  <a:pos x="connsiteX3" y="connsiteY3"/>
                </a:cxn>
              </a:cxnLst>
              <a:rect l="l" t="t" r="r" b="b"/>
              <a:pathLst>
                <a:path w="50493" h="30801">
                  <a:moveTo>
                    <a:pt x="9747" y="-1924"/>
                  </a:moveTo>
                  <a:cubicBezTo>
                    <a:pt x="6464" y="7923"/>
                    <a:pt x="3056" y="17769"/>
                    <a:pt x="-479" y="27614"/>
                  </a:cubicBezTo>
                  <a:cubicBezTo>
                    <a:pt x="16185" y="27614"/>
                    <a:pt x="32847" y="27614"/>
                    <a:pt x="50014" y="28878"/>
                  </a:cubicBezTo>
                  <a:cubicBezTo>
                    <a:pt x="36129" y="18652"/>
                    <a:pt x="22875" y="8428"/>
                    <a:pt x="9747" y="-1924"/>
                  </a:cubicBezTo>
                  <a:close/>
                </a:path>
              </a:pathLst>
            </a:custGeom>
            <a:noFill/>
            <a:ln w="12622"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36FE07DE-EE8A-5C5F-A076-56399220594F}"/>
                </a:ext>
              </a:extLst>
            </p:cNvPr>
            <p:cNvSpPr/>
            <p:nvPr/>
          </p:nvSpPr>
          <p:spPr>
            <a:xfrm>
              <a:off x="11488928" y="3192"/>
              <a:ext cx="764842" cy="728362"/>
            </a:xfrm>
            <a:custGeom>
              <a:avLst/>
              <a:gdLst>
                <a:gd name="connsiteX0" fmla="*/ 738108 w 764842"/>
                <a:gd name="connsiteY0" fmla="*/ 680111 h 728362"/>
                <a:gd name="connsiteX1" fmla="*/ 719426 w 764842"/>
                <a:gd name="connsiteY1" fmla="*/ 666099 h 728362"/>
                <a:gd name="connsiteX2" fmla="*/ 679662 w 764842"/>
                <a:gd name="connsiteY2" fmla="*/ 635298 h 728362"/>
                <a:gd name="connsiteX3" fmla="*/ 649619 w 764842"/>
                <a:gd name="connsiteY3" fmla="*/ 611441 h 728362"/>
                <a:gd name="connsiteX4" fmla="*/ 63899 w 764842"/>
                <a:gd name="connsiteY4" fmla="*/ -1924 h 728362"/>
                <a:gd name="connsiteX5" fmla="*/ -479 w 764842"/>
                <a:gd name="connsiteY5" fmla="*/ -1924 h 728362"/>
                <a:gd name="connsiteX6" fmla="*/ 549264 w 764842"/>
                <a:gd name="connsiteY6" fmla="*/ 591369 h 728362"/>
                <a:gd name="connsiteX7" fmla="*/ 640404 w 764842"/>
                <a:gd name="connsiteY7" fmla="*/ 664837 h 728362"/>
                <a:gd name="connsiteX8" fmla="*/ 649619 w 764842"/>
                <a:gd name="connsiteY8" fmla="*/ 672032 h 728362"/>
                <a:gd name="connsiteX9" fmla="*/ 663378 w 764842"/>
                <a:gd name="connsiteY9" fmla="*/ 682635 h 728362"/>
                <a:gd name="connsiteX10" fmla="*/ 684206 w 764842"/>
                <a:gd name="connsiteY10" fmla="*/ 698414 h 728362"/>
                <a:gd name="connsiteX11" fmla="*/ 722076 w 764842"/>
                <a:gd name="connsiteY11" fmla="*/ 726439 h 728362"/>
                <a:gd name="connsiteX12" fmla="*/ 731543 w 764842"/>
                <a:gd name="connsiteY12" fmla="*/ 699172 h 728362"/>
                <a:gd name="connsiteX13" fmla="*/ 764364 w 764842"/>
                <a:gd name="connsiteY13" fmla="*/ 700055 h 72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4842" h="728362">
                  <a:moveTo>
                    <a:pt x="738108" y="680111"/>
                  </a:moveTo>
                  <a:lnTo>
                    <a:pt x="719426" y="666099"/>
                  </a:lnTo>
                  <a:cubicBezTo>
                    <a:pt x="706044" y="655874"/>
                    <a:pt x="692791" y="645650"/>
                    <a:pt x="679662" y="635298"/>
                  </a:cubicBezTo>
                  <a:cubicBezTo>
                    <a:pt x="669563" y="627471"/>
                    <a:pt x="659592" y="619519"/>
                    <a:pt x="649619" y="611441"/>
                  </a:cubicBezTo>
                  <a:cubicBezTo>
                    <a:pt x="428459" y="433452"/>
                    <a:pt x="231536" y="227188"/>
                    <a:pt x="63899" y="-1924"/>
                  </a:cubicBezTo>
                  <a:lnTo>
                    <a:pt x="-479" y="-1924"/>
                  </a:lnTo>
                  <a:cubicBezTo>
                    <a:pt x="157564" y="217847"/>
                    <a:pt x="342243" y="417043"/>
                    <a:pt x="549264" y="591369"/>
                  </a:cubicBezTo>
                  <a:cubicBezTo>
                    <a:pt x="579181" y="616616"/>
                    <a:pt x="609602" y="641105"/>
                    <a:pt x="640404" y="664837"/>
                  </a:cubicBezTo>
                  <a:lnTo>
                    <a:pt x="649619" y="672032"/>
                  </a:lnTo>
                  <a:lnTo>
                    <a:pt x="663378" y="682635"/>
                  </a:lnTo>
                  <a:cubicBezTo>
                    <a:pt x="670195" y="687937"/>
                    <a:pt x="677138" y="693113"/>
                    <a:pt x="684206" y="698414"/>
                  </a:cubicBezTo>
                  <a:cubicBezTo>
                    <a:pt x="696830" y="707881"/>
                    <a:pt x="709453" y="717223"/>
                    <a:pt x="722076" y="726439"/>
                  </a:cubicBezTo>
                  <a:lnTo>
                    <a:pt x="731543" y="699172"/>
                  </a:lnTo>
                  <a:cubicBezTo>
                    <a:pt x="742526" y="699172"/>
                    <a:pt x="753381" y="699172"/>
                    <a:pt x="764364" y="700055"/>
                  </a:cubicBezTo>
                  <a:close/>
                </a:path>
              </a:pathLst>
            </a:custGeom>
            <a:solidFill>
              <a:srgbClr val="B5DACC"/>
            </a:solidFill>
            <a:ln w="12622"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4A4A905F-3B4B-1E83-1CD3-7D1F1EEA0679}"/>
                </a:ext>
              </a:extLst>
            </p:cNvPr>
            <p:cNvSpPr/>
            <p:nvPr/>
          </p:nvSpPr>
          <p:spPr>
            <a:xfrm>
              <a:off x="8843085" y="670603"/>
              <a:ext cx="3410812" cy="6187269"/>
            </a:xfrm>
            <a:custGeom>
              <a:avLst/>
              <a:gdLst>
                <a:gd name="connsiteX0" fmla="*/ 3383951 w 3410812"/>
                <a:gd name="connsiteY0" fmla="*/ 12700 h 6187269"/>
                <a:gd name="connsiteX1" fmla="*/ 3410333 w 3410812"/>
                <a:gd name="connsiteY1" fmla="*/ 32393 h 6187269"/>
                <a:gd name="connsiteX2" fmla="*/ 3377513 w 3410812"/>
                <a:gd name="connsiteY2" fmla="*/ 31509 h 6187269"/>
                <a:gd name="connsiteX3" fmla="*/ 3330050 w 3410812"/>
                <a:gd name="connsiteY3" fmla="*/ 30752 h 6187269"/>
                <a:gd name="connsiteX4" fmla="*/ 3303794 w 3410812"/>
                <a:gd name="connsiteY4" fmla="*/ 30752 h 6187269"/>
                <a:gd name="connsiteX5" fmla="*/ 3295588 w 3410812"/>
                <a:gd name="connsiteY5" fmla="*/ 30752 h 6187269"/>
                <a:gd name="connsiteX6" fmla="*/ 3136788 w 3410812"/>
                <a:gd name="connsiteY6" fmla="*/ 35044 h 6187269"/>
                <a:gd name="connsiteX7" fmla="*/ 68706 w 3410812"/>
                <a:gd name="connsiteY7" fmla="*/ 3457333 h 6187269"/>
                <a:gd name="connsiteX8" fmla="*/ 171206 w 3410812"/>
                <a:gd name="connsiteY8" fmla="*/ 4108441 h 6187269"/>
                <a:gd name="connsiteX9" fmla="*/ 171206 w 3410812"/>
                <a:gd name="connsiteY9" fmla="*/ 4109326 h 6187269"/>
                <a:gd name="connsiteX10" fmla="*/ 186733 w 3410812"/>
                <a:gd name="connsiteY10" fmla="*/ 4166636 h 6187269"/>
                <a:gd name="connsiteX11" fmla="*/ 194812 w 3410812"/>
                <a:gd name="connsiteY11" fmla="*/ 4194659 h 6187269"/>
                <a:gd name="connsiteX12" fmla="*/ 203523 w 3410812"/>
                <a:gd name="connsiteY12" fmla="*/ 4223946 h 6187269"/>
                <a:gd name="connsiteX13" fmla="*/ 204532 w 3410812"/>
                <a:gd name="connsiteY13" fmla="*/ 4227228 h 6187269"/>
                <a:gd name="connsiteX14" fmla="*/ 207182 w 3410812"/>
                <a:gd name="connsiteY14" fmla="*/ 4235559 h 6187269"/>
                <a:gd name="connsiteX15" fmla="*/ 238363 w 3410812"/>
                <a:gd name="connsiteY15" fmla="*/ 4331999 h 6187269"/>
                <a:gd name="connsiteX16" fmla="*/ 238993 w 3410812"/>
                <a:gd name="connsiteY16" fmla="*/ 4333894 h 6187269"/>
                <a:gd name="connsiteX17" fmla="*/ 1345801 w 3410812"/>
                <a:gd name="connsiteY17" fmla="*/ 5866609 h 6187269"/>
                <a:gd name="connsiteX18" fmla="*/ 1766281 w 3410812"/>
                <a:gd name="connsiteY18" fmla="*/ 6136872 h 6187269"/>
                <a:gd name="connsiteX19" fmla="*/ 1860955 w 3410812"/>
                <a:gd name="connsiteY19" fmla="*/ 6185346 h 6187269"/>
                <a:gd name="connsiteX20" fmla="*/ 1811094 w 3410812"/>
                <a:gd name="connsiteY20" fmla="*/ 6185346 h 6187269"/>
                <a:gd name="connsiteX21" fmla="*/ 1294297 w 3410812"/>
                <a:gd name="connsiteY21" fmla="*/ 5863706 h 6187269"/>
                <a:gd name="connsiteX22" fmla="*/ 930116 w 3410812"/>
                <a:gd name="connsiteY22" fmla="*/ 5541813 h 6187269"/>
                <a:gd name="connsiteX23" fmla="*/ 436800 w 3410812"/>
                <a:gd name="connsiteY23" fmla="*/ 4890073 h 6187269"/>
                <a:gd name="connsiteX24" fmla="*/ 436800 w 3410812"/>
                <a:gd name="connsiteY24" fmla="*/ 4890073 h 6187269"/>
                <a:gd name="connsiteX25" fmla="*/ 157574 w 3410812"/>
                <a:gd name="connsiteY25" fmla="*/ 4260426 h 6187269"/>
                <a:gd name="connsiteX26" fmla="*/ 149495 w 3410812"/>
                <a:gd name="connsiteY26" fmla="*/ 4235180 h 6187269"/>
                <a:gd name="connsiteX27" fmla="*/ 138892 w 3410812"/>
                <a:gd name="connsiteY27" fmla="*/ 4200971 h 6187269"/>
                <a:gd name="connsiteX28" fmla="*/ 136871 w 3410812"/>
                <a:gd name="connsiteY28" fmla="*/ 4194280 h 6187269"/>
                <a:gd name="connsiteX29" fmla="*/ 3695 w 3410812"/>
                <a:gd name="connsiteY29" fmla="*/ 3420474 h 6187269"/>
                <a:gd name="connsiteX30" fmla="*/ 3095384 w 3410812"/>
                <a:gd name="connsiteY30" fmla="*/ 2223 h 6187269"/>
                <a:gd name="connsiteX31" fmla="*/ 3285742 w 3410812"/>
                <a:gd name="connsiteY31" fmla="*/ -1817 h 6187269"/>
                <a:gd name="connsiteX32" fmla="*/ 3314776 w 3410812"/>
                <a:gd name="connsiteY32" fmla="*/ -1817 h 6187269"/>
                <a:gd name="connsiteX33" fmla="*/ 3365269 w 3410812"/>
                <a:gd name="connsiteY33" fmla="*/ -555 h 6187269"/>
                <a:gd name="connsiteX34" fmla="*/ 3388495 w 3410812"/>
                <a:gd name="connsiteY34" fmla="*/ 330 h 618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10812" h="6187269">
                  <a:moveTo>
                    <a:pt x="3383951" y="12700"/>
                  </a:moveTo>
                  <a:lnTo>
                    <a:pt x="3410333" y="32393"/>
                  </a:lnTo>
                  <a:cubicBezTo>
                    <a:pt x="3399351" y="32393"/>
                    <a:pt x="3388495" y="31635"/>
                    <a:pt x="3377513" y="31509"/>
                  </a:cubicBezTo>
                  <a:cubicBezTo>
                    <a:pt x="3361734" y="31509"/>
                    <a:pt x="3345955" y="30752"/>
                    <a:pt x="3330050" y="30752"/>
                  </a:cubicBezTo>
                  <a:cubicBezTo>
                    <a:pt x="3321340" y="30752"/>
                    <a:pt x="3312503" y="30752"/>
                    <a:pt x="3303794" y="30752"/>
                  </a:cubicBezTo>
                  <a:lnTo>
                    <a:pt x="3295588" y="30752"/>
                  </a:lnTo>
                  <a:cubicBezTo>
                    <a:pt x="3242698" y="30752"/>
                    <a:pt x="3189679" y="32140"/>
                    <a:pt x="3136788" y="35044"/>
                  </a:cubicBezTo>
                  <a:cubicBezTo>
                    <a:pt x="1344537" y="132874"/>
                    <a:pt x="-29125" y="1665083"/>
                    <a:pt x="68706" y="3457333"/>
                  </a:cubicBezTo>
                  <a:cubicBezTo>
                    <a:pt x="80697" y="3677232"/>
                    <a:pt x="115033" y="3895489"/>
                    <a:pt x="171206" y="4108441"/>
                  </a:cubicBezTo>
                  <a:cubicBezTo>
                    <a:pt x="171206" y="4108694"/>
                    <a:pt x="171206" y="4109073"/>
                    <a:pt x="171206" y="4109326"/>
                  </a:cubicBezTo>
                  <a:cubicBezTo>
                    <a:pt x="176130" y="4128514"/>
                    <a:pt x="181432" y="4147196"/>
                    <a:pt x="186733" y="4166636"/>
                  </a:cubicBezTo>
                  <a:cubicBezTo>
                    <a:pt x="189385" y="4175977"/>
                    <a:pt x="192035" y="4185318"/>
                    <a:pt x="194812" y="4194659"/>
                  </a:cubicBezTo>
                  <a:lnTo>
                    <a:pt x="203523" y="4223946"/>
                  </a:lnTo>
                  <a:lnTo>
                    <a:pt x="204532" y="4227228"/>
                  </a:lnTo>
                  <a:cubicBezTo>
                    <a:pt x="205415" y="4230005"/>
                    <a:pt x="206173" y="4232782"/>
                    <a:pt x="207182" y="4235559"/>
                  </a:cubicBezTo>
                  <a:cubicBezTo>
                    <a:pt x="217029" y="4267875"/>
                    <a:pt x="227506" y="4300062"/>
                    <a:pt x="238363" y="4331999"/>
                  </a:cubicBezTo>
                  <a:cubicBezTo>
                    <a:pt x="238614" y="4332631"/>
                    <a:pt x="238867" y="4333262"/>
                    <a:pt x="238993" y="4333894"/>
                  </a:cubicBezTo>
                  <a:cubicBezTo>
                    <a:pt x="448035" y="4943093"/>
                    <a:pt x="833295" y="5476552"/>
                    <a:pt x="1345801" y="5866609"/>
                  </a:cubicBezTo>
                  <a:cubicBezTo>
                    <a:pt x="1478471" y="5967848"/>
                    <a:pt x="1619093" y="6058229"/>
                    <a:pt x="1766281" y="6136872"/>
                  </a:cubicBezTo>
                  <a:cubicBezTo>
                    <a:pt x="1797586" y="6153662"/>
                    <a:pt x="1829144" y="6169820"/>
                    <a:pt x="1860955" y="6185346"/>
                  </a:cubicBezTo>
                  <a:lnTo>
                    <a:pt x="1811094" y="6185346"/>
                  </a:lnTo>
                  <a:cubicBezTo>
                    <a:pt x="1629445" y="6093954"/>
                    <a:pt x="1456507" y="5986277"/>
                    <a:pt x="1294297" y="5863706"/>
                  </a:cubicBezTo>
                  <a:cubicBezTo>
                    <a:pt x="1165288" y="5765370"/>
                    <a:pt x="1043473" y="5657820"/>
                    <a:pt x="930116" y="5541813"/>
                  </a:cubicBezTo>
                  <a:cubicBezTo>
                    <a:pt x="738747" y="5346279"/>
                    <a:pt x="573004" y="5127264"/>
                    <a:pt x="436800" y="4890073"/>
                  </a:cubicBezTo>
                  <a:lnTo>
                    <a:pt x="436800" y="4890073"/>
                  </a:lnTo>
                  <a:cubicBezTo>
                    <a:pt x="322054" y="4690501"/>
                    <a:pt x="228390" y="4479441"/>
                    <a:pt x="157574" y="4260426"/>
                  </a:cubicBezTo>
                  <a:cubicBezTo>
                    <a:pt x="154795" y="4251969"/>
                    <a:pt x="152019" y="4243383"/>
                    <a:pt x="149495" y="4235180"/>
                  </a:cubicBezTo>
                  <a:cubicBezTo>
                    <a:pt x="145833" y="4223820"/>
                    <a:pt x="142299" y="4212457"/>
                    <a:pt x="138892" y="4200971"/>
                  </a:cubicBezTo>
                  <a:cubicBezTo>
                    <a:pt x="138133" y="4198826"/>
                    <a:pt x="137502" y="4196552"/>
                    <a:pt x="136871" y="4194280"/>
                  </a:cubicBezTo>
                  <a:cubicBezTo>
                    <a:pt x="61006" y="3942700"/>
                    <a:pt x="16319" y="3682912"/>
                    <a:pt x="3695" y="3420474"/>
                  </a:cubicBezTo>
                  <a:cubicBezTo>
                    <a:pt x="-86561" y="1622797"/>
                    <a:pt x="1297706" y="92354"/>
                    <a:pt x="3095384" y="2223"/>
                  </a:cubicBezTo>
                  <a:cubicBezTo>
                    <a:pt x="3158753" y="-1059"/>
                    <a:pt x="3222247" y="-2321"/>
                    <a:pt x="3285742" y="-1817"/>
                  </a:cubicBezTo>
                  <a:lnTo>
                    <a:pt x="3314776" y="-1817"/>
                  </a:lnTo>
                  <a:cubicBezTo>
                    <a:pt x="3331438" y="-1817"/>
                    <a:pt x="3348102" y="-1817"/>
                    <a:pt x="3365269" y="-555"/>
                  </a:cubicBezTo>
                  <a:cubicBezTo>
                    <a:pt x="3372969" y="-555"/>
                    <a:pt x="3380795" y="-555"/>
                    <a:pt x="3388495" y="330"/>
                  </a:cubicBezTo>
                  <a:close/>
                </a:path>
              </a:pathLst>
            </a:custGeom>
            <a:solidFill>
              <a:srgbClr val="B5DACC"/>
            </a:solidFill>
            <a:ln w="12622"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AC8BCAEA-413F-DA34-F459-8494060D65D0}"/>
                </a:ext>
              </a:extLst>
            </p:cNvPr>
            <p:cNvSpPr/>
            <p:nvPr/>
          </p:nvSpPr>
          <p:spPr>
            <a:xfrm>
              <a:off x="8843085" y="670603"/>
              <a:ext cx="3410812" cy="6187269"/>
            </a:xfrm>
            <a:custGeom>
              <a:avLst/>
              <a:gdLst>
                <a:gd name="connsiteX0" fmla="*/ 3383951 w 3410812"/>
                <a:gd name="connsiteY0" fmla="*/ 12700 h 6187269"/>
                <a:gd name="connsiteX1" fmla="*/ 3410333 w 3410812"/>
                <a:gd name="connsiteY1" fmla="*/ 32393 h 6187269"/>
                <a:gd name="connsiteX2" fmla="*/ 3377513 w 3410812"/>
                <a:gd name="connsiteY2" fmla="*/ 31509 h 6187269"/>
                <a:gd name="connsiteX3" fmla="*/ 3330050 w 3410812"/>
                <a:gd name="connsiteY3" fmla="*/ 30752 h 6187269"/>
                <a:gd name="connsiteX4" fmla="*/ 3303794 w 3410812"/>
                <a:gd name="connsiteY4" fmla="*/ 30752 h 6187269"/>
                <a:gd name="connsiteX5" fmla="*/ 3295588 w 3410812"/>
                <a:gd name="connsiteY5" fmla="*/ 30752 h 6187269"/>
                <a:gd name="connsiteX6" fmla="*/ 3136788 w 3410812"/>
                <a:gd name="connsiteY6" fmla="*/ 35044 h 6187269"/>
                <a:gd name="connsiteX7" fmla="*/ 68706 w 3410812"/>
                <a:gd name="connsiteY7" fmla="*/ 3457333 h 6187269"/>
                <a:gd name="connsiteX8" fmla="*/ 171206 w 3410812"/>
                <a:gd name="connsiteY8" fmla="*/ 4108441 h 6187269"/>
                <a:gd name="connsiteX9" fmla="*/ 171206 w 3410812"/>
                <a:gd name="connsiteY9" fmla="*/ 4109326 h 6187269"/>
                <a:gd name="connsiteX10" fmla="*/ 186733 w 3410812"/>
                <a:gd name="connsiteY10" fmla="*/ 4166636 h 6187269"/>
                <a:gd name="connsiteX11" fmla="*/ 194812 w 3410812"/>
                <a:gd name="connsiteY11" fmla="*/ 4194659 h 6187269"/>
                <a:gd name="connsiteX12" fmla="*/ 203523 w 3410812"/>
                <a:gd name="connsiteY12" fmla="*/ 4223946 h 6187269"/>
                <a:gd name="connsiteX13" fmla="*/ 204532 w 3410812"/>
                <a:gd name="connsiteY13" fmla="*/ 4227228 h 6187269"/>
                <a:gd name="connsiteX14" fmla="*/ 207182 w 3410812"/>
                <a:gd name="connsiteY14" fmla="*/ 4235559 h 6187269"/>
                <a:gd name="connsiteX15" fmla="*/ 238363 w 3410812"/>
                <a:gd name="connsiteY15" fmla="*/ 4331999 h 6187269"/>
                <a:gd name="connsiteX16" fmla="*/ 238993 w 3410812"/>
                <a:gd name="connsiteY16" fmla="*/ 4333894 h 6187269"/>
                <a:gd name="connsiteX17" fmla="*/ 1345801 w 3410812"/>
                <a:gd name="connsiteY17" fmla="*/ 5866609 h 6187269"/>
                <a:gd name="connsiteX18" fmla="*/ 1766281 w 3410812"/>
                <a:gd name="connsiteY18" fmla="*/ 6136872 h 6187269"/>
                <a:gd name="connsiteX19" fmla="*/ 1860955 w 3410812"/>
                <a:gd name="connsiteY19" fmla="*/ 6185346 h 6187269"/>
                <a:gd name="connsiteX20" fmla="*/ 1811094 w 3410812"/>
                <a:gd name="connsiteY20" fmla="*/ 6185346 h 6187269"/>
                <a:gd name="connsiteX21" fmla="*/ 1294297 w 3410812"/>
                <a:gd name="connsiteY21" fmla="*/ 5863706 h 6187269"/>
                <a:gd name="connsiteX22" fmla="*/ 930116 w 3410812"/>
                <a:gd name="connsiteY22" fmla="*/ 5541813 h 6187269"/>
                <a:gd name="connsiteX23" fmla="*/ 436800 w 3410812"/>
                <a:gd name="connsiteY23" fmla="*/ 4890073 h 6187269"/>
                <a:gd name="connsiteX24" fmla="*/ 436800 w 3410812"/>
                <a:gd name="connsiteY24" fmla="*/ 4890073 h 6187269"/>
                <a:gd name="connsiteX25" fmla="*/ 157574 w 3410812"/>
                <a:gd name="connsiteY25" fmla="*/ 4260426 h 6187269"/>
                <a:gd name="connsiteX26" fmla="*/ 149495 w 3410812"/>
                <a:gd name="connsiteY26" fmla="*/ 4235180 h 6187269"/>
                <a:gd name="connsiteX27" fmla="*/ 138892 w 3410812"/>
                <a:gd name="connsiteY27" fmla="*/ 4200971 h 6187269"/>
                <a:gd name="connsiteX28" fmla="*/ 136871 w 3410812"/>
                <a:gd name="connsiteY28" fmla="*/ 4194280 h 6187269"/>
                <a:gd name="connsiteX29" fmla="*/ 3695 w 3410812"/>
                <a:gd name="connsiteY29" fmla="*/ 3420474 h 6187269"/>
                <a:gd name="connsiteX30" fmla="*/ 3095384 w 3410812"/>
                <a:gd name="connsiteY30" fmla="*/ 2223 h 6187269"/>
                <a:gd name="connsiteX31" fmla="*/ 3285742 w 3410812"/>
                <a:gd name="connsiteY31" fmla="*/ -1817 h 6187269"/>
                <a:gd name="connsiteX32" fmla="*/ 3314776 w 3410812"/>
                <a:gd name="connsiteY32" fmla="*/ -1817 h 6187269"/>
                <a:gd name="connsiteX33" fmla="*/ 3365269 w 3410812"/>
                <a:gd name="connsiteY33" fmla="*/ -555 h 6187269"/>
                <a:gd name="connsiteX34" fmla="*/ 3388495 w 3410812"/>
                <a:gd name="connsiteY34" fmla="*/ 330 h 618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10812" h="6187269">
                  <a:moveTo>
                    <a:pt x="3383951" y="12700"/>
                  </a:moveTo>
                  <a:lnTo>
                    <a:pt x="3410333" y="32393"/>
                  </a:lnTo>
                  <a:cubicBezTo>
                    <a:pt x="3399351" y="32393"/>
                    <a:pt x="3388495" y="31635"/>
                    <a:pt x="3377513" y="31509"/>
                  </a:cubicBezTo>
                  <a:cubicBezTo>
                    <a:pt x="3361734" y="31509"/>
                    <a:pt x="3345955" y="30752"/>
                    <a:pt x="3330050" y="30752"/>
                  </a:cubicBezTo>
                  <a:cubicBezTo>
                    <a:pt x="3321340" y="30752"/>
                    <a:pt x="3312503" y="30752"/>
                    <a:pt x="3303794" y="30752"/>
                  </a:cubicBezTo>
                  <a:lnTo>
                    <a:pt x="3295588" y="30752"/>
                  </a:lnTo>
                  <a:cubicBezTo>
                    <a:pt x="3242698" y="30752"/>
                    <a:pt x="3189679" y="32140"/>
                    <a:pt x="3136788" y="35044"/>
                  </a:cubicBezTo>
                  <a:cubicBezTo>
                    <a:pt x="1344537" y="132874"/>
                    <a:pt x="-29125" y="1665083"/>
                    <a:pt x="68706" y="3457333"/>
                  </a:cubicBezTo>
                  <a:cubicBezTo>
                    <a:pt x="80697" y="3677232"/>
                    <a:pt x="115033" y="3895489"/>
                    <a:pt x="171206" y="4108441"/>
                  </a:cubicBezTo>
                  <a:cubicBezTo>
                    <a:pt x="171206" y="4108694"/>
                    <a:pt x="171206" y="4109073"/>
                    <a:pt x="171206" y="4109326"/>
                  </a:cubicBezTo>
                  <a:cubicBezTo>
                    <a:pt x="176130" y="4128514"/>
                    <a:pt x="181432" y="4147196"/>
                    <a:pt x="186733" y="4166636"/>
                  </a:cubicBezTo>
                  <a:cubicBezTo>
                    <a:pt x="189385" y="4175977"/>
                    <a:pt x="192035" y="4185318"/>
                    <a:pt x="194812" y="4194659"/>
                  </a:cubicBezTo>
                  <a:lnTo>
                    <a:pt x="203523" y="4223946"/>
                  </a:lnTo>
                  <a:lnTo>
                    <a:pt x="204532" y="4227228"/>
                  </a:lnTo>
                  <a:cubicBezTo>
                    <a:pt x="205415" y="4230005"/>
                    <a:pt x="206173" y="4232782"/>
                    <a:pt x="207182" y="4235559"/>
                  </a:cubicBezTo>
                  <a:cubicBezTo>
                    <a:pt x="217029" y="4267875"/>
                    <a:pt x="227506" y="4300062"/>
                    <a:pt x="238363" y="4331999"/>
                  </a:cubicBezTo>
                  <a:cubicBezTo>
                    <a:pt x="238614" y="4332631"/>
                    <a:pt x="238867" y="4333262"/>
                    <a:pt x="238993" y="4333894"/>
                  </a:cubicBezTo>
                  <a:cubicBezTo>
                    <a:pt x="448035" y="4943093"/>
                    <a:pt x="833295" y="5476552"/>
                    <a:pt x="1345801" y="5866609"/>
                  </a:cubicBezTo>
                  <a:cubicBezTo>
                    <a:pt x="1478471" y="5967848"/>
                    <a:pt x="1619093" y="6058229"/>
                    <a:pt x="1766281" y="6136872"/>
                  </a:cubicBezTo>
                  <a:cubicBezTo>
                    <a:pt x="1797586" y="6153662"/>
                    <a:pt x="1829144" y="6169820"/>
                    <a:pt x="1860955" y="6185346"/>
                  </a:cubicBezTo>
                  <a:lnTo>
                    <a:pt x="1811094" y="6185346"/>
                  </a:lnTo>
                  <a:cubicBezTo>
                    <a:pt x="1629445" y="6093954"/>
                    <a:pt x="1456507" y="5986277"/>
                    <a:pt x="1294297" y="5863706"/>
                  </a:cubicBezTo>
                  <a:cubicBezTo>
                    <a:pt x="1165288" y="5765370"/>
                    <a:pt x="1043473" y="5657820"/>
                    <a:pt x="930116" y="5541813"/>
                  </a:cubicBezTo>
                  <a:cubicBezTo>
                    <a:pt x="738747" y="5346279"/>
                    <a:pt x="573004" y="5127264"/>
                    <a:pt x="436800" y="4890073"/>
                  </a:cubicBezTo>
                  <a:lnTo>
                    <a:pt x="436800" y="4890073"/>
                  </a:lnTo>
                  <a:cubicBezTo>
                    <a:pt x="322054" y="4690501"/>
                    <a:pt x="228390" y="4479441"/>
                    <a:pt x="157574" y="4260426"/>
                  </a:cubicBezTo>
                  <a:cubicBezTo>
                    <a:pt x="154795" y="4251969"/>
                    <a:pt x="152019" y="4243383"/>
                    <a:pt x="149495" y="4235180"/>
                  </a:cubicBezTo>
                  <a:cubicBezTo>
                    <a:pt x="145833" y="4223820"/>
                    <a:pt x="142299" y="4212457"/>
                    <a:pt x="138892" y="4200971"/>
                  </a:cubicBezTo>
                  <a:cubicBezTo>
                    <a:pt x="138133" y="4198826"/>
                    <a:pt x="137502" y="4196552"/>
                    <a:pt x="136871" y="4194280"/>
                  </a:cubicBezTo>
                  <a:cubicBezTo>
                    <a:pt x="61006" y="3942700"/>
                    <a:pt x="16319" y="3682912"/>
                    <a:pt x="3695" y="3420474"/>
                  </a:cubicBezTo>
                  <a:cubicBezTo>
                    <a:pt x="-86561" y="1622797"/>
                    <a:pt x="1297706" y="92354"/>
                    <a:pt x="3095384" y="2223"/>
                  </a:cubicBezTo>
                  <a:cubicBezTo>
                    <a:pt x="3158753" y="-1059"/>
                    <a:pt x="3222247" y="-2321"/>
                    <a:pt x="3285742" y="-1817"/>
                  </a:cubicBezTo>
                  <a:lnTo>
                    <a:pt x="3314776" y="-1817"/>
                  </a:lnTo>
                  <a:cubicBezTo>
                    <a:pt x="3331438" y="-1817"/>
                    <a:pt x="3348102" y="-1817"/>
                    <a:pt x="3365269" y="-555"/>
                  </a:cubicBezTo>
                  <a:cubicBezTo>
                    <a:pt x="3372969" y="-555"/>
                    <a:pt x="3380795" y="-555"/>
                    <a:pt x="3388495" y="330"/>
                  </a:cubicBezTo>
                  <a:close/>
                </a:path>
              </a:pathLst>
            </a:custGeom>
            <a:noFill/>
            <a:ln w="12622" cap="flat">
              <a:noFill/>
              <a:prstDash val="solid"/>
              <a:miter/>
            </a:ln>
          </p:spPr>
          <p:txBody>
            <a:bodyPr rtlCol="0" anchor="ctr"/>
            <a:lstStyle/>
            <a:p>
              <a:endParaRPr lang="fi-FI"/>
            </a:p>
          </p:txBody>
        </p:sp>
      </p:grpSp>
      <p:sp>
        <p:nvSpPr>
          <p:cNvPr id="2" name="Title 1">
            <a:extLst>
              <a:ext uri="{FF2B5EF4-FFF2-40B4-BE49-F238E27FC236}">
                <a16:creationId xmlns:a16="http://schemas.microsoft.com/office/drawing/2014/main" id="{855792D0-593A-8142-8D86-0189A50E4627}"/>
              </a:ext>
            </a:extLst>
          </p:cNvPr>
          <p:cNvSpPr>
            <a:spLocks noGrp="1"/>
          </p:cNvSpPr>
          <p:nvPr userDrawn="1">
            <p:ph type="ctrTitle" hasCustomPrompt="1"/>
          </p:nvPr>
        </p:nvSpPr>
        <p:spPr>
          <a:xfrm>
            <a:off x="1275769" y="1935332"/>
            <a:ext cx="6841339" cy="2393823"/>
          </a:xfrm>
        </p:spPr>
        <p:txBody>
          <a:bodyPr anchor="b" anchorCtr="0">
            <a:normAutofit/>
          </a:bodyPr>
          <a:lstStyle>
            <a:lvl1pPr algn="l">
              <a:lnSpc>
                <a:spcPct val="100000"/>
              </a:lnSpc>
              <a:defRPr sz="4800">
                <a:solidFill>
                  <a:schemeClr val="tx1"/>
                </a:solidFill>
              </a:defRPr>
            </a:lvl1pPr>
          </a:lstStyle>
          <a:p>
            <a:r>
              <a:rPr lang="fi-FI" dirty="0"/>
              <a:t>Anna esitykselle kuvaava otsikko,</a:t>
            </a:r>
            <a:br>
              <a:rPr lang="fi-FI" dirty="0"/>
            </a:br>
            <a:r>
              <a:rPr lang="fi-FI" dirty="0"/>
              <a:t>pituus 2–3 riviä </a:t>
            </a:r>
            <a:endParaRPr lang="en-FI" dirty="0"/>
          </a:p>
        </p:txBody>
      </p:sp>
      <p:sp>
        <p:nvSpPr>
          <p:cNvPr id="3" name="Subtitle 2">
            <a:extLst>
              <a:ext uri="{FF2B5EF4-FFF2-40B4-BE49-F238E27FC236}">
                <a16:creationId xmlns:a16="http://schemas.microsoft.com/office/drawing/2014/main" id="{D26B8FF1-3B5A-FC41-9706-02FBBA165F01}"/>
              </a:ext>
            </a:extLst>
          </p:cNvPr>
          <p:cNvSpPr>
            <a:spLocks noGrp="1"/>
          </p:cNvSpPr>
          <p:nvPr userDrawn="1">
            <p:ph type="subTitle" idx="1" hasCustomPrompt="1"/>
          </p:nvPr>
        </p:nvSpPr>
        <p:spPr>
          <a:xfrm>
            <a:off x="1296790" y="4500000"/>
            <a:ext cx="4053600" cy="761113"/>
          </a:xfrm>
        </p:spPr>
        <p:txBody>
          <a:bodyPr anchor="t" anchorCtr="0">
            <a:noAutofit/>
          </a:bodyPr>
          <a:lstStyle>
            <a:lvl1pPr marL="0" indent="0" algn="l">
              <a:lnSpc>
                <a:spcPct val="130000"/>
              </a:lnSpc>
              <a:spcBef>
                <a:spcPts val="0"/>
              </a:spcBef>
              <a:buNone/>
              <a:defRPr sz="1100" b="1" cap="all"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Etunimi Sukunimi, nimike </a:t>
            </a:r>
            <a:br>
              <a:rPr lang="fi-FI" dirty="0"/>
            </a:br>
            <a:r>
              <a:rPr lang="fi-FI" dirty="0"/>
              <a:t>tilaisuuden </a:t>
            </a:r>
            <a:r>
              <a:rPr lang="fi-FI" dirty="0" err="1"/>
              <a:t>nimu</a:t>
            </a:r>
            <a:br>
              <a:rPr lang="fi-FI" dirty="0"/>
            </a:br>
            <a:r>
              <a:rPr lang="fi-FI" dirty="0" err="1"/>
              <a:t>pp.kk.vvvv</a:t>
            </a:r>
            <a:endParaRPr lang="en-FI" dirty="0"/>
          </a:p>
        </p:txBody>
      </p:sp>
    </p:spTree>
    <p:extLst>
      <p:ext uri="{BB962C8B-B14F-4D97-AF65-F5344CB8AC3E}">
        <p14:creationId xmlns:p14="http://schemas.microsoft.com/office/powerpoint/2010/main" val="22466592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824">
          <p15:clr>
            <a:srgbClr val="FBAE40"/>
          </p15:clr>
        </p15:guide>
        <p15:guide id="2" pos="513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Valtion yhteiset osaamiset 2">
    <p:spTree>
      <p:nvGrpSpPr>
        <p:cNvPr id="1" name=""/>
        <p:cNvGrpSpPr/>
        <p:nvPr/>
      </p:nvGrpSpPr>
      <p:grpSpPr>
        <a:xfrm>
          <a:off x="0" y="0"/>
          <a:ext cx="0" cy="0"/>
          <a:chOff x="0" y="0"/>
          <a:chExt cx="0" cy="0"/>
        </a:xfrm>
      </p:grpSpPr>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8/18/2025</a:t>
            </a:fld>
            <a:endParaRPr lang="en-US"/>
          </a:p>
        </p:txBody>
      </p:sp>
      <p:sp>
        <p:nvSpPr>
          <p:cNvPr id="4" name="Holder 4"/>
          <p:cNvSpPr>
            <a:spLocks noGrp="1"/>
          </p:cNvSpPr>
          <p:nvPr>
            <p:ph type="sldNum" sz="quarter" idx="7"/>
          </p:nvPr>
        </p:nvSpPr>
        <p:spPr>
          <a:xfrm>
            <a:off x="11151690" y="478799"/>
            <a:ext cx="411845" cy="365125"/>
          </a:xfrm>
        </p:spPr>
        <p:txBody>
          <a:bodyPr lIns="0" tIns="0" rIns="0" bIns="0"/>
          <a:lstStyle>
            <a:lvl1pPr algn="r">
              <a:defRPr>
                <a:solidFill>
                  <a:schemeClr val="accent1"/>
                </a:solidFill>
              </a:defRPr>
            </a:lvl1pPr>
          </a:lstStyle>
          <a:p>
            <a:fld id="{B6F15528-21DE-4FAA-801E-634DDDAF4B2B}" type="slidenum">
              <a:rPr lang="fi-FI" smtClean="0"/>
              <a:pPr/>
              <a:t>‹#›</a:t>
            </a:fld>
            <a:endParaRPr lang="fi-FI" dirty="0"/>
          </a:p>
        </p:txBody>
      </p:sp>
      <p:sp>
        <p:nvSpPr>
          <p:cNvPr id="9" name="Title 1">
            <a:extLst>
              <a:ext uri="{FF2B5EF4-FFF2-40B4-BE49-F238E27FC236}">
                <a16:creationId xmlns:a16="http://schemas.microsoft.com/office/drawing/2014/main" id="{D265AA2F-157A-0DD8-0409-DD7309DB1F6A}"/>
              </a:ext>
            </a:extLst>
          </p:cNvPr>
          <p:cNvSpPr>
            <a:spLocks noGrp="1"/>
          </p:cNvSpPr>
          <p:nvPr>
            <p:ph type="title" hasCustomPrompt="1"/>
          </p:nvPr>
        </p:nvSpPr>
        <p:spPr>
          <a:xfrm>
            <a:off x="640711" y="449749"/>
            <a:ext cx="5742160" cy="215034"/>
          </a:xfrm>
        </p:spPr>
        <p:txBody>
          <a:bodyPr/>
          <a:lstStyle>
            <a:lvl1pPr>
              <a:defRPr sz="1330" b="0">
                <a:solidFill>
                  <a:schemeClr val="tx2"/>
                </a:solidFill>
                <a:latin typeface="Myriad Pro" panose="020B0503030403020204" pitchFamily="34" charset="0"/>
              </a:defRPr>
            </a:lvl1pPr>
          </a:lstStyle>
          <a:p>
            <a:r>
              <a:rPr lang="fi-FI" noProof="0" dirty="0"/>
              <a:t>Otsikon pituus korkeintaan kaksi riviä</a:t>
            </a:r>
          </a:p>
        </p:txBody>
      </p:sp>
    </p:spTree>
    <p:extLst>
      <p:ext uri="{BB962C8B-B14F-4D97-AF65-F5344CB8AC3E}">
        <p14:creationId xmlns:p14="http://schemas.microsoft.com/office/powerpoint/2010/main" val="2356771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sisältö, sinivihreä">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38DBB-6272-944F-B9E8-7AE4F2161D6E}"/>
              </a:ext>
            </a:extLst>
          </p:cNvPr>
          <p:cNvSpPr>
            <a:spLocks noGrp="1"/>
          </p:cNvSpPr>
          <p:nvPr>
            <p:ph type="title" hasCustomPrompt="1"/>
          </p:nvPr>
        </p:nvSpPr>
        <p:spPr>
          <a:xfrm>
            <a:off x="814161" y="720000"/>
            <a:ext cx="8718722" cy="1080000"/>
          </a:xfrm>
        </p:spPr>
        <p:txBody>
          <a:bodyPr anchor="ctr" anchorCtr="0">
            <a:normAutofit/>
          </a:bodyPr>
          <a:lstStyle>
            <a:lvl1pPr>
              <a:defRPr>
                <a:solidFill>
                  <a:schemeClr val="accent1"/>
                </a:solidFill>
              </a:defRPr>
            </a:lvl1pPr>
          </a:lstStyle>
          <a:p>
            <a:r>
              <a:rPr lang="fi-FI" noProof="0" dirty="0"/>
              <a:t>Tekstisivu, yksipalstainen</a:t>
            </a:r>
            <a:br>
              <a:rPr lang="fi-FI" noProof="0" dirty="0"/>
            </a:br>
            <a:r>
              <a:rPr lang="fi-FI" noProof="0" dirty="0"/>
              <a:t>Otsikon pituus korkeintaan kaksi riviä</a:t>
            </a:r>
          </a:p>
        </p:txBody>
      </p:sp>
      <p:sp>
        <p:nvSpPr>
          <p:cNvPr id="3" name="Content Placeholder 2">
            <a:extLst>
              <a:ext uri="{FF2B5EF4-FFF2-40B4-BE49-F238E27FC236}">
                <a16:creationId xmlns:a16="http://schemas.microsoft.com/office/drawing/2014/main" id="{45C28FCC-7C53-BF4F-8644-0DFBEBB491D4}"/>
              </a:ext>
            </a:extLst>
          </p:cNvPr>
          <p:cNvSpPr>
            <a:spLocks noGrp="1"/>
          </p:cNvSpPr>
          <p:nvPr>
            <p:ph idx="1"/>
          </p:nvPr>
        </p:nvSpPr>
        <p:spPr>
          <a:xfrm>
            <a:off x="814160" y="1944000"/>
            <a:ext cx="8718723" cy="3797921"/>
          </a:xfrm>
        </p:spPr>
        <p:txBody>
          <a:bodyPr>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FI" dirty="0"/>
          </a:p>
        </p:txBody>
      </p:sp>
      <p:sp>
        <p:nvSpPr>
          <p:cNvPr id="4" name="Date Placeholder 3">
            <a:extLst>
              <a:ext uri="{FF2B5EF4-FFF2-40B4-BE49-F238E27FC236}">
                <a16:creationId xmlns:a16="http://schemas.microsoft.com/office/drawing/2014/main" id="{335ED0AC-77B1-6248-B697-D536E229D46C}"/>
              </a:ext>
              <a:ext uri="{C183D7F6-B498-43B3-948B-1728B52AA6E4}">
                <adec:decorative xmlns:adec="http://schemas.microsoft.com/office/drawing/2017/decorative" val="1"/>
              </a:ext>
            </a:extLst>
          </p:cNvPr>
          <p:cNvSpPr>
            <a:spLocks noGrp="1"/>
          </p:cNvSpPr>
          <p:nvPr>
            <p:ph type="dt" sz="half" idx="10"/>
          </p:nvPr>
        </p:nvSpPr>
        <p:spPr/>
        <p:txBody>
          <a:bodyPr/>
          <a:lstStyle/>
          <a:p>
            <a:fld id="{F345B5D7-9D97-47C1-8640-A953DE2B52F5}" type="datetime1">
              <a:rPr lang="fi-FI" noProof="0" smtClean="0"/>
              <a:t>18.8.2025</a:t>
            </a:fld>
            <a:endParaRPr lang="fi-FI" noProof="0" dirty="0"/>
          </a:p>
        </p:txBody>
      </p:sp>
      <p:pic>
        <p:nvPicPr>
          <p:cNvPr id="27" name="Kuva 26">
            <a:extLst>
              <a:ext uri="{FF2B5EF4-FFF2-40B4-BE49-F238E27FC236}">
                <a16:creationId xmlns:a16="http://schemas.microsoft.com/office/drawing/2014/main" id="{FF1DD1D5-0CD4-6C77-E75F-A4520D537E3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523" r="1158"/>
          <a:stretch/>
        </p:blipFill>
        <p:spPr>
          <a:xfrm>
            <a:off x="9298513" y="-7938"/>
            <a:ext cx="2893488" cy="6873876"/>
          </a:xfrm>
          <a:prstGeom prst="rect">
            <a:avLst/>
          </a:prstGeom>
        </p:spPr>
      </p:pic>
      <p:sp>
        <p:nvSpPr>
          <p:cNvPr id="7" name="Slide Number Placeholder 6">
            <a:extLst>
              <a:ext uri="{FF2B5EF4-FFF2-40B4-BE49-F238E27FC236}">
                <a16:creationId xmlns:a16="http://schemas.microsoft.com/office/drawing/2014/main" id="{38E77145-678E-1A85-79AF-E43B5BFDA882}"/>
              </a:ext>
              <a:ext uri="{C183D7F6-B498-43B3-948B-1728B52AA6E4}">
                <adec:decorative xmlns:adec="http://schemas.microsoft.com/office/drawing/2017/decorative" val="1"/>
              </a:ext>
            </a:extLst>
          </p:cNvPr>
          <p:cNvSpPr>
            <a:spLocks noGrp="1"/>
          </p:cNvSpPr>
          <p:nvPr>
            <p:ph type="sldNum" sz="quarter" idx="12"/>
          </p:nvPr>
        </p:nvSpPr>
        <p:spPr>
          <a:xfrm>
            <a:off x="11273424" y="6358650"/>
            <a:ext cx="411845" cy="365125"/>
          </a:xfrm>
          <a:prstGeom prst="rect">
            <a:avLst/>
          </a:prstGeom>
        </p:spPr>
        <p:txBody>
          <a:bodyPr/>
          <a:lstStyle/>
          <a:p>
            <a:fld id="{7CD1C137-87C0-4E4B-8573-EDFCC21A7E6F}" type="slidenum">
              <a:rPr lang="fi-FI" noProof="0" smtClean="0"/>
              <a:t>‹#›</a:t>
            </a:fld>
            <a:endParaRPr lang="fi-FI" noProof="0" dirty="0"/>
          </a:p>
        </p:txBody>
      </p:sp>
    </p:spTree>
    <p:extLst>
      <p:ext uri="{BB962C8B-B14F-4D97-AF65-F5344CB8AC3E}">
        <p14:creationId xmlns:p14="http://schemas.microsoft.com/office/powerpoint/2010/main" val="3711305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sisältö, harmaa">
    <p:spTree>
      <p:nvGrpSpPr>
        <p:cNvPr id="1" name=""/>
        <p:cNvGrpSpPr/>
        <p:nvPr/>
      </p:nvGrpSpPr>
      <p:grpSpPr>
        <a:xfrm>
          <a:off x="0" y="0"/>
          <a:ext cx="0" cy="0"/>
          <a:chOff x="0" y="0"/>
          <a:chExt cx="0" cy="0"/>
        </a:xfrm>
      </p:grpSpPr>
      <p:pic>
        <p:nvPicPr>
          <p:cNvPr id="39" name="Kuva 38">
            <a:extLst>
              <a:ext uri="{FF2B5EF4-FFF2-40B4-BE49-F238E27FC236}">
                <a16:creationId xmlns:a16="http://schemas.microsoft.com/office/drawing/2014/main" id="{BE60F421-FC09-57C4-AC92-DC7E0936B17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070" b="1227"/>
          <a:stretch/>
        </p:blipFill>
        <p:spPr>
          <a:xfrm>
            <a:off x="9024183" y="-15875"/>
            <a:ext cx="3167818" cy="6873876"/>
          </a:xfrm>
          <a:prstGeom prst="rect">
            <a:avLst/>
          </a:prstGeom>
        </p:spPr>
      </p:pic>
      <p:sp>
        <p:nvSpPr>
          <p:cNvPr id="2" name="Title 1">
            <a:extLst>
              <a:ext uri="{FF2B5EF4-FFF2-40B4-BE49-F238E27FC236}">
                <a16:creationId xmlns:a16="http://schemas.microsoft.com/office/drawing/2014/main" id="{5C538DBB-6272-944F-B9E8-7AE4F2161D6E}"/>
              </a:ext>
            </a:extLst>
          </p:cNvPr>
          <p:cNvSpPr>
            <a:spLocks noGrp="1"/>
          </p:cNvSpPr>
          <p:nvPr>
            <p:ph type="title" hasCustomPrompt="1"/>
          </p:nvPr>
        </p:nvSpPr>
        <p:spPr>
          <a:xfrm>
            <a:off x="814161" y="720000"/>
            <a:ext cx="8708211" cy="1080000"/>
          </a:xfrm>
        </p:spPr>
        <p:txBody>
          <a:bodyPr anchor="ctr" anchorCtr="0">
            <a:normAutofit/>
          </a:bodyPr>
          <a:lstStyle>
            <a:lvl1pPr>
              <a:defRPr>
                <a:solidFill>
                  <a:schemeClr val="accent1"/>
                </a:solidFill>
              </a:defRPr>
            </a:lvl1pPr>
          </a:lstStyle>
          <a:p>
            <a:r>
              <a:rPr lang="fi-FI" noProof="0" dirty="0"/>
              <a:t>Tekstisivu, yksipalstainen</a:t>
            </a:r>
            <a:br>
              <a:rPr lang="fi-FI" noProof="0" dirty="0"/>
            </a:br>
            <a:r>
              <a:rPr lang="fi-FI" noProof="0" dirty="0"/>
              <a:t>Otsikon pituus korkeintaan kaksi riviä</a:t>
            </a:r>
          </a:p>
        </p:txBody>
      </p:sp>
      <p:sp>
        <p:nvSpPr>
          <p:cNvPr id="3" name="Content Placeholder 2">
            <a:extLst>
              <a:ext uri="{FF2B5EF4-FFF2-40B4-BE49-F238E27FC236}">
                <a16:creationId xmlns:a16="http://schemas.microsoft.com/office/drawing/2014/main" id="{45C28FCC-7C53-BF4F-8644-0DFBEBB491D4}"/>
              </a:ext>
            </a:extLst>
          </p:cNvPr>
          <p:cNvSpPr>
            <a:spLocks noGrp="1"/>
          </p:cNvSpPr>
          <p:nvPr>
            <p:ph idx="1"/>
          </p:nvPr>
        </p:nvSpPr>
        <p:spPr>
          <a:xfrm>
            <a:off x="814161" y="1944000"/>
            <a:ext cx="8708211" cy="3797920"/>
          </a:xfrm>
        </p:spPr>
        <p:txBody>
          <a:bodyPr>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FI" dirty="0"/>
          </a:p>
        </p:txBody>
      </p:sp>
      <p:sp>
        <p:nvSpPr>
          <p:cNvPr id="4" name="Date Placeholder 3">
            <a:extLst>
              <a:ext uri="{FF2B5EF4-FFF2-40B4-BE49-F238E27FC236}">
                <a16:creationId xmlns:a16="http://schemas.microsoft.com/office/drawing/2014/main" id="{335ED0AC-77B1-6248-B697-D536E229D46C}"/>
              </a:ext>
              <a:ext uri="{C183D7F6-B498-43B3-948B-1728B52AA6E4}">
                <adec:decorative xmlns:adec="http://schemas.microsoft.com/office/drawing/2017/decorative" val="1"/>
              </a:ext>
            </a:extLst>
          </p:cNvPr>
          <p:cNvSpPr>
            <a:spLocks noGrp="1"/>
          </p:cNvSpPr>
          <p:nvPr>
            <p:ph type="dt" sz="half" idx="10"/>
          </p:nvPr>
        </p:nvSpPr>
        <p:spPr/>
        <p:txBody>
          <a:bodyPr/>
          <a:lstStyle/>
          <a:p>
            <a:fld id="{9A6E0992-CE3D-41E6-AAD4-2CB2EB0C45AF}" type="datetime1">
              <a:rPr lang="fi-FI" smtClean="0"/>
              <a:t>18.8.2025</a:t>
            </a:fld>
            <a:endParaRPr lang="en-FI" dirty="0"/>
          </a:p>
        </p:txBody>
      </p:sp>
      <p:sp>
        <p:nvSpPr>
          <p:cNvPr id="7" name="Slide Number Placeholder 6">
            <a:extLst>
              <a:ext uri="{FF2B5EF4-FFF2-40B4-BE49-F238E27FC236}">
                <a16:creationId xmlns:a16="http://schemas.microsoft.com/office/drawing/2014/main" id="{D3053423-DD7F-7D9A-B651-59D4359D547A}"/>
              </a:ext>
              <a:ext uri="{C183D7F6-B498-43B3-948B-1728B52AA6E4}">
                <adec:decorative xmlns:adec="http://schemas.microsoft.com/office/drawing/2017/decorative" val="1"/>
              </a:ext>
            </a:extLst>
          </p:cNvPr>
          <p:cNvSpPr>
            <a:spLocks noGrp="1"/>
          </p:cNvSpPr>
          <p:nvPr>
            <p:ph type="sldNum" sz="quarter" idx="12"/>
          </p:nvPr>
        </p:nvSpPr>
        <p:spPr>
          <a:xfrm>
            <a:off x="11273424" y="6358650"/>
            <a:ext cx="411845" cy="365125"/>
          </a:xfrm>
          <a:prstGeom prst="rect">
            <a:avLst/>
          </a:prstGeom>
        </p:spPr>
        <p:txBody>
          <a:bodyPr/>
          <a:lstStyle/>
          <a:p>
            <a:fld id="{7CD1C137-87C0-4E4B-8573-EDFCC21A7E6F}" type="slidenum">
              <a:rPr lang="fi-FI" noProof="0" smtClean="0"/>
              <a:t>‹#›</a:t>
            </a:fld>
            <a:endParaRPr lang="fi-FI" noProof="0" dirty="0"/>
          </a:p>
        </p:txBody>
      </p:sp>
    </p:spTree>
    <p:extLst>
      <p:ext uri="{BB962C8B-B14F-4D97-AF65-F5344CB8AC3E}">
        <p14:creationId xmlns:p14="http://schemas.microsoft.com/office/powerpoint/2010/main" val="989899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läotsikko, otsikko ja sisältö">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15E4E07F-07AA-F9F5-501A-0E3707F8D3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070"/>
          <a:stretch/>
        </p:blipFill>
        <p:spPr>
          <a:xfrm>
            <a:off x="9024183" y="-15876"/>
            <a:ext cx="3167818" cy="6959285"/>
          </a:xfrm>
          <a:prstGeom prst="rect">
            <a:avLst/>
          </a:prstGeom>
        </p:spPr>
      </p:pic>
      <p:sp>
        <p:nvSpPr>
          <p:cNvPr id="3" name="Text Placeholder 2">
            <a:extLst>
              <a:ext uri="{FF2B5EF4-FFF2-40B4-BE49-F238E27FC236}">
                <a16:creationId xmlns:a16="http://schemas.microsoft.com/office/drawing/2014/main" id="{CE5F7CCE-4D83-C34D-B208-4372EFF0926A}"/>
              </a:ext>
            </a:extLst>
          </p:cNvPr>
          <p:cNvSpPr>
            <a:spLocks noGrp="1"/>
          </p:cNvSpPr>
          <p:nvPr>
            <p:ph type="body" idx="1" hasCustomPrompt="1"/>
          </p:nvPr>
        </p:nvSpPr>
        <p:spPr>
          <a:xfrm>
            <a:off x="803275" y="783798"/>
            <a:ext cx="8214601" cy="323850"/>
          </a:xfrm>
        </p:spPr>
        <p:txBody>
          <a:bodyPr lIns="14400" tIns="0" anchor="b" anchorCtr="0">
            <a:normAutofit/>
          </a:bodyPr>
          <a:lstStyle>
            <a:lvl1pPr marL="0" indent="0">
              <a:buNone/>
              <a:defRPr sz="1350" b="0" cap="all" spc="8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a:t>Lyhyt yläotsikko</a:t>
            </a:r>
          </a:p>
        </p:txBody>
      </p:sp>
      <p:sp>
        <p:nvSpPr>
          <p:cNvPr id="2" name="Title 1">
            <a:extLst>
              <a:ext uri="{FF2B5EF4-FFF2-40B4-BE49-F238E27FC236}">
                <a16:creationId xmlns:a16="http://schemas.microsoft.com/office/drawing/2014/main" id="{A8C91F3F-1F58-0546-839E-69C27C4A8A5C}"/>
              </a:ext>
            </a:extLst>
          </p:cNvPr>
          <p:cNvSpPr>
            <a:spLocks noGrp="1"/>
          </p:cNvSpPr>
          <p:nvPr>
            <p:ph type="title" hasCustomPrompt="1"/>
          </p:nvPr>
        </p:nvSpPr>
        <p:spPr>
          <a:xfrm>
            <a:off x="803275" y="1061813"/>
            <a:ext cx="8225487" cy="878160"/>
          </a:xfrm>
        </p:spPr>
        <p:txBody>
          <a:bodyPr anchor="ctr" anchorCtr="0">
            <a:normAutofit/>
          </a:bodyPr>
          <a:lstStyle>
            <a:lvl1pPr>
              <a:defRPr>
                <a:solidFill>
                  <a:schemeClr val="accent1"/>
                </a:solidFill>
              </a:defRPr>
            </a:lvl1pPr>
          </a:lstStyle>
          <a:p>
            <a:r>
              <a:rPr lang="fi-FI" dirty="0"/>
              <a:t>Tekstisivu, yksipalstainen, yläotsikolla</a:t>
            </a:r>
            <a:endParaRPr lang="en-FI" dirty="0"/>
          </a:p>
        </p:txBody>
      </p:sp>
      <p:sp>
        <p:nvSpPr>
          <p:cNvPr id="4" name="Content Placeholder 3">
            <a:extLst>
              <a:ext uri="{FF2B5EF4-FFF2-40B4-BE49-F238E27FC236}">
                <a16:creationId xmlns:a16="http://schemas.microsoft.com/office/drawing/2014/main" id="{F0781432-FB30-E843-8B2C-F0322E34C454}"/>
              </a:ext>
            </a:extLst>
          </p:cNvPr>
          <p:cNvSpPr>
            <a:spLocks noGrp="1"/>
          </p:cNvSpPr>
          <p:nvPr>
            <p:ph sz="half" idx="2"/>
          </p:nvPr>
        </p:nvSpPr>
        <p:spPr>
          <a:xfrm>
            <a:off x="814162" y="1944000"/>
            <a:ext cx="8865866" cy="3586716"/>
          </a:xfrm>
        </p:spPr>
        <p:txBody>
          <a:bodyPr/>
          <a:lstStyle>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FI" dirty="0"/>
          </a:p>
        </p:txBody>
      </p:sp>
      <p:sp>
        <p:nvSpPr>
          <p:cNvPr id="7" name="Date Placeholder 6">
            <a:extLst>
              <a:ext uri="{FF2B5EF4-FFF2-40B4-BE49-F238E27FC236}">
                <a16:creationId xmlns:a16="http://schemas.microsoft.com/office/drawing/2014/main" id="{8F315986-3F82-3848-9C2B-5A384D4899F7}"/>
              </a:ext>
              <a:ext uri="{C183D7F6-B498-43B3-948B-1728B52AA6E4}">
                <adec:decorative xmlns:adec="http://schemas.microsoft.com/office/drawing/2017/decorative" val="1"/>
              </a:ext>
            </a:extLst>
          </p:cNvPr>
          <p:cNvSpPr>
            <a:spLocks noGrp="1"/>
          </p:cNvSpPr>
          <p:nvPr>
            <p:ph type="dt" sz="half" idx="10"/>
          </p:nvPr>
        </p:nvSpPr>
        <p:spPr/>
        <p:txBody>
          <a:bodyPr/>
          <a:lstStyle/>
          <a:p>
            <a:fld id="{E110A52E-4200-47A4-9F03-9E6270B490C6}" type="datetime1">
              <a:rPr lang="fi-FI" noProof="0" smtClean="0"/>
              <a:t>18.8.2025</a:t>
            </a:fld>
            <a:endParaRPr lang="fi-FI" noProof="0" dirty="0"/>
          </a:p>
        </p:txBody>
      </p:sp>
      <p:sp>
        <p:nvSpPr>
          <p:cNvPr id="5" name="Slide Number Placeholder 6">
            <a:extLst>
              <a:ext uri="{FF2B5EF4-FFF2-40B4-BE49-F238E27FC236}">
                <a16:creationId xmlns:a16="http://schemas.microsoft.com/office/drawing/2014/main" id="{E11B2C48-2E52-A4B4-ABB7-2F7375D8FDC1}"/>
              </a:ext>
              <a:ext uri="{C183D7F6-B498-43B3-948B-1728B52AA6E4}">
                <adec:decorative xmlns:adec="http://schemas.microsoft.com/office/drawing/2017/decorative" val="1"/>
              </a:ext>
            </a:extLst>
          </p:cNvPr>
          <p:cNvSpPr>
            <a:spLocks noGrp="1"/>
          </p:cNvSpPr>
          <p:nvPr>
            <p:ph type="sldNum" sz="quarter" idx="12"/>
          </p:nvPr>
        </p:nvSpPr>
        <p:spPr>
          <a:xfrm>
            <a:off x="11273424" y="6358650"/>
            <a:ext cx="411845" cy="365125"/>
          </a:xfrm>
          <a:prstGeom prst="rect">
            <a:avLst/>
          </a:prstGeom>
        </p:spPr>
        <p:txBody>
          <a:bodyPr/>
          <a:lstStyle/>
          <a:p>
            <a:fld id="{7CD1C137-87C0-4E4B-8573-EDFCC21A7E6F}" type="slidenum">
              <a:rPr lang="fi-FI" noProof="0" smtClean="0"/>
              <a:t>‹#›</a:t>
            </a:fld>
            <a:endParaRPr lang="fi-FI" noProof="0" dirty="0"/>
          </a:p>
        </p:txBody>
      </p:sp>
    </p:spTree>
    <p:extLst>
      <p:ext uri="{BB962C8B-B14F-4D97-AF65-F5344CB8AC3E}">
        <p14:creationId xmlns:p14="http://schemas.microsoft.com/office/powerpoint/2010/main" val="39233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Kaksi palstaa tai sisältö ja graaf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EC171-29DD-C147-9204-BD985F50A42F}"/>
              </a:ext>
            </a:extLst>
          </p:cNvPr>
          <p:cNvSpPr>
            <a:spLocks noGrp="1"/>
          </p:cNvSpPr>
          <p:nvPr>
            <p:ph type="title" hasCustomPrompt="1"/>
          </p:nvPr>
        </p:nvSpPr>
        <p:spPr>
          <a:xfrm>
            <a:off x="814161" y="720000"/>
            <a:ext cx="10574564" cy="1080000"/>
          </a:xfrm>
        </p:spPr>
        <p:txBody>
          <a:bodyPr/>
          <a:lstStyle>
            <a:lvl1pPr>
              <a:defRPr>
                <a:solidFill>
                  <a:schemeClr val="accent1"/>
                </a:solidFill>
              </a:defRPr>
            </a:lvl1pPr>
          </a:lstStyle>
          <a:p>
            <a:r>
              <a:rPr lang="fi-FI" noProof="0" dirty="0"/>
              <a:t>Tekstisivu, kaksipalstainen</a:t>
            </a:r>
            <a:br>
              <a:rPr lang="fi-FI" noProof="0" dirty="0"/>
            </a:br>
            <a:r>
              <a:rPr lang="fi-FI" noProof="0" dirty="0"/>
              <a:t>Otsikon pituus korkeintaan kaksi riviä</a:t>
            </a:r>
          </a:p>
        </p:txBody>
      </p:sp>
      <p:sp>
        <p:nvSpPr>
          <p:cNvPr id="3" name="Content Placeholder 2">
            <a:extLst>
              <a:ext uri="{FF2B5EF4-FFF2-40B4-BE49-F238E27FC236}">
                <a16:creationId xmlns:a16="http://schemas.microsoft.com/office/drawing/2014/main" id="{0BAB7E06-6098-814C-8AA5-987824D561F6}"/>
              </a:ext>
            </a:extLst>
          </p:cNvPr>
          <p:cNvSpPr>
            <a:spLocks noGrp="1"/>
          </p:cNvSpPr>
          <p:nvPr>
            <p:ph sz="half" idx="1"/>
          </p:nvPr>
        </p:nvSpPr>
        <p:spPr>
          <a:xfrm>
            <a:off x="814161" y="1944000"/>
            <a:ext cx="4850039" cy="3781425"/>
          </a:xfrm>
        </p:spPr>
        <p:txBody>
          <a:bodyPr>
            <a:normAutofit/>
          </a:bodyPr>
          <a:lstStyle>
            <a:lvl1pPr>
              <a:defRPr sz="2400"/>
            </a:lvl1pPr>
            <a:lvl2pPr>
              <a:defRPr sz="21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FI" dirty="0"/>
          </a:p>
        </p:txBody>
      </p:sp>
      <p:sp>
        <p:nvSpPr>
          <p:cNvPr id="4" name="Content Placeholder 3">
            <a:extLst>
              <a:ext uri="{FF2B5EF4-FFF2-40B4-BE49-F238E27FC236}">
                <a16:creationId xmlns:a16="http://schemas.microsoft.com/office/drawing/2014/main" id="{FEA61FE6-A0AB-9C4E-B3A8-9D5D0D29EC27}"/>
              </a:ext>
              <a:ext uri="{C183D7F6-B498-43B3-948B-1728B52AA6E4}">
                <adec:decorative xmlns:adec="http://schemas.microsoft.com/office/drawing/2017/decorative" val="0"/>
              </a:ext>
            </a:extLst>
          </p:cNvPr>
          <p:cNvSpPr>
            <a:spLocks noGrp="1"/>
          </p:cNvSpPr>
          <p:nvPr>
            <p:ph sz="half" idx="2"/>
          </p:nvPr>
        </p:nvSpPr>
        <p:spPr>
          <a:xfrm>
            <a:off x="6538686" y="1944000"/>
            <a:ext cx="4850039" cy="3781425"/>
          </a:xfrm>
        </p:spPr>
        <p:txBody>
          <a:bodyPr>
            <a:normAutofit/>
          </a:bodyPr>
          <a:lstStyle>
            <a:lvl1pPr>
              <a:defRPr sz="2400"/>
            </a:lvl1pPr>
            <a:lvl2pPr>
              <a:defRPr sz="21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FI" dirty="0"/>
          </a:p>
        </p:txBody>
      </p:sp>
      <p:sp>
        <p:nvSpPr>
          <p:cNvPr id="5" name="Date Placeholder 4">
            <a:extLst>
              <a:ext uri="{FF2B5EF4-FFF2-40B4-BE49-F238E27FC236}">
                <a16:creationId xmlns:a16="http://schemas.microsoft.com/office/drawing/2014/main" id="{C2476867-393E-DE42-9581-1934918B6B83}"/>
              </a:ext>
              <a:ext uri="{C183D7F6-B498-43B3-948B-1728B52AA6E4}">
                <adec:decorative xmlns:adec="http://schemas.microsoft.com/office/drawing/2017/decorative" val="1"/>
              </a:ext>
            </a:extLst>
          </p:cNvPr>
          <p:cNvSpPr>
            <a:spLocks noGrp="1"/>
          </p:cNvSpPr>
          <p:nvPr>
            <p:ph type="dt" sz="half" idx="10"/>
          </p:nvPr>
        </p:nvSpPr>
        <p:spPr/>
        <p:txBody>
          <a:bodyPr/>
          <a:lstStyle/>
          <a:p>
            <a:fld id="{26F95FD7-BB1E-4A48-A036-D1BB33BD613A}" type="datetime1">
              <a:rPr lang="fi-FI" noProof="0" smtClean="0"/>
              <a:t>18.8.2025</a:t>
            </a:fld>
            <a:endParaRPr lang="fi-FI" noProof="0" dirty="0"/>
          </a:p>
        </p:txBody>
      </p:sp>
      <p:sp>
        <p:nvSpPr>
          <p:cNvPr id="8" name="Slide Number Placeholder 6">
            <a:extLst>
              <a:ext uri="{FF2B5EF4-FFF2-40B4-BE49-F238E27FC236}">
                <a16:creationId xmlns:a16="http://schemas.microsoft.com/office/drawing/2014/main" id="{DA3D3749-329C-99E4-C386-F2E265BD4A42}"/>
              </a:ext>
              <a:ext uri="{C183D7F6-B498-43B3-948B-1728B52AA6E4}">
                <adec:decorative xmlns:adec="http://schemas.microsoft.com/office/drawing/2017/decorative" val="1"/>
              </a:ext>
            </a:extLst>
          </p:cNvPr>
          <p:cNvSpPr>
            <a:spLocks noGrp="1"/>
          </p:cNvSpPr>
          <p:nvPr>
            <p:ph type="sldNum" sz="quarter" idx="12"/>
          </p:nvPr>
        </p:nvSpPr>
        <p:spPr>
          <a:xfrm>
            <a:off x="11273424" y="6358650"/>
            <a:ext cx="411845" cy="365125"/>
          </a:xfrm>
          <a:prstGeom prst="rect">
            <a:avLst/>
          </a:prstGeom>
        </p:spPr>
        <p:txBody>
          <a:bodyPr/>
          <a:lstStyle/>
          <a:p>
            <a:fld id="{7CD1C137-87C0-4E4B-8573-EDFCC21A7E6F}" type="slidenum">
              <a:rPr lang="fi-FI" noProof="0" smtClean="0"/>
              <a:t>‹#›</a:t>
            </a:fld>
            <a:endParaRPr lang="fi-FI" noProof="0" dirty="0"/>
          </a:p>
        </p:txBody>
      </p:sp>
    </p:spTree>
    <p:extLst>
      <p:ext uri="{BB962C8B-B14F-4D97-AF65-F5344CB8AC3E}">
        <p14:creationId xmlns:p14="http://schemas.microsoft.com/office/powerpoint/2010/main" val="2183346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70A5FA-958D-0D46-A4D3-0A15521599CE}"/>
              </a:ext>
            </a:extLst>
          </p:cNvPr>
          <p:cNvSpPr>
            <a:spLocks noGrp="1"/>
          </p:cNvSpPr>
          <p:nvPr>
            <p:ph type="title" hasCustomPrompt="1"/>
          </p:nvPr>
        </p:nvSpPr>
        <p:spPr>
          <a:xfrm>
            <a:off x="814161" y="720000"/>
            <a:ext cx="10574564" cy="1080000"/>
          </a:xfrm>
        </p:spPr>
        <p:txBody>
          <a:bodyPr/>
          <a:lstStyle>
            <a:lvl1pPr>
              <a:defRPr>
                <a:solidFill>
                  <a:schemeClr val="accent1"/>
                </a:solidFill>
              </a:defRPr>
            </a:lvl1pPr>
          </a:lstStyle>
          <a:p>
            <a:r>
              <a:rPr lang="fi-FI" noProof="0" dirty="0"/>
              <a:t>Tekstisivu, vertailu</a:t>
            </a:r>
            <a:br>
              <a:rPr lang="fi-FI" noProof="0" dirty="0"/>
            </a:br>
            <a:r>
              <a:rPr lang="fi-FI" noProof="0" dirty="0"/>
              <a:t>Otsikon pituus korkeintaan kaksi riviä</a:t>
            </a:r>
          </a:p>
        </p:txBody>
      </p:sp>
      <p:sp>
        <p:nvSpPr>
          <p:cNvPr id="3" name="Text Placeholder 2">
            <a:extLst>
              <a:ext uri="{FF2B5EF4-FFF2-40B4-BE49-F238E27FC236}">
                <a16:creationId xmlns:a16="http://schemas.microsoft.com/office/drawing/2014/main" id="{B5C7EC9C-47A9-7A4B-8807-FC4BDFB41F71}"/>
              </a:ext>
            </a:extLst>
          </p:cNvPr>
          <p:cNvSpPr>
            <a:spLocks noGrp="1"/>
          </p:cNvSpPr>
          <p:nvPr>
            <p:ph type="body" idx="1" hasCustomPrompt="1"/>
          </p:nvPr>
        </p:nvSpPr>
        <p:spPr>
          <a:xfrm>
            <a:off x="803276" y="1980000"/>
            <a:ext cx="5194300" cy="4810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a:t>Pieni otsikko</a:t>
            </a:r>
          </a:p>
        </p:txBody>
      </p:sp>
      <p:sp>
        <p:nvSpPr>
          <p:cNvPr id="8" name="Content Placeholder 2">
            <a:extLst>
              <a:ext uri="{FF2B5EF4-FFF2-40B4-BE49-F238E27FC236}">
                <a16:creationId xmlns:a16="http://schemas.microsoft.com/office/drawing/2014/main" id="{C16D33E1-7441-654F-8A20-7750069A51BD}"/>
              </a:ext>
            </a:extLst>
          </p:cNvPr>
          <p:cNvSpPr>
            <a:spLocks noGrp="1"/>
          </p:cNvSpPr>
          <p:nvPr>
            <p:ph sz="half" idx="10"/>
          </p:nvPr>
        </p:nvSpPr>
        <p:spPr>
          <a:xfrm>
            <a:off x="803275" y="2550733"/>
            <a:ext cx="5216525" cy="3243629"/>
          </a:xfrm>
          <a:prstGeom prst="rect">
            <a:avLst/>
          </a:prstGeo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FI" dirty="0"/>
          </a:p>
        </p:txBody>
      </p:sp>
      <p:sp>
        <p:nvSpPr>
          <p:cNvPr id="5" name="Text Placeholder 4">
            <a:extLst>
              <a:ext uri="{FF2B5EF4-FFF2-40B4-BE49-F238E27FC236}">
                <a16:creationId xmlns:a16="http://schemas.microsoft.com/office/drawing/2014/main" id="{B012FD6D-AD6F-274D-9961-DA062F632742}"/>
              </a:ext>
            </a:extLst>
          </p:cNvPr>
          <p:cNvSpPr>
            <a:spLocks noGrp="1"/>
          </p:cNvSpPr>
          <p:nvPr>
            <p:ph type="body" sz="quarter" idx="3" hasCustomPrompt="1"/>
          </p:nvPr>
        </p:nvSpPr>
        <p:spPr>
          <a:xfrm>
            <a:off x="6172199" y="1980000"/>
            <a:ext cx="5216525" cy="4810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a:t>Pieni otsikko</a:t>
            </a:r>
          </a:p>
        </p:txBody>
      </p:sp>
      <p:sp>
        <p:nvSpPr>
          <p:cNvPr id="9" name="Content Placeholder 3">
            <a:extLst>
              <a:ext uri="{FF2B5EF4-FFF2-40B4-BE49-F238E27FC236}">
                <a16:creationId xmlns:a16="http://schemas.microsoft.com/office/drawing/2014/main" id="{A09BFCB3-417E-4345-B485-F5ABA75634F2}"/>
              </a:ext>
            </a:extLst>
          </p:cNvPr>
          <p:cNvSpPr>
            <a:spLocks noGrp="1"/>
          </p:cNvSpPr>
          <p:nvPr>
            <p:ph sz="half" idx="2"/>
          </p:nvPr>
        </p:nvSpPr>
        <p:spPr>
          <a:xfrm>
            <a:off x="6172199" y="2550733"/>
            <a:ext cx="5216525" cy="3243629"/>
          </a:xfrm>
          <a:prstGeom prst="rect">
            <a:avLst/>
          </a:prstGeo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FI" dirty="0"/>
          </a:p>
        </p:txBody>
      </p:sp>
    </p:spTree>
    <p:extLst>
      <p:ext uri="{BB962C8B-B14F-4D97-AF65-F5344CB8AC3E}">
        <p14:creationId xmlns:p14="http://schemas.microsoft.com/office/powerpoint/2010/main" val="594406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tsikko, sisältö ja iso kuva">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70A5FA-958D-0D46-A4D3-0A15521599CE}"/>
              </a:ext>
            </a:extLst>
          </p:cNvPr>
          <p:cNvSpPr>
            <a:spLocks noGrp="1"/>
          </p:cNvSpPr>
          <p:nvPr>
            <p:ph type="title" hasCustomPrompt="1"/>
          </p:nvPr>
        </p:nvSpPr>
        <p:spPr>
          <a:xfrm>
            <a:off x="814161" y="720000"/>
            <a:ext cx="5183415" cy="1080000"/>
          </a:xfrm>
        </p:spPr>
        <p:txBody>
          <a:bodyPr/>
          <a:lstStyle>
            <a:lvl1pPr>
              <a:defRPr>
                <a:solidFill>
                  <a:schemeClr val="accent1"/>
                </a:solidFill>
              </a:defRPr>
            </a:lvl1pPr>
          </a:lstStyle>
          <a:p>
            <a:r>
              <a:rPr lang="fi-FI" noProof="0" dirty="0"/>
              <a:t>Tekstisivu kuvalla,</a:t>
            </a:r>
            <a:br>
              <a:rPr lang="fi-FI" noProof="0" dirty="0"/>
            </a:br>
            <a:r>
              <a:rPr lang="fi-FI" noProof="0" dirty="0"/>
              <a:t>lyhyt otsikko</a:t>
            </a:r>
          </a:p>
        </p:txBody>
      </p:sp>
      <p:sp>
        <p:nvSpPr>
          <p:cNvPr id="8" name="Content Placeholder 2">
            <a:extLst>
              <a:ext uri="{FF2B5EF4-FFF2-40B4-BE49-F238E27FC236}">
                <a16:creationId xmlns:a16="http://schemas.microsoft.com/office/drawing/2014/main" id="{C16D33E1-7441-654F-8A20-7750069A51BD}"/>
              </a:ext>
            </a:extLst>
          </p:cNvPr>
          <p:cNvSpPr>
            <a:spLocks noGrp="1"/>
          </p:cNvSpPr>
          <p:nvPr>
            <p:ph sz="half" idx="10"/>
          </p:nvPr>
        </p:nvSpPr>
        <p:spPr>
          <a:xfrm>
            <a:off x="812420" y="1944415"/>
            <a:ext cx="4462408" cy="3849948"/>
          </a:xfrm>
          <a:prstGeom prst="rect">
            <a:avLst/>
          </a:prstGeo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FI" dirty="0"/>
          </a:p>
        </p:txBody>
      </p:sp>
      <p:sp>
        <p:nvSpPr>
          <p:cNvPr id="7" name="Kuvan paikkamerkki 19">
            <a:extLst>
              <a:ext uri="{FF2B5EF4-FFF2-40B4-BE49-F238E27FC236}">
                <a16:creationId xmlns:a16="http://schemas.microsoft.com/office/drawing/2014/main" id="{0D327B08-75C3-EA4D-6C54-B40C5BBD45F9}"/>
              </a:ext>
              <a:ext uri="{C183D7F6-B498-43B3-948B-1728B52AA6E4}">
                <adec:decorative xmlns:adec="http://schemas.microsoft.com/office/drawing/2017/decorative" val="0"/>
              </a:ext>
            </a:extLst>
          </p:cNvPr>
          <p:cNvSpPr>
            <a:spLocks noGrp="1"/>
          </p:cNvSpPr>
          <p:nvPr>
            <p:ph type="pic" sz="quarter" idx="13"/>
          </p:nvPr>
        </p:nvSpPr>
        <p:spPr>
          <a:xfrm>
            <a:off x="6113461" y="-21262"/>
            <a:ext cx="6086310" cy="6889896"/>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310" h="6866965">
                <a:moveTo>
                  <a:pt x="655475" y="4483"/>
                </a:moveTo>
                <a:lnTo>
                  <a:pt x="6086309" y="0"/>
                </a:lnTo>
                <a:cubicBezTo>
                  <a:pt x="6086309" y="2288988"/>
                  <a:pt x="6086310" y="4577977"/>
                  <a:pt x="6086310" y="6866965"/>
                </a:cubicBezTo>
                <a:lnTo>
                  <a:pt x="655475" y="6862483"/>
                </a:lnTo>
                <a:cubicBezTo>
                  <a:pt x="198241" y="5584022"/>
                  <a:pt x="-1047" y="4542725"/>
                  <a:pt x="5" y="3409885"/>
                </a:cubicBezTo>
                <a:cubicBezTo>
                  <a:pt x="1057" y="2277045"/>
                  <a:pt x="220670" y="999399"/>
                  <a:pt x="655475" y="4483"/>
                </a:cubicBezTo>
                <a:close/>
              </a:path>
            </a:pathLst>
          </a:custGeom>
        </p:spPr>
        <p:txBody>
          <a:bodyPr anchor="ctr" anchorCtr="0"/>
          <a:lstStyle>
            <a:lvl1pPr marL="0" indent="0" algn="ctr">
              <a:buNone/>
              <a:defRPr/>
            </a:lvl1pPr>
          </a:lstStyle>
          <a:p>
            <a:r>
              <a:rPr lang="fi-FI"/>
              <a:t>Lisää kuva napsauttamalla kuvaketta</a:t>
            </a:r>
            <a:endParaRPr lang="fi-FI" dirty="0"/>
          </a:p>
        </p:txBody>
      </p:sp>
    </p:spTree>
    <p:extLst>
      <p:ext uri="{BB962C8B-B14F-4D97-AF65-F5344CB8AC3E}">
        <p14:creationId xmlns:p14="http://schemas.microsoft.com/office/powerpoint/2010/main" val="368163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Väliotsikko, sinivihreä">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B64713-1922-554E-9087-40B12698E1CB}"/>
              </a:ext>
            </a:extLst>
          </p:cNvPr>
          <p:cNvPicPr>
            <a:picLocks noChangeAspect="1"/>
          </p:cNvPicPr>
          <p:nvPr userDrawn="1"/>
        </p:nvPicPr>
        <p:blipFill>
          <a:blip r:embed="rId2"/>
          <a:stretch>
            <a:fillRect/>
          </a:stretch>
        </p:blipFill>
        <p:spPr>
          <a:xfrm>
            <a:off x="-22859" y="-27384"/>
            <a:ext cx="12237719" cy="6898088"/>
          </a:xfrm>
          <a:prstGeom prst="rect">
            <a:avLst/>
          </a:prstGeom>
        </p:spPr>
      </p:pic>
      <p:sp>
        <p:nvSpPr>
          <p:cNvPr id="2" name="Title 1">
            <a:extLst>
              <a:ext uri="{FF2B5EF4-FFF2-40B4-BE49-F238E27FC236}">
                <a16:creationId xmlns:a16="http://schemas.microsoft.com/office/drawing/2014/main" id="{DFE1236C-831E-C54D-AB26-AC3B3AA44254}"/>
              </a:ext>
            </a:extLst>
          </p:cNvPr>
          <p:cNvSpPr>
            <a:spLocks noGrp="1"/>
          </p:cNvSpPr>
          <p:nvPr>
            <p:ph type="title" hasCustomPrompt="1"/>
          </p:nvPr>
        </p:nvSpPr>
        <p:spPr>
          <a:xfrm>
            <a:off x="2406681" y="2158614"/>
            <a:ext cx="7378639" cy="2160000"/>
          </a:xfrm>
        </p:spPr>
        <p:txBody>
          <a:bodyPr anchor="ctr" anchorCtr="0">
            <a:normAutofit/>
          </a:bodyPr>
          <a:lstStyle>
            <a:lvl1pPr algn="ctr">
              <a:defRPr sz="4200">
                <a:solidFill>
                  <a:schemeClr val="tx1"/>
                </a:solidFill>
              </a:defRPr>
            </a:lvl1pPr>
          </a:lstStyle>
          <a:p>
            <a:r>
              <a:rPr lang="fi-FI" dirty="0"/>
              <a:t>Väliotsikko,</a:t>
            </a:r>
            <a:br>
              <a:rPr lang="fi-FI" dirty="0"/>
            </a:br>
            <a:r>
              <a:rPr lang="fi-FI" dirty="0"/>
              <a:t>korkeintaan kaksi riviä</a:t>
            </a:r>
            <a:endParaRPr lang="en-FI" dirty="0"/>
          </a:p>
        </p:txBody>
      </p:sp>
    </p:spTree>
    <p:extLst>
      <p:ext uri="{BB962C8B-B14F-4D97-AF65-F5344CB8AC3E}">
        <p14:creationId xmlns:p14="http://schemas.microsoft.com/office/powerpoint/2010/main" val="406760772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äliotsikko, harmaa">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843D9-84CC-8E43-A1E6-4BC6088984AA}"/>
              </a:ext>
            </a:extLst>
          </p:cNvPr>
          <p:cNvPicPr>
            <a:picLocks noChangeAspect="1"/>
          </p:cNvPicPr>
          <p:nvPr userDrawn="1"/>
        </p:nvPicPr>
        <p:blipFill>
          <a:blip r:embed="rId2">
            <a:alphaModFix amt="40000"/>
          </a:blip>
          <a:stretch>
            <a:fillRect/>
          </a:stretch>
        </p:blipFill>
        <p:spPr>
          <a:xfrm>
            <a:off x="-11876" y="-33643"/>
            <a:ext cx="12240090" cy="6880187"/>
          </a:xfrm>
          <a:prstGeom prst="rect">
            <a:avLst/>
          </a:prstGeom>
        </p:spPr>
      </p:pic>
      <p:sp>
        <p:nvSpPr>
          <p:cNvPr id="5" name="Title 1">
            <a:extLst>
              <a:ext uri="{FF2B5EF4-FFF2-40B4-BE49-F238E27FC236}">
                <a16:creationId xmlns:a16="http://schemas.microsoft.com/office/drawing/2014/main" id="{692975A7-6CAF-0742-9FBC-767EF649DA8D}"/>
              </a:ext>
            </a:extLst>
          </p:cNvPr>
          <p:cNvSpPr>
            <a:spLocks noGrp="1"/>
          </p:cNvSpPr>
          <p:nvPr>
            <p:ph type="title" hasCustomPrompt="1"/>
          </p:nvPr>
        </p:nvSpPr>
        <p:spPr>
          <a:xfrm>
            <a:off x="2406680" y="2158614"/>
            <a:ext cx="7378639" cy="2160000"/>
          </a:xfrm>
        </p:spPr>
        <p:txBody>
          <a:bodyPr anchor="ctr" anchorCtr="0">
            <a:normAutofit/>
          </a:bodyPr>
          <a:lstStyle>
            <a:lvl1pPr algn="ctr">
              <a:defRPr sz="4200">
                <a:solidFill>
                  <a:schemeClr val="accent1"/>
                </a:solidFill>
              </a:defRPr>
            </a:lvl1pPr>
          </a:lstStyle>
          <a:p>
            <a:r>
              <a:rPr lang="fi-FI" noProof="0" dirty="0"/>
              <a:t>Väliotsikko, </a:t>
            </a:r>
            <a:br>
              <a:rPr lang="fi-FI" noProof="0" dirty="0"/>
            </a:br>
            <a:r>
              <a:rPr lang="fi-FI" noProof="0" dirty="0"/>
              <a:t>korkeintaan kaksi riviä</a:t>
            </a:r>
          </a:p>
        </p:txBody>
      </p:sp>
    </p:spTree>
    <p:extLst>
      <p:ext uri="{BB962C8B-B14F-4D97-AF65-F5344CB8AC3E}">
        <p14:creationId xmlns:p14="http://schemas.microsoft.com/office/powerpoint/2010/main" val="53179469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äliotsikko sinivihreä + kuva">
    <p:bg>
      <p:bgPr>
        <a:solidFill>
          <a:schemeClr val="tx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2975A7-6CAF-0742-9FBC-767EF649DA8D}"/>
              </a:ext>
            </a:extLst>
          </p:cNvPr>
          <p:cNvSpPr>
            <a:spLocks noGrp="1"/>
          </p:cNvSpPr>
          <p:nvPr>
            <p:ph type="title" hasCustomPrompt="1"/>
          </p:nvPr>
        </p:nvSpPr>
        <p:spPr>
          <a:xfrm>
            <a:off x="813600" y="1332000"/>
            <a:ext cx="4195086" cy="2353096"/>
          </a:xfrm>
        </p:spPr>
        <p:txBody>
          <a:bodyPr anchor="t" anchorCtr="0">
            <a:normAutofit/>
          </a:bodyPr>
          <a:lstStyle>
            <a:lvl1pPr algn="l">
              <a:defRPr sz="4200">
                <a:solidFill>
                  <a:schemeClr val="bg1"/>
                </a:solidFill>
              </a:defRPr>
            </a:lvl1pPr>
          </a:lstStyle>
          <a:p>
            <a:r>
              <a:rPr lang="fi-FI" noProof="0" dirty="0"/>
              <a:t>Väliotsikko esityksen jäsentämiseen</a:t>
            </a:r>
            <a:br>
              <a:rPr lang="fi-FI" noProof="0" dirty="0"/>
            </a:br>
            <a:endParaRPr lang="fi-FI" noProof="0" dirty="0"/>
          </a:p>
        </p:txBody>
      </p:sp>
      <p:sp>
        <p:nvSpPr>
          <p:cNvPr id="4" name="Kuvan paikkamerkki 19">
            <a:extLst>
              <a:ext uri="{FF2B5EF4-FFF2-40B4-BE49-F238E27FC236}">
                <a16:creationId xmlns:a16="http://schemas.microsoft.com/office/drawing/2014/main" id="{259075D9-4242-8029-EB2F-7C5944DB91B8}"/>
              </a:ext>
              <a:ext uri="{C183D7F6-B498-43B3-948B-1728B52AA6E4}">
                <adec:decorative xmlns:adec="http://schemas.microsoft.com/office/drawing/2017/decorative" val="0"/>
              </a:ext>
            </a:extLst>
          </p:cNvPr>
          <p:cNvSpPr>
            <a:spLocks noGrp="1"/>
          </p:cNvSpPr>
          <p:nvPr>
            <p:ph type="pic" sz="quarter" idx="13"/>
          </p:nvPr>
        </p:nvSpPr>
        <p:spPr>
          <a:xfrm>
            <a:off x="6113461" y="-21262"/>
            <a:ext cx="6086310" cy="6889896"/>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310" h="6866965">
                <a:moveTo>
                  <a:pt x="655475" y="4483"/>
                </a:moveTo>
                <a:lnTo>
                  <a:pt x="6086309" y="0"/>
                </a:lnTo>
                <a:cubicBezTo>
                  <a:pt x="6086309" y="2288988"/>
                  <a:pt x="6086310" y="4577977"/>
                  <a:pt x="6086310" y="6866965"/>
                </a:cubicBezTo>
                <a:lnTo>
                  <a:pt x="655475" y="6862483"/>
                </a:lnTo>
                <a:cubicBezTo>
                  <a:pt x="198241" y="5584022"/>
                  <a:pt x="-1047" y="4542725"/>
                  <a:pt x="5" y="3409885"/>
                </a:cubicBezTo>
                <a:cubicBezTo>
                  <a:pt x="1057" y="2277045"/>
                  <a:pt x="220670" y="999399"/>
                  <a:pt x="655475" y="4483"/>
                </a:cubicBezTo>
                <a:close/>
              </a:path>
            </a:pathLst>
          </a:custGeom>
        </p:spPr>
        <p:txBody>
          <a:bodyPr anchor="ctr" anchorCtr="0"/>
          <a:lstStyle>
            <a:lvl1pPr marL="0" indent="0" algn="ctr">
              <a:buNone/>
              <a:defRPr>
                <a:solidFill>
                  <a:schemeClr val="bg1"/>
                </a:solidFill>
              </a:defRPr>
            </a:lvl1pPr>
          </a:lstStyle>
          <a:p>
            <a:r>
              <a:rPr lang="fi-FI"/>
              <a:t>Lisää kuva napsauttamalla kuvaketta</a:t>
            </a:r>
            <a:endParaRPr lang="fi-FI" dirty="0"/>
          </a:p>
        </p:txBody>
      </p:sp>
    </p:spTree>
    <p:extLst>
      <p:ext uri="{BB962C8B-B14F-4D97-AF65-F5344CB8AC3E}">
        <p14:creationId xmlns:p14="http://schemas.microsoft.com/office/powerpoint/2010/main" val="269802917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Kansi, sinivihreä">
    <p:bg>
      <p:bgPr>
        <a:solidFill>
          <a:schemeClr val="bg2"/>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484D5C40-B351-929D-8EBA-583F28EF44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2800" y="828000"/>
            <a:ext cx="2973600" cy="641148"/>
          </a:xfrm>
          <a:prstGeom prst="rect">
            <a:avLst/>
          </a:prstGeom>
        </p:spPr>
      </p:pic>
      <p:sp>
        <p:nvSpPr>
          <p:cNvPr id="2" name="Title 1">
            <a:extLst>
              <a:ext uri="{FF2B5EF4-FFF2-40B4-BE49-F238E27FC236}">
                <a16:creationId xmlns:a16="http://schemas.microsoft.com/office/drawing/2014/main" id="{855792D0-593A-8142-8D86-0189A50E4627}"/>
              </a:ext>
            </a:extLst>
          </p:cNvPr>
          <p:cNvSpPr>
            <a:spLocks noGrp="1"/>
          </p:cNvSpPr>
          <p:nvPr userDrawn="1">
            <p:ph type="ctrTitle" hasCustomPrompt="1"/>
          </p:nvPr>
        </p:nvSpPr>
        <p:spPr>
          <a:xfrm>
            <a:off x="1275769" y="1935332"/>
            <a:ext cx="6841339" cy="2393823"/>
          </a:xfrm>
        </p:spPr>
        <p:txBody>
          <a:bodyPr anchor="b" anchorCtr="0">
            <a:normAutofit/>
          </a:bodyPr>
          <a:lstStyle>
            <a:lvl1pPr algn="l">
              <a:lnSpc>
                <a:spcPct val="100000"/>
              </a:lnSpc>
              <a:defRPr sz="4800">
                <a:solidFill>
                  <a:schemeClr val="tx1"/>
                </a:solidFill>
              </a:defRPr>
            </a:lvl1pPr>
          </a:lstStyle>
          <a:p>
            <a:r>
              <a:rPr lang="fi-FI" dirty="0"/>
              <a:t>Anna esitykselle kuvaava otsikko,</a:t>
            </a:r>
            <a:br>
              <a:rPr lang="fi-FI" dirty="0"/>
            </a:br>
            <a:r>
              <a:rPr lang="fi-FI" dirty="0"/>
              <a:t>pituus 2–3 riviä </a:t>
            </a:r>
            <a:endParaRPr lang="en-FI" dirty="0"/>
          </a:p>
        </p:txBody>
      </p:sp>
      <p:sp>
        <p:nvSpPr>
          <p:cNvPr id="3" name="Subtitle 2">
            <a:extLst>
              <a:ext uri="{FF2B5EF4-FFF2-40B4-BE49-F238E27FC236}">
                <a16:creationId xmlns:a16="http://schemas.microsoft.com/office/drawing/2014/main" id="{D26B8FF1-3B5A-FC41-9706-02FBBA165F01}"/>
              </a:ext>
            </a:extLst>
          </p:cNvPr>
          <p:cNvSpPr>
            <a:spLocks noGrp="1"/>
          </p:cNvSpPr>
          <p:nvPr userDrawn="1">
            <p:ph type="subTitle" idx="1" hasCustomPrompt="1"/>
          </p:nvPr>
        </p:nvSpPr>
        <p:spPr>
          <a:xfrm>
            <a:off x="1296790" y="4500000"/>
            <a:ext cx="4053600" cy="761113"/>
          </a:xfrm>
        </p:spPr>
        <p:txBody>
          <a:bodyPr anchor="t" anchorCtr="0">
            <a:noAutofit/>
          </a:bodyPr>
          <a:lstStyle>
            <a:lvl1pPr marL="0" indent="0" algn="l">
              <a:lnSpc>
                <a:spcPct val="130000"/>
              </a:lnSpc>
              <a:spcBef>
                <a:spcPts val="0"/>
              </a:spcBef>
              <a:buNone/>
              <a:defRPr sz="1100" b="1" cap="all"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Etunimi Sukunimi, nimike </a:t>
            </a:r>
            <a:br>
              <a:rPr lang="fi-FI" dirty="0"/>
            </a:br>
            <a:r>
              <a:rPr lang="fi-FI" dirty="0"/>
              <a:t>tilaisuuden </a:t>
            </a:r>
            <a:r>
              <a:rPr lang="fi-FI" dirty="0" err="1"/>
              <a:t>nimu</a:t>
            </a:r>
            <a:br>
              <a:rPr lang="fi-FI" dirty="0"/>
            </a:br>
            <a:r>
              <a:rPr lang="fi-FI" dirty="0" err="1"/>
              <a:t>pp.kk.vvvv</a:t>
            </a:r>
            <a:endParaRPr lang="en-FI" dirty="0"/>
          </a:p>
        </p:txBody>
      </p:sp>
    </p:spTree>
    <p:extLst>
      <p:ext uri="{BB962C8B-B14F-4D97-AF65-F5344CB8AC3E}">
        <p14:creationId xmlns:p14="http://schemas.microsoft.com/office/powerpoint/2010/main" val="40151024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824">
          <p15:clr>
            <a:srgbClr val="FBAE40"/>
          </p15:clr>
        </p15:guide>
        <p15:guide id="2" pos="513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Väliotsikko harmaa + kuva">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2975A7-6CAF-0742-9FBC-767EF649DA8D}"/>
              </a:ext>
            </a:extLst>
          </p:cNvPr>
          <p:cNvSpPr>
            <a:spLocks noGrp="1"/>
          </p:cNvSpPr>
          <p:nvPr>
            <p:ph type="title" hasCustomPrompt="1"/>
          </p:nvPr>
        </p:nvSpPr>
        <p:spPr>
          <a:xfrm>
            <a:off x="813600" y="1332000"/>
            <a:ext cx="4195086" cy="2353096"/>
          </a:xfrm>
        </p:spPr>
        <p:txBody>
          <a:bodyPr anchor="t" anchorCtr="0">
            <a:normAutofit/>
          </a:bodyPr>
          <a:lstStyle>
            <a:lvl1pPr algn="l">
              <a:defRPr sz="4200">
                <a:solidFill>
                  <a:schemeClr val="accent1"/>
                </a:solidFill>
              </a:defRPr>
            </a:lvl1pPr>
          </a:lstStyle>
          <a:p>
            <a:r>
              <a:rPr lang="fi-FI" noProof="0" dirty="0"/>
              <a:t>Väliotsikko esityksen jäsentämiseen</a:t>
            </a:r>
            <a:br>
              <a:rPr lang="fi-FI" noProof="0" dirty="0"/>
            </a:br>
            <a:endParaRPr lang="fi-FI" noProof="0" dirty="0"/>
          </a:p>
        </p:txBody>
      </p:sp>
      <p:sp>
        <p:nvSpPr>
          <p:cNvPr id="4" name="Kuvan paikkamerkki 19">
            <a:extLst>
              <a:ext uri="{FF2B5EF4-FFF2-40B4-BE49-F238E27FC236}">
                <a16:creationId xmlns:a16="http://schemas.microsoft.com/office/drawing/2014/main" id="{259075D9-4242-8029-EB2F-7C5944DB91B8}"/>
              </a:ext>
              <a:ext uri="{C183D7F6-B498-43B3-948B-1728B52AA6E4}">
                <adec:decorative xmlns:adec="http://schemas.microsoft.com/office/drawing/2017/decorative" val="0"/>
              </a:ext>
            </a:extLst>
          </p:cNvPr>
          <p:cNvSpPr>
            <a:spLocks noGrp="1"/>
          </p:cNvSpPr>
          <p:nvPr>
            <p:ph type="pic" sz="quarter" idx="13"/>
          </p:nvPr>
        </p:nvSpPr>
        <p:spPr>
          <a:xfrm>
            <a:off x="6113461" y="-21262"/>
            <a:ext cx="6086310" cy="6889896"/>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310" h="6866965">
                <a:moveTo>
                  <a:pt x="655475" y="4483"/>
                </a:moveTo>
                <a:lnTo>
                  <a:pt x="6086309" y="0"/>
                </a:lnTo>
                <a:cubicBezTo>
                  <a:pt x="6086309" y="2288988"/>
                  <a:pt x="6086310" y="4577977"/>
                  <a:pt x="6086310" y="6866965"/>
                </a:cubicBezTo>
                <a:lnTo>
                  <a:pt x="655475" y="6862483"/>
                </a:lnTo>
                <a:cubicBezTo>
                  <a:pt x="198241" y="5584022"/>
                  <a:pt x="-1047" y="4542725"/>
                  <a:pt x="5" y="3409885"/>
                </a:cubicBezTo>
                <a:cubicBezTo>
                  <a:pt x="1057" y="2277045"/>
                  <a:pt x="220670" y="999399"/>
                  <a:pt x="655475" y="4483"/>
                </a:cubicBezTo>
                <a:close/>
              </a:path>
            </a:pathLst>
          </a:custGeom>
        </p:spPr>
        <p:txBody>
          <a:bodyPr anchor="ctr" anchorCtr="0"/>
          <a:lstStyle>
            <a:lvl1pPr marL="0" indent="0" algn="ctr">
              <a:buNone/>
              <a:defRPr/>
            </a:lvl1pPr>
          </a:lstStyle>
          <a:p>
            <a:r>
              <a:rPr lang="fi-FI"/>
              <a:t>Lisää kuva napsauttamalla kuvaketta</a:t>
            </a:r>
            <a:endParaRPr lang="fi-FI" dirty="0"/>
          </a:p>
        </p:txBody>
      </p:sp>
    </p:spTree>
    <p:extLst>
      <p:ext uri="{BB962C8B-B14F-4D97-AF65-F5344CB8AC3E}">
        <p14:creationId xmlns:p14="http://schemas.microsoft.com/office/powerpoint/2010/main" val="10717064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ivis asianosto">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2975A7-6CAF-0742-9FBC-767EF649DA8D}"/>
              </a:ext>
            </a:extLst>
          </p:cNvPr>
          <p:cNvSpPr>
            <a:spLocks noGrp="1"/>
          </p:cNvSpPr>
          <p:nvPr>
            <p:ph type="title" hasCustomPrompt="1"/>
          </p:nvPr>
        </p:nvSpPr>
        <p:spPr>
          <a:xfrm>
            <a:off x="813600" y="1332000"/>
            <a:ext cx="4195086" cy="2353096"/>
          </a:xfrm>
        </p:spPr>
        <p:txBody>
          <a:bodyPr anchor="t" anchorCtr="0">
            <a:normAutofit/>
          </a:bodyPr>
          <a:lstStyle>
            <a:lvl1pPr algn="l">
              <a:defRPr sz="3400">
                <a:solidFill>
                  <a:schemeClr val="accent1"/>
                </a:solidFill>
              </a:defRPr>
            </a:lvl1pPr>
          </a:lstStyle>
          <a:p>
            <a:r>
              <a:rPr lang="fi-FI" noProof="0" dirty="0"/>
              <a:t>Tiivis asianosto esityksen jäsentämiseen</a:t>
            </a:r>
          </a:p>
        </p:txBody>
      </p:sp>
      <p:sp>
        <p:nvSpPr>
          <p:cNvPr id="6" name="Text Placeholder 3">
            <a:extLst>
              <a:ext uri="{FF2B5EF4-FFF2-40B4-BE49-F238E27FC236}">
                <a16:creationId xmlns:a16="http://schemas.microsoft.com/office/drawing/2014/main" id="{19706E95-246C-917C-048F-36167F365523}"/>
              </a:ext>
            </a:extLst>
          </p:cNvPr>
          <p:cNvSpPr>
            <a:spLocks noGrp="1"/>
          </p:cNvSpPr>
          <p:nvPr>
            <p:ph type="body" sz="half" idx="2"/>
          </p:nvPr>
        </p:nvSpPr>
        <p:spPr>
          <a:xfrm>
            <a:off x="7239797" y="1332000"/>
            <a:ext cx="4138295" cy="3763342"/>
          </a:xfrm>
        </p:spPr>
        <p:txBody>
          <a:bodyPr>
            <a:normAutofit/>
          </a:bodyPr>
          <a:lstStyle>
            <a:lvl1pPr marL="320675" indent="-307975">
              <a:buFont typeface="Arial" panose="020B0604020202020204" pitchFamily="34" charset="0"/>
              <a:buChar char="•"/>
              <a:tabLst/>
              <a:defRPr sz="2400"/>
            </a:lvl1pPr>
            <a:lvl2pPr marL="742950" indent="-285750">
              <a:buFont typeface="Arial" panose="020B0604020202020204" pitchFamily="34" charset="0"/>
              <a:buChar char="•"/>
              <a:defRPr sz="2100"/>
            </a:lvl2pPr>
            <a:lvl3pPr marL="1085850" indent="-171450">
              <a:buFont typeface="Arial" panose="020B0604020202020204" pitchFamily="34" charset="0"/>
              <a:buChar char="•"/>
              <a:defRPr sz="1800"/>
            </a:lvl3pPr>
            <a:lvl4pPr marL="1543050" indent="-171450">
              <a:buFont typeface="Arial" panose="020B0604020202020204" pitchFamily="34" charset="0"/>
              <a:buChar char="•"/>
              <a:defRPr sz="1800"/>
            </a:lvl4pPr>
            <a:lvl5pPr marL="2000250" indent="-171450">
              <a:buFont typeface="Arial" panose="020B0604020202020204" pitchFamily="34" charset="0"/>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GB" dirty="0"/>
          </a:p>
        </p:txBody>
      </p:sp>
      <p:pic>
        <p:nvPicPr>
          <p:cNvPr id="4" name="Picture 2">
            <a:extLst>
              <a:ext uri="{FF2B5EF4-FFF2-40B4-BE49-F238E27FC236}">
                <a16:creationId xmlns:a16="http://schemas.microsoft.com/office/drawing/2014/main" id="{8EE11CFB-9B1F-0815-D11B-021619BB835D}"/>
              </a:ext>
              <a:ext uri="{C183D7F6-B498-43B3-948B-1728B52AA6E4}">
                <adec:decorative xmlns:adec="http://schemas.microsoft.com/office/drawing/2017/decorative" val="1"/>
              </a:ext>
            </a:extLst>
          </p:cNvPr>
          <p:cNvPicPr>
            <a:picLocks noChangeAspect="1"/>
          </p:cNvPicPr>
          <p:nvPr userDrawn="1"/>
        </p:nvPicPr>
        <p:blipFill rotWithShape="1">
          <a:blip r:embed="rId3">
            <a:alphaModFix amt="40000"/>
          </a:blip>
          <a:srcRect t="40507" r="20646" b="9178"/>
          <a:stretch/>
        </p:blipFill>
        <p:spPr>
          <a:xfrm>
            <a:off x="-75302" y="3993931"/>
            <a:ext cx="8036107" cy="2864068"/>
          </a:xfrm>
          <a:prstGeom prst="rect">
            <a:avLst/>
          </a:prstGeom>
        </p:spPr>
      </p:pic>
    </p:spTree>
    <p:extLst>
      <p:ext uri="{BB962C8B-B14F-4D97-AF65-F5344CB8AC3E}">
        <p14:creationId xmlns:p14="http://schemas.microsoft.com/office/powerpoint/2010/main" val="300506574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Vain otsikk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2D556-3007-BA4D-A1BB-95286BEFF08A}"/>
              </a:ext>
            </a:extLst>
          </p:cNvPr>
          <p:cNvSpPr>
            <a:spLocks noGrp="1"/>
          </p:cNvSpPr>
          <p:nvPr>
            <p:ph type="title" hasCustomPrompt="1"/>
          </p:nvPr>
        </p:nvSpPr>
        <p:spPr>
          <a:xfrm>
            <a:off x="438380" y="513320"/>
            <a:ext cx="4684765" cy="169348"/>
          </a:xfrm>
        </p:spPr>
        <p:txBody>
          <a:bodyPr>
            <a:normAutofit/>
          </a:bodyPr>
          <a:lstStyle>
            <a:lvl1pPr>
              <a:defRPr sz="1800">
                <a:solidFill>
                  <a:schemeClr val="accent1"/>
                </a:solidFill>
              </a:defRPr>
            </a:lvl1pPr>
          </a:lstStyle>
          <a:p>
            <a:r>
              <a:rPr lang="fi-FI" dirty="0"/>
              <a:t>Vain otsikko</a:t>
            </a:r>
            <a:br>
              <a:rPr lang="fi-FI" dirty="0"/>
            </a:br>
            <a:endParaRPr lang="en-FI" dirty="0"/>
          </a:p>
        </p:txBody>
      </p:sp>
      <p:sp>
        <p:nvSpPr>
          <p:cNvPr id="3" name="Date Placeholder 2">
            <a:extLst>
              <a:ext uri="{FF2B5EF4-FFF2-40B4-BE49-F238E27FC236}">
                <a16:creationId xmlns:a16="http://schemas.microsoft.com/office/drawing/2014/main" id="{B3093295-F835-2A4F-B6E6-7F158EC393E9}"/>
              </a:ext>
              <a:ext uri="{C183D7F6-B498-43B3-948B-1728B52AA6E4}">
                <adec:decorative xmlns:adec="http://schemas.microsoft.com/office/drawing/2017/decorative" val="1"/>
              </a:ext>
            </a:extLst>
          </p:cNvPr>
          <p:cNvSpPr>
            <a:spLocks noGrp="1"/>
          </p:cNvSpPr>
          <p:nvPr>
            <p:ph type="dt" sz="half" idx="10"/>
          </p:nvPr>
        </p:nvSpPr>
        <p:spPr/>
        <p:txBody>
          <a:bodyPr/>
          <a:lstStyle/>
          <a:p>
            <a:fld id="{ACA6A353-49FA-478C-88C1-3202EFE371BB}" type="datetime1">
              <a:rPr lang="fi-FI" noProof="0" smtClean="0"/>
              <a:t>18.8.2025</a:t>
            </a:fld>
            <a:endParaRPr lang="fi-FI" noProof="0" dirty="0"/>
          </a:p>
        </p:txBody>
      </p:sp>
      <p:sp>
        <p:nvSpPr>
          <p:cNvPr id="6" name="Slide Number Placeholder 6">
            <a:extLst>
              <a:ext uri="{FF2B5EF4-FFF2-40B4-BE49-F238E27FC236}">
                <a16:creationId xmlns:a16="http://schemas.microsoft.com/office/drawing/2014/main" id="{1D686444-5089-AB08-7F11-A9DEBEFE9E0B}"/>
              </a:ext>
              <a:ext uri="{C183D7F6-B498-43B3-948B-1728B52AA6E4}">
                <adec:decorative xmlns:adec="http://schemas.microsoft.com/office/drawing/2017/decorative" val="1"/>
              </a:ext>
            </a:extLst>
          </p:cNvPr>
          <p:cNvSpPr>
            <a:spLocks noGrp="1"/>
          </p:cNvSpPr>
          <p:nvPr>
            <p:ph type="sldNum" sz="quarter" idx="12"/>
          </p:nvPr>
        </p:nvSpPr>
        <p:spPr>
          <a:xfrm>
            <a:off x="11273424" y="6358650"/>
            <a:ext cx="411845" cy="365125"/>
          </a:xfrm>
          <a:prstGeom prst="rect">
            <a:avLst/>
          </a:prstGeom>
        </p:spPr>
        <p:txBody>
          <a:bodyPr/>
          <a:lstStyle/>
          <a:p>
            <a:fld id="{7CD1C137-87C0-4E4B-8573-EDFCC21A7E6F}" type="slidenum">
              <a:rPr lang="fi-FI" noProof="0" smtClean="0"/>
              <a:t>‹#›</a:t>
            </a:fld>
            <a:endParaRPr lang="fi-FI" noProof="0" dirty="0"/>
          </a:p>
        </p:txBody>
      </p:sp>
    </p:spTree>
    <p:extLst>
      <p:ext uri="{BB962C8B-B14F-4D97-AF65-F5344CB8AC3E}">
        <p14:creationId xmlns:p14="http://schemas.microsoft.com/office/powerpoint/2010/main" val="305045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yhjä">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3405FE-7FDF-3741-B777-88FD492BC7A3}"/>
              </a:ext>
            </a:extLst>
          </p:cNvPr>
          <p:cNvSpPr>
            <a:spLocks noGrp="1"/>
          </p:cNvSpPr>
          <p:nvPr>
            <p:ph type="dt" sz="half" idx="10"/>
          </p:nvPr>
        </p:nvSpPr>
        <p:spPr/>
        <p:txBody>
          <a:bodyPr/>
          <a:lstStyle/>
          <a:p>
            <a:fld id="{C93AA9E0-1056-4B13-9CFE-81C003EC83F7}" type="datetime1">
              <a:rPr lang="fi-FI" noProof="0" smtClean="0"/>
              <a:t>18.8.2025</a:t>
            </a:fld>
            <a:endParaRPr lang="fi-FI" noProof="0" dirty="0"/>
          </a:p>
        </p:txBody>
      </p:sp>
      <p:sp>
        <p:nvSpPr>
          <p:cNvPr id="3" name="Footer Placeholder 2">
            <a:extLst>
              <a:ext uri="{FF2B5EF4-FFF2-40B4-BE49-F238E27FC236}">
                <a16:creationId xmlns:a16="http://schemas.microsoft.com/office/drawing/2014/main" id="{F225F80E-B48F-E446-AC5C-21377DD38002}"/>
              </a:ext>
            </a:extLst>
          </p:cNvPr>
          <p:cNvSpPr>
            <a:spLocks noGrp="1"/>
          </p:cNvSpPr>
          <p:nvPr>
            <p:ph type="ftr" sz="quarter" idx="11"/>
          </p:nvPr>
        </p:nvSpPr>
        <p:spPr>
          <a:xfrm>
            <a:off x="8408670" y="6256337"/>
            <a:ext cx="2046772" cy="365125"/>
          </a:xfrm>
          <a:prstGeom prst="rect">
            <a:avLst/>
          </a:prstGeom>
        </p:spPr>
        <p:txBody>
          <a:bodyPr/>
          <a:lstStyle/>
          <a:p>
            <a:endParaRPr lang="fi-FI" noProof="0" dirty="0"/>
          </a:p>
        </p:txBody>
      </p:sp>
      <p:sp>
        <p:nvSpPr>
          <p:cNvPr id="5" name="Slide Number Placeholder 6">
            <a:extLst>
              <a:ext uri="{FF2B5EF4-FFF2-40B4-BE49-F238E27FC236}">
                <a16:creationId xmlns:a16="http://schemas.microsoft.com/office/drawing/2014/main" id="{45A8DDFD-9554-C672-E034-4E1C7FA67494}"/>
              </a:ext>
              <a:ext uri="{C183D7F6-B498-43B3-948B-1728B52AA6E4}">
                <adec:decorative xmlns:adec="http://schemas.microsoft.com/office/drawing/2017/decorative" val="1"/>
              </a:ext>
            </a:extLst>
          </p:cNvPr>
          <p:cNvSpPr>
            <a:spLocks noGrp="1"/>
          </p:cNvSpPr>
          <p:nvPr>
            <p:ph type="sldNum" sz="quarter" idx="12"/>
          </p:nvPr>
        </p:nvSpPr>
        <p:spPr>
          <a:xfrm>
            <a:off x="11273424" y="6358650"/>
            <a:ext cx="411845" cy="365125"/>
          </a:xfrm>
          <a:prstGeom prst="rect">
            <a:avLst/>
          </a:prstGeom>
        </p:spPr>
        <p:txBody>
          <a:bodyPr/>
          <a:lstStyle/>
          <a:p>
            <a:fld id="{7CD1C137-87C0-4E4B-8573-EDFCC21A7E6F}" type="slidenum">
              <a:rPr lang="fi-FI" noProof="0" smtClean="0"/>
              <a:t>‹#›</a:t>
            </a:fld>
            <a:endParaRPr lang="fi-FI" noProof="0" dirty="0"/>
          </a:p>
        </p:txBody>
      </p:sp>
    </p:spTree>
    <p:extLst>
      <p:ext uri="{BB962C8B-B14F-4D97-AF65-F5344CB8AC3E}">
        <p14:creationId xmlns:p14="http://schemas.microsoft.com/office/powerpoint/2010/main" val="3728756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eljä nostoa">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F703B42-29AE-3F42-BB70-3A844809162D}"/>
              </a:ext>
              <a:ext uri="{C183D7F6-B498-43B3-948B-1728B52AA6E4}">
                <adec:decorative xmlns:adec="http://schemas.microsoft.com/office/drawing/2017/decorative" val="1"/>
              </a:ext>
            </a:extLst>
          </p:cNvPr>
          <p:cNvSpPr/>
          <p:nvPr userDrawn="1"/>
        </p:nvSpPr>
        <p:spPr>
          <a:xfrm>
            <a:off x="803275" y="3898289"/>
            <a:ext cx="5230800" cy="1960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FI"/>
          </a:p>
        </p:txBody>
      </p:sp>
      <p:sp>
        <p:nvSpPr>
          <p:cNvPr id="32" name="Rectangle 31">
            <a:extLst>
              <a:ext uri="{FF2B5EF4-FFF2-40B4-BE49-F238E27FC236}">
                <a16:creationId xmlns:a16="http://schemas.microsoft.com/office/drawing/2014/main" id="{D49DC66D-C716-A24B-8BD2-22114CB5F1C9}"/>
              </a:ext>
              <a:ext uri="{C183D7F6-B498-43B3-948B-1728B52AA6E4}">
                <adec:decorative xmlns:adec="http://schemas.microsoft.com/office/drawing/2017/decorative" val="1"/>
              </a:ext>
            </a:extLst>
          </p:cNvPr>
          <p:cNvSpPr/>
          <p:nvPr userDrawn="1"/>
        </p:nvSpPr>
        <p:spPr>
          <a:xfrm>
            <a:off x="6153570" y="1812407"/>
            <a:ext cx="5230800" cy="196100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FI"/>
          </a:p>
        </p:txBody>
      </p:sp>
      <p:sp>
        <p:nvSpPr>
          <p:cNvPr id="35" name="Rectangle 34">
            <a:extLst>
              <a:ext uri="{FF2B5EF4-FFF2-40B4-BE49-F238E27FC236}">
                <a16:creationId xmlns:a16="http://schemas.microsoft.com/office/drawing/2014/main" id="{DCB6C5A5-B492-1447-B909-CE0010AC99FB}"/>
              </a:ext>
              <a:ext uri="{C183D7F6-B498-43B3-948B-1728B52AA6E4}">
                <adec:decorative xmlns:adec="http://schemas.microsoft.com/office/drawing/2017/decorative" val="1"/>
              </a:ext>
            </a:extLst>
          </p:cNvPr>
          <p:cNvSpPr/>
          <p:nvPr userDrawn="1"/>
        </p:nvSpPr>
        <p:spPr>
          <a:xfrm>
            <a:off x="6153570" y="3898289"/>
            <a:ext cx="5230800" cy="1960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FI">
              <a:solidFill>
                <a:schemeClr val="bg2"/>
              </a:solidFill>
            </a:endParaRPr>
          </a:p>
        </p:txBody>
      </p:sp>
      <p:sp>
        <p:nvSpPr>
          <p:cNvPr id="9" name="Rectangle 8">
            <a:extLst>
              <a:ext uri="{FF2B5EF4-FFF2-40B4-BE49-F238E27FC236}">
                <a16:creationId xmlns:a16="http://schemas.microsoft.com/office/drawing/2014/main" id="{E627135D-E0A4-3441-9139-7561A8275A06}"/>
              </a:ext>
              <a:ext uri="{C183D7F6-B498-43B3-948B-1728B52AA6E4}">
                <adec:decorative xmlns:adec="http://schemas.microsoft.com/office/drawing/2017/decorative" val="1"/>
              </a:ext>
            </a:extLst>
          </p:cNvPr>
          <p:cNvSpPr/>
          <p:nvPr userDrawn="1"/>
        </p:nvSpPr>
        <p:spPr>
          <a:xfrm>
            <a:off x="803275" y="1812407"/>
            <a:ext cx="5230800" cy="1961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FI"/>
          </a:p>
        </p:txBody>
      </p:sp>
      <p:sp>
        <p:nvSpPr>
          <p:cNvPr id="2" name="Title 1">
            <a:extLst>
              <a:ext uri="{FF2B5EF4-FFF2-40B4-BE49-F238E27FC236}">
                <a16:creationId xmlns:a16="http://schemas.microsoft.com/office/drawing/2014/main" id="{5BAFA8E0-68DD-D84C-B185-D665F53FFC53}"/>
              </a:ext>
            </a:extLst>
          </p:cNvPr>
          <p:cNvSpPr>
            <a:spLocks noGrp="1"/>
          </p:cNvSpPr>
          <p:nvPr>
            <p:ph type="title" hasCustomPrompt="1"/>
          </p:nvPr>
        </p:nvSpPr>
        <p:spPr>
          <a:xfrm>
            <a:off x="803275" y="719999"/>
            <a:ext cx="10585450" cy="1080000"/>
          </a:xfrm>
        </p:spPr>
        <p:txBody>
          <a:bodyPr anchor="ctr" anchorCtr="0">
            <a:normAutofit/>
          </a:bodyPr>
          <a:lstStyle>
            <a:lvl1pPr>
              <a:defRPr sz="3400">
                <a:solidFill>
                  <a:schemeClr val="accent1"/>
                </a:solidFill>
              </a:defRPr>
            </a:lvl1pPr>
          </a:lstStyle>
          <a:p>
            <a:r>
              <a:rPr lang="fi-FI" noProof="0" dirty="0"/>
              <a:t>Neljä nostoa, </a:t>
            </a:r>
            <a:br>
              <a:rPr lang="fi-FI" noProof="0" dirty="0"/>
            </a:br>
            <a:r>
              <a:rPr lang="fi-FI" noProof="0" dirty="0"/>
              <a:t>kaksirivinen otsikko</a:t>
            </a:r>
          </a:p>
        </p:txBody>
      </p:sp>
      <p:sp>
        <p:nvSpPr>
          <p:cNvPr id="20" name="Text Placeholder 3">
            <a:extLst>
              <a:ext uri="{FF2B5EF4-FFF2-40B4-BE49-F238E27FC236}">
                <a16:creationId xmlns:a16="http://schemas.microsoft.com/office/drawing/2014/main" id="{EACE5EA5-0EC5-58C4-EB96-FC9E3D9AE619}"/>
              </a:ext>
            </a:extLst>
          </p:cNvPr>
          <p:cNvSpPr>
            <a:spLocks noGrp="1"/>
          </p:cNvSpPr>
          <p:nvPr>
            <p:ph type="body" sz="half" idx="22" hasCustomPrompt="1"/>
          </p:nvPr>
        </p:nvSpPr>
        <p:spPr>
          <a:xfrm>
            <a:off x="1210884" y="2055600"/>
            <a:ext cx="4414557" cy="418322"/>
          </a:xfrm>
        </p:spPr>
        <p:txBody>
          <a:bodyPr lIns="0" tIns="0" rIns="0" bIns="0">
            <a:normAutofit/>
          </a:bodyPr>
          <a:lstStyle>
            <a:lvl1pPr marL="0" indent="0">
              <a:buNone/>
              <a:defRPr sz="21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dirty="0"/>
              <a:t>Lyhyt otsikko</a:t>
            </a:r>
          </a:p>
        </p:txBody>
      </p:sp>
      <p:sp>
        <p:nvSpPr>
          <p:cNvPr id="4" name="Text Placeholder 3">
            <a:extLst>
              <a:ext uri="{FF2B5EF4-FFF2-40B4-BE49-F238E27FC236}">
                <a16:creationId xmlns:a16="http://schemas.microsoft.com/office/drawing/2014/main" id="{27F1E5BE-8A05-D14D-B2A0-1AD0FC52318D}"/>
              </a:ext>
            </a:extLst>
          </p:cNvPr>
          <p:cNvSpPr>
            <a:spLocks noGrp="1"/>
          </p:cNvSpPr>
          <p:nvPr>
            <p:ph type="body" sz="half" idx="2"/>
          </p:nvPr>
        </p:nvSpPr>
        <p:spPr>
          <a:xfrm>
            <a:off x="1211910" y="2477626"/>
            <a:ext cx="4452290" cy="998095"/>
          </a:xfrm>
        </p:spPr>
        <p:txBody>
          <a:bodyPr lIns="0" tIns="0" rIns="0" bIns="0" anchor="t" anchorCtr="0">
            <a:normAutofit/>
          </a:bodyPr>
          <a:lstStyle>
            <a:lvl1pPr marL="285750" indent="-285750">
              <a:lnSpc>
                <a:spcPct val="110000"/>
              </a:lnSpc>
              <a:spcBef>
                <a:spcPts val="0"/>
              </a:spcBef>
              <a:buClr>
                <a:schemeClr val="bg1"/>
              </a:buClr>
              <a:buFont typeface="Arial" panose="020B0604020202020204" pitchFamily="34" charset="0"/>
              <a:buChar char="•"/>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22" name="Text Placeholder 3">
            <a:extLst>
              <a:ext uri="{FF2B5EF4-FFF2-40B4-BE49-F238E27FC236}">
                <a16:creationId xmlns:a16="http://schemas.microsoft.com/office/drawing/2014/main" id="{9225A0A2-EEE3-07EE-C156-6804854D56D1}"/>
              </a:ext>
            </a:extLst>
          </p:cNvPr>
          <p:cNvSpPr>
            <a:spLocks noGrp="1"/>
          </p:cNvSpPr>
          <p:nvPr>
            <p:ph type="body" sz="half" idx="24" hasCustomPrompt="1"/>
          </p:nvPr>
        </p:nvSpPr>
        <p:spPr>
          <a:xfrm>
            <a:off x="6539145" y="2032950"/>
            <a:ext cx="4414557" cy="418322"/>
          </a:xfrm>
        </p:spPr>
        <p:txBody>
          <a:bodyPr lIns="0" tIns="0" rIns="0" bIns="0">
            <a:normAutofit/>
          </a:bodyPr>
          <a:lstStyle>
            <a:lvl1pPr marL="0" indent="0">
              <a:buNone/>
              <a:defRPr sz="21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dirty="0"/>
              <a:t>Lyhyt otsikko</a:t>
            </a:r>
          </a:p>
        </p:txBody>
      </p:sp>
      <p:sp>
        <p:nvSpPr>
          <p:cNvPr id="21" name="Text Placeholder 3">
            <a:extLst>
              <a:ext uri="{FF2B5EF4-FFF2-40B4-BE49-F238E27FC236}">
                <a16:creationId xmlns:a16="http://schemas.microsoft.com/office/drawing/2014/main" id="{54B245C6-ECDF-F9F9-8CF7-78DFAACD9DF4}"/>
              </a:ext>
            </a:extLst>
          </p:cNvPr>
          <p:cNvSpPr>
            <a:spLocks noGrp="1"/>
          </p:cNvSpPr>
          <p:nvPr>
            <p:ph type="body" sz="half" idx="23"/>
          </p:nvPr>
        </p:nvSpPr>
        <p:spPr>
          <a:xfrm>
            <a:off x="6542825" y="2476800"/>
            <a:ext cx="4452290" cy="998095"/>
          </a:xfrm>
        </p:spPr>
        <p:txBody>
          <a:bodyPr lIns="0" tIns="0" rIns="0" bIns="0" anchor="t" anchorCtr="0">
            <a:normAutofit/>
          </a:bodyPr>
          <a:lstStyle>
            <a:lvl1pPr marL="285750" indent="-285750">
              <a:lnSpc>
                <a:spcPct val="110000"/>
              </a:lnSpc>
              <a:spcBef>
                <a:spcPts val="0"/>
              </a:spcBef>
              <a:buFont typeface="Arial" panose="020B0604020202020204" pitchFamily="34" charset="0"/>
              <a:buChar char="•"/>
              <a:defRPr sz="18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a:extLst>
              <a:ext uri="{FF2B5EF4-FFF2-40B4-BE49-F238E27FC236}">
                <a16:creationId xmlns:a16="http://schemas.microsoft.com/office/drawing/2014/main" id="{C0CDA761-048D-C54D-8E20-6C9D95F53A67}"/>
              </a:ext>
              <a:ext uri="{C183D7F6-B498-43B3-948B-1728B52AA6E4}">
                <adec:decorative xmlns:adec="http://schemas.microsoft.com/office/drawing/2017/decorative" val="1"/>
              </a:ext>
            </a:extLst>
          </p:cNvPr>
          <p:cNvSpPr>
            <a:spLocks noGrp="1"/>
          </p:cNvSpPr>
          <p:nvPr>
            <p:ph type="dt" sz="half" idx="10"/>
          </p:nvPr>
        </p:nvSpPr>
        <p:spPr/>
        <p:txBody>
          <a:bodyPr/>
          <a:lstStyle/>
          <a:p>
            <a:fld id="{55049FF9-1465-4759-A8A8-2EAAA45287A3}" type="datetime1">
              <a:rPr lang="fi-FI" noProof="0" smtClean="0"/>
              <a:t>18.8.2025</a:t>
            </a:fld>
            <a:endParaRPr lang="fi-FI" noProof="0" dirty="0"/>
          </a:p>
        </p:txBody>
      </p:sp>
      <p:sp>
        <p:nvSpPr>
          <p:cNvPr id="6" name="Footer Placeholder 5">
            <a:extLst>
              <a:ext uri="{FF2B5EF4-FFF2-40B4-BE49-F238E27FC236}">
                <a16:creationId xmlns:a16="http://schemas.microsoft.com/office/drawing/2014/main" id="{12E1E2B8-D029-384A-92E9-B5724AA13637}"/>
              </a:ext>
              <a:ext uri="{C183D7F6-B498-43B3-948B-1728B52AA6E4}">
                <adec:decorative xmlns:adec="http://schemas.microsoft.com/office/drawing/2017/decorative" val="1"/>
              </a:ext>
            </a:extLst>
          </p:cNvPr>
          <p:cNvSpPr>
            <a:spLocks noGrp="1"/>
          </p:cNvSpPr>
          <p:nvPr>
            <p:ph type="ftr" sz="quarter" idx="11"/>
          </p:nvPr>
        </p:nvSpPr>
        <p:spPr>
          <a:xfrm>
            <a:off x="8408670" y="6256337"/>
            <a:ext cx="2046772" cy="365125"/>
          </a:xfrm>
          <a:prstGeom prst="rect">
            <a:avLst/>
          </a:prstGeom>
        </p:spPr>
        <p:txBody>
          <a:bodyPr/>
          <a:lstStyle/>
          <a:p>
            <a:endParaRPr lang="fi-FI" noProof="0" dirty="0"/>
          </a:p>
        </p:txBody>
      </p:sp>
      <p:sp>
        <p:nvSpPr>
          <p:cNvPr id="19" name="Text Placeholder 3">
            <a:extLst>
              <a:ext uri="{FF2B5EF4-FFF2-40B4-BE49-F238E27FC236}">
                <a16:creationId xmlns:a16="http://schemas.microsoft.com/office/drawing/2014/main" id="{87FC0FB3-6F99-A3FA-11F4-F770C9023FFA}"/>
              </a:ext>
            </a:extLst>
          </p:cNvPr>
          <p:cNvSpPr>
            <a:spLocks noGrp="1"/>
          </p:cNvSpPr>
          <p:nvPr>
            <p:ph type="body" sz="half" idx="21" hasCustomPrompt="1"/>
          </p:nvPr>
        </p:nvSpPr>
        <p:spPr>
          <a:xfrm>
            <a:off x="1211397" y="4183200"/>
            <a:ext cx="4414557" cy="399600"/>
          </a:xfrm>
        </p:spPr>
        <p:txBody>
          <a:bodyPr lIns="0" tIns="0" rIns="0" bIns="0">
            <a:normAutofit/>
          </a:bodyPr>
          <a:lstStyle>
            <a:lvl1pPr marL="0" indent="0">
              <a:buNone/>
              <a:defRPr sz="21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dirty="0"/>
              <a:t>Lyhyt otsikko</a:t>
            </a:r>
          </a:p>
        </p:txBody>
      </p:sp>
      <p:sp>
        <p:nvSpPr>
          <p:cNvPr id="18" name="Text Placeholder 3">
            <a:extLst>
              <a:ext uri="{FF2B5EF4-FFF2-40B4-BE49-F238E27FC236}">
                <a16:creationId xmlns:a16="http://schemas.microsoft.com/office/drawing/2014/main" id="{6562E4AD-4384-F11E-3BFC-E74384CA0A8A}"/>
              </a:ext>
            </a:extLst>
          </p:cNvPr>
          <p:cNvSpPr>
            <a:spLocks noGrp="1"/>
          </p:cNvSpPr>
          <p:nvPr>
            <p:ph type="body" sz="half" idx="20"/>
          </p:nvPr>
        </p:nvSpPr>
        <p:spPr>
          <a:xfrm>
            <a:off x="1211910" y="4582800"/>
            <a:ext cx="4413531" cy="1001636"/>
          </a:xfrm>
        </p:spPr>
        <p:txBody>
          <a:bodyPr lIns="0" tIns="0" rIns="0" bIns="0" anchor="t" anchorCtr="0">
            <a:normAutofit/>
          </a:bodyPr>
          <a:lstStyle>
            <a:lvl1pPr marL="285750" indent="-285750">
              <a:lnSpc>
                <a:spcPct val="110000"/>
              </a:lnSpc>
              <a:spcBef>
                <a:spcPts val="0"/>
              </a:spcBef>
              <a:buFont typeface="Arial" panose="020B0604020202020204" pitchFamily="34" charset="0"/>
              <a:buChar char="•"/>
              <a:defRPr sz="18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24" name="Text Placeholder 3">
            <a:extLst>
              <a:ext uri="{FF2B5EF4-FFF2-40B4-BE49-F238E27FC236}">
                <a16:creationId xmlns:a16="http://schemas.microsoft.com/office/drawing/2014/main" id="{13130747-405D-D8B8-97A0-B4374FB80ED2}"/>
              </a:ext>
            </a:extLst>
          </p:cNvPr>
          <p:cNvSpPr>
            <a:spLocks noGrp="1"/>
          </p:cNvSpPr>
          <p:nvPr>
            <p:ph type="body" sz="half" idx="26" hasCustomPrompt="1"/>
          </p:nvPr>
        </p:nvSpPr>
        <p:spPr>
          <a:xfrm>
            <a:off x="6539144" y="4135499"/>
            <a:ext cx="4414557" cy="399600"/>
          </a:xfrm>
        </p:spPr>
        <p:txBody>
          <a:bodyPr lIns="0" tIns="0" rIns="0" bIns="0">
            <a:normAutofit/>
          </a:bodyPr>
          <a:lstStyle>
            <a:lvl1pPr marL="0" indent="0">
              <a:buNone/>
              <a:defRPr sz="21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dirty="0"/>
              <a:t>Lyhyt otsikko</a:t>
            </a:r>
          </a:p>
        </p:txBody>
      </p:sp>
      <p:sp>
        <p:nvSpPr>
          <p:cNvPr id="23" name="Text Placeholder 3">
            <a:extLst>
              <a:ext uri="{FF2B5EF4-FFF2-40B4-BE49-F238E27FC236}">
                <a16:creationId xmlns:a16="http://schemas.microsoft.com/office/drawing/2014/main" id="{EA7A858B-5857-DEC6-CB5B-C592D4D97308}"/>
              </a:ext>
            </a:extLst>
          </p:cNvPr>
          <p:cNvSpPr>
            <a:spLocks noGrp="1"/>
          </p:cNvSpPr>
          <p:nvPr>
            <p:ph type="body" sz="half" idx="25"/>
          </p:nvPr>
        </p:nvSpPr>
        <p:spPr>
          <a:xfrm>
            <a:off x="6543484" y="4582800"/>
            <a:ext cx="4413531" cy="1001636"/>
          </a:xfrm>
        </p:spPr>
        <p:txBody>
          <a:bodyPr lIns="0" tIns="0" rIns="0" bIns="0" anchor="t" anchorCtr="0">
            <a:normAutofit/>
          </a:bodyPr>
          <a:lstStyle>
            <a:lvl1pPr marL="285750" indent="-285750">
              <a:lnSpc>
                <a:spcPct val="110000"/>
              </a:lnSpc>
              <a:spcBef>
                <a:spcPts val="0"/>
              </a:spcBef>
              <a:buClr>
                <a:schemeClr val="bg1"/>
              </a:buClr>
              <a:buFont typeface="Arial" panose="020B0604020202020204" pitchFamily="34" charset="0"/>
              <a:buChar char="•"/>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3" name="Slide Number Placeholder 6">
            <a:extLst>
              <a:ext uri="{FF2B5EF4-FFF2-40B4-BE49-F238E27FC236}">
                <a16:creationId xmlns:a16="http://schemas.microsoft.com/office/drawing/2014/main" id="{09FC4DD5-D7DF-EE96-F5DC-2B2768BF9E3C}"/>
              </a:ext>
              <a:ext uri="{C183D7F6-B498-43B3-948B-1728B52AA6E4}">
                <adec:decorative xmlns:adec="http://schemas.microsoft.com/office/drawing/2017/decorative" val="1"/>
              </a:ext>
            </a:extLst>
          </p:cNvPr>
          <p:cNvSpPr>
            <a:spLocks noGrp="1"/>
          </p:cNvSpPr>
          <p:nvPr>
            <p:ph type="sldNum" sz="quarter" idx="12"/>
          </p:nvPr>
        </p:nvSpPr>
        <p:spPr>
          <a:xfrm>
            <a:off x="11273424" y="6358650"/>
            <a:ext cx="411845" cy="365125"/>
          </a:xfrm>
          <a:prstGeom prst="rect">
            <a:avLst/>
          </a:prstGeom>
        </p:spPr>
        <p:txBody>
          <a:bodyPr/>
          <a:lstStyle/>
          <a:p>
            <a:fld id="{7CD1C137-87C0-4E4B-8573-EDFCC21A7E6F}" type="slidenum">
              <a:rPr lang="fi-FI" noProof="0" smtClean="0"/>
              <a:t>‹#›</a:t>
            </a:fld>
            <a:endParaRPr lang="fi-FI" noProof="0" dirty="0"/>
          </a:p>
        </p:txBody>
      </p:sp>
    </p:spTree>
    <p:extLst>
      <p:ext uri="{BB962C8B-B14F-4D97-AF65-F5344CB8AC3E}">
        <p14:creationId xmlns:p14="http://schemas.microsoft.com/office/powerpoint/2010/main" val="2717638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opetus, sinivihreä">
    <p:bg>
      <p:bgPr>
        <a:solidFill>
          <a:schemeClr val="bg2"/>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E2BE4F23-31E6-B9AF-873E-D41F82BB4881}"/>
              </a:ext>
            </a:extLst>
          </p:cNvPr>
          <p:cNvPicPr>
            <a:picLocks/>
          </p:cNvPicPr>
          <p:nvPr userDrawn="1"/>
        </p:nvPicPr>
        <p:blipFill rotWithShape="1">
          <a:blip r:embed="rId2">
            <a:extLst>
              <a:ext uri="{96DAC541-7B7A-43D3-8B79-37D633B846F1}">
                <asvg:svgBlip xmlns:asvg="http://schemas.microsoft.com/office/drawing/2016/SVG/main" r:embed="rId3"/>
              </a:ext>
            </a:extLst>
          </a:blip>
          <a:srcRect b="8030"/>
          <a:stretch/>
        </p:blipFill>
        <p:spPr>
          <a:xfrm>
            <a:off x="-8197" y="3432"/>
            <a:ext cx="12204000" cy="6859808"/>
          </a:xfrm>
          <a:prstGeom prst="rect">
            <a:avLst/>
          </a:prstGeom>
        </p:spPr>
      </p:pic>
      <p:pic>
        <p:nvPicPr>
          <p:cNvPr id="2" name="Kuva 1">
            <a:extLst>
              <a:ext uri="{FF2B5EF4-FFF2-40B4-BE49-F238E27FC236}">
                <a16:creationId xmlns:a16="http://schemas.microsoft.com/office/drawing/2014/main" id="{C7EF83DB-CBE1-D658-D404-E78481FB36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07205" y="629550"/>
            <a:ext cx="2973600" cy="641148"/>
          </a:xfrm>
          <a:prstGeom prst="rect">
            <a:avLst/>
          </a:prstGeom>
        </p:spPr>
      </p:pic>
      <p:sp>
        <p:nvSpPr>
          <p:cNvPr id="8" name="Title 1">
            <a:extLst>
              <a:ext uri="{FF2B5EF4-FFF2-40B4-BE49-F238E27FC236}">
                <a16:creationId xmlns:a16="http://schemas.microsoft.com/office/drawing/2014/main" id="{819B0302-136B-9042-898B-AF4F9CE1EFA2}"/>
              </a:ext>
            </a:extLst>
          </p:cNvPr>
          <p:cNvSpPr>
            <a:spLocks noGrp="1"/>
          </p:cNvSpPr>
          <p:nvPr>
            <p:ph type="title" hasCustomPrompt="1"/>
          </p:nvPr>
        </p:nvSpPr>
        <p:spPr>
          <a:xfrm>
            <a:off x="4420059" y="2260209"/>
            <a:ext cx="6372863" cy="1632282"/>
          </a:xfrm>
        </p:spPr>
        <p:txBody>
          <a:bodyPr anchor="b">
            <a:normAutofit/>
          </a:bodyPr>
          <a:lstStyle>
            <a:lvl1pPr>
              <a:defRPr sz="4800">
                <a:solidFill>
                  <a:schemeClr val="tx1"/>
                </a:solidFill>
              </a:defRPr>
            </a:lvl1pPr>
          </a:lstStyle>
          <a:p>
            <a:r>
              <a:rPr lang="fi-FI" dirty="0"/>
              <a:t>Kiitos tai kehotus, enintään 2 riviä </a:t>
            </a:r>
            <a:endParaRPr lang="en-FI" dirty="0"/>
          </a:p>
        </p:txBody>
      </p:sp>
      <p:sp>
        <p:nvSpPr>
          <p:cNvPr id="3" name="Subtitle 2">
            <a:extLst>
              <a:ext uri="{FF2B5EF4-FFF2-40B4-BE49-F238E27FC236}">
                <a16:creationId xmlns:a16="http://schemas.microsoft.com/office/drawing/2014/main" id="{D26B8FF1-3B5A-FC41-9706-02FBBA165F01}"/>
              </a:ext>
            </a:extLst>
          </p:cNvPr>
          <p:cNvSpPr>
            <a:spLocks noGrp="1"/>
          </p:cNvSpPr>
          <p:nvPr>
            <p:ph type="subTitle" idx="1" hasCustomPrompt="1"/>
          </p:nvPr>
        </p:nvSpPr>
        <p:spPr>
          <a:xfrm>
            <a:off x="4439937" y="3928385"/>
            <a:ext cx="4035425" cy="819843"/>
          </a:xfrm>
        </p:spPr>
        <p:txBody>
          <a:bodyPr anchor="b" anchorCtr="0">
            <a:normAutofit/>
          </a:bodyPr>
          <a:lstStyle>
            <a:lvl1pPr marL="0" indent="0" algn="l">
              <a:lnSpc>
                <a:spcPct val="130000"/>
              </a:lnSpc>
              <a:spcBef>
                <a:spcPts val="0"/>
              </a:spcBef>
              <a:buNone/>
              <a:defRPr sz="1100" b="1" cap="all"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Etunimi Sukunimi, nimike </a:t>
            </a:r>
            <a:br>
              <a:rPr lang="fi-FI" dirty="0"/>
            </a:br>
            <a:r>
              <a:rPr lang="fi-FI" dirty="0"/>
              <a:t>etunimi.sukunimi@gov.fi</a:t>
            </a:r>
            <a:br>
              <a:rPr lang="fi-FI" dirty="0"/>
            </a:br>
            <a:r>
              <a:rPr lang="fi-FI" dirty="0"/>
              <a:t>vm.fi | @VMuutiset</a:t>
            </a:r>
            <a:r>
              <a:rPr lang="en-FI" dirty="0"/>
              <a:t> </a:t>
            </a:r>
          </a:p>
        </p:txBody>
      </p:sp>
    </p:spTree>
    <p:extLst>
      <p:ext uri="{BB962C8B-B14F-4D97-AF65-F5344CB8AC3E}">
        <p14:creationId xmlns:p14="http://schemas.microsoft.com/office/powerpoint/2010/main" val="20707873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362" userDrawn="1">
          <p15:clr>
            <a:srgbClr val="FBAE40"/>
          </p15:clr>
        </p15:guide>
        <p15:guide id="2" pos="690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opetus, harmaa">
    <p:bg>
      <p:bgPr>
        <a:solidFill>
          <a:schemeClr val="accent4"/>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B82195ED-2743-42C0-2BF2-02B5DA66E3FB}"/>
              </a:ext>
            </a:extLst>
          </p:cNvPr>
          <p:cNvPicPr>
            <a:picLocks/>
          </p:cNvPicPr>
          <p:nvPr userDrawn="1"/>
        </p:nvPicPr>
        <p:blipFill rotWithShape="1">
          <a:blip r:embed="rId2">
            <a:extLst>
              <a:ext uri="{96DAC541-7B7A-43D3-8B79-37D633B846F1}">
                <asvg:svgBlip xmlns:asvg="http://schemas.microsoft.com/office/drawing/2016/SVG/main" r:embed="rId3"/>
              </a:ext>
            </a:extLst>
          </a:blip>
          <a:srcRect b="8030"/>
          <a:stretch/>
        </p:blipFill>
        <p:spPr>
          <a:xfrm>
            <a:off x="-8197" y="3432"/>
            <a:ext cx="12204000" cy="6859808"/>
          </a:xfrm>
          <a:prstGeom prst="rect">
            <a:avLst/>
          </a:prstGeom>
        </p:spPr>
      </p:pic>
      <p:sp>
        <p:nvSpPr>
          <p:cNvPr id="8" name="Title 1">
            <a:extLst>
              <a:ext uri="{FF2B5EF4-FFF2-40B4-BE49-F238E27FC236}">
                <a16:creationId xmlns:a16="http://schemas.microsoft.com/office/drawing/2014/main" id="{819B0302-136B-9042-898B-AF4F9CE1EFA2}"/>
              </a:ext>
            </a:extLst>
          </p:cNvPr>
          <p:cNvSpPr>
            <a:spLocks noGrp="1"/>
          </p:cNvSpPr>
          <p:nvPr>
            <p:ph type="title" hasCustomPrompt="1"/>
          </p:nvPr>
        </p:nvSpPr>
        <p:spPr>
          <a:xfrm>
            <a:off x="4420059" y="2260209"/>
            <a:ext cx="6372863" cy="1632282"/>
          </a:xfrm>
        </p:spPr>
        <p:txBody>
          <a:bodyPr anchor="b">
            <a:normAutofit/>
          </a:bodyPr>
          <a:lstStyle>
            <a:lvl1pPr>
              <a:defRPr sz="4800">
                <a:solidFill>
                  <a:schemeClr val="accent1"/>
                </a:solidFill>
              </a:defRPr>
            </a:lvl1pPr>
          </a:lstStyle>
          <a:p>
            <a:r>
              <a:rPr lang="fi-FI" dirty="0"/>
              <a:t>Kiitos tai kehotus, enintään 2 riviä </a:t>
            </a:r>
            <a:endParaRPr lang="en-FI" dirty="0"/>
          </a:p>
        </p:txBody>
      </p:sp>
      <p:sp>
        <p:nvSpPr>
          <p:cNvPr id="3" name="Subtitle 2">
            <a:extLst>
              <a:ext uri="{FF2B5EF4-FFF2-40B4-BE49-F238E27FC236}">
                <a16:creationId xmlns:a16="http://schemas.microsoft.com/office/drawing/2014/main" id="{D26B8FF1-3B5A-FC41-9706-02FBBA165F01}"/>
              </a:ext>
            </a:extLst>
          </p:cNvPr>
          <p:cNvSpPr>
            <a:spLocks noGrp="1"/>
          </p:cNvSpPr>
          <p:nvPr>
            <p:ph type="subTitle" idx="1" hasCustomPrompt="1"/>
          </p:nvPr>
        </p:nvSpPr>
        <p:spPr>
          <a:xfrm>
            <a:off x="4439937" y="3928385"/>
            <a:ext cx="4035425" cy="819843"/>
          </a:xfrm>
        </p:spPr>
        <p:txBody>
          <a:bodyPr anchor="b" anchorCtr="0">
            <a:normAutofit/>
          </a:bodyPr>
          <a:lstStyle>
            <a:lvl1pPr marL="0" indent="0" algn="l">
              <a:lnSpc>
                <a:spcPct val="130000"/>
              </a:lnSpc>
              <a:spcBef>
                <a:spcPts val="0"/>
              </a:spcBef>
              <a:buNone/>
              <a:defRPr sz="1100" b="1" cap="all" spc="1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Etunimi Sukunimi, nimike </a:t>
            </a:r>
            <a:br>
              <a:rPr lang="fi-FI" dirty="0"/>
            </a:br>
            <a:r>
              <a:rPr lang="fi-FI" dirty="0"/>
              <a:t>etunimi.sukunimi@gov.fi</a:t>
            </a:r>
            <a:br>
              <a:rPr lang="fi-FI" dirty="0"/>
            </a:br>
            <a:r>
              <a:rPr lang="fi-FI" dirty="0"/>
              <a:t>vm.fi | @VMuutiset</a:t>
            </a:r>
            <a:r>
              <a:rPr lang="en-FI" dirty="0"/>
              <a:t> </a:t>
            </a:r>
          </a:p>
        </p:txBody>
      </p:sp>
      <p:pic>
        <p:nvPicPr>
          <p:cNvPr id="2" name="Kuva 1">
            <a:extLst>
              <a:ext uri="{FF2B5EF4-FFF2-40B4-BE49-F238E27FC236}">
                <a16:creationId xmlns:a16="http://schemas.microsoft.com/office/drawing/2014/main" id="{66FD2CA2-C83C-1F0D-AEFA-C8D0151BD1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07205" y="629550"/>
            <a:ext cx="2973600" cy="641148"/>
          </a:xfrm>
          <a:prstGeom prst="rect">
            <a:avLst/>
          </a:prstGeom>
        </p:spPr>
      </p:pic>
    </p:spTree>
    <p:extLst>
      <p:ext uri="{BB962C8B-B14F-4D97-AF65-F5344CB8AC3E}">
        <p14:creationId xmlns:p14="http://schemas.microsoft.com/office/powerpoint/2010/main" val="26182354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362" userDrawn="1">
          <p15:clr>
            <a:srgbClr val="FBAE40"/>
          </p15:clr>
        </p15:guide>
        <p15:guide id="2" pos="690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Holder 3"/>
          <p:cNvSpPr>
            <a:spLocks noGrp="1"/>
          </p:cNvSpPr>
          <p:nvPr>
            <p:ph type="dt" sz="half" idx="6"/>
          </p:nvPr>
        </p:nvSpPr>
        <p:spPr/>
        <p:txBody>
          <a:bodyPr lIns="0" tIns="0" rIns="0" bIns="0"/>
          <a:lstStyle>
            <a:lvl1pPr algn="l">
              <a:defRPr>
                <a:solidFill>
                  <a:schemeClr val="accent1"/>
                </a:solidFill>
              </a:defRPr>
            </a:lvl1pPr>
          </a:lstStyle>
          <a:p>
            <a:fld id="{93E1808E-DA8E-46B4-972A-65D9A83EA9EE}" type="datetime1">
              <a:rPr lang="fi-FI" smtClean="0"/>
              <a:t>18.8.2025</a:t>
            </a:fld>
            <a:endParaRPr lang="en-US" dirty="0"/>
          </a:p>
        </p:txBody>
      </p:sp>
      <p:sp>
        <p:nvSpPr>
          <p:cNvPr id="6" name="Tekstin paikkamerkki 5">
            <a:extLst>
              <a:ext uri="{FF2B5EF4-FFF2-40B4-BE49-F238E27FC236}">
                <a16:creationId xmlns:a16="http://schemas.microsoft.com/office/drawing/2014/main" id="{C72BF8F5-0F44-61C6-54BE-4A0DF554E9FD}"/>
              </a:ext>
            </a:extLst>
          </p:cNvPr>
          <p:cNvSpPr>
            <a:spLocks noGrp="1"/>
          </p:cNvSpPr>
          <p:nvPr>
            <p:ph type="body" sz="quarter" idx="10"/>
          </p:nvPr>
        </p:nvSpPr>
        <p:spPr>
          <a:xfrm>
            <a:off x="1076325" y="1776994"/>
            <a:ext cx="2904004" cy="3557005"/>
          </a:xfrm>
        </p:spPr>
        <p:txBody>
          <a:bodyPr>
            <a:normAutofit/>
          </a:bodyPr>
          <a:lstStyle>
            <a:lvl1pPr marL="0" indent="0">
              <a:buFontTx/>
              <a:buNone/>
              <a:defRPr sz="1200">
                <a:solidFill>
                  <a:schemeClr val="accent1"/>
                </a:solidFill>
                <a:latin typeface="Myriad Pro" panose="020B0503030403020204" pitchFamily="34" charset="0"/>
              </a:defRPr>
            </a:lvl1pPr>
            <a:lvl2pPr>
              <a:defRPr sz="1100">
                <a:solidFill>
                  <a:schemeClr val="tx2"/>
                </a:solidFill>
                <a:latin typeface="Myriad Pro" panose="020B0503030403020204" pitchFamily="34" charset="0"/>
              </a:defRPr>
            </a:lvl2pPr>
            <a:lvl3pPr>
              <a:defRPr sz="1100">
                <a:solidFill>
                  <a:schemeClr val="tx2"/>
                </a:solidFill>
                <a:latin typeface="Myriad Pro" panose="020B0503030403020204" pitchFamily="34" charset="0"/>
              </a:defRPr>
            </a:lvl3pPr>
            <a:lvl4pPr>
              <a:defRPr sz="1100">
                <a:solidFill>
                  <a:schemeClr val="tx2"/>
                </a:solidFill>
                <a:latin typeface="Myriad Pro" panose="020B0503030403020204" pitchFamily="34" charset="0"/>
              </a:defRPr>
            </a:lvl4pPr>
            <a:lvl5pPr>
              <a:defRPr sz="1100">
                <a:solidFill>
                  <a:schemeClr val="tx2"/>
                </a:solidFill>
                <a:latin typeface="Myriad Pro" panose="020B0503030403020204" pitchFamily="34" charset="0"/>
              </a:defRPr>
            </a:lvl5pPr>
          </a:lstStyle>
          <a:p>
            <a:pPr lvl="0"/>
            <a:r>
              <a:rPr lang="fi-FI" dirty="0"/>
              <a:t>Muokkaa tekstin perustyylejä napsauttamalla</a:t>
            </a:r>
          </a:p>
        </p:txBody>
      </p:sp>
      <p:sp>
        <p:nvSpPr>
          <p:cNvPr id="12" name="Tekstin paikkamerkki 11">
            <a:extLst>
              <a:ext uri="{FF2B5EF4-FFF2-40B4-BE49-F238E27FC236}">
                <a16:creationId xmlns:a16="http://schemas.microsoft.com/office/drawing/2014/main" id="{1835DA56-72B1-6320-294C-F74EBAF4051E}"/>
              </a:ext>
            </a:extLst>
          </p:cNvPr>
          <p:cNvSpPr>
            <a:spLocks noGrp="1"/>
          </p:cNvSpPr>
          <p:nvPr>
            <p:ph type="body" sz="quarter" idx="11"/>
          </p:nvPr>
        </p:nvSpPr>
        <p:spPr>
          <a:xfrm>
            <a:off x="1076325" y="1211844"/>
            <a:ext cx="2904003" cy="565150"/>
          </a:xfrm>
        </p:spPr>
        <p:txBody>
          <a:bodyPr>
            <a:noAutofit/>
          </a:bodyPr>
          <a:lstStyle>
            <a:lvl1pPr marL="0" indent="0">
              <a:buFontTx/>
              <a:buNone/>
              <a:defRPr sz="1200" b="1">
                <a:solidFill>
                  <a:schemeClr val="accent1"/>
                </a:solidFill>
                <a:latin typeface="Myriad Pro" panose="020B0503030403020204" pitchFamily="34" charset="0"/>
              </a:defRPr>
            </a:lvl1pPr>
            <a:lvl2pPr marL="457200" indent="0">
              <a:buFontTx/>
              <a:buNone/>
              <a:defRPr sz="1200" b="1">
                <a:solidFill>
                  <a:schemeClr val="accent1"/>
                </a:solidFill>
                <a:latin typeface="Myriad Pro" panose="020B0503030403020204" pitchFamily="34" charset="0"/>
              </a:defRPr>
            </a:lvl2pPr>
            <a:lvl3pPr marL="914400" indent="0">
              <a:buFontTx/>
              <a:buNone/>
              <a:defRPr sz="1200" b="1">
                <a:latin typeface="Myriad Pro" panose="020B0503030403020204" pitchFamily="34" charset="0"/>
              </a:defRPr>
            </a:lvl3pPr>
            <a:lvl4pPr marL="1371600" indent="0">
              <a:buFontTx/>
              <a:buNone/>
              <a:defRPr sz="1200" b="1">
                <a:latin typeface="Myriad Pro" panose="020B0503030403020204" pitchFamily="34" charset="0"/>
              </a:defRPr>
            </a:lvl4pPr>
            <a:lvl5pPr marL="1828800" indent="0">
              <a:buFontTx/>
              <a:buNone/>
              <a:defRPr sz="1200" b="1">
                <a:latin typeface="Myriad Pro" panose="020B0503030403020204" pitchFamily="34" charset="0"/>
              </a:defRPr>
            </a:lvl5pPr>
          </a:lstStyle>
          <a:p>
            <a:pPr lvl="0"/>
            <a:r>
              <a:rPr lang="fi-FI" dirty="0"/>
              <a:t>Muokkaa tekstin perustyylejä napsauttamalla</a:t>
            </a:r>
          </a:p>
          <a:p>
            <a:pPr lvl="1"/>
            <a:endParaRPr lang="en-GB" dirty="0"/>
          </a:p>
        </p:txBody>
      </p:sp>
      <p:sp>
        <p:nvSpPr>
          <p:cNvPr id="14" name="Tekstin paikkamerkki 13">
            <a:extLst>
              <a:ext uri="{FF2B5EF4-FFF2-40B4-BE49-F238E27FC236}">
                <a16:creationId xmlns:a16="http://schemas.microsoft.com/office/drawing/2014/main" id="{C6E5E1A4-70FD-ABF3-1DA2-AE32BA6D9DA5}"/>
              </a:ext>
            </a:extLst>
          </p:cNvPr>
          <p:cNvSpPr>
            <a:spLocks noGrp="1"/>
          </p:cNvSpPr>
          <p:nvPr>
            <p:ph type="body" sz="quarter" idx="12"/>
          </p:nvPr>
        </p:nvSpPr>
        <p:spPr>
          <a:xfrm>
            <a:off x="4679576" y="1211263"/>
            <a:ext cx="6526587" cy="4122737"/>
          </a:xfrm>
        </p:spPr>
        <p:txBody>
          <a:bodyPr>
            <a:normAutofit/>
          </a:bodyPr>
          <a:lstStyle>
            <a:lvl1pPr>
              <a:defRPr sz="1200">
                <a:solidFill>
                  <a:schemeClr val="accent1"/>
                </a:solidFill>
                <a:latin typeface="Myriad Pro" panose="020B0503030403020204" pitchFamily="34" charset="0"/>
              </a:defRPr>
            </a:lvl1pPr>
            <a:lvl2pPr>
              <a:defRPr sz="1200">
                <a:solidFill>
                  <a:schemeClr val="accent1"/>
                </a:solidFill>
                <a:latin typeface="Myriad Pro" panose="020B0503030403020204" pitchFamily="34" charset="0"/>
              </a:defRPr>
            </a:lvl2pPr>
            <a:lvl3pPr>
              <a:defRPr sz="1200">
                <a:solidFill>
                  <a:schemeClr val="accent1"/>
                </a:solidFill>
                <a:latin typeface="Myriad Pro" panose="020B0503030403020204" pitchFamily="34" charset="0"/>
              </a:defRPr>
            </a:lvl3pPr>
            <a:lvl4pPr>
              <a:defRPr sz="1200">
                <a:solidFill>
                  <a:schemeClr val="accent1"/>
                </a:solidFill>
                <a:latin typeface="Myriad Pro" panose="020B0503030403020204" pitchFamily="34" charset="0"/>
              </a:defRPr>
            </a:lvl4pPr>
            <a:lvl5pPr>
              <a:defRPr sz="1200">
                <a:solidFill>
                  <a:schemeClr val="accent1"/>
                </a:solidFill>
                <a:latin typeface="Myriad Pro" panose="020B0503030403020204" pitchFamily="34"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GB" dirty="0"/>
          </a:p>
        </p:txBody>
      </p:sp>
      <p:sp>
        <p:nvSpPr>
          <p:cNvPr id="4" name="Holder 4">
            <a:extLst>
              <a:ext uri="{FF2B5EF4-FFF2-40B4-BE49-F238E27FC236}">
                <a16:creationId xmlns:a16="http://schemas.microsoft.com/office/drawing/2014/main" id="{FD4259D8-D932-250F-5B5B-75031EDD8DE2}"/>
              </a:ext>
            </a:extLst>
          </p:cNvPr>
          <p:cNvSpPr>
            <a:spLocks noGrp="1"/>
          </p:cNvSpPr>
          <p:nvPr>
            <p:ph type="sldNum" sz="quarter" idx="7"/>
          </p:nvPr>
        </p:nvSpPr>
        <p:spPr>
          <a:xfrm>
            <a:off x="11151690" y="478799"/>
            <a:ext cx="411845" cy="365125"/>
          </a:xfrm>
        </p:spPr>
        <p:txBody>
          <a:bodyPr lIns="0" tIns="0" rIns="0" bIns="0"/>
          <a:lstStyle>
            <a:lvl1pPr algn="r">
              <a:defRPr>
                <a:solidFill>
                  <a:schemeClr val="accent1"/>
                </a:solidFill>
              </a:defRPr>
            </a:lvl1pPr>
          </a:lstStyle>
          <a:p>
            <a:fld id="{B6F15528-21DE-4FAA-801E-634DDDAF4B2B}" type="slidenum">
              <a:rPr lang="fi-FI" smtClean="0"/>
              <a:pPr/>
              <a:t>‹#›</a:t>
            </a:fld>
            <a:endParaRPr lang="fi-FI" dirty="0"/>
          </a:p>
        </p:txBody>
      </p:sp>
    </p:spTree>
    <p:extLst>
      <p:ext uri="{BB962C8B-B14F-4D97-AF65-F5344CB8AC3E}">
        <p14:creationId xmlns:p14="http://schemas.microsoft.com/office/powerpoint/2010/main" val="3834207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86" b="1" i="0">
                <a:solidFill>
                  <a:schemeClr val="bg1"/>
                </a:solidFill>
                <a:latin typeface="Myriad Pro"/>
                <a:cs typeface="Myriad Pr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41512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nsi, harmaa">
    <p:bg>
      <p:bgPr>
        <a:solidFill>
          <a:schemeClr val="bg2"/>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B2B8AAA6-2534-4185-9894-0F9DCCA14C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2800" y="828000"/>
            <a:ext cx="2973600" cy="641148"/>
          </a:xfrm>
          <a:prstGeom prst="rect">
            <a:avLst/>
          </a:prstGeom>
        </p:spPr>
      </p:pic>
      <p:grpSp>
        <p:nvGrpSpPr>
          <p:cNvPr id="18" name="Ryhmä 17">
            <a:extLst>
              <a:ext uri="{FF2B5EF4-FFF2-40B4-BE49-F238E27FC236}">
                <a16:creationId xmlns:a16="http://schemas.microsoft.com/office/drawing/2014/main" id="{804C6A93-87CA-1B07-F39F-8243F651D13F}"/>
              </a:ext>
            </a:extLst>
          </p:cNvPr>
          <p:cNvGrpSpPr/>
          <p:nvPr userDrawn="1"/>
        </p:nvGrpSpPr>
        <p:grpSpPr>
          <a:xfrm>
            <a:off x="-17042" y="-4183"/>
            <a:ext cx="12270939" cy="6876000"/>
            <a:chOff x="-17042" y="3192"/>
            <a:chExt cx="12270939" cy="6856323"/>
          </a:xfrm>
          <a:solidFill>
            <a:srgbClr val="9BBAC0"/>
          </a:solidFill>
        </p:grpSpPr>
        <p:sp>
          <p:nvSpPr>
            <p:cNvPr id="19" name="Vapaamuotoinen: Muoto 18">
              <a:extLst>
                <a:ext uri="{FF2B5EF4-FFF2-40B4-BE49-F238E27FC236}">
                  <a16:creationId xmlns:a16="http://schemas.microsoft.com/office/drawing/2014/main" id="{2FBF413C-9B35-068E-0278-46B04871BE22}"/>
                </a:ext>
              </a:extLst>
            </p:cNvPr>
            <p:cNvSpPr/>
            <p:nvPr/>
          </p:nvSpPr>
          <p:spPr>
            <a:xfrm>
              <a:off x="-17042" y="640793"/>
              <a:ext cx="12248975" cy="5792192"/>
            </a:xfrm>
            <a:custGeom>
              <a:avLst/>
              <a:gdLst>
                <a:gd name="connsiteX0" fmla="*/ 12185759 w 12248975"/>
                <a:gd name="connsiteY0" fmla="*/ -1924 h 5792192"/>
                <a:gd name="connsiteX1" fmla="*/ 12175534 w 12248975"/>
                <a:gd name="connsiteY1" fmla="*/ 27614 h 5792192"/>
                <a:gd name="connsiteX2" fmla="*/ 12169475 w 12248975"/>
                <a:gd name="connsiteY2" fmla="*/ 45161 h 5792192"/>
                <a:gd name="connsiteX3" fmla="*/ 12164047 w 12248975"/>
                <a:gd name="connsiteY3" fmla="*/ 60687 h 5792192"/>
                <a:gd name="connsiteX4" fmla="*/ 12155716 w 12248975"/>
                <a:gd name="connsiteY4" fmla="*/ 83915 h 5792192"/>
                <a:gd name="connsiteX5" fmla="*/ 9722078 w 12248975"/>
                <a:gd name="connsiteY5" fmla="*/ 3667656 h 5792192"/>
                <a:gd name="connsiteX6" fmla="*/ 9048122 w 12248975"/>
                <a:gd name="connsiteY6" fmla="*/ 4195941 h 5792192"/>
                <a:gd name="connsiteX7" fmla="*/ 9047113 w 12248975"/>
                <a:gd name="connsiteY7" fmla="*/ 4195941 h 5792192"/>
                <a:gd name="connsiteX8" fmla="*/ 9055192 w 12248975"/>
                <a:gd name="connsiteY8" fmla="*/ 4223964 h 5792192"/>
                <a:gd name="connsiteX9" fmla="*/ 9008360 w 12248975"/>
                <a:gd name="connsiteY9" fmla="*/ 4223079 h 5792192"/>
                <a:gd name="connsiteX10" fmla="*/ 8999144 w 12248975"/>
                <a:gd name="connsiteY10" fmla="*/ 4229517 h 5792192"/>
                <a:gd name="connsiteX11" fmla="*/ 8998008 w 12248975"/>
                <a:gd name="connsiteY11" fmla="*/ 4230276 h 5792192"/>
                <a:gd name="connsiteX12" fmla="*/ 8950545 w 12248975"/>
                <a:gd name="connsiteY12" fmla="*/ 4262971 h 5792192"/>
                <a:gd name="connsiteX13" fmla="*/ 5197147 w 12248975"/>
                <a:gd name="connsiteY13" fmla="*/ 5691670 h 5792192"/>
                <a:gd name="connsiteX14" fmla="*/ 4074813 w 12248975"/>
                <a:gd name="connsiteY14" fmla="*/ 5754786 h 5792192"/>
                <a:gd name="connsiteX15" fmla="*/ 3971176 w 12248975"/>
                <a:gd name="connsiteY15" fmla="*/ 5753144 h 5792192"/>
                <a:gd name="connsiteX16" fmla="*/ 176247 w 12248975"/>
                <a:gd name="connsiteY16" fmla="*/ 4765879 h 5792192"/>
                <a:gd name="connsiteX17" fmla="*/ -479 w 12248975"/>
                <a:gd name="connsiteY17" fmla="*/ 4668302 h 5792192"/>
                <a:gd name="connsiteX18" fmla="*/ -479 w 12248975"/>
                <a:gd name="connsiteY18" fmla="*/ 4696199 h 5792192"/>
                <a:gd name="connsiteX19" fmla="*/ 3822979 w 12248975"/>
                <a:gd name="connsiteY19" fmla="*/ 5782936 h 5792192"/>
                <a:gd name="connsiteX20" fmla="*/ 3923965 w 12248975"/>
                <a:gd name="connsiteY20" fmla="*/ 5786471 h 5792192"/>
                <a:gd name="connsiteX21" fmla="*/ 4024951 w 12248975"/>
                <a:gd name="connsiteY21" fmla="*/ 5788869 h 5792192"/>
                <a:gd name="connsiteX22" fmla="*/ 8574372 w 12248975"/>
                <a:gd name="connsiteY22" fmla="*/ 4574891 h 5792192"/>
                <a:gd name="connsiteX23" fmla="*/ 9016186 w 12248975"/>
                <a:gd name="connsiteY23" fmla="*/ 4289983 h 5792192"/>
                <a:gd name="connsiteX24" fmla="*/ 9017575 w 12248975"/>
                <a:gd name="connsiteY24" fmla="*/ 4288972 h 5792192"/>
                <a:gd name="connsiteX25" fmla="*/ 9053172 w 12248975"/>
                <a:gd name="connsiteY25" fmla="*/ 4263726 h 5792192"/>
                <a:gd name="connsiteX26" fmla="*/ 9064659 w 12248975"/>
                <a:gd name="connsiteY26" fmla="*/ 4255648 h 5792192"/>
                <a:gd name="connsiteX27" fmla="*/ 9065795 w 12248975"/>
                <a:gd name="connsiteY27" fmla="*/ 4254764 h 5792192"/>
                <a:gd name="connsiteX28" fmla="*/ 9108841 w 12248975"/>
                <a:gd name="connsiteY28" fmla="*/ 4224596 h 5792192"/>
                <a:gd name="connsiteX29" fmla="*/ 12155463 w 12248975"/>
                <a:gd name="connsiteY29" fmla="*/ 286140 h 5792192"/>
                <a:gd name="connsiteX30" fmla="*/ 12166066 w 12248975"/>
                <a:gd name="connsiteY30" fmla="*/ 258241 h 5792192"/>
                <a:gd name="connsiteX31" fmla="*/ 12228047 w 12248975"/>
                <a:gd name="connsiteY31" fmla="*/ 87071 h 5792192"/>
                <a:gd name="connsiteX32" fmla="*/ 12237514 w 12248975"/>
                <a:gd name="connsiteY32" fmla="*/ 59804 h 5792192"/>
                <a:gd name="connsiteX33" fmla="*/ 12243952 w 12248975"/>
                <a:gd name="connsiteY33" fmla="*/ 40995 h 5792192"/>
                <a:gd name="connsiteX34" fmla="*/ 12248496 w 12248975"/>
                <a:gd name="connsiteY34" fmla="*/ 28372 h 5792192"/>
                <a:gd name="connsiteX35" fmla="*/ 12225270 w 12248975"/>
                <a:gd name="connsiteY35" fmla="*/ 27489 h 5792192"/>
                <a:gd name="connsiteX36" fmla="*/ 12185759 w 12248975"/>
                <a:gd name="connsiteY36" fmla="*/ -1924 h 579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248975" h="5792192">
                  <a:moveTo>
                    <a:pt x="12185759" y="-1924"/>
                  </a:moveTo>
                  <a:cubicBezTo>
                    <a:pt x="12182477" y="7923"/>
                    <a:pt x="12179068" y="17769"/>
                    <a:pt x="12175534" y="27614"/>
                  </a:cubicBezTo>
                  <a:cubicBezTo>
                    <a:pt x="12173641" y="33548"/>
                    <a:pt x="12171495" y="39354"/>
                    <a:pt x="12169475" y="45161"/>
                  </a:cubicBezTo>
                  <a:lnTo>
                    <a:pt x="12164047" y="60687"/>
                  </a:lnTo>
                  <a:cubicBezTo>
                    <a:pt x="12161269" y="68515"/>
                    <a:pt x="12158619" y="76215"/>
                    <a:pt x="12155716" y="83915"/>
                  </a:cubicBezTo>
                  <a:cubicBezTo>
                    <a:pt x="11666817" y="1459850"/>
                    <a:pt x="10828886" y="2705891"/>
                    <a:pt x="9722078" y="3667656"/>
                  </a:cubicBezTo>
                  <a:cubicBezTo>
                    <a:pt x="9506347" y="3854860"/>
                    <a:pt x="9281401" y="4031206"/>
                    <a:pt x="9048122" y="4195941"/>
                  </a:cubicBezTo>
                  <a:lnTo>
                    <a:pt x="9047113" y="4195941"/>
                  </a:lnTo>
                  <a:cubicBezTo>
                    <a:pt x="9049763" y="4205282"/>
                    <a:pt x="9052415" y="4214623"/>
                    <a:pt x="9055192" y="4223964"/>
                  </a:cubicBezTo>
                  <a:lnTo>
                    <a:pt x="9008360" y="4223079"/>
                  </a:lnTo>
                  <a:cubicBezTo>
                    <a:pt x="9005331" y="4225354"/>
                    <a:pt x="9002175" y="4227499"/>
                    <a:pt x="8999144" y="4229517"/>
                  </a:cubicBezTo>
                  <a:cubicBezTo>
                    <a:pt x="8998766" y="4229896"/>
                    <a:pt x="8998387" y="4230149"/>
                    <a:pt x="8998008" y="4230276"/>
                  </a:cubicBezTo>
                  <a:cubicBezTo>
                    <a:pt x="8982229" y="4241383"/>
                    <a:pt x="8966450" y="4252240"/>
                    <a:pt x="8950545" y="4262971"/>
                  </a:cubicBezTo>
                  <a:cubicBezTo>
                    <a:pt x="7834901" y="5027686"/>
                    <a:pt x="6543669" y="5524538"/>
                    <a:pt x="5197147" y="5691670"/>
                  </a:cubicBezTo>
                  <a:cubicBezTo>
                    <a:pt x="4824861" y="5737617"/>
                    <a:pt x="4449913" y="5758700"/>
                    <a:pt x="4074813" y="5754786"/>
                  </a:cubicBezTo>
                  <a:cubicBezTo>
                    <a:pt x="4040225" y="5754786"/>
                    <a:pt x="4005675" y="5754281"/>
                    <a:pt x="3971176" y="5753144"/>
                  </a:cubicBezTo>
                  <a:cubicBezTo>
                    <a:pt x="2652424" y="5724492"/>
                    <a:pt x="1344655" y="5389849"/>
                    <a:pt x="176247" y="4765879"/>
                  </a:cubicBezTo>
                  <a:cubicBezTo>
                    <a:pt x="117334" y="4734069"/>
                    <a:pt x="58434" y="4701503"/>
                    <a:pt x="-479" y="4668302"/>
                  </a:cubicBezTo>
                  <a:lnTo>
                    <a:pt x="-479" y="4696199"/>
                  </a:lnTo>
                  <a:cubicBezTo>
                    <a:pt x="1171451" y="5352608"/>
                    <a:pt x="2481025" y="5724741"/>
                    <a:pt x="3822979" y="5782936"/>
                  </a:cubicBezTo>
                  <a:cubicBezTo>
                    <a:pt x="3856683" y="5784326"/>
                    <a:pt x="3890260" y="5785586"/>
                    <a:pt x="3923965" y="5786471"/>
                  </a:cubicBezTo>
                  <a:cubicBezTo>
                    <a:pt x="3957669" y="5787355"/>
                    <a:pt x="3991626" y="5788363"/>
                    <a:pt x="4024951" y="5788869"/>
                  </a:cubicBezTo>
                  <a:cubicBezTo>
                    <a:pt x="5618511" y="5817776"/>
                    <a:pt x="7206012" y="5398558"/>
                    <a:pt x="8574372" y="4574891"/>
                  </a:cubicBezTo>
                  <a:cubicBezTo>
                    <a:pt x="8724588" y="4484380"/>
                    <a:pt x="8871902" y="4389330"/>
                    <a:pt x="9016186" y="4289983"/>
                  </a:cubicBezTo>
                  <a:lnTo>
                    <a:pt x="9017575" y="4288972"/>
                  </a:lnTo>
                  <a:lnTo>
                    <a:pt x="9053172" y="4263726"/>
                  </a:lnTo>
                  <a:lnTo>
                    <a:pt x="9064659" y="4255648"/>
                  </a:lnTo>
                  <a:cubicBezTo>
                    <a:pt x="9065165" y="4255522"/>
                    <a:pt x="9065542" y="4255143"/>
                    <a:pt x="9065795" y="4254764"/>
                  </a:cubicBezTo>
                  <a:cubicBezTo>
                    <a:pt x="9080186" y="4244917"/>
                    <a:pt x="9094576" y="4234821"/>
                    <a:pt x="9108841" y="4224596"/>
                  </a:cubicBezTo>
                  <a:cubicBezTo>
                    <a:pt x="10484775" y="3247933"/>
                    <a:pt x="11556869" y="1870358"/>
                    <a:pt x="12155463" y="286140"/>
                  </a:cubicBezTo>
                  <a:cubicBezTo>
                    <a:pt x="12159124" y="276923"/>
                    <a:pt x="12162533" y="267582"/>
                    <a:pt x="12166066" y="258241"/>
                  </a:cubicBezTo>
                  <a:cubicBezTo>
                    <a:pt x="12187274" y="201436"/>
                    <a:pt x="12207976" y="144379"/>
                    <a:pt x="12228047" y="87071"/>
                  </a:cubicBezTo>
                  <a:lnTo>
                    <a:pt x="12237514" y="59804"/>
                  </a:lnTo>
                  <a:lnTo>
                    <a:pt x="12243952" y="40995"/>
                  </a:lnTo>
                  <a:lnTo>
                    <a:pt x="12248496" y="28372"/>
                  </a:lnTo>
                  <a:cubicBezTo>
                    <a:pt x="12240796" y="28372"/>
                    <a:pt x="12232970" y="27614"/>
                    <a:pt x="12225270" y="27489"/>
                  </a:cubicBezTo>
                  <a:cubicBezTo>
                    <a:pt x="12212141" y="18652"/>
                    <a:pt x="12198888" y="8428"/>
                    <a:pt x="12185759" y="-1924"/>
                  </a:cubicBezTo>
                  <a:close/>
                </a:path>
              </a:pathLst>
            </a:custGeom>
            <a:grpFill/>
            <a:ln w="12622"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DAD44D19-FA62-771E-3A78-10CE9448DF04}"/>
                </a:ext>
              </a:extLst>
            </p:cNvPr>
            <p:cNvSpPr/>
            <p:nvPr/>
          </p:nvSpPr>
          <p:spPr>
            <a:xfrm>
              <a:off x="8991797" y="4839289"/>
              <a:ext cx="46831" cy="28023"/>
            </a:xfrm>
            <a:custGeom>
              <a:avLst/>
              <a:gdLst>
                <a:gd name="connsiteX0" fmla="*/ 38274 w 46831"/>
                <a:gd name="connsiteY0" fmla="*/ -1924 h 28023"/>
                <a:gd name="connsiteX1" fmla="*/ -479 w 46831"/>
                <a:gd name="connsiteY1" fmla="*/ 25215 h 28023"/>
                <a:gd name="connsiteX2" fmla="*/ 46353 w 46831"/>
                <a:gd name="connsiteY2" fmla="*/ 26099 h 28023"/>
                <a:gd name="connsiteX3" fmla="*/ 38274 w 46831"/>
                <a:gd name="connsiteY3" fmla="*/ -1924 h 28023"/>
              </a:gdLst>
              <a:ahLst/>
              <a:cxnLst>
                <a:cxn ang="0">
                  <a:pos x="connsiteX0" y="connsiteY0"/>
                </a:cxn>
                <a:cxn ang="0">
                  <a:pos x="connsiteX1" y="connsiteY1"/>
                </a:cxn>
                <a:cxn ang="0">
                  <a:pos x="connsiteX2" y="connsiteY2"/>
                </a:cxn>
                <a:cxn ang="0">
                  <a:pos x="connsiteX3" y="connsiteY3"/>
                </a:cxn>
              </a:cxnLst>
              <a:rect l="l" t="t" r="r" b="b"/>
              <a:pathLst>
                <a:path w="46831" h="28023">
                  <a:moveTo>
                    <a:pt x="38274" y="-1924"/>
                  </a:moveTo>
                  <a:cubicBezTo>
                    <a:pt x="25650" y="7291"/>
                    <a:pt x="13027" y="16253"/>
                    <a:pt x="-479" y="25215"/>
                  </a:cubicBezTo>
                  <a:lnTo>
                    <a:pt x="46353" y="26099"/>
                  </a:lnTo>
                  <a:cubicBezTo>
                    <a:pt x="43576" y="16758"/>
                    <a:pt x="41556" y="7417"/>
                    <a:pt x="38274" y="-1924"/>
                  </a:cubicBezTo>
                  <a:close/>
                </a:path>
              </a:pathLst>
            </a:custGeom>
            <a:grpFill/>
            <a:ln w="12622" cap="flat">
              <a:noFill/>
              <a:prstDash val="solid"/>
              <a:miter/>
            </a:ln>
          </p:spPr>
          <p:txBody>
            <a:bodyPr rtlCol="0" anchor="ctr"/>
            <a:lstStyle/>
            <a:p>
              <a:endParaRPr lang="fi-FI"/>
            </a:p>
          </p:txBody>
        </p:sp>
        <p:sp>
          <p:nvSpPr>
            <p:cNvPr id="22" name="Vapaamuotoinen: Muoto 21">
              <a:extLst>
                <a:ext uri="{FF2B5EF4-FFF2-40B4-BE49-F238E27FC236}">
                  <a16:creationId xmlns:a16="http://schemas.microsoft.com/office/drawing/2014/main" id="{36A36485-5BCF-B7CB-5033-0A5463BFA3C0}"/>
                </a:ext>
              </a:extLst>
            </p:cNvPr>
            <p:cNvSpPr/>
            <p:nvPr/>
          </p:nvSpPr>
          <p:spPr>
            <a:xfrm>
              <a:off x="-17042" y="640793"/>
              <a:ext cx="12248975" cy="5792192"/>
            </a:xfrm>
            <a:custGeom>
              <a:avLst/>
              <a:gdLst>
                <a:gd name="connsiteX0" fmla="*/ 12185759 w 12248975"/>
                <a:gd name="connsiteY0" fmla="*/ -1924 h 5792192"/>
                <a:gd name="connsiteX1" fmla="*/ 12175534 w 12248975"/>
                <a:gd name="connsiteY1" fmla="*/ 27614 h 5792192"/>
                <a:gd name="connsiteX2" fmla="*/ 12169475 w 12248975"/>
                <a:gd name="connsiteY2" fmla="*/ 45161 h 5792192"/>
                <a:gd name="connsiteX3" fmla="*/ 12164047 w 12248975"/>
                <a:gd name="connsiteY3" fmla="*/ 60687 h 5792192"/>
                <a:gd name="connsiteX4" fmla="*/ 12155716 w 12248975"/>
                <a:gd name="connsiteY4" fmla="*/ 83915 h 5792192"/>
                <a:gd name="connsiteX5" fmla="*/ 9722078 w 12248975"/>
                <a:gd name="connsiteY5" fmla="*/ 3667656 h 5792192"/>
                <a:gd name="connsiteX6" fmla="*/ 9048122 w 12248975"/>
                <a:gd name="connsiteY6" fmla="*/ 4195941 h 5792192"/>
                <a:gd name="connsiteX7" fmla="*/ 9047113 w 12248975"/>
                <a:gd name="connsiteY7" fmla="*/ 4195941 h 5792192"/>
                <a:gd name="connsiteX8" fmla="*/ 9008360 w 12248975"/>
                <a:gd name="connsiteY8" fmla="*/ 4223079 h 5792192"/>
                <a:gd name="connsiteX9" fmla="*/ 8999144 w 12248975"/>
                <a:gd name="connsiteY9" fmla="*/ 4229517 h 5792192"/>
                <a:gd name="connsiteX10" fmla="*/ 8998008 w 12248975"/>
                <a:gd name="connsiteY10" fmla="*/ 4230276 h 5792192"/>
                <a:gd name="connsiteX11" fmla="*/ 8950545 w 12248975"/>
                <a:gd name="connsiteY11" fmla="*/ 4262971 h 5792192"/>
                <a:gd name="connsiteX12" fmla="*/ 5197147 w 12248975"/>
                <a:gd name="connsiteY12" fmla="*/ 5691670 h 5792192"/>
                <a:gd name="connsiteX13" fmla="*/ 4074813 w 12248975"/>
                <a:gd name="connsiteY13" fmla="*/ 5754786 h 5792192"/>
                <a:gd name="connsiteX14" fmla="*/ 3971176 w 12248975"/>
                <a:gd name="connsiteY14" fmla="*/ 5753144 h 5792192"/>
                <a:gd name="connsiteX15" fmla="*/ 176247 w 12248975"/>
                <a:gd name="connsiteY15" fmla="*/ 4765879 h 5792192"/>
                <a:gd name="connsiteX16" fmla="*/ -479 w 12248975"/>
                <a:gd name="connsiteY16" fmla="*/ 4668302 h 5792192"/>
                <a:gd name="connsiteX17" fmla="*/ -479 w 12248975"/>
                <a:gd name="connsiteY17" fmla="*/ 4696199 h 5792192"/>
                <a:gd name="connsiteX18" fmla="*/ 3822979 w 12248975"/>
                <a:gd name="connsiteY18" fmla="*/ 5782936 h 5792192"/>
                <a:gd name="connsiteX19" fmla="*/ 3923965 w 12248975"/>
                <a:gd name="connsiteY19" fmla="*/ 5786471 h 5792192"/>
                <a:gd name="connsiteX20" fmla="*/ 4024951 w 12248975"/>
                <a:gd name="connsiteY20" fmla="*/ 5788869 h 5792192"/>
                <a:gd name="connsiteX21" fmla="*/ 8574372 w 12248975"/>
                <a:gd name="connsiteY21" fmla="*/ 4574891 h 5792192"/>
                <a:gd name="connsiteX22" fmla="*/ 9016186 w 12248975"/>
                <a:gd name="connsiteY22" fmla="*/ 4289983 h 5792192"/>
                <a:gd name="connsiteX23" fmla="*/ 9017575 w 12248975"/>
                <a:gd name="connsiteY23" fmla="*/ 4288972 h 5792192"/>
                <a:gd name="connsiteX24" fmla="*/ 9053172 w 12248975"/>
                <a:gd name="connsiteY24" fmla="*/ 4263726 h 5792192"/>
                <a:gd name="connsiteX25" fmla="*/ 9064659 w 12248975"/>
                <a:gd name="connsiteY25" fmla="*/ 4255648 h 5792192"/>
                <a:gd name="connsiteX26" fmla="*/ 9065795 w 12248975"/>
                <a:gd name="connsiteY26" fmla="*/ 4254764 h 5792192"/>
                <a:gd name="connsiteX27" fmla="*/ 9108841 w 12248975"/>
                <a:gd name="connsiteY27" fmla="*/ 4224596 h 5792192"/>
                <a:gd name="connsiteX28" fmla="*/ 12155463 w 12248975"/>
                <a:gd name="connsiteY28" fmla="*/ 286140 h 5792192"/>
                <a:gd name="connsiteX29" fmla="*/ 12166066 w 12248975"/>
                <a:gd name="connsiteY29" fmla="*/ 258241 h 5792192"/>
                <a:gd name="connsiteX30" fmla="*/ 12228047 w 12248975"/>
                <a:gd name="connsiteY30" fmla="*/ 87071 h 5792192"/>
                <a:gd name="connsiteX31" fmla="*/ 12237514 w 12248975"/>
                <a:gd name="connsiteY31" fmla="*/ 59804 h 5792192"/>
                <a:gd name="connsiteX32" fmla="*/ 12243952 w 12248975"/>
                <a:gd name="connsiteY32" fmla="*/ 40995 h 5792192"/>
                <a:gd name="connsiteX33" fmla="*/ 12248496 w 12248975"/>
                <a:gd name="connsiteY33" fmla="*/ 28372 h 5792192"/>
                <a:gd name="connsiteX34" fmla="*/ 12225270 w 12248975"/>
                <a:gd name="connsiteY34" fmla="*/ 27489 h 5792192"/>
                <a:gd name="connsiteX35" fmla="*/ 12185759 w 12248975"/>
                <a:gd name="connsiteY35" fmla="*/ -1924 h 579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248975" h="5792192">
                  <a:moveTo>
                    <a:pt x="12185759" y="-1924"/>
                  </a:moveTo>
                  <a:cubicBezTo>
                    <a:pt x="12182477" y="7923"/>
                    <a:pt x="12179068" y="17769"/>
                    <a:pt x="12175534" y="27614"/>
                  </a:cubicBezTo>
                  <a:cubicBezTo>
                    <a:pt x="12173641" y="33548"/>
                    <a:pt x="12171495" y="39354"/>
                    <a:pt x="12169475" y="45161"/>
                  </a:cubicBezTo>
                  <a:lnTo>
                    <a:pt x="12164047" y="60687"/>
                  </a:lnTo>
                  <a:cubicBezTo>
                    <a:pt x="12161269" y="68515"/>
                    <a:pt x="12158619" y="76215"/>
                    <a:pt x="12155716" y="83915"/>
                  </a:cubicBezTo>
                  <a:cubicBezTo>
                    <a:pt x="11666817" y="1459850"/>
                    <a:pt x="10828886" y="2705891"/>
                    <a:pt x="9722078" y="3667656"/>
                  </a:cubicBezTo>
                  <a:cubicBezTo>
                    <a:pt x="9506347" y="3854860"/>
                    <a:pt x="9281401" y="4031206"/>
                    <a:pt x="9048122" y="4195941"/>
                  </a:cubicBezTo>
                  <a:lnTo>
                    <a:pt x="9047113" y="4195941"/>
                  </a:lnTo>
                  <a:cubicBezTo>
                    <a:pt x="9034490" y="4205155"/>
                    <a:pt x="9021866" y="4214117"/>
                    <a:pt x="9008360" y="4223079"/>
                  </a:cubicBezTo>
                  <a:cubicBezTo>
                    <a:pt x="9005331" y="4225354"/>
                    <a:pt x="9002175" y="4227499"/>
                    <a:pt x="8999144" y="4229517"/>
                  </a:cubicBezTo>
                  <a:cubicBezTo>
                    <a:pt x="8998766" y="4229896"/>
                    <a:pt x="8998387" y="4230149"/>
                    <a:pt x="8998008" y="4230276"/>
                  </a:cubicBezTo>
                  <a:cubicBezTo>
                    <a:pt x="8982229" y="4241383"/>
                    <a:pt x="8966450" y="4252240"/>
                    <a:pt x="8950545" y="4262971"/>
                  </a:cubicBezTo>
                  <a:cubicBezTo>
                    <a:pt x="7834901" y="5027686"/>
                    <a:pt x="6543669" y="5524538"/>
                    <a:pt x="5197147" y="5691670"/>
                  </a:cubicBezTo>
                  <a:cubicBezTo>
                    <a:pt x="4824861" y="5737617"/>
                    <a:pt x="4449913" y="5758700"/>
                    <a:pt x="4074813" y="5754786"/>
                  </a:cubicBezTo>
                  <a:cubicBezTo>
                    <a:pt x="4040225" y="5754786"/>
                    <a:pt x="4005675" y="5754281"/>
                    <a:pt x="3971176" y="5753144"/>
                  </a:cubicBezTo>
                  <a:cubicBezTo>
                    <a:pt x="2652424" y="5724492"/>
                    <a:pt x="1344655" y="5389849"/>
                    <a:pt x="176247" y="4765879"/>
                  </a:cubicBezTo>
                  <a:cubicBezTo>
                    <a:pt x="117334" y="4734069"/>
                    <a:pt x="58434" y="4701503"/>
                    <a:pt x="-479" y="4668302"/>
                  </a:cubicBezTo>
                  <a:lnTo>
                    <a:pt x="-479" y="4696199"/>
                  </a:lnTo>
                  <a:cubicBezTo>
                    <a:pt x="1171451" y="5352608"/>
                    <a:pt x="2481025" y="5724741"/>
                    <a:pt x="3822979" y="5782936"/>
                  </a:cubicBezTo>
                  <a:cubicBezTo>
                    <a:pt x="3856683" y="5784326"/>
                    <a:pt x="3890260" y="5785586"/>
                    <a:pt x="3923965" y="5786471"/>
                  </a:cubicBezTo>
                  <a:cubicBezTo>
                    <a:pt x="3957669" y="5787355"/>
                    <a:pt x="3991626" y="5788363"/>
                    <a:pt x="4024951" y="5788869"/>
                  </a:cubicBezTo>
                  <a:cubicBezTo>
                    <a:pt x="5618511" y="5817776"/>
                    <a:pt x="7206012" y="5398558"/>
                    <a:pt x="8574372" y="4574891"/>
                  </a:cubicBezTo>
                  <a:cubicBezTo>
                    <a:pt x="8724588" y="4484380"/>
                    <a:pt x="8871902" y="4389330"/>
                    <a:pt x="9016186" y="4289983"/>
                  </a:cubicBezTo>
                  <a:lnTo>
                    <a:pt x="9017575" y="4288972"/>
                  </a:lnTo>
                  <a:lnTo>
                    <a:pt x="9053172" y="4263726"/>
                  </a:lnTo>
                  <a:lnTo>
                    <a:pt x="9064659" y="4255648"/>
                  </a:lnTo>
                  <a:cubicBezTo>
                    <a:pt x="9065165" y="4255522"/>
                    <a:pt x="9065542" y="4255143"/>
                    <a:pt x="9065795" y="4254764"/>
                  </a:cubicBezTo>
                  <a:cubicBezTo>
                    <a:pt x="9080186" y="4244917"/>
                    <a:pt x="9094576" y="4234821"/>
                    <a:pt x="9108841" y="4224596"/>
                  </a:cubicBezTo>
                  <a:cubicBezTo>
                    <a:pt x="10484775" y="3247933"/>
                    <a:pt x="11556869" y="1870358"/>
                    <a:pt x="12155463" y="286140"/>
                  </a:cubicBezTo>
                  <a:cubicBezTo>
                    <a:pt x="12159124" y="276923"/>
                    <a:pt x="12162533" y="267582"/>
                    <a:pt x="12166066" y="258241"/>
                  </a:cubicBezTo>
                  <a:cubicBezTo>
                    <a:pt x="12187274" y="201436"/>
                    <a:pt x="12207976" y="144379"/>
                    <a:pt x="12228047" y="87071"/>
                  </a:cubicBezTo>
                  <a:lnTo>
                    <a:pt x="12237514" y="59804"/>
                  </a:lnTo>
                  <a:lnTo>
                    <a:pt x="12243952" y="40995"/>
                  </a:lnTo>
                  <a:lnTo>
                    <a:pt x="12248496" y="28372"/>
                  </a:lnTo>
                  <a:cubicBezTo>
                    <a:pt x="12240796" y="28372"/>
                    <a:pt x="12232970" y="27614"/>
                    <a:pt x="12225270" y="27489"/>
                  </a:cubicBezTo>
                  <a:cubicBezTo>
                    <a:pt x="12212141" y="18652"/>
                    <a:pt x="12198888" y="8428"/>
                    <a:pt x="12185759" y="-1924"/>
                  </a:cubicBezTo>
                  <a:close/>
                </a:path>
              </a:pathLst>
            </a:custGeom>
            <a:grpFill/>
            <a:ln w="12622" cap="flat">
              <a:noFill/>
              <a:prstDash val="solid"/>
              <a:miter/>
            </a:ln>
          </p:spPr>
          <p:txBody>
            <a:bodyPr rtlCol="0" anchor="ctr"/>
            <a:lstStyle/>
            <a:p>
              <a:endParaRPr lang="fi-FI"/>
            </a:p>
          </p:txBody>
        </p:sp>
        <p:sp>
          <p:nvSpPr>
            <p:cNvPr id="35" name="Vapaamuotoinen: Muoto 34">
              <a:extLst>
                <a:ext uri="{FF2B5EF4-FFF2-40B4-BE49-F238E27FC236}">
                  <a16:creationId xmlns:a16="http://schemas.microsoft.com/office/drawing/2014/main" id="{CC761B76-4B59-CAD6-F7FE-E7B34A78B650}"/>
                </a:ext>
              </a:extLst>
            </p:cNvPr>
            <p:cNvSpPr/>
            <p:nvPr/>
          </p:nvSpPr>
          <p:spPr>
            <a:xfrm>
              <a:off x="8991797" y="4839289"/>
              <a:ext cx="46831" cy="28023"/>
            </a:xfrm>
            <a:custGeom>
              <a:avLst/>
              <a:gdLst>
                <a:gd name="connsiteX0" fmla="*/ 38274 w 46831"/>
                <a:gd name="connsiteY0" fmla="*/ -1924 h 28023"/>
                <a:gd name="connsiteX1" fmla="*/ -479 w 46831"/>
                <a:gd name="connsiteY1" fmla="*/ 25215 h 28023"/>
                <a:gd name="connsiteX2" fmla="*/ 46353 w 46831"/>
                <a:gd name="connsiteY2" fmla="*/ 26099 h 28023"/>
                <a:gd name="connsiteX3" fmla="*/ 38274 w 46831"/>
                <a:gd name="connsiteY3" fmla="*/ -1924 h 28023"/>
              </a:gdLst>
              <a:ahLst/>
              <a:cxnLst>
                <a:cxn ang="0">
                  <a:pos x="connsiteX0" y="connsiteY0"/>
                </a:cxn>
                <a:cxn ang="0">
                  <a:pos x="connsiteX1" y="connsiteY1"/>
                </a:cxn>
                <a:cxn ang="0">
                  <a:pos x="connsiteX2" y="connsiteY2"/>
                </a:cxn>
                <a:cxn ang="0">
                  <a:pos x="connsiteX3" y="connsiteY3"/>
                </a:cxn>
              </a:cxnLst>
              <a:rect l="l" t="t" r="r" b="b"/>
              <a:pathLst>
                <a:path w="46831" h="28023">
                  <a:moveTo>
                    <a:pt x="38274" y="-1924"/>
                  </a:moveTo>
                  <a:cubicBezTo>
                    <a:pt x="25650" y="7291"/>
                    <a:pt x="13027" y="16253"/>
                    <a:pt x="-479" y="25215"/>
                  </a:cubicBezTo>
                  <a:lnTo>
                    <a:pt x="46353" y="26099"/>
                  </a:lnTo>
                  <a:cubicBezTo>
                    <a:pt x="43576" y="16758"/>
                    <a:pt x="41556" y="7417"/>
                    <a:pt x="38274" y="-1924"/>
                  </a:cubicBezTo>
                  <a:close/>
                </a:path>
              </a:pathLst>
            </a:custGeom>
            <a:grpFill/>
            <a:ln w="12622" cap="flat">
              <a:noFill/>
              <a:prstDash val="solid"/>
              <a:miter/>
            </a:ln>
          </p:spPr>
          <p:txBody>
            <a:bodyPr rtlCol="0" anchor="ctr"/>
            <a:lstStyle/>
            <a:p>
              <a:endParaRPr lang="fi-FI"/>
            </a:p>
          </p:txBody>
        </p:sp>
        <p:sp>
          <p:nvSpPr>
            <p:cNvPr id="36" name="Vapaamuotoinen: Muoto 35">
              <a:extLst>
                <a:ext uri="{FF2B5EF4-FFF2-40B4-BE49-F238E27FC236}">
                  <a16:creationId xmlns:a16="http://schemas.microsoft.com/office/drawing/2014/main" id="{0620ED29-A106-E37E-CBCC-4FE43D8F50FE}"/>
                </a:ext>
              </a:extLst>
            </p:cNvPr>
            <p:cNvSpPr/>
            <p:nvPr/>
          </p:nvSpPr>
          <p:spPr>
            <a:xfrm>
              <a:off x="3410110" y="4865294"/>
              <a:ext cx="8784649" cy="1992705"/>
            </a:xfrm>
            <a:custGeom>
              <a:avLst/>
              <a:gdLst>
                <a:gd name="connsiteX0" fmla="*/ 5060689 w 8784649"/>
                <a:gd name="connsiteY0" fmla="*/ 50208 h 1992705"/>
                <a:gd name="connsiteX1" fmla="*/ 704278 w 8784649"/>
                <a:gd name="connsiteY1" fmla="*/ 1531296 h 1992705"/>
                <a:gd name="connsiteX2" fmla="*/ 654920 w 8784649"/>
                <a:gd name="connsiteY2" fmla="*/ 1565378 h 1992705"/>
                <a:gd name="connsiteX3" fmla="*/ 469233 w 8784649"/>
                <a:gd name="connsiteY3" fmla="*/ 1698428 h 1992705"/>
                <a:gd name="connsiteX4" fmla="*/ 95332 w 8784649"/>
                <a:gd name="connsiteY4" fmla="*/ 1990781 h 1992705"/>
                <a:gd name="connsiteX5" fmla="*/ -479 w 8784649"/>
                <a:gd name="connsiteY5" fmla="*/ 1990781 h 1992705"/>
                <a:gd name="connsiteX6" fmla="*/ 552799 w 8784649"/>
                <a:gd name="connsiteY6" fmla="*/ 1562981 h 1992705"/>
                <a:gd name="connsiteX7" fmla="*/ 600009 w 8784649"/>
                <a:gd name="connsiteY7" fmla="*/ 1529653 h 1992705"/>
                <a:gd name="connsiteX8" fmla="*/ 1427968 w 8784649"/>
                <a:gd name="connsiteY8" fmla="*/ 1018791 h 1992705"/>
                <a:gd name="connsiteX9" fmla="*/ 5624571 w 8784649"/>
                <a:gd name="connsiteY9" fmla="*/ -790 h 1992705"/>
                <a:gd name="connsiteX10" fmla="*/ 5625959 w 8784649"/>
                <a:gd name="connsiteY10" fmla="*/ -790 h 1992705"/>
                <a:gd name="connsiteX11" fmla="*/ 5637194 w 8784649"/>
                <a:gd name="connsiteY11" fmla="*/ -790 h 1992705"/>
                <a:gd name="connsiteX12" fmla="*/ 5684026 w 8784649"/>
                <a:gd name="connsiteY12" fmla="*/ 94 h 1992705"/>
                <a:gd name="connsiteX13" fmla="*/ 5685414 w 8784649"/>
                <a:gd name="connsiteY13" fmla="*/ 94 h 1992705"/>
                <a:gd name="connsiteX14" fmla="*/ 5737927 w 8784649"/>
                <a:gd name="connsiteY14" fmla="*/ 1608 h 1992705"/>
                <a:gd name="connsiteX15" fmla="*/ 6259519 w 8784649"/>
                <a:gd name="connsiteY15" fmla="*/ 33039 h 1992705"/>
                <a:gd name="connsiteX16" fmla="*/ 8784170 w 8784649"/>
                <a:gd name="connsiteY16" fmla="*/ 664202 h 1992705"/>
                <a:gd name="connsiteX17" fmla="*/ 8784170 w 8784649"/>
                <a:gd name="connsiteY17" fmla="*/ 700306 h 1992705"/>
                <a:gd name="connsiteX18" fmla="*/ 5697405 w 8784649"/>
                <a:gd name="connsiteY18" fmla="*/ 40994 h 1992705"/>
                <a:gd name="connsiteX19" fmla="*/ 5696017 w 8784649"/>
                <a:gd name="connsiteY19" fmla="*/ 40994 h 1992705"/>
                <a:gd name="connsiteX20" fmla="*/ 5681879 w 8784649"/>
                <a:gd name="connsiteY20" fmla="*/ 40994 h 1992705"/>
                <a:gd name="connsiteX21" fmla="*/ 5638203 w 8784649"/>
                <a:gd name="connsiteY21" fmla="*/ 40109 h 1992705"/>
                <a:gd name="connsiteX22" fmla="*/ 5636688 w 8784649"/>
                <a:gd name="connsiteY22" fmla="*/ 40109 h 1992705"/>
                <a:gd name="connsiteX23" fmla="*/ 5579001 w 8784649"/>
                <a:gd name="connsiteY23" fmla="*/ 39351 h 1992705"/>
                <a:gd name="connsiteX24" fmla="*/ 5060689 w 8784649"/>
                <a:gd name="connsiteY24" fmla="*/ 50208 h 199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84649" h="1992705">
                  <a:moveTo>
                    <a:pt x="5060689" y="50208"/>
                  </a:moveTo>
                  <a:cubicBezTo>
                    <a:pt x="3503232" y="130241"/>
                    <a:pt x="1988946" y="650066"/>
                    <a:pt x="704278" y="1531296"/>
                  </a:cubicBezTo>
                  <a:lnTo>
                    <a:pt x="654920" y="1565378"/>
                  </a:lnTo>
                  <a:cubicBezTo>
                    <a:pt x="592473" y="1608928"/>
                    <a:pt x="530581" y="1653236"/>
                    <a:pt x="469233" y="1698428"/>
                  </a:cubicBezTo>
                  <a:cubicBezTo>
                    <a:pt x="341485" y="1792344"/>
                    <a:pt x="216855" y="1889795"/>
                    <a:pt x="95332" y="1990781"/>
                  </a:cubicBezTo>
                  <a:lnTo>
                    <a:pt x="-479" y="1990781"/>
                  </a:lnTo>
                  <a:cubicBezTo>
                    <a:pt x="177925" y="1840692"/>
                    <a:pt x="362351" y="1698049"/>
                    <a:pt x="552799" y="1562981"/>
                  </a:cubicBezTo>
                  <a:lnTo>
                    <a:pt x="600009" y="1529653"/>
                  </a:lnTo>
                  <a:cubicBezTo>
                    <a:pt x="865994" y="1343713"/>
                    <a:pt x="1142430" y="1173046"/>
                    <a:pt x="1427968" y="1018791"/>
                  </a:cubicBezTo>
                  <a:cubicBezTo>
                    <a:pt x="2713395" y="324511"/>
                    <a:pt x="4167215" y="-24520"/>
                    <a:pt x="5624571" y="-790"/>
                  </a:cubicBezTo>
                  <a:lnTo>
                    <a:pt x="5625959" y="-790"/>
                  </a:lnTo>
                  <a:lnTo>
                    <a:pt x="5637194" y="-790"/>
                  </a:lnTo>
                  <a:lnTo>
                    <a:pt x="5684026" y="94"/>
                  </a:lnTo>
                  <a:lnTo>
                    <a:pt x="5685414" y="94"/>
                  </a:lnTo>
                  <a:lnTo>
                    <a:pt x="5737927" y="1608"/>
                  </a:lnTo>
                  <a:cubicBezTo>
                    <a:pt x="5911876" y="6785"/>
                    <a:pt x="6085697" y="17260"/>
                    <a:pt x="6259519" y="33039"/>
                  </a:cubicBezTo>
                  <a:cubicBezTo>
                    <a:pt x="7128379" y="112946"/>
                    <a:pt x="7979943" y="325775"/>
                    <a:pt x="8784170" y="664202"/>
                  </a:cubicBezTo>
                  <a:lnTo>
                    <a:pt x="8784170" y="700306"/>
                  </a:lnTo>
                  <a:cubicBezTo>
                    <a:pt x="7805489" y="289545"/>
                    <a:pt x="6758517" y="65861"/>
                    <a:pt x="5697405" y="40994"/>
                  </a:cubicBezTo>
                  <a:lnTo>
                    <a:pt x="5696017" y="40994"/>
                  </a:lnTo>
                  <a:lnTo>
                    <a:pt x="5681879" y="40994"/>
                  </a:lnTo>
                  <a:lnTo>
                    <a:pt x="5638203" y="40109"/>
                  </a:lnTo>
                  <a:lnTo>
                    <a:pt x="5636688" y="40109"/>
                  </a:lnTo>
                  <a:lnTo>
                    <a:pt x="5579001" y="39351"/>
                  </a:lnTo>
                  <a:cubicBezTo>
                    <a:pt x="5406314" y="37585"/>
                    <a:pt x="5233501" y="41246"/>
                    <a:pt x="5060689" y="50208"/>
                  </a:cubicBezTo>
                  <a:close/>
                </a:path>
              </a:pathLst>
            </a:custGeom>
            <a:grpFill/>
            <a:ln w="12622" cap="flat">
              <a:noFill/>
              <a:prstDash val="solid"/>
              <a:miter/>
            </a:ln>
          </p:spPr>
          <p:txBody>
            <a:bodyPr rtlCol="0" anchor="ctr"/>
            <a:lstStyle/>
            <a:p>
              <a:endParaRPr lang="fi-FI"/>
            </a:p>
          </p:txBody>
        </p:sp>
        <p:sp>
          <p:nvSpPr>
            <p:cNvPr id="37" name="Vapaamuotoinen: Muoto 36">
              <a:extLst>
                <a:ext uri="{FF2B5EF4-FFF2-40B4-BE49-F238E27FC236}">
                  <a16:creationId xmlns:a16="http://schemas.microsoft.com/office/drawing/2014/main" id="{9544D780-EDC9-C6A0-BAEC-EEA9F0214063}"/>
                </a:ext>
              </a:extLst>
            </p:cNvPr>
            <p:cNvSpPr/>
            <p:nvPr/>
          </p:nvSpPr>
          <p:spPr>
            <a:xfrm>
              <a:off x="8617535" y="4960"/>
              <a:ext cx="1310653" cy="6854555"/>
            </a:xfrm>
            <a:custGeom>
              <a:avLst/>
              <a:gdLst>
                <a:gd name="connsiteX0" fmla="*/ 679391 w 1310653"/>
                <a:gd name="connsiteY0" fmla="*/ 5597879 h 6854555"/>
                <a:gd name="connsiteX1" fmla="*/ 662603 w 1310653"/>
                <a:gd name="connsiteY1" fmla="*/ 5555842 h 6854555"/>
                <a:gd name="connsiteX2" fmla="*/ 662603 w 1310653"/>
                <a:gd name="connsiteY2" fmla="*/ 5555842 h 6854555"/>
                <a:gd name="connsiteX3" fmla="*/ 464922 w 1310653"/>
                <a:gd name="connsiteY3" fmla="*/ 5000419 h 6854555"/>
                <a:gd name="connsiteX4" fmla="*/ 464291 w 1310653"/>
                <a:gd name="connsiteY4" fmla="*/ 4998527 h 6854555"/>
                <a:gd name="connsiteX5" fmla="*/ 434500 w 1310653"/>
                <a:gd name="connsiteY5" fmla="*/ 4902213 h 6854555"/>
                <a:gd name="connsiteX6" fmla="*/ 431597 w 1310653"/>
                <a:gd name="connsiteY6" fmla="*/ 4892872 h 6854555"/>
                <a:gd name="connsiteX7" fmla="*/ 422129 w 1310653"/>
                <a:gd name="connsiteY7" fmla="*/ 4861187 h 6854555"/>
                <a:gd name="connsiteX8" fmla="*/ 420741 w 1310653"/>
                <a:gd name="connsiteY8" fmla="*/ 4861187 h 6854555"/>
                <a:gd name="connsiteX9" fmla="*/ 412662 w 1310653"/>
                <a:gd name="connsiteY9" fmla="*/ 4833161 h 6854555"/>
                <a:gd name="connsiteX10" fmla="*/ 413671 w 1310653"/>
                <a:gd name="connsiteY10" fmla="*/ 4833161 h 6854555"/>
                <a:gd name="connsiteX11" fmla="*/ 397136 w 1310653"/>
                <a:gd name="connsiteY11" fmla="*/ 4776483 h 6854555"/>
                <a:gd name="connsiteX12" fmla="*/ 397136 w 1310653"/>
                <a:gd name="connsiteY12" fmla="*/ 4775601 h 6854555"/>
                <a:gd name="connsiteX13" fmla="*/ 229751 w 1310653"/>
                <a:gd name="connsiteY13" fmla="*/ 4086875 h 6854555"/>
                <a:gd name="connsiteX14" fmla="*/ 227731 w 1310653"/>
                <a:gd name="connsiteY14" fmla="*/ 747266 h 6854555"/>
                <a:gd name="connsiteX15" fmla="*/ 414429 w 1310653"/>
                <a:gd name="connsiteY15" fmla="*/ -1924 h 6854555"/>
                <a:gd name="connsiteX16" fmla="*/ 343487 w 1310653"/>
                <a:gd name="connsiteY16" fmla="*/ -1924 h 6854555"/>
                <a:gd name="connsiteX17" fmla="*/ 253483 w 1310653"/>
                <a:gd name="connsiteY17" fmla="*/ 4469487 h 6854555"/>
                <a:gd name="connsiteX18" fmla="*/ 361537 w 1310653"/>
                <a:gd name="connsiteY18" fmla="*/ 4860808 h 6854555"/>
                <a:gd name="connsiteX19" fmla="*/ 363810 w 1310653"/>
                <a:gd name="connsiteY19" fmla="*/ 4868254 h 6854555"/>
                <a:gd name="connsiteX20" fmla="*/ 374034 w 1310653"/>
                <a:gd name="connsiteY20" fmla="*/ 4901707 h 6854555"/>
                <a:gd name="connsiteX21" fmla="*/ 382239 w 1310653"/>
                <a:gd name="connsiteY21" fmla="*/ 4928341 h 6854555"/>
                <a:gd name="connsiteX22" fmla="*/ 1253244 w 1310653"/>
                <a:gd name="connsiteY22" fmla="*/ 6852632 h 6854555"/>
                <a:gd name="connsiteX23" fmla="*/ 1310175 w 1310653"/>
                <a:gd name="connsiteY23" fmla="*/ 6852632 h 6854555"/>
                <a:gd name="connsiteX24" fmla="*/ 679391 w 1310653"/>
                <a:gd name="connsiteY24" fmla="*/ 5597879 h 685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0653" h="6854555">
                  <a:moveTo>
                    <a:pt x="679391" y="5597879"/>
                  </a:moveTo>
                  <a:cubicBezTo>
                    <a:pt x="673711" y="5583869"/>
                    <a:pt x="668156" y="5569855"/>
                    <a:pt x="662603" y="5555842"/>
                  </a:cubicBezTo>
                  <a:lnTo>
                    <a:pt x="662603" y="5555842"/>
                  </a:lnTo>
                  <a:cubicBezTo>
                    <a:pt x="590270" y="5372805"/>
                    <a:pt x="524377" y="5187623"/>
                    <a:pt x="464922" y="5000419"/>
                  </a:cubicBezTo>
                  <a:cubicBezTo>
                    <a:pt x="464796" y="4999790"/>
                    <a:pt x="464543" y="4999158"/>
                    <a:pt x="464291" y="4998527"/>
                  </a:cubicBezTo>
                  <a:cubicBezTo>
                    <a:pt x="454193" y="4966463"/>
                    <a:pt x="444094" y="4934400"/>
                    <a:pt x="434500" y="4902213"/>
                  </a:cubicBezTo>
                  <a:cubicBezTo>
                    <a:pt x="433491" y="4899057"/>
                    <a:pt x="432480" y="4896027"/>
                    <a:pt x="431597" y="4892872"/>
                  </a:cubicBezTo>
                  <a:cubicBezTo>
                    <a:pt x="428441" y="4882267"/>
                    <a:pt x="425159" y="4871789"/>
                    <a:pt x="422129" y="4861187"/>
                  </a:cubicBezTo>
                  <a:lnTo>
                    <a:pt x="420741" y="4861187"/>
                  </a:lnTo>
                  <a:cubicBezTo>
                    <a:pt x="417964" y="4851846"/>
                    <a:pt x="415312" y="4842502"/>
                    <a:pt x="412662" y="4833161"/>
                  </a:cubicBezTo>
                  <a:lnTo>
                    <a:pt x="413671" y="4833161"/>
                  </a:lnTo>
                  <a:cubicBezTo>
                    <a:pt x="407991" y="4814352"/>
                    <a:pt x="402563" y="4795291"/>
                    <a:pt x="397136" y="4776483"/>
                  </a:cubicBezTo>
                  <a:cubicBezTo>
                    <a:pt x="397136" y="4776230"/>
                    <a:pt x="397136" y="4775854"/>
                    <a:pt x="397136" y="4775601"/>
                  </a:cubicBezTo>
                  <a:cubicBezTo>
                    <a:pt x="331873" y="4548383"/>
                    <a:pt x="276079" y="4318763"/>
                    <a:pt x="229751" y="4086875"/>
                  </a:cubicBezTo>
                  <a:cubicBezTo>
                    <a:pt x="8591" y="2984738"/>
                    <a:pt x="7835" y="1849656"/>
                    <a:pt x="227731" y="747266"/>
                  </a:cubicBezTo>
                  <a:cubicBezTo>
                    <a:pt x="278224" y="494801"/>
                    <a:pt x="340457" y="245114"/>
                    <a:pt x="414429" y="-1924"/>
                  </a:cubicBezTo>
                  <a:lnTo>
                    <a:pt x="343487" y="-1924"/>
                  </a:lnTo>
                  <a:cubicBezTo>
                    <a:pt x="-82295" y="1454168"/>
                    <a:pt x="-113350" y="2997361"/>
                    <a:pt x="253483" y="4469487"/>
                  </a:cubicBezTo>
                  <a:cubicBezTo>
                    <a:pt x="286429" y="4600894"/>
                    <a:pt x="322532" y="4731420"/>
                    <a:pt x="361537" y="4860808"/>
                  </a:cubicBezTo>
                  <a:cubicBezTo>
                    <a:pt x="361537" y="4863332"/>
                    <a:pt x="362927" y="4865730"/>
                    <a:pt x="363810" y="4868254"/>
                  </a:cubicBezTo>
                  <a:cubicBezTo>
                    <a:pt x="367092" y="4879490"/>
                    <a:pt x="370501" y="4890597"/>
                    <a:pt x="374034" y="4901707"/>
                  </a:cubicBezTo>
                  <a:cubicBezTo>
                    <a:pt x="376686" y="4910669"/>
                    <a:pt x="379463" y="4919505"/>
                    <a:pt x="382239" y="4928341"/>
                  </a:cubicBezTo>
                  <a:cubicBezTo>
                    <a:pt x="592291" y="5603179"/>
                    <a:pt x="884898" y="6249493"/>
                    <a:pt x="1253244" y="6852632"/>
                  </a:cubicBezTo>
                  <a:lnTo>
                    <a:pt x="1310175" y="6852632"/>
                  </a:lnTo>
                  <a:cubicBezTo>
                    <a:pt x="1065284" y="6452725"/>
                    <a:pt x="854349" y="6033002"/>
                    <a:pt x="679391" y="5597879"/>
                  </a:cubicBezTo>
                  <a:close/>
                </a:path>
              </a:pathLst>
            </a:custGeom>
            <a:grpFill/>
            <a:ln w="12622" cap="flat">
              <a:noFill/>
              <a:prstDash val="solid"/>
              <a:miter/>
            </a:ln>
          </p:spPr>
          <p:txBody>
            <a:bodyPr rtlCol="0" anchor="ctr"/>
            <a:lstStyle/>
            <a:p>
              <a:endParaRPr lang="fi-FI"/>
            </a:p>
          </p:txBody>
        </p:sp>
        <p:sp>
          <p:nvSpPr>
            <p:cNvPr id="38" name="Vapaamuotoinen: Muoto 37">
              <a:extLst>
                <a:ext uri="{FF2B5EF4-FFF2-40B4-BE49-F238E27FC236}">
                  <a16:creationId xmlns:a16="http://schemas.microsoft.com/office/drawing/2014/main" id="{5E6E0946-5602-1681-3A7F-CE021B9EECD4}"/>
                </a:ext>
              </a:extLst>
            </p:cNvPr>
            <p:cNvSpPr/>
            <p:nvPr/>
          </p:nvSpPr>
          <p:spPr>
            <a:xfrm>
              <a:off x="9030549" y="4838279"/>
              <a:ext cx="9467" cy="28023"/>
            </a:xfrm>
            <a:custGeom>
              <a:avLst/>
              <a:gdLst>
                <a:gd name="connsiteX0" fmla="*/ 530 w 9467"/>
                <a:gd name="connsiteY0" fmla="*/ -1924 h 28023"/>
                <a:gd name="connsiteX1" fmla="*/ -479 w 9467"/>
                <a:gd name="connsiteY1" fmla="*/ -1924 h 28023"/>
                <a:gd name="connsiteX2" fmla="*/ 7600 w 9467"/>
                <a:gd name="connsiteY2" fmla="*/ 26099 h 28023"/>
                <a:gd name="connsiteX3" fmla="*/ 8988 w 9467"/>
                <a:gd name="connsiteY3" fmla="*/ 26099 h 28023"/>
                <a:gd name="connsiteX4" fmla="*/ 530 w 9467"/>
                <a:gd name="connsiteY4" fmla="*/ -1924 h 2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 h="28023">
                  <a:moveTo>
                    <a:pt x="530" y="-1924"/>
                  </a:moveTo>
                  <a:lnTo>
                    <a:pt x="-479" y="-1924"/>
                  </a:lnTo>
                  <a:cubicBezTo>
                    <a:pt x="2171" y="7417"/>
                    <a:pt x="4823" y="16758"/>
                    <a:pt x="7600" y="26099"/>
                  </a:cubicBezTo>
                  <a:lnTo>
                    <a:pt x="8988" y="26099"/>
                  </a:lnTo>
                  <a:cubicBezTo>
                    <a:pt x="6085" y="17643"/>
                    <a:pt x="2803" y="8049"/>
                    <a:pt x="530" y="-1924"/>
                  </a:cubicBezTo>
                  <a:close/>
                </a:path>
              </a:pathLst>
            </a:custGeom>
            <a:grpFill/>
            <a:ln w="12622" cap="flat">
              <a:noFill/>
              <a:prstDash val="solid"/>
              <a:miter/>
            </a:ln>
          </p:spPr>
          <p:txBody>
            <a:bodyPr rtlCol="0" anchor="ctr"/>
            <a:lstStyle/>
            <a:p>
              <a:endParaRPr lang="fi-FI"/>
            </a:p>
          </p:txBody>
        </p:sp>
        <p:sp>
          <p:nvSpPr>
            <p:cNvPr id="39" name="Vapaamuotoinen: Muoto 38">
              <a:extLst>
                <a:ext uri="{FF2B5EF4-FFF2-40B4-BE49-F238E27FC236}">
                  <a16:creationId xmlns:a16="http://schemas.microsoft.com/office/drawing/2014/main" id="{FBC8A880-8ED5-E05F-03BF-595CFD700C6F}"/>
                </a:ext>
              </a:extLst>
            </p:cNvPr>
            <p:cNvSpPr/>
            <p:nvPr/>
          </p:nvSpPr>
          <p:spPr>
            <a:xfrm>
              <a:off x="8617535" y="4330"/>
              <a:ext cx="1310653" cy="6854554"/>
            </a:xfrm>
            <a:custGeom>
              <a:avLst/>
              <a:gdLst>
                <a:gd name="connsiteX0" fmla="*/ 679391 w 1310653"/>
                <a:gd name="connsiteY0" fmla="*/ 5598509 h 6854554"/>
                <a:gd name="connsiteX1" fmla="*/ 662603 w 1310653"/>
                <a:gd name="connsiteY1" fmla="*/ 5556472 h 6854554"/>
                <a:gd name="connsiteX2" fmla="*/ 662603 w 1310653"/>
                <a:gd name="connsiteY2" fmla="*/ 5556472 h 6854554"/>
                <a:gd name="connsiteX3" fmla="*/ 464922 w 1310653"/>
                <a:gd name="connsiteY3" fmla="*/ 5001049 h 6854554"/>
                <a:gd name="connsiteX4" fmla="*/ 464291 w 1310653"/>
                <a:gd name="connsiteY4" fmla="*/ 4999157 h 6854554"/>
                <a:gd name="connsiteX5" fmla="*/ 434500 w 1310653"/>
                <a:gd name="connsiteY5" fmla="*/ 4902843 h 6854554"/>
                <a:gd name="connsiteX6" fmla="*/ 431597 w 1310653"/>
                <a:gd name="connsiteY6" fmla="*/ 4893502 h 6854554"/>
                <a:gd name="connsiteX7" fmla="*/ 422129 w 1310653"/>
                <a:gd name="connsiteY7" fmla="*/ 4861817 h 6854554"/>
                <a:gd name="connsiteX8" fmla="*/ 413671 w 1310653"/>
                <a:gd name="connsiteY8" fmla="*/ 4833162 h 6854554"/>
                <a:gd name="connsiteX9" fmla="*/ 397136 w 1310653"/>
                <a:gd name="connsiteY9" fmla="*/ 4776484 h 6854554"/>
                <a:gd name="connsiteX10" fmla="*/ 397136 w 1310653"/>
                <a:gd name="connsiteY10" fmla="*/ 4775600 h 6854554"/>
                <a:gd name="connsiteX11" fmla="*/ 229751 w 1310653"/>
                <a:gd name="connsiteY11" fmla="*/ 4086874 h 6854554"/>
                <a:gd name="connsiteX12" fmla="*/ 227731 w 1310653"/>
                <a:gd name="connsiteY12" fmla="*/ 747266 h 6854554"/>
                <a:gd name="connsiteX13" fmla="*/ 414429 w 1310653"/>
                <a:gd name="connsiteY13" fmla="*/ -1924 h 6854554"/>
                <a:gd name="connsiteX14" fmla="*/ 343487 w 1310653"/>
                <a:gd name="connsiteY14" fmla="*/ -1924 h 6854554"/>
                <a:gd name="connsiteX15" fmla="*/ 253483 w 1310653"/>
                <a:gd name="connsiteY15" fmla="*/ 4469486 h 6854554"/>
                <a:gd name="connsiteX16" fmla="*/ 361537 w 1310653"/>
                <a:gd name="connsiteY16" fmla="*/ 4860807 h 6854554"/>
                <a:gd name="connsiteX17" fmla="*/ 363810 w 1310653"/>
                <a:gd name="connsiteY17" fmla="*/ 4868255 h 6854554"/>
                <a:gd name="connsiteX18" fmla="*/ 374034 w 1310653"/>
                <a:gd name="connsiteY18" fmla="*/ 4901706 h 6854554"/>
                <a:gd name="connsiteX19" fmla="*/ 382239 w 1310653"/>
                <a:gd name="connsiteY19" fmla="*/ 4928339 h 6854554"/>
                <a:gd name="connsiteX20" fmla="*/ 1253244 w 1310653"/>
                <a:gd name="connsiteY20" fmla="*/ 6852631 h 6854554"/>
                <a:gd name="connsiteX21" fmla="*/ 1310175 w 1310653"/>
                <a:gd name="connsiteY21" fmla="*/ 6852631 h 6854554"/>
                <a:gd name="connsiteX22" fmla="*/ 679391 w 1310653"/>
                <a:gd name="connsiteY22" fmla="*/ 5598509 h 685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0653" h="6854554">
                  <a:moveTo>
                    <a:pt x="679391" y="5598509"/>
                  </a:moveTo>
                  <a:cubicBezTo>
                    <a:pt x="673711" y="5584499"/>
                    <a:pt x="668156" y="5570486"/>
                    <a:pt x="662603" y="5556472"/>
                  </a:cubicBezTo>
                  <a:lnTo>
                    <a:pt x="662603" y="5556472"/>
                  </a:lnTo>
                  <a:cubicBezTo>
                    <a:pt x="590270" y="5373435"/>
                    <a:pt x="524377" y="5188253"/>
                    <a:pt x="464922" y="5001049"/>
                  </a:cubicBezTo>
                  <a:cubicBezTo>
                    <a:pt x="464796" y="5000421"/>
                    <a:pt x="464543" y="4999789"/>
                    <a:pt x="464291" y="4999157"/>
                  </a:cubicBezTo>
                  <a:cubicBezTo>
                    <a:pt x="454193" y="4967093"/>
                    <a:pt x="444094" y="4935030"/>
                    <a:pt x="434500" y="4902843"/>
                  </a:cubicBezTo>
                  <a:cubicBezTo>
                    <a:pt x="433491" y="4899687"/>
                    <a:pt x="432480" y="4896658"/>
                    <a:pt x="431597" y="4893502"/>
                  </a:cubicBezTo>
                  <a:cubicBezTo>
                    <a:pt x="428441" y="4882897"/>
                    <a:pt x="425159" y="4872419"/>
                    <a:pt x="422129" y="4861817"/>
                  </a:cubicBezTo>
                  <a:cubicBezTo>
                    <a:pt x="419100" y="4851213"/>
                    <a:pt x="416449" y="4842756"/>
                    <a:pt x="413671" y="4833162"/>
                  </a:cubicBezTo>
                  <a:cubicBezTo>
                    <a:pt x="407991" y="4814354"/>
                    <a:pt x="402563" y="4795293"/>
                    <a:pt x="397136" y="4776484"/>
                  </a:cubicBezTo>
                  <a:cubicBezTo>
                    <a:pt x="397136" y="4776231"/>
                    <a:pt x="397136" y="4775852"/>
                    <a:pt x="397136" y="4775600"/>
                  </a:cubicBezTo>
                  <a:cubicBezTo>
                    <a:pt x="331873" y="4548381"/>
                    <a:pt x="276079" y="4318765"/>
                    <a:pt x="229751" y="4086874"/>
                  </a:cubicBezTo>
                  <a:cubicBezTo>
                    <a:pt x="8591" y="2984737"/>
                    <a:pt x="7835" y="1849654"/>
                    <a:pt x="227731" y="747266"/>
                  </a:cubicBezTo>
                  <a:cubicBezTo>
                    <a:pt x="278224" y="494801"/>
                    <a:pt x="340457" y="245112"/>
                    <a:pt x="414429" y="-1924"/>
                  </a:cubicBezTo>
                  <a:lnTo>
                    <a:pt x="343487" y="-1924"/>
                  </a:lnTo>
                  <a:cubicBezTo>
                    <a:pt x="-82295" y="1454295"/>
                    <a:pt x="-113350" y="2997360"/>
                    <a:pt x="253483" y="4469486"/>
                  </a:cubicBezTo>
                  <a:cubicBezTo>
                    <a:pt x="286429" y="4600893"/>
                    <a:pt x="322532" y="4731418"/>
                    <a:pt x="361537" y="4860807"/>
                  </a:cubicBezTo>
                  <a:cubicBezTo>
                    <a:pt x="361537" y="4863331"/>
                    <a:pt x="362927" y="4865728"/>
                    <a:pt x="363810" y="4868255"/>
                  </a:cubicBezTo>
                  <a:cubicBezTo>
                    <a:pt x="367092" y="4879489"/>
                    <a:pt x="370501" y="4890596"/>
                    <a:pt x="374034" y="4901706"/>
                  </a:cubicBezTo>
                  <a:cubicBezTo>
                    <a:pt x="376686" y="4910668"/>
                    <a:pt x="379463" y="4919503"/>
                    <a:pt x="382239" y="4928339"/>
                  </a:cubicBezTo>
                  <a:cubicBezTo>
                    <a:pt x="592291" y="5603181"/>
                    <a:pt x="884898" y="6249491"/>
                    <a:pt x="1253244" y="6852631"/>
                  </a:cubicBezTo>
                  <a:lnTo>
                    <a:pt x="1310175" y="6852631"/>
                  </a:lnTo>
                  <a:cubicBezTo>
                    <a:pt x="1065284" y="6452850"/>
                    <a:pt x="854349" y="6033379"/>
                    <a:pt x="679391" y="5598509"/>
                  </a:cubicBezTo>
                  <a:close/>
                </a:path>
              </a:pathLst>
            </a:custGeom>
            <a:grpFill/>
            <a:ln w="12622" cap="flat">
              <a:noFill/>
              <a:prstDash val="solid"/>
              <a:miter/>
            </a:ln>
          </p:spPr>
          <p:txBody>
            <a:bodyPr rtlCol="0" anchor="ctr"/>
            <a:lstStyle/>
            <a:p>
              <a:endParaRPr lang="fi-FI"/>
            </a:p>
          </p:txBody>
        </p:sp>
        <p:sp>
          <p:nvSpPr>
            <p:cNvPr id="40" name="Vapaamuotoinen: Muoto 39">
              <a:extLst>
                <a:ext uri="{FF2B5EF4-FFF2-40B4-BE49-F238E27FC236}">
                  <a16:creationId xmlns:a16="http://schemas.microsoft.com/office/drawing/2014/main" id="{48FD01E9-6994-BC06-D826-F320EBCDF73E}"/>
                </a:ext>
              </a:extLst>
            </p:cNvPr>
            <p:cNvSpPr/>
            <p:nvPr/>
          </p:nvSpPr>
          <p:spPr>
            <a:xfrm>
              <a:off x="12158970" y="640793"/>
              <a:ext cx="50493" cy="30801"/>
            </a:xfrm>
            <a:custGeom>
              <a:avLst/>
              <a:gdLst>
                <a:gd name="connsiteX0" fmla="*/ 9747 w 50493"/>
                <a:gd name="connsiteY0" fmla="*/ -1924 h 30801"/>
                <a:gd name="connsiteX1" fmla="*/ -479 w 50493"/>
                <a:gd name="connsiteY1" fmla="*/ 27614 h 30801"/>
                <a:gd name="connsiteX2" fmla="*/ 50014 w 50493"/>
                <a:gd name="connsiteY2" fmla="*/ 28878 h 30801"/>
                <a:gd name="connsiteX3" fmla="*/ 9747 w 50493"/>
                <a:gd name="connsiteY3" fmla="*/ -1924 h 30801"/>
              </a:gdLst>
              <a:ahLst/>
              <a:cxnLst>
                <a:cxn ang="0">
                  <a:pos x="connsiteX0" y="connsiteY0"/>
                </a:cxn>
                <a:cxn ang="0">
                  <a:pos x="connsiteX1" y="connsiteY1"/>
                </a:cxn>
                <a:cxn ang="0">
                  <a:pos x="connsiteX2" y="connsiteY2"/>
                </a:cxn>
                <a:cxn ang="0">
                  <a:pos x="connsiteX3" y="connsiteY3"/>
                </a:cxn>
              </a:cxnLst>
              <a:rect l="l" t="t" r="r" b="b"/>
              <a:pathLst>
                <a:path w="50493" h="30801">
                  <a:moveTo>
                    <a:pt x="9747" y="-1924"/>
                  </a:moveTo>
                  <a:cubicBezTo>
                    <a:pt x="6464" y="7923"/>
                    <a:pt x="3056" y="17769"/>
                    <a:pt x="-479" y="27614"/>
                  </a:cubicBezTo>
                  <a:cubicBezTo>
                    <a:pt x="16185" y="27614"/>
                    <a:pt x="32847" y="27614"/>
                    <a:pt x="50014" y="28878"/>
                  </a:cubicBezTo>
                  <a:cubicBezTo>
                    <a:pt x="36129" y="18652"/>
                    <a:pt x="22875" y="8428"/>
                    <a:pt x="9747" y="-1924"/>
                  </a:cubicBezTo>
                  <a:close/>
                </a:path>
              </a:pathLst>
            </a:custGeom>
            <a:grpFill/>
            <a:ln w="12622" cap="flat">
              <a:noFill/>
              <a:prstDash val="solid"/>
              <a:miter/>
            </a:ln>
          </p:spPr>
          <p:txBody>
            <a:bodyPr rtlCol="0" anchor="ctr"/>
            <a:lstStyle/>
            <a:p>
              <a:endParaRPr lang="fi-FI"/>
            </a:p>
          </p:txBody>
        </p:sp>
        <p:sp>
          <p:nvSpPr>
            <p:cNvPr id="41" name="Vapaamuotoinen: Muoto 40">
              <a:extLst>
                <a:ext uri="{FF2B5EF4-FFF2-40B4-BE49-F238E27FC236}">
                  <a16:creationId xmlns:a16="http://schemas.microsoft.com/office/drawing/2014/main" id="{FC6393F0-F81F-0924-2069-9DD6182B9D37}"/>
                </a:ext>
              </a:extLst>
            </p:cNvPr>
            <p:cNvSpPr/>
            <p:nvPr/>
          </p:nvSpPr>
          <p:spPr>
            <a:xfrm>
              <a:off x="11488928" y="3192"/>
              <a:ext cx="764842" cy="728362"/>
            </a:xfrm>
            <a:custGeom>
              <a:avLst/>
              <a:gdLst>
                <a:gd name="connsiteX0" fmla="*/ 738108 w 764842"/>
                <a:gd name="connsiteY0" fmla="*/ 680111 h 728362"/>
                <a:gd name="connsiteX1" fmla="*/ 719426 w 764842"/>
                <a:gd name="connsiteY1" fmla="*/ 666099 h 728362"/>
                <a:gd name="connsiteX2" fmla="*/ 679662 w 764842"/>
                <a:gd name="connsiteY2" fmla="*/ 635298 h 728362"/>
                <a:gd name="connsiteX3" fmla="*/ 649619 w 764842"/>
                <a:gd name="connsiteY3" fmla="*/ 611441 h 728362"/>
                <a:gd name="connsiteX4" fmla="*/ 63899 w 764842"/>
                <a:gd name="connsiteY4" fmla="*/ -1924 h 728362"/>
                <a:gd name="connsiteX5" fmla="*/ -479 w 764842"/>
                <a:gd name="connsiteY5" fmla="*/ -1924 h 728362"/>
                <a:gd name="connsiteX6" fmla="*/ 549264 w 764842"/>
                <a:gd name="connsiteY6" fmla="*/ 591369 h 728362"/>
                <a:gd name="connsiteX7" fmla="*/ 640404 w 764842"/>
                <a:gd name="connsiteY7" fmla="*/ 664837 h 728362"/>
                <a:gd name="connsiteX8" fmla="*/ 649619 w 764842"/>
                <a:gd name="connsiteY8" fmla="*/ 672032 h 728362"/>
                <a:gd name="connsiteX9" fmla="*/ 663378 w 764842"/>
                <a:gd name="connsiteY9" fmla="*/ 682635 h 728362"/>
                <a:gd name="connsiteX10" fmla="*/ 684206 w 764842"/>
                <a:gd name="connsiteY10" fmla="*/ 698414 h 728362"/>
                <a:gd name="connsiteX11" fmla="*/ 722076 w 764842"/>
                <a:gd name="connsiteY11" fmla="*/ 726439 h 728362"/>
                <a:gd name="connsiteX12" fmla="*/ 731543 w 764842"/>
                <a:gd name="connsiteY12" fmla="*/ 699172 h 728362"/>
                <a:gd name="connsiteX13" fmla="*/ 764364 w 764842"/>
                <a:gd name="connsiteY13" fmla="*/ 700055 h 72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4842" h="728362">
                  <a:moveTo>
                    <a:pt x="738108" y="680111"/>
                  </a:moveTo>
                  <a:lnTo>
                    <a:pt x="719426" y="666099"/>
                  </a:lnTo>
                  <a:cubicBezTo>
                    <a:pt x="706044" y="655874"/>
                    <a:pt x="692791" y="645650"/>
                    <a:pt x="679662" y="635298"/>
                  </a:cubicBezTo>
                  <a:cubicBezTo>
                    <a:pt x="669563" y="627471"/>
                    <a:pt x="659592" y="619519"/>
                    <a:pt x="649619" y="611441"/>
                  </a:cubicBezTo>
                  <a:cubicBezTo>
                    <a:pt x="428459" y="433452"/>
                    <a:pt x="231536" y="227188"/>
                    <a:pt x="63899" y="-1924"/>
                  </a:cubicBezTo>
                  <a:lnTo>
                    <a:pt x="-479" y="-1924"/>
                  </a:lnTo>
                  <a:cubicBezTo>
                    <a:pt x="157564" y="217847"/>
                    <a:pt x="342243" y="417043"/>
                    <a:pt x="549264" y="591369"/>
                  </a:cubicBezTo>
                  <a:cubicBezTo>
                    <a:pt x="579181" y="616616"/>
                    <a:pt x="609602" y="641105"/>
                    <a:pt x="640404" y="664837"/>
                  </a:cubicBezTo>
                  <a:lnTo>
                    <a:pt x="649619" y="672032"/>
                  </a:lnTo>
                  <a:lnTo>
                    <a:pt x="663378" y="682635"/>
                  </a:lnTo>
                  <a:cubicBezTo>
                    <a:pt x="670195" y="687937"/>
                    <a:pt x="677138" y="693113"/>
                    <a:pt x="684206" y="698414"/>
                  </a:cubicBezTo>
                  <a:cubicBezTo>
                    <a:pt x="696830" y="707881"/>
                    <a:pt x="709453" y="717223"/>
                    <a:pt x="722076" y="726439"/>
                  </a:cubicBezTo>
                  <a:lnTo>
                    <a:pt x="731543" y="699172"/>
                  </a:lnTo>
                  <a:cubicBezTo>
                    <a:pt x="742526" y="699172"/>
                    <a:pt x="753381" y="699172"/>
                    <a:pt x="764364" y="700055"/>
                  </a:cubicBezTo>
                  <a:close/>
                </a:path>
              </a:pathLst>
            </a:custGeom>
            <a:grpFill/>
            <a:ln w="12622" cap="flat">
              <a:noFill/>
              <a:prstDash val="solid"/>
              <a:miter/>
            </a:ln>
          </p:spPr>
          <p:txBody>
            <a:bodyPr rtlCol="0" anchor="ctr"/>
            <a:lstStyle/>
            <a:p>
              <a:endParaRPr lang="fi-FI"/>
            </a:p>
          </p:txBody>
        </p:sp>
        <p:sp>
          <p:nvSpPr>
            <p:cNvPr id="42" name="Vapaamuotoinen: Muoto 41">
              <a:extLst>
                <a:ext uri="{FF2B5EF4-FFF2-40B4-BE49-F238E27FC236}">
                  <a16:creationId xmlns:a16="http://schemas.microsoft.com/office/drawing/2014/main" id="{D7012E85-AD27-6528-80C8-FF5F84D76E88}"/>
                </a:ext>
              </a:extLst>
            </p:cNvPr>
            <p:cNvSpPr/>
            <p:nvPr/>
          </p:nvSpPr>
          <p:spPr>
            <a:xfrm>
              <a:off x="8843085" y="670603"/>
              <a:ext cx="3410812" cy="6187269"/>
            </a:xfrm>
            <a:custGeom>
              <a:avLst/>
              <a:gdLst>
                <a:gd name="connsiteX0" fmla="*/ 3383951 w 3410812"/>
                <a:gd name="connsiteY0" fmla="*/ 12700 h 6187269"/>
                <a:gd name="connsiteX1" fmla="*/ 3410333 w 3410812"/>
                <a:gd name="connsiteY1" fmla="*/ 32393 h 6187269"/>
                <a:gd name="connsiteX2" fmla="*/ 3377513 w 3410812"/>
                <a:gd name="connsiteY2" fmla="*/ 31509 h 6187269"/>
                <a:gd name="connsiteX3" fmla="*/ 3330050 w 3410812"/>
                <a:gd name="connsiteY3" fmla="*/ 30752 h 6187269"/>
                <a:gd name="connsiteX4" fmla="*/ 3303794 w 3410812"/>
                <a:gd name="connsiteY4" fmla="*/ 30752 h 6187269"/>
                <a:gd name="connsiteX5" fmla="*/ 3295588 w 3410812"/>
                <a:gd name="connsiteY5" fmla="*/ 30752 h 6187269"/>
                <a:gd name="connsiteX6" fmla="*/ 3136788 w 3410812"/>
                <a:gd name="connsiteY6" fmla="*/ 35044 h 6187269"/>
                <a:gd name="connsiteX7" fmla="*/ 68706 w 3410812"/>
                <a:gd name="connsiteY7" fmla="*/ 3457333 h 6187269"/>
                <a:gd name="connsiteX8" fmla="*/ 171206 w 3410812"/>
                <a:gd name="connsiteY8" fmla="*/ 4108441 h 6187269"/>
                <a:gd name="connsiteX9" fmla="*/ 171206 w 3410812"/>
                <a:gd name="connsiteY9" fmla="*/ 4109326 h 6187269"/>
                <a:gd name="connsiteX10" fmla="*/ 186733 w 3410812"/>
                <a:gd name="connsiteY10" fmla="*/ 4166636 h 6187269"/>
                <a:gd name="connsiteX11" fmla="*/ 194812 w 3410812"/>
                <a:gd name="connsiteY11" fmla="*/ 4194659 h 6187269"/>
                <a:gd name="connsiteX12" fmla="*/ 203523 w 3410812"/>
                <a:gd name="connsiteY12" fmla="*/ 4223946 h 6187269"/>
                <a:gd name="connsiteX13" fmla="*/ 204532 w 3410812"/>
                <a:gd name="connsiteY13" fmla="*/ 4227228 h 6187269"/>
                <a:gd name="connsiteX14" fmla="*/ 207182 w 3410812"/>
                <a:gd name="connsiteY14" fmla="*/ 4235559 h 6187269"/>
                <a:gd name="connsiteX15" fmla="*/ 238363 w 3410812"/>
                <a:gd name="connsiteY15" fmla="*/ 4331999 h 6187269"/>
                <a:gd name="connsiteX16" fmla="*/ 238993 w 3410812"/>
                <a:gd name="connsiteY16" fmla="*/ 4333894 h 6187269"/>
                <a:gd name="connsiteX17" fmla="*/ 1345801 w 3410812"/>
                <a:gd name="connsiteY17" fmla="*/ 5866609 h 6187269"/>
                <a:gd name="connsiteX18" fmla="*/ 1766281 w 3410812"/>
                <a:gd name="connsiteY18" fmla="*/ 6136872 h 6187269"/>
                <a:gd name="connsiteX19" fmla="*/ 1860955 w 3410812"/>
                <a:gd name="connsiteY19" fmla="*/ 6185346 h 6187269"/>
                <a:gd name="connsiteX20" fmla="*/ 1811094 w 3410812"/>
                <a:gd name="connsiteY20" fmla="*/ 6185346 h 6187269"/>
                <a:gd name="connsiteX21" fmla="*/ 1294297 w 3410812"/>
                <a:gd name="connsiteY21" fmla="*/ 5863706 h 6187269"/>
                <a:gd name="connsiteX22" fmla="*/ 930116 w 3410812"/>
                <a:gd name="connsiteY22" fmla="*/ 5541813 h 6187269"/>
                <a:gd name="connsiteX23" fmla="*/ 436800 w 3410812"/>
                <a:gd name="connsiteY23" fmla="*/ 4890073 h 6187269"/>
                <a:gd name="connsiteX24" fmla="*/ 436800 w 3410812"/>
                <a:gd name="connsiteY24" fmla="*/ 4890073 h 6187269"/>
                <a:gd name="connsiteX25" fmla="*/ 157574 w 3410812"/>
                <a:gd name="connsiteY25" fmla="*/ 4260426 h 6187269"/>
                <a:gd name="connsiteX26" fmla="*/ 149495 w 3410812"/>
                <a:gd name="connsiteY26" fmla="*/ 4235180 h 6187269"/>
                <a:gd name="connsiteX27" fmla="*/ 138892 w 3410812"/>
                <a:gd name="connsiteY27" fmla="*/ 4200971 h 6187269"/>
                <a:gd name="connsiteX28" fmla="*/ 136871 w 3410812"/>
                <a:gd name="connsiteY28" fmla="*/ 4194280 h 6187269"/>
                <a:gd name="connsiteX29" fmla="*/ 3695 w 3410812"/>
                <a:gd name="connsiteY29" fmla="*/ 3420474 h 6187269"/>
                <a:gd name="connsiteX30" fmla="*/ 3095384 w 3410812"/>
                <a:gd name="connsiteY30" fmla="*/ 2223 h 6187269"/>
                <a:gd name="connsiteX31" fmla="*/ 3285742 w 3410812"/>
                <a:gd name="connsiteY31" fmla="*/ -1817 h 6187269"/>
                <a:gd name="connsiteX32" fmla="*/ 3314776 w 3410812"/>
                <a:gd name="connsiteY32" fmla="*/ -1817 h 6187269"/>
                <a:gd name="connsiteX33" fmla="*/ 3365269 w 3410812"/>
                <a:gd name="connsiteY33" fmla="*/ -555 h 6187269"/>
                <a:gd name="connsiteX34" fmla="*/ 3388495 w 3410812"/>
                <a:gd name="connsiteY34" fmla="*/ 330 h 618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10812" h="6187269">
                  <a:moveTo>
                    <a:pt x="3383951" y="12700"/>
                  </a:moveTo>
                  <a:lnTo>
                    <a:pt x="3410333" y="32393"/>
                  </a:lnTo>
                  <a:cubicBezTo>
                    <a:pt x="3399351" y="32393"/>
                    <a:pt x="3388495" y="31635"/>
                    <a:pt x="3377513" y="31509"/>
                  </a:cubicBezTo>
                  <a:cubicBezTo>
                    <a:pt x="3361734" y="31509"/>
                    <a:pt x="3345955" y="30752"/>
                    <a:pt x="3330050" y="30752"/>
                  </a:cubicBezTo>
                  <a:cubicBezTo>
                    <a:pt x="3321340" y="30752"/>
                    <a:pt x="3312503" y="30752"/>
                    <a:pt x="3303794" y="30752"/>
                  </a:cubicBezTo>
                  <a:lnTo>
                    <a:pt x="3295588" y="30752"/>
                  </a:lnTo>
                  <a:cubicBezTo>
                    <a:pt x="3242698" y="30752"/>
                    <a:pt x="3189679" y="32140"/>
                    <a:pt x="3136788" y="35044"/>
                  </a:cubicBezTo>
                  <a:cubicBezTo>
                    <a:pt x="1344537" y="132874"/>
                    <a:pt x="-29125" y="1665083"/>
                    <a:pt x="68706" y="3457333"/>
                  </a:cubicBezTo>
                  <a:cubicBezTo>
                    <a:pt x="80697" y="3677232"/>
                    <a:pt x="115033" y="3895489"/>
                    <a:pt x="171206" y="4108441"/>
                  </a:cubicBezTo>
                  <a:cubicBezTo>
                    <a:pt x="171206" y="4108694"/>
                    <a:pt x="171206" y="4109073"/>
                    <a:pt x="171206" y="4109326"/>
                  </a:cubicBezTo>
                  <a:cubicBezTo>
                    <a:pt x="176130" y="4128514"/>
                    <a:pt x="181432" y="4147196"/>
                    <a:pt x="186733" y="4166636"/>
                  </a:cubicBezTo>
                  <a:cubicBezTo>
                    <a:pt x="189385" y="4175977"/>
                    <a:pt x="192035" y="4185318"/>
                    <a:pt x="194812" y="4194659"/>
                  </a:cubicBezTo>
                  <a:lnTo>
                    <a:pt x="203523" y="4223946"/>
                  </a:lnTo>
                  <a:lnTo>
                    <a:pt x="204532" y="4227228"/>
                  </a:lnTo>
                  <a:cubicBezTo>
                    <a:pt x="205415" y="4230005"/>
                    <a:pt x="206173" y="4232782"/>
                    <a:pt x="207182" y="4235559"/>
                  </a:cubicBezTo>
                  <a:cubicBezTo>
                    <a:pt x="217029" y="4267875"/>
                    <a:pt x="227506" y="4300062"/>
                    <a:pt x="238363" y="4331999"/>
                  </a:cubicBezTo>
                  <a:cubicBezTo>
                    <a:pt x="238614" y="4332631"/>
                    <a:pt x="238867" y="4333262"/>
                    <a:pt x="238993" y="4333894"/>
                  </a:cubicBezTo>
                  <a:cubicBezTo>
                    <a:pt x="448035" y="4943093"/>
                    <a:pt x="833295" y="5476552"/>
                    <a:pt x="1345801" y="5866609"/>
                  </a:cubicBezTo>
                  <a:cubicBezTo>
                    <a:pt x="1478471" y="5967848"/>
                    <a:pt x="1619093" y="6058229"/>
                    <a:pt x="1766281" y="6136872"/>
                  </a:cubicBezTo>
                  <a:cubicBezTo>
                    <a:pt x="1797586" y="6153662"/>
                    <a:pt x="1829144" y="6169820"/>
                    <a:pt x="1860955" y="6185346"/>
                  </a:cubicBezTo>
                  <a:lnTo>
                    <a:pt x="1811094" y="6185346"/>
                  </a:lnTo>
                  <a:cubicBezTo>
                    <a:pt x="1629445" y="6093954"/>
                    <a:pt x="1456507" y="5986277"/>
                    <a:pt x="1294297" y="5863706"/>
                  </a:cubicBezTo>
                  <a:cubicBezTo>
                    <a:pt x="1165288" y="5765370"/>
                    <a:pt x="1043473" y="5657820"/>
                    <a:pt x="930116" y="5541813"/>
                  </a:cubicBezTo>
                  <a:cubicBezTo>
                    <a:pt x="738747" y="5346279"/>
                    <a:pt x="573004" y="5127264"/>
                    <a:pt x="436800" y="4890073"/>
                  </a:cubicBezTo>
                  <a:lnTo>
                    <a:pt x="436800" y="4890073"/>
                  </a:lnTo>
                  <a:cubicBezTo>
                    <a:pt x="322054" y="4690501"/>
                    <a:pt x="228390" y="4479441"/>
                    <a:pt x="157574" y="4260426"/>
                  </a:cubicBezTo>
                  <a:cubicBezTo>
                    <a:pt x="154795" y="4251969"/>
                    <a:pt x="152019" y="4243383"/>
                    <a:pt x="149495" y="4235180"/>
                  </a:cubicBezTo>
                  <a:cubicBezTo>
                    <a:pt x="145833" y="4223820"/>
                    <a:pt x="142299" y="4212457"/>
                    <a:pt x="138892" y="4200971"/>
                  </a:cubicBezTo>
                  <a:cubicBezTo>
                    <a:pt x="138133" y="4198826"/>
                    <a:pt x="137502" y="4196552"/>
                    <a:pt x="136871" y="4194280"/>
                  </a:cubicBezTo>
                  <a:cubicBezTo>
                    <a:pt x="61006" y="3942700"/>
                    <a:pt x="16319" y="3682912"/>
                    <a:pt x="3695" y="3420474"/>
                  </a:cubicBezTo>
                  <a:cubicBezTo>
                    <a:pt x="-86561" y="1622797"/>
                    <a:pt x="1297706" y="92354"/>
                    <a:pt x="3095384" y="2223"/>
                  </a:cubicBezTo>
                  <a:cubicBezTo>
                    <a:pt x="3158753" y="-1059"/>
                    <a:pt x="3222247" y="-2321"/>
                    <a:pt x="3285742" y="-1817"/>
                  </a:cubicBezTo>
                  <a:lnTo>
                    <a:pt x="3314776" y="-1817"/>
                  </a:lnTo>
                  <a:cubicBezTo>
                    <a:pt x="3331438" y="-1817"/>
                    <a:pt x="3348102" y="-1817"/>
                    <a:pt x="3365269" y="-555"/>
                  </a:cubicBezTo>
                  <a:cubicBezTo>
                    <a:pt x="3372969" y="-555"/>
                    <a:pt x="3380795" y="-555"/>
                    <a:pt x="3388495" y="330"/>
                  </a:cubicBezTo>
                  <a:close/>
                </a:path>
              </a:pathLst>
            </a:custGeom>
            <a:grpFill/>
            <a:ln w="12622" cap="flat">
              <a:noFill/>
              <a:prstDash val="solid"/>
              <a:miter/>
            </a:ln>
          </p:spPr>
          <p:txBody>
            <a:bodyPr rtlCol="0" anchor="ctr"/>
            <a:lstStyle/>
            <a:p>
              <a:endParaRPr lang="fi-FI"/>
            </a:p>
          </p:txBody>
        </p:sp>
        <p:sp>
          <p:nvSpPr>
            <p:cNvPr id="43" name="Vapaamuotoinen: Muoto 42">
              <a:extLst>
                <a:ext uri="{FF2B5EF4-FFF2-40B4-BE49-F238E27FC236}">
                  <a16:creationId xmlns:a16="http://schemas.microsoft.com/office/drawing/2014/main" id="{1B0BF348-FD47-57FD-0AEB-3A6C6C96546B}"/>
                </a:ext>
              </a:extLst>
            </p:cNvPr>
            <p:cNvSpPr/>
            <p:nvPr/>
          </p:nvSpPr>
          <p:spPr>
            <a:xfrm>
              <a:off x="8843085" y="670603"/>
              <a:ext cx="3410812" cy="6187269"/>
            </a:xfrm>
            <a:custGeom>
              <a:avLst/>
              <a:gdLst>
                <a:gd name="connsiteX0" fmla="*/ 3383951 w 3410812"/>
                <a:gd name="connsiteY0" fmla="*/ 12700 h 6187269"/>
                <a:gd name="connsiteX1" fmla="*/ 3410333 w 3410812"/>
                <a:gd name="connsiteY1" fmla="*/ 32393 h 6187269"/>
                <a:gd name="connsiteX2" fmla="*/ 3377513 w 3410812"/>
                <a:gd name="connsiteY2" fmla="*/ 31509 h 6187269"/>
                <a:gd name="connsiteX3" fmla="*/ 3330050 w 3410812"/>
                <a:gd name="connsiteY3" fmla="*/ 30752 h 6187269"/>
                <a:gd name="connsiteX4" fmla="*/ 3303794 w 3410812"/>
                <a:gd name="connsiteY4" fmla="*/ 30752 h 6187269"/>
                <a:gd name="connsiteX5" fmla="*/ 3295588 w 3410812"/>
                <a:gd name="connsiteY5" fmla="*/ 30752 h 6187269"/>
                <a:gd name="connsiteX6" fmla="*/ 3136788 w 3410812"/>
                <a:gd name="connsiteY6" fmla="*/ 35044 h 6187269"/>
                <a:gd name="connsiteX7" fmla="*/ 68706 w 3410812"/>
                <a:gd name="connsiteY7" fmla="*/ 3457333 h 6187269"/>
                <a:gd name="connsiteX8" fmla="*/ 171206 w 3410812"/>
                <a:gd name="connsiteY8" fmla="*/ 4108441 h 6187269"/>
                <a:gd name="connsiteX9" fmla="*/ 171206 w 3410812"/>
                <a:gd name="connsiteY9" fmla="*/ 4109326 h 6187269"/>
                <a:gd name="connsiteX10" fmla="*/ 186733 w 3410812"/>
                <a:gd name="connsiteY10" fmla="*/ 4166636 h 6187269"/>
                <a:gd name="connsiteX11" fmla="*/ 194812 w 3410812"/>
                <a:gd name="connsiteY11" fmla="*/ 4194659 h 6187269"/>
                <a:gd name="connsiteX12" fmla="*/ 203523 w 3410812"/>
                <a:gd name="connsiteY12" fmla="*/ 4223946 h 6187269"/>
                <a:gd name="connsiteX13" fmla="*/ 204532 w 3410812"/>
                <a:gd name="connsiteY13" fmla="*/ 4227228 h 6187269"/>
                <a:gd name="connsiteX14" fmla="*/ 207182 w 3410812"/>
                <a:gd name="connsiteY14" fmla="*/ 4235559 h 6187269"/>
                <a:gd name="connsiteX15" fmla="*/ 238363 w 3410812"/>
                <a:gd name="connsiteY15" fmla="*/ 4331999 h 6187269"/>
                <a:gd name="connsiteX16" fmla="*/ 238993 w 3410812"/>
                <a:gd name="connsiteY16" fmla="*/ 4333894 h 6187269"/>
                <a:gd name="connsiteX17" fmla="*/ 1345801 w 3410812"/>
                <a:gd name="connsiteY17" fmla="*/ 5866609 h 6187269"/>
                <a:gd name="connsiteX18" fmla="*/ 1766281 w 3410812"/>
                <a:gd name="connsiteY18" fmla="*/ 6136872 h 6187269"/>
                <a:gd name="connsiteX19" fmla="*/ 1860955 w 3410812"/>
                <a:gd name="connsiteY19" fmla="*/ 6185346 h 6187269"/>
                <a:gd name="connsiteX20" fmla="*/ 1811094 w 3410812"/>
                <a:gd name="connsiteY20" fmla="*/ 6185346 h 6187269"/>
                <a:gd name="connsiteX21" fmla="*/ 1294297 w 3410812"/>
                <a:gd name="connsiteY21" fmla="*/ 5863706 h 6187269"/>
                <a:gd name="connsiteX22" fmla="*/ 930116 w 3410812"/>
                <a:gd name="connsiteY22" fmla="*/ 5541813 h 6187269"/>
                <a:gd name="connsiteX23" fmla="*/ 436800 w 3410812"/>
                <a:gd name="connsiteY23" fmla="*/ 4890073 h 6187269"/>
                <a:gd name="connsiteX24" fmla="*/ 436800 w 3410812"/>
                <a:gd name="connsiteY24" fmla="*/ 4890073 h 6187269"/>
                <a:gd name="connsiteX25" fmla="*/ 157574 w 3410812"/>
                <a:gd name="connsiteY25" fmla="*/ 4260426 h 6187269"/>
                <a:gd name="connsiteX26" fmla="*/ 149495 w 3410812"/>
                <a:gd name="connsiteY26" fmla="*/ 4235180 h 6187269"/>
                <a:gd name="connsiteX27" fmla="*/ 138892 w 3410812"/>
                <a:gd name="connsiteY27" fmla="*/ 4200971 h 6187269"/>
                <a:gd name="connsiteX28" fmla="*/ 136871 w 3410812"/>
                <a:gd name="connsiteY28" fmla="*/ 4194280 h 6187269"/>
                <a:gd name="connsiteX29" fmla="*/ 3695 w 3410812"/>
                <a:gd name="connsiteY29" fmla="*/ 3420474 h 6187269"/>
                <a:gd name="connsiteX30" fmla="*/ 3095384 w 3410812"/>
                <a:gd name="connsiteY30" fmla="*/ 2223 h 6187269"/>
                <a:gd name="connsiteX31" fmla="*/ 3285742 w 3410812"/>
                <a:gd name="connsiteY31" fmla="*/ -1817 h 6187269"/>
                <a:gd name="connsiteX32" fmla="*/ 3314776 w 3410812"/>
                <a:gd name="connsiteY32" fmla="*/ -1817 h 6187269"/>
                <a:gd name="connsiteX33" fmla="*/ 3365269 w 3410812"/>
                <a:gd name="connsiteY33" fmla="*/ -555 h 6187269"/>
                <a:gd name="connsiteX34" fmla="*/ 3388495 w 3410812"/>
                <a:gd name="connsiteY34" fmla="*/ 330 h 618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10812" h="6187269">
                  <a:moveTo>
                    <a:pt x="3383951" y="12700"/>
                  </a:moveTo>
                  <a:lnTo>
                    <a:pt x="3410333" y="32393"/>
                  </a:lnTo>
                  <a:cubicBezTo>
                    <a:pt x="3399351" y="32393"/>
                    <a:pt x="3388495" y="31635"/>
                    <a:pt x="3377513" y="31509"/>
                  </a:cubicBezTo>
                  <a:cubicBezTo>
                    <a:pt x="3361734" y="31509"/>
                    <a:pt x="3345955" y="30752"/>
                    <a:pt x="3330050" y="30752"/>
                  </a:cubicBezTo>
                  <a:cubicBezTo>
                    <a:pt x="3321340" y="30752"/>
                    <a:pt x="3312503" y="30752"/>
                    <a:pt x="3303794" y="30752"/>
                  </a:cubicBezTo>
                  <a:lnTo>
                    <a:pt x="3295588" y="30752"/>
                  </a:lnTo>
                  <a:cubicBezTo>
                    <a:pt x="3242698" y="30752"/>
                    <a:pt x="3189679" y="32140"/>
                    <a:pt x="3136788" y="35044"/>
                  </a:cubicBezTo>
                  <a:cubicBezTo>
                    <a:pt x="1344537" y="132874"/>
                    <a:pt x="-29125" y="1665083"/>
                    <a:pt x="68706" y="3457333"/>
                  </a:cubicBezTo>
                  <a:cubicBezTo>
                    <a:pt x="80697" y="3677232"/>
                    <a:pt x="115033" y="3895489"/>
                    <a:pt x="171206" y="4108441"/>
                  </a:cubicBezTo>
                  <a:cubicBezTo>
                    <a:pt x="171206" y="4108694"/>
                    <a:pt x="171206" y="4109073"/>
                    <a:pt x="171206" y="4109326"/>
                  </a:cubicBezTo>
                  <a:cubicBezTo>
                    <a:pt x="176130" y="4128514"/>
                    <a:pt x="181432" y="4147196"/>
                    <a:pt x="186733" y="4166636"/>
                  </a:cubicBezTo>
                  <a:cubicBezTo>
                    <a:pt x="189385" y="4175977"/>
                    <a:pt x="192035" y="4185318"/>
                    <a:pt x="194812" y="4194659"/>
                  </a:cubicBezTo>
                  <a:lnTo>
                    <a:pt x="203523" y="4223946"/>
                  </a:lnTo>
                  <a:lnTo>
                    <a:pt x="204532" y="4227228"/>
                  </a:lnTo>
                  <a:cubicBezTo>
                    <a:pt x="205415" y="4230005"/>
                    <a:pt x="206173" y="4232782"/>
                    <a:pt x="207182" y="4235559"/>
                  </a:cubicBezTo>
                  <a:cubicBezTo>
                    <a:pt x="217029" y="4267875"/>
                    <a:pt x="227506" y="4300062"/>
                    <a:pt x="238363" y="4331999"/>
                  </a:cubicBezTo>
                  <a:cubicBezTo>
                    <a:pt x="238614" y="4332631"/>
                    <a:pt x="238867" y="4333262"/>
                    <a:pt x="238993" y="4333894"/>
                  </a:cubicBezTo>
                  <a:cubicBezTo>
                    <a:pt x="448035" y="4943093"/>
                    <a:pt x="833295" y="5476552"/>
                    <a:pt x="1345801" y="5866609"/>
                  </a:cubicBezTo>
                  <a:cubicBezTo>
                    <a:pt x="1478471" y="5967848"/>
                    <a:pt x="1619093" y="6058229"/>
                    <a:pt x="1766281" y="6136872"/>
                  </a:cubicBezTo>
                  <a:cubicBezTo>
                    <a:pt x="1797586" y="6153662"/>
                    <a:pt x="1829144" y="6169820"/>
                    <a:pt x="1860955" y="6185346"/>
                  </a:cubicBezTo>
                  <a:lnTo>
                    <a:pt x="1811094" y="6185346"/>
                  </a:lnTo>
                  <a:cubicBezTo>
                    <a:pt x="1629445" y="6093954"/>
                    <a:pt x="1456507" y="5986277"/>
                    <a:pt x="1294297" y="5863706"/>
                  </a:cubicBezTo>
                  <a:cubicBezTo>
                    <a:pt x="1165288" y="5765370"/>
                    <a:pt x="1043473" y="5657820"/>
                    <a:pt x="930116" y="5541813"/>
                  </a:cubicBezTo>
                  <a:cubicBezTo>
                    <a:pt x="738747" y="5346279"/>
                    <a:pt x="573004" y="5127264"/>
                    <a:pt x="436800" y="4890073"/>
                  </a:cubicBezTo>
                  <a:lnTo>
                    <a:pt x="436800" y="4890073"/>
                  </a:lnTo>
                  <a:cubicBezTo>
                    <a:pt x="322054" y="4690501"/>
                    <a:pt x="228390" y="4479441"/>
                    <a:pt x="157574" y="4260426"/>
                  </a:cubicBezTo>
                  <a:cubicBezTo>
                    <a:pt x="154795" y="4251969"/>
                    <a:pt x="152019" y="4243383"/>
                    <a:pt x="149495" y="4235180"/>
                  </a:cubicBezTo>
                  <a:cubicBezTo>
                    <a:pt x="145833" y="4223820"/>
                    <a:pt x="142299" y="4212457"/>
                    <a:pt x="138892" y="4200971"/>
                  </a:cubicBezTo>
                  <a:cubicBezTo>
                    <a:pt x="138133" y="4198826"/>
                    <a:pt x="137502" y="4196552"/>
                    <a:pt x="136871" y="4194280"/>
                  </a:cubicBezTo>
                  <a:cubicBezTo>
                    <a:pt x="61006" y="3942700"/>
                    <a:pt x="16319" y="3682912"/>
                    <a:pt x="3695" y="3420474"/>
                  </a:cubicBezTo>
                  <a:cubicBezTo>
                    <a:pt x="-86561" y="1622797"/>
                    <a:pt x="1297706" y="92354"/>
                    <a:pt x="3095384" y="2223"/>
                  </a:cubicBezTo>
                  <a:cubicBezTo>
                    <a:pt x="3158753" y="-1059"/>
                    <a:pt x="3222247" y="-2321"/>
                    <a:pt x="3285742" y="-1817"/>
                  </a:cubicBezTo>
                  <a:lnTo>
                    <a:pt x="3314776" y="-1817"/>
                  </a:lnTo>
                  <a:cubicBezTo>
                    <a:pt x="3331438" y="-1817"/>
                    <a:pt x="3348102" y="-1817"/>
                    <a:pt x="3365269" y="-555"/>
                  </a:cubicBezTo>
                  <a:cubicBezTo>
                    <a:pt x="3372969" y="-555"/>
                    <a:pt x="3380795" y="-555"/>
                    <a:pt x="3388495" y="330"/>
                  </a:cubicBezTo>
                  <a:close/>
                </a:path>
              </a:pathLst>
            </a:custGeom>
            <a:grpFill/>
            <a:ln w="12622" cap="flat">
              <a:noFill/>
              <a:prstDash val="solid"/>
              <a:miter/>
            </a:ln>
          </p:spPr>
          <p:txBody>
            <a:bodyPr rtlCol="0" anchor="ctr"/>
            <a:lstStyle/>
            <a:p>
              <a:endParaRPr lang="fi-FI"/>
            </a:p>
          </p:txBody>
        </p:sp>
      </p:grpSp>
      <p:sp>
        <p:nvSpPr>
          <p:cNvPr id="7" name="Subtitle 2">
            <a:extLst>
              <a:ext uri="{FF2B5EF4-FFF2-40B4-BE49-F238E27FC236}">
                <a16:creationId xmlns:a16="http://schemas.microsoft.com/office/drawing/2014/main" id="{9BC09BD6-2490-7843-B7CF-5122CC607AB5}"/>
              </a:ext>
            </a:extLst>
          </p:cNvPr>
          <p:cNvSpPr>
            <a:spLocks noGrp="1"/>
          </p:cNvSpPr>
          <p:nvPr>
            <p:ph type="subTitle" idx="1" hasCustomPrompt="1"/>
          </p:nvPr>
        </p:nvSpPr>
        <p:spPr>
          <a:xfrm>
            <a:off x="1296000" y="4500000"/>
            <a:ext cx="4052977" cy="721165"/>
          </a:xfrm>
        </p:spPr>
        <p:txBody>
          <a:bodyPr anchor="t" anchorCtr="0">
            <a:noAutofit/>
          </a:bodyPr>
          <a:lstStyle>
            <a:lvl1pPr marL="0" indent="0" algn="l">
              <a:lnSpc>
                <a:spcPct val="130000"/>
              </a:lnSpc>
              <a:spcBef>
                <a:spcPts val="0"/>
              </a:spcBef>
              <a:buNone/>
              <a:defRPr sz="1100" b="1" cap="all" spc="1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Etunimi Sukunimi, nimike </a:t>
            </a:r>
            <a:br>
              <a:rPr lang="fi-FI" dirty="0"/>
            </a:br>
            <a:r>
              <a:rPr lang="fi-FI" dirty="0"/>
              <a:t>tilaisuuden nimi</a:t>
            </a:r>
            <a:br>
              <a:rPr lang="fi-FI" dirty="0"/>
            </a:br>
            <a:r>
              <a:rPr lang="fi-FI" dirty="0" err="1"/>
              <a:t>pp.kk.vvvv</a:t>
            </a:r>
            <a:endParaRPr lang="en-FI" dirty="0"/>
          </a:p>
        </p:txBody>
      </p:sp>
      <p:sp>
        <p:nvSpPr>
          <p:cNvPr id="6" name="Title 1">
            <a:extLst>
              <a:ext uri="{FF2B5EF4-FFF2-40B4-BE49-F238E27FC236}">
                <a16:creationId xmlns:a16="http://schemas.microsoft.com/office/drawing/2014/main" id="{52C1A845-53D6-7D47-85A8-5E6FE5496E40}"/>
              </a:ext>
            </a:extLst>
          </p:cNvPr>
          <p:cNvSpPr>
            <a:spLocks noGrp="1"/>
          </p:cNvSpPr>
          <p:nvPr>
            <p:ph type="ctrTitle" hasCustomPrompt="1"/>
          </p:nvPr>
        </p:nvSpPr>
        <p:spPr>
          <a:xfrm>
            <a:off x="1275767" y="1936800"/>
            <a:ext cx="6840000" cy="2394000"/>
          </a:xfrm>
        </p:spPr>
        <p:txBody>
          <a:bodyPr lIns="0" anchor="b" anchorCtr="0">
            <a:normAutofit/>
          </a:bodyPr>
          <a:lstStyle>
            <a:lvl1pPr algn="l">
              <a:lnSpc>
                <a:spcPct val="100000"/>
              </a:lnSpc>
              <a:defRPr sz="4800">
                <a:solidFill>
                  <a:schemeClr val="accent1"/>
                </a:solidFill>
              </a:defRPr>
            </a:lvl1pPr>
          </a:lstStyle>
          <a:p>
            <a:r>
              <a:rPr lang="fi-FI" noProof="0" dirty="0"/>
              <a:t>Anna esitykselle kuvaava otsikko, pituus 2–3 riviä</a:t>
            </a:r>
          </a:p>
        </p:txBody>
      </p:sp>
    </p:spTree>
    <p:extLst>
      <p:ext uri="{BB962C8B-B14F-4D97-AF65-F5344CB8AC3E}">
        <p14:creationId xmlns:p14="http://schemas.microsoft.com/office/powerpoint/2010/main" val="25785406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8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38DBB-6272-944F-B9E8-7AE4F2161D6E}"/>
              </a:ext>
            </a:extLst>
          </p:cNvPr>
          <p:cNvSpPr>
            <a:spLocks noGrp="1"/>
          </p:cNvSpPr>
          <p:nvPr>
            <p:ph type="title" hasCustomPrompt="1"/>
          </p:nvPr>
        </p:nvSpPr>
        <p:spPr>
          <a:xfrm>
            <a:off x="814161" y="720000"/>
            <a:ext cx="10888566" cy="1080000"/>
          </a:xfrm>
        </p:spPr>
        <p:txBody>
          <a:bodyPr anchor="ctr" anchorCtr="0">
            <a:normAutofit/>
          </a:bodyPr>
          <a:lstStyle>
            <a:lvl1pPr>
              <a:defRPr>
                <a:solidFill>
                  <a:schemeClr val="accent1"/>
                </a:solidFill>
              </a:defRPr>
            </a:lvl1pPr>
          </a:lstStyle>
          <a:p>
            <a:r>
              <a:rPr lang="fi-FI" dirty="0"/>
              <a:t>Tekstisivu, yksipalstainen</a:t>
            </a:r>
            <a:br>
              <a:rPr lang="fi-FI" dirty="0"/>
            </a:br>
            <a:r>
              <a:rPr lang="fi-FI" dirty="0"/>
              <a:t>Otsikon pituus korkeintaan kaksi riviä</a:t>
            </a:r>
            <a:endParaRPr lang="en-FI" dirty="0"/>
          </a:p>
        </p:txBody>
      </p:sp>
      <p:sp>
        <p:nvSpPr>
          <p:cNvPr id="3" name="Content Placeholder 2">
            <a:extLst>
              <a:ext uri="{FF2B5EF4-FFF2-40B4-BE49-F238E27FC236}">
                <a16:creationId xmlns:a16="http://schemas.microsoft.com/office/drawing/2014/main" id="{45C28FCC-7C53-BF4F-8644-0DFBEBB491D4}"/>
              </a:ext>
            </a:extLst>
          </p:cNvPr>
          <p:cNvSpPr>
            <a:spLocks noGrp="1"/>
          </p:cNvSpPr>
          <p:nvPr>
            <p:ph idx="1"/>
          </p:nvPr>
        </p:nvSpPr>
        <p:spPr>
          <a:xfrm>
            <a:off x="814162" y="1944000"/>
            <a:ext cx="10871108" cy="3797920"/>
          </a:xfrm>
        </p:spPr>
        <p:txBody>
          <a:bodyPr>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FI" dirty="0"/>
          </a:p>
        </p:txBody>
      </p:sp>
      <p:sp>
        <p:nvSpPr>
          <p:cNvPr id="4" name="Date Placeholder 3">
            <a:extLst>
              <a:ext uri="{FF2B5EF4-FFF2-40B4-BE49-F238E27FC236}">
                <a16:creationId xmlns:a16="http://schemas.microsoft.com/office/drawing/2014/main" id="{335ED0AC-77B1-6248-B697-D536E229D46C}"/>
              </a:ext>
              <a:ext uri="{C183D7F6-B498-43B3-948B-1728B52AA6E4}">
                <adec:decorative xmlns:adec="http://schemas.microsoft.com/office/drawing/2017/decorative" val="1"/>
              </a:ext>
            </a:extLst>
          </p:cNvPr>
          <p:cNvSpPr>
            <a:spLocks noGrp="1"/>
          </p:cNvSpPr>
          <p:nvPr>
            <p:ph type="dt" sz="half" idx="10"/>
          </p:nvPr>
        </p:nvSpPr>
        <p:spPr/>
        <p:txBody>
          <a:bodyPr/>
          <a:lstStyle/>
          <a:p>
            <a:fld id="{F07DBCDD-6E0B-4B46-976D-834B807B59E3}" type="datetime1">
              <a:rPr lang="fi-FI" noProof="0" smtClean="0"/>
              <a:t>18.8.2025</a:t>
            </a:fld>
            <a:endParaRPr lang="fi-FI" noProof="0" dirty="0"/>
          </a:p>
        </p:txBody>
      </p:sp>
      <p:sp>
        <p:nvSpPr>
          <p:cNvPr id="10" name="Holder 4">
            <a:extLst>
              <a:ext uri="{FF2B5EF4-FFF2-40B4-BE49-F238E27FC236}">
                <a16:creationId xmlns:a16="http://schemas.microsoft.com/office/drawing/2014/main" id="{98C41B50-6C88-5FE6-4A58-075478354DCB}"/>
              </a:ext>
            </a:extLst>
          </p:cNvPr>
          <p:cNvSpPr>
            <a:spLocks noGrp="1"/>
          </p:cNvSpPr>
          <p:nvPr>
            <p:ph type="sldNum" sz="quarter" idx="4"/>
          </p:nvPr>
        </p:nvSpPr>
        <p:spPr>
          <a:xfrm>
            <a:off x="11273424" y="6352425"/>
            <a:ext cx="411845" cy="365125"/>
          </a:xfrm>
          <a:prstGeom prst="rect">
            <a:avLst/>
          </a:prstGeom>
        </p:spPr>
        <p:txBody>
          <a:bodyPr lIns="0" tIns="0" rIns="0" bIns="0"/>
          <a:lstStyle>
            <a:lvl1pPr algn="r">
              <a:defRPr sz="1100" b="1">
                <a:solidFill>
                  <a:schemeClr val="accent1"/>
                </a:solidFill>
                <a:latin typeface="Myriad Pro" panose="020B0503030403020204" pitchFamily="34" charset="0"/>
              </a:defRPr>
            </a:lvl1pPr>
          </a:lstStyle>
          <a:p>
            <a:fld id="{64174A11-7ABB-46A3-8A02-BEF8EE2825FF}" type="slidenum">
              <a:rPr lang="en-GB" smtClean="0"/>
              <a:pPr/>
              <a:t>‹#›</a:t>
            </a:fld>
            <a:endParaRPr lang="en-GB" dirty="0"/>
          </a:p>
        </p:txBody>
      </p:sp>
    </p:spTree>
    <p:extLst>
      <p:ext uri="{BB962C8B-B14F-4D97-AF65-F5344CB8AC3E}">
        <p14:creationId xmlns:p14="http://schemas.microsoft.com/office/powerpoint/2010/main" val="395021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EC171-29DD-C147-9204-BD985F50A42F}"/>
              </a:ext>
            </a:extLst>
          </p:cNvPr>
          <p:cNvSpPr>
            <a:spLocks noGrp="1"/>
          </p:cNvSpPr>
          <p:nvPr>
            <p:ph type="title" hasCustomPrompt="1"/>
          </p:nvPr>
        </p:nvSpPr>
        <p:spPr>
          <a:xfrm>
            <a:off x="640711" y="449749"/>
            <a:ext cx="5742160" cy="215034"/>
          </a:xfrm>
        </p:spPr>
        <p:txBody>
          <a:bodyPr/>
          <a:lstStyle>
            <a:lvl1pPr>
              <a:defRPr sz="1330" b="0">
                <a:solidFill>
                  <a:schemeClr val="accent1"/>
                </a:solidFill>
                <a:latin typeface="Myriad Pro" panose="020B0503030403020204" pitchFamily="34" charset="0"/>
              </a:defRPr>
            </a:lvl1pPr>
          </a:lstStyle>
          <a:p>
            <a:r>
              <a:rPr lang="fi-FI" noProof="0" dirty="0"/>
              <a:t>Otsikon pituus korkeintaan kaksi riviä</a:t>
            </a:r>
          </a:p>
        </p:txBody>
      </p:sp>
      <p:sp>
        <p:nvSpPr>
          <p:cNvPr id="3" name="Content Placeholder 2">
            <a:extLst>
              <a:ext uri="{FF2B5EF4-FFF2-40B4-BE49-F238E27FC236}">
                <a16:creationId xmlns:a16="http://schemas.microsoft.com/office/drawing/2014/main" id="{0BAB7E06-6098-814C-8AA5-987824D561F6}"/>
              </a:ext>
            </a:extLst>
          </p:cNvPr>
          <p:cNvSpPr>
            <a:spLocks noGrp="1"/>
          </p:cNvSpPr>
          <p:nvPr>
            <p:ph sz="half" idx="1"/>
          </p:nvPr>
        </p:nvSpPr>
        <p:spPr>
          <a:xfrm>
            <a:off x="814161" y="1400895"/>
            <a:ext cx="4850039" cy="4399269"/>
          </a:xfrm>
        </p:spPr>
        <p:txBody>
          <a:bodyPr>
            <a:normAutofit/>
          </a:bodyPr>
          <a:lstStyle>
            <a:lvl1pPr marL="0" indent="0">
              <a:buNone/>
              <a:defRPr sz="1200">
                <a:solidFill>
                  <a:schemeClr val="tx2"/>
                </a:solidFill>
                <a:latin typeface="Myriad Pro" panose="020B0503030403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fi-FI" dirty="0"/>
              <a:t>Muokkaa tekstin perustyylejä</a:t>
            </a:r>
            <a:endParaRPr lang="en-FI" dirty="0"/>
          </a:p>
        </p:txBody>
      </p:sp>
      <p:sp>
        <p:nvSpPr>
          <p:cNvPr id="4" name="Content Placeholder 3">
            <a:extLst>
              <a:ext uri="{FF2B5EF4-FFF2-40B4-BE49-F238E27FC236}">
                <a16:creationId xmlns:a16="http://schemas.microsoft.com/office/drawing/2014/main" id="{FEA61FE6-A0AB-9C4E-B3A8-9D5D0D29EC27}"/>
              </a:ext>
              <a:ext uri="{C183D7F6-B498-43B3-948B-1728B52AA6E4}">
                <adec:decorative xmlns:adec="http://schemas.microsoft.com/office/drawing/2017/decorative" val="0"/>
              </a:ext>
            </a:extLst>
          </p:cNvPr>
          <p:cNvSpPr>
            <a:spLocks noGrp="1"/>
          </p:cNvSpPr>
          <p:nvPr>
            <p:ph sz="half" idx="2"/>
          </p:nvPr>
        </p:nvSpPr>
        <p:spPr>
          <a:xfrm>
            <a:off x="6538686" y="1400896"/>
            <a:ext cx="4850039" cy="4399269"/>
          </a:xfrm>
        </p:spPr>
        <p:txBody>
          <a:bodyPr>
            <a:normAutofit/>
          </a:bodyPr>
          <a:lstStyle>
            <a:lvl1pPr marL="0" indent="0">
              <a:buNone/>
              <a:defRPr sz="1200">
                <a:solidFill>
                  <a:schemeClr val="tx2"/>
                </a:solidFill>
                <a:latin typeface="Myriad Pro" panose="020B0503030403020204" pitchFamily="34" charset="0"/>
              </a:defRPr>
            </a:lvl1pPr>
            <a:lvl2pPr marL="457200" indent="0">
              <a:buNone/>
              <a:defRPr sz="1200">
                <a:solidFill>
                  <a:schemeClr val="tx2"/>
                </a:solidFill>
              </a:defRPr>
            </a:lvl2pPr>
            <a:lvl3pPr marL="914400" indent="0">
              <a:buNone/>
              <a:defRPr sz="1200">
                <a:solidFill>
                  <a:schemeClr val="tx2"/>
                </a:solidFill>
              </a:defRPr>
            </a:lvl3pPr>
            <a:lvl4pPr marL="1371600" indent="0">
              <a:buNone/>
              <a:defRPr sz="1200">
                <a:solidFill>
                  <a:schemeClr val="tx2"/>
                </a:solidFill>
              </a:defRPr>
            </a:lvl4pPr>
            <a:lvl5pPr marL="1828800" indent="0">
              <a:buNone/>
              <a:defRPr sz="1200">
                <a:solidFill>
                  <a:schemeClr val="tx2"/>
                </a:solidFill>
              </a:defRPr>
            </a:lvl5pPr>
          </a:lstStyle>
          <a:p>
            <a:pPr lvl="0"/>
            <a:r>
              <a:rPr lang="fi-FI" dirty="0"/>
              <a:t>Muokkaa tekstin perustyylejä</a:t>
            </a:r>
            <a:endParaRPr lang="en-FI" dirty="0"/>
          </a:p>
        </p:txBody>
      </p:sp>
      <p:sp>
        <p:nvSpPr>
          <p:cNvPr id="5" name="Date Placeholder 4">
            <a:extLst>
              <a:ext uri="{FF2B5EF4-FFF2-40B4-BE49-F238E27FC236}">
                <a16:creationId xmlns:a16="http://schemas.microsoft.com/office/drawing/2014/main" id="{C2476867-393E-DE42-9581-1934918B6B83}"/>
              </a:ext>
              <a:ext uri="{C183D7F6-B498-43B3-948B-1728B52AA6E4}">
                <adec:decorative xmlns:adec="http://schemas.microsoft.com/office/drawing/2017/decorative" val="1"/>
              </a:ext>
            </a:extLst>
          </p:cNvPr>
          <p:cNvSpPr>
            <a:spLocks noGrp="1"/>
          </p:cNvSpPr>
          <p:nvPr>
            <p:ph type="dt" sz="half" idx="10"/>
          </p:nvPr>
        </p:nvSpPr>
        <p:spPr/>
        <p:txBody>
          <a:bodyPr/>
          <a:lstStyle/>
          <a:p>
            <a:fld id="{384DCFF3-DECE-46A9-A14D-CBA946B10157}" type="datetime1">
              <a:rPr lang="fi-FI" noProof="0" smtClean="0"/>
              <a:t>18.8.2025</a:t>
            </a:fld>
            <a:endParaRPr lang="fi-FI" noProof="0" dirty="0"/>
          </a:p>
        </p:txBody>
      </p:sp>
      <p:sp>
        <p:nvSpPr>
          <p:cNvPr id="10" name="Holder 4">
            <a:extLst>
              <a:ext uri="{FF2B5EF4-FFF2-40B4-BE49-F238E27FC236}">
                <a16:creationId xmlns:a16="http://schemas.microsoft.com/office/drawing/2014/main" id="{38A81BB1-F3D2-768E-A759-82AC9D7D5062}"/>
              </a:ext>
            </a:extLst>
          </p:cNvPr>
          <p:cNvSpPr>
            <a:spLocks noGrp="1"/>
          </p:cNvSpPr>
          <p:nvPr>
            <p:ph type="sldNum" sz="quarter" idx="4"/>
          </p:nvPr>
        </p:nvSpPr>
        <p:spPr>
          <a:xfrm>
            <a:off x="11273424" y="6352425"/>
            <a:ext cx="411845" cy="365125"/>
          </a:xfrm>
          <a:prstGeom prst="rect">
            <a:avLst/>
          </a:prstGeom>
        </p:spPr>
        <p:txBody>
          <a:bodyPr lIns="0" tIns="0" rIns="0" bIns="0"/>
          <a:lstStyle>
            <a:lvl1pPr algn="r">
              <a:defRPr sz="1100" b="1">
                <a:solidFill>
                  <a:schemeClr val="accent1"/>
                </a:solidFill>
                <a:latin typeface="Myriad Pro" panose="020B0503030403020204" pitchFamily="34" charset="0"/>
              </a:defRPr>
            </a:lvl1pPr>
          </a:lstStyle>
          <a:p>
            <a:fld id="{64174A11-7ABB-46A3-8A02-BEF8EE2825FF}" type="slidenum">
              <a:rPr lang="en-GB" smtClean="0"/>
              <a:pPr/>
              <a:t>‹#›</a:t>
            </a:fld>
            <a:endParaRPr lang="en-GB" dirty="0"/>
          </a:p>
        </p:txBody>
      </p:sp>
    </p:spTree>
    <p:extLst>
      <p:ext uri="{BB962C8B-B14F-4D97-AF65-F5344CB8AC3E}">
        <p14:creationId xmlns:p14="http://schemas.microsoft.com/office/powerpoint/2010/main" val="127276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2 palstaa SIN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EC171-29DD-C147-9204-BD985F50A42F}"/>
              </a:ext>
            </a:extLst>
          </p:cNvPr>
          <p:cNvSpPr>
            <a:spLocks noGrp="1"/>
          </p:cNvSpPr>
          <p:nvPr>
            <p:ph type="title" hasCustomPrompt="1"/>
          </p:nvPr>
        </p:nvSpPr>
        <p:spPr>
          <a:xfrm>
            <a:off x="640711" y="449749"/>
            <a:ext cx="5742160" cy="215034"/>
          </a:xfrm>
        </p:spPr>
        <p:txBody>
          <a:bodyPr/>
          <a:lstStyle>
            <a:lvl1pPr>
              <a:defRPr sz="1330" b="0" i="0">
                <a:solidFill>
                  <a:schemeClr val="accent1"/>
                </a:solidFill>
                <a:latin typeface="Myriad Pro" panose="020B0503030403020204" pitchFamily="34" charset="0"/>
              </a:defRPr>
            </a:lvl1pPr>
          </a:lstStyle>
          <a:p>
            <a:r>
              <a:rPr lang="fi-FI" noProof="0" dirty="0"/>
              <a:t>Otsikon pituus korkeintaan kaksi riviä</a:t>
            </a:r>
          </a:p>
        </p:txBody>
      </p:sp>
      <p:sp>
        <p:nvSpPr>
          <p:cNvPr id="3" name="Content Placeholder 2">
            <a:extLst>
              <a:ext uri="{FF2B5EF4-FFF2-40B4-BE49-F238E27FC236}">
                <a16:creationId xmlns:a16="http://schemas.microsoft.com/office/drawing/2014/main" id="{0BAB7E06-6098-814C-8AA5-987824D561F6}"/>
              </a:ext>
            </a:extLst>
          </p:cNvPr>
          <p:cNvSpPr>
            <a:spLocks noGrp="1"/>
          </p:cNvSpPr>
          <p:nvPr>
            <p:ph sz="half" idx="1"/>
          </p:nvPr>
        </p:nvSpPr>
        <p:spPr>
          <a:xfrm>
            <a:off x="814161" y="1400895"/>
            <a:ext cx="4850039" cy="4399269"/>
          </a:xfrm>
        </p:spPr>
        <p:txBody>
          <a:bodyPr>
            <a:normAutofit/>
          </a:bodyPr>
          <a:lstStyle>
            <a:lvl1pPr marL="0" indent="0">
              <a:buNone/>
              <a:defRPr sz="1200">
                <a:solidFill>
                  <a:schemeClr val="accent1"/>
                </a:solidFill>
                <a:latin typeface="Myriad Pro" panose="020B0503030403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fi-FI" dirty="0"/>
              <a:t>Muokkaa tekstin perustyylejä</a:t>
            </a:r>
            <a:endParaRPr lang="en-FI" dirty="0"/>
          </a:p>
        </p:txBody>
      </p:sp>
      <p:sp>
        <p:nvSpPr>
          <p:cNvPr id="4" name="Content Placeholder 3">
            <a:extLst>
              <a:ext uri="{FF2B5EF4-FFF2-40B4-BE49-F238E27FC236}">
                <a16:creationId xmlns:a16="http://schemas.microsoft.com/office/drawing/2014/main" id="{FEA61FE6-A0AB-9C4E-B3A8-9D5D0D29EC27}"/>
              </a:ext>
              <a:ext uri="{C183D7F6-B498-43B3-948B-1728B52AA6E4}">
                <adec:decorative xmlns:adec="http://schemas.microsoft.com/office/drawing/2017/decorative" val="0"/>
              </a:ext>
            </a:extLst>
          </p:cNvPr>
          <p:cNvSpPr>
            <a:spLocks noGrp="1"/>
          </p:cNvSpPr>
          <p:nvPr>
            <p:ph sz="half" idx="2"/>
          </p:nvPr>
        </p:nvSpPr>
        <p:spPr>
          <a:xfrm>
            <a:off x="6538686" y="1400896"/>
            <a:ext cx="4850039" cy="4399269"/>
          </a:xfrm>
        </p:spPr>
        <p:txBody>
          <a:bodyPr>
            <a:normAutofit/>
          </a:bodyPr>
          <a:lstStyle>
            <a:lvl1pPr marL="0" indent="0">
              <a:buNone/>
              <a:defRPr sz="1200">
                <a:solidFill>
                  <a:schemeClr val="accent1"/>
                </a:solidFill>
                <a:latin typeface="Myriad Pro" panose="020B0503030403020204" pitchFamily="34" charset="0"/>
              </a:defRPr>
            </a:lvl1pPr>
            <a:lvl2pPr marL="457200" indent="0">
              <a:buNone/>
              <a:defRPr sz="1200">
                <a:solidFill>
                  <a:schemeClr val="tx2"/>
                </a:solidFill>
              </a:defRPr>
            </a:lvl2pPr>
            <a:lvl3pPr marL="914400" indent="0">
              <a:buNone/>
              <a:defRPr sz="1200">
                <a:solidFill>
                  <a:schemeClr val="tx2"/>
                </a:solidFill>
              </a:defRPr>
            </a:lvl3pPr>
            <a:lvl4pPr marL="1371600" indent="0">
              <a:buNone/>
              <a:defRPr sz="1200">
                <a:solidFill>
                  <a:schemeClr val="tx2"/>
                </a:solidFill>
              </a:defRPr>
            </a:lvl4pPr>
            <a:lvl5pPr marL="1828800" indent="0">
              <a:buNone/>
              <a:defRPr sz="1200">
                <a:solidFill>
                  <a:schemeClr val="tx2"/>
                </a:solidFill>
              </a:defRPr>
            </a:lvl5pPr>
          </a:lstStyle>
          <a:p>
            <a:pPr lvl="0"/>
            <a:r>
              <a:rPr lang="fi-FI" dirty="0"/>
              <a:t>Muokkaa tekstin perustyylejä</a:t>
            </a:r>
            <a:endParaRPr lang="en-FI" dirty="0"/>
          </a:p>
        </p:txBody>
      </p:sp>
      <p:sp>
        <p:nvSpPr>
          <p:cNvPr id="5" name="Date Placeholder 4">
            <a:extLst>
              <a:ext uri="{FF2B5EF4-FFF2-40B4-BE49-F238E27FC236}">
                <a16:creationId xmlns:a16="http://schemas.microsoft.com/office/drawing/2014/main" id="{C2476867-393E-DE42-9581-1934918B6B83}"/>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accent1"/>
                </a:solidFill>
              </a:defRPr>
            </a:lvl1pPr>
          </a:lstStyle>
          <a:p>
            <a:fld id="{4D6A275E-102E-4592-9B3B-B452B31B21F3}" type="datetime1">
              <a:rPr lang="fi-FI" smtClean="0"/>
              <a:pPr/>
              <a:t>18.8.2025</a:t>
            </a:fld>
            <a:endParaRPr lang="fi-FI" dirty="0"/>
          </a:p>
        </p:txBody>
      </p:sp>
      <p:sp>
        <p:nvSpPr>
          <p:cNvPr id="6" name="Slide Number Placeholder 6">
            <a:extLst>
              <a:ext uri="{FF2B5EF4-FFF2-40B4-BE49-F238E27FC236}">
                <a16:creationId xmlns:a16="http://schemas.microsoft.com/office/drawing/2014/main" id="{720E7BD6-829C-791E-34F7-545FF0688C85}"/>
              </a:ext>
              <a:ext uri="{C183D7F6-B498-43B3-948B-1728B52AA6E4}">
                <adec:decorative xmlns:adec="http://schemas.microsoft.com/office/drawing/2017/decorative" val="1"/>
              </a:ext>
            </a:extLst>
          </p:cNvPr>
          <p:cNvSpPr>
            <a:spLocks noGrp="1"/>
          </p:cNvSpPr>
          <p:nvPr>
            <p:ph type="sldNum" sz="quarter" idx="12"/>
          </p:nvPr>
        </p:nvSpPr>
        <p:spPr>
          <a:xfrm>
            <a:off x="11273424" y="6358650"/>
            <a:ext cx="411845" cy="365125"/>
          </a:xfrm>
          <a:prstGeom prst="rect">
            <a:avLst/>
          </a:prstGeom>
        </p:spPr>
        <p:txBody>
          <a:bodyPr/>
          <a:lstStyle>
            <a:lvl1pPr>
              <a:defRPr>
                <a:solidFill>
                  <a:schemeClr val="accent1"/>
                </a:solidFill>
              </a:defRPr>
            </a:lvl1pPr>
          </a:lstStyle>
          <a:p>
            <a:fld id="{7CD1C137-87C0-4E4B-8573-EDFCC21A7E6F}" type="slidenum">
              <a:rPr lang="fi-FI" smtClean="0"/>
              <a:pPr/>
              <a:t>‹#›</a:t>
            </a:fld>
            <a:endParaRPr lang="fi-FI" dirty="0"/>
          </a:p>
        </p:txBody>
      </p:sp>
    </p:spTree>
    <p:extLst>
      <p:ext uri="{BB962C8B-B14F-4D97-AF65-F5344CB8AC3E}">
        <p14:creationId xmlns:p14="http://schemas.microsoft.com/office/powerpoint/2010/main" val="1803132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alsta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EC171-29DD-C147-9204-BD985F50A42F}"/>
              </a:ext>
            </a:extLst>
          </p:cNvPr>
          <p:cNvSpPr>
            <a:spLocks noGrp="1"/>
          </p:cNvSpPr>
          <p:nvPr>
            <p:ph type="title" hasCustomPrompt="1"/>
          </p:nvPr>
        </p:nvSpPr>
        <p:spPr>
          <a:xfrm>
            <a:off x="640711" y="449749"/>
            <a:ext cx="5742160" cy="215034"/>
          </a:xfrm>
        </p:spPr>
        <p:txBody>
          <a:bodyPr/>
          <a:lstStyle>
            <a:lvl1pPr>
              <a:defRPr sz="1330" b="0">
                <a:solidFill>
                  <a:schemeClr val="tx2"/>
                </a:solidFill>
                <a:latin typeface="Myriad Pro" panose="020B0503030403020204" pitchFamily="34" charset="0"/>
              </a:defRPr>
            </a:lvl1pPr>
          </a:lstStyle>
          <a:p>
            <a:r>
              <a:rPr lang="fi-FI" noProof="0" dirty="0"/>
              <a:t>Otsikon pituus korkeintaan kaksi riviä</a:t>
            </a:r>
          </a:p>
        </p:txBody>
      </p:sp>
      <p:sp>
        <p:nvSpPr>
          <p:cNvPr id="3" name="Content Placeholder 2">
            <a:extLst>
              <a:ext uri="{FF2B5EF4-FFF2-40B4-BE49-F238E27FC236}">
                <a16:creationId xmlns:a16="http://schemas.microsoft.com/office/drawing/2014/main" id="{0BAB7E06-6098-814C-8AA5-987824D561F6}"/>
              </a:ext>
            </a:extLst>
          </p:cNvPr>
          <p:cNvSpPr>
            <a:spLocks noGrp="1"/>
          </p:cNvSpPr>
          <p:nvPr>
            <p:ph sz="half" idx="1"/>
          </p:nvPr>
        </p:nvSpPr>
        <p:spPr>
          <a:xfrm>
            <a:off x="814162" y="1400895"/>
            <a:ext cx="2272322" cy="4399269"/>
          </a:xfrm>
        </p:spPr>
        <p:txBody>
          <a:bodyPr>
            <a:normAutofit/>
          </a:bodyPr>
          <a:lstStyle>
            <a:lvl1pPr marL="0" indent="0">
              <a:buNone/>
              <a:defRPr sz="1200">
                <a:solidFill>
                  <a:schemeClr val="tx2"/>
                </a:solidFill>
                <a:latin typeface="Myriad Pro" panose="020B0503030403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fi-FI" dirty="0"/>
              <a:t>Muokkaa tekstin perustyylejä</a:t>
            </a:r>
            <a:endParaRPr lang="en-FI" dirty="0"/>
          </a:p>
        </p:txBody>
      </p:sp>
      <p:sp>
        <p:nvSpPr>
          <p:cNvPr id="4" name="Content Placeholder 3">
            <a:extLst>
              <a:ext uri="{FF2B5EF4-FFF2-40B4-BE49-F238E27FC236}">
                <a16:creationId xmlns:a16="http://schemas.microsoft.com/office/drawing/2014/main" id="{FEA61FE6-A0AB-9C4E-B3A8-9D5D0D29EC27}"/>
              </a:ext>
              <a:ext uri="{C183D7F6-B498-43B3-948B-1728B52AA6E4}">
                <adec:decorative xmlns:adec="http://schemas.microsoft.com/office/drawing/2017/decorative" val="0"/>
              </a:ext>
            </a:extLst>
          </p:cNvPr>
          <p:cNvSpPr>
            <a:spLocks noGrp="1"/>
          </p:cNvSpPr>
          <p:nvPr>
            <p:ph sz="half" idx="2"/>
          </p:nvPr>
        </p:nvSpPr>
        <p:spPr>
          <a:xfrm>
            <a:off x="4220162" y="1400896"/>
            <a:ext cx="7168564" cy="4399269"/>
          </a:xfrm>
        </p:spPr>
        <p:txBody>
          <a:bodyPr>
            <a:normAutofit/>
          </a:bodyPr>
          <a:lstStyle>
            <a:lvl1pPr marL="0" indent="0">
              <a:buNone/>
              <a:defRPr sz="1200">
                <a:solidFill>
                  <a:schemeClr val="tx2"/>
                </a:solidFill>
                <a:latin typeface="Myriad Pro" panose="020B0503030403020204" pitchFamily="34" charset="0"/>
              </a:defRPr>
            </a:lvl1pPr>
            <a:lvl2pPr marL="457200" indent="0">
              <a:buNone/>
              <a:defRPr sz="1200">
                <a:solidFill>
                  <a:schemeClr val="tx2"/>
                </a:solidFill>
              </a:defRPr>
            </a:lvl2pPr>
            <a:lvl3pPr marL="914400" indent="0">
              <a:buNone/>
              <a:defRPr sz="1200">
                <a:solidFill>
                  <a:schemeClr val="tx2"/>
                </a:solidFill>
              </a:defRPr>
            </a:lvl3pPr>
            <a:lvl4pPr marL="1371600" indent="0">
              <a:buNone/>
              <a:defRPr sz="1200">
                <a:solidFill>
                  <a:schemeClr val="tx2"/>
                </a:solidFill>
              </a:defRPr>
            </a:lvl4pPr>
            <a:lvl5pPr marL="1828800" indent="0">
              <a:buNone/>
              <a:defRPr sz="1200">
                <a:solidFill>
                  <a:schemeClr val="tx2"/>
                </a:solidFill>
              </a:defRPr>
            </a:lvl5pPr>
          </a:lstStyle>
          <a:p>
            <a:pPr lvl="0"/>
            <a:r>
              <a:rPr lang="fi-FI" dirty="0"/>
              <a:t>Muokkaa tekstin perustyylejä</a:t>
            </a:r>
            <a:endParaRPr lang="en-FI" dirty="0"/>
          </a:p>
        </p:txBody>
      </p:sp>
      <p:sp>
        <p:nvSpPr>
          <p:cNvPr id="5" name="Date Placeholder 4">
            <a:extLst>
              <a:ext uri="{FF2B5EF4-FFF2-40B4-BE49-F238E27FC236}">
                <a16:creationId xmlns:a16="http://schemas.microsoft.com/office/drawing/2014/main" id="{C2476867-393E-DE42-9581-1934918B6B83}"/>
              </a:ext>
              <a:ext uri="{C183D7F6-B498-43B3-948B-1728B52AA6E4}">
                <adec:decorative xmlns:adec="http://schemas.microsoft.com/office/drawing/2017/decorative" val="1"/>
              </a:ext>
            </a:extLst>
          </p:cNvPr>
          <p:cNvSpPr>
            <a:spLocks noGrp="1"/>
          </p:cNvSpPr>
          <p:nvPr>
            <p:ph type="dt" sz="half" idx="10"/>
          </p:nvPr>
        </p:nvSpPr>
        <p:spPr/>
        <p:txBody>
          <a:bodyPr/>
          <a:lstStyle/>
          <a:p>
            <a:fld id="{D94A1FCB-C672-432A-8E4A-466F69B8FA11}" type="datetime1">
              <a:rPr lang="fi-FI" noProof="0" smtClean="0"/>
              <a:t>18.8.2025</a:t>
            </a:fld>
            <a:endParaRPr lang="fi-FI" noProof="0" dirty="0"/>
          </a:p>
        </p:txBody>
      </p:sp>
      <p:sp>
        <p:nvSpPr>
          <p:cNvPr id="9" name="object 3">
            <a:extLst>
              <a:ext uri="{FF2B5EF4-FFF2-40B4-BE49-F238E27FC236}">
                <a16:creationId xmlns:a16="http://schemas.microsoft.com/office/drawing/2014/main" id="{9A84F81B-9DAC-0FAE-EAEA-1E52F6D49375}"/>
              </a:ext>
              <a:ext uri="{C183D7F6-B498-43B3-948B-1728B52AA6E4}">
                <adec:decorative xmlns:adec="http://schemas.microsoft.com/office/drawing/2017/decorative" val="1"/>
              </a:ext>
            </a:extLst>
          </p:cNvPr>
          <p:cNvSpPr/>
          <p:nvPr userDrawn="1"/>
        </p:nvSpPr>
        <p:spPr>
          <a:xfrm flipH="1">
            <a:off x="3604704" y="1377874"/>
            <a:ext cx="45719" cy="4602310"/>
          </a:xfrm>
          <a:custGeom>
            <a:avLst/>
            <a:gdLst/>
            <a:ahLst/>
            <a:cxnLst/>
            <a:rect l="l" t="t" r="r" b="b"/>
            <a:pathLst>
              <a:path h="6805930">
                <a:moveTo>
                  <a:pt x="0" y="0"/>
                </a:moveTo>
                <a:lnTo>
                  <a:pt x="0" y="6805640"/>
                </a:lnTo>
              </a:path>
            </a:pathLst>
          </a:custGeom>
          <a:ln w="7853">
            <a:solidFill>
              <a:srgbClr val="B5D8CC"/>
            </a:solidFill>
          </a:ln>
        </p:spPr>
        <p:txBody>
          <a:bodyPr wrap="square" lIns="0" tIns="0" rIns="0" bIns="0" rtlCol="0"/>
          <a:lstStyle/>
          <a:p>
            <a:endParaRPr sz="1092"/>
          </a:p>
        </p:txBody>
      </p:sp>
      <p:sp>
        <p:nvSpPr>
          <p:cNvPr id="8" name="Slide Number Placeholder 6">
            <a:extLst>
              <a:ext uri="{FF2B5EF4-FFF2-40B4-BE49-F238E27FC236}">
                <a16:creationId xmlns:a16="http://schemas.microsoft.com/office/drawing/2014/main" id="{9A2338AC-6042-0D44-B669-097892D40924}"/>
              </a:ext>
              <a:ext uri="{C183D7F6-B498-43B3-948B-1728B52AA6E4}">
                <adec:decorative xmlns:adec="http://schemas.microsoft.com/office/drawing/2017/decorative" val="1"/>
              </a:ext>
            </a:extLst>
          </p:cNvPr>
          <p:cNvSpPr>
            <a:spLocks noGrp="1"/>
          </p:cNvSpPr>
          <p:nvPr>
            <p:ph type="sldNum" sz="quarter" idx="12"/>
          </p:nvPr>
        </p:nvSpPr>
        <p:spPr>
          <a:xfrm>
            <a:off x="11273424" y="6358650"/>
            <a:ext cx="411845" cy="365125"/>
          </a:xfrm>
          <a:prstGeom prst="rect">
            <a:avLst/>
          </a:prstGeom>
        </p:spPr>
        <p:txBody>
          <a:bodyPr/>
          <a:lstStyle/>
          <a:p>
            <a:fld id="{7CD1C137-87C0-4E4B-8573-EDFCC21A7E6F}" type="slidenum">
              <a:rPr lang="fi-FI" noProof="0" smtClean="0"/>
              <a:t>‹#›</a:t>
            </a:fld>
            <a:endParaRPr lang="fi-FI" noProof="0" dirty="0"/>
          </a:p>
        </p:txBody>
      </p:sp>
    </p:spTree>
    <p:extLst>
      <p:ext uri="{BB962C8B-B14F-4D97-AF65-F5344CB8AC3E}">
        <p14:creationId xmlns:p14="http://schemas.microsoft.com/office/powerpoint/2010/main" val="1210643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palstaa 2 SIN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EC171-29DD-C147-9204-BD985F50A42F}"/>
              </a:ext>
            </a:extLst>
          </p:cNvPr>
          <p:cNvSpPr>
            <a:spLocks noGrp="1"/>
          </p:cNvSpPr>
          <p:nvPr>
            <p:ph type="title" hasCustomPrompt="1"/>
          </p:nvPr>
        </p:nvSpPr>
        <p:spPr>
          <a:xfrm>
            <a:off x="640711" y="449749"/>
            <a:ext cx="5742160" cy="215034"/>
          </a:xfrm>
        </p:spPr>
        <p:txBody>
          <a:bodyPr/>
          <a:lstStyle>
            <a:lvl1pPr>
              <a:defRPr sz="1330" b="0">
                <a:solidFill>
                  <a:schemeClr val="accent1"/>
                </a:solidFill>
                <a:latin typeface="Myriad Pro" panose="020B0503030403020204" pitchFamily="34" charset="0"/>
              </a:defRPr>
            </a:lvl1pPr>
          </a:lstStyle>
          <a:p>
            <a:r>
              <a:rPr lang="fi-FI" noProof="0" dirty="0"/>
              <a:t>Otsikon pituus korkeintaan kaksi riviä</a:t>
            </a:r>
          </a:p>
        </p:txBody>
      </p:sp>
      <p:sp>
        <p:nvSpPr>
          <p:cNvPr id="3" name="Content Placeholder 2">
            <a:extLst>
              <a:ext uri="{FF2B5EF4-FFF2-40B4-BE49-F238E27FC236}">
                <a16:creationId xmlns:a16="http://schemas.microsoft.com/office/drawing/2014/main" id="{0BAB7E06-6098-814C-8AA5-987824D561F6}"/>
              </a:ext>
            </a:extLst>
          </p:cNvPr>
          <p:cNvSpPr>
            <a:spLocks noGrp="1"/>
          </p:cNvSpPr>
          <p:nvPr>
            <p:ph sz="half" idx="1"/>
          </p:nvPr>
        </p:nvSpPr>
        <p:spPr>
          <a:xfrm>
            <a:off x="814162" y="1400895"/>
            <a:ext cx="2272322" cy="4399269"/>
          </a:xfrm>
        </p:spPr>
        <p:txBody>
          <a:bodyPr>
            <a:normAutofit/>
          </a:bodyPr>
          <a:lstStyle>
            <a:lvl1pPr marL="0" indent="0">
              <a:buNone/>
              <a:defRPr sz="1200">
                <a:solidFill>
                  <a:schemeClr val="accent1"/>
                </a:solidFill>
                <a:latin typeface="Myriad Pro" panose="020B0503030403020204" pitchFamily="34" charset="0"/>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fi-FI" dirty="0"/>
              <a:t>Muokkaa tekstin perustyylejä</a:t>
            </a:r>
            <a:endParaRPr lang="en-FI" dirty="0"/>
          </a:p>
        </p:txBody>
      </p:sp>
      <p:sp>
        <p:nvSpPr>
          <p:cNvPr id="4" name="Content Placeholder 3">
            <a:extLst>
              <a:ext uri="{FF2B5EF4-FFF2-40B4-BE49-F238E27FC236}">
                <a16:creationId xmlns:a16="http://schemas.microsoft.com/office/drawing/2014/main" id="{FEA61FE6-A0AB-9C4E-B3A8-9D5D0D29EC27}"/>
              </a:ext>
              <a:ext uri="{C183D7F6-B498-43B3-948B-1728B52AA6E4}">
                <adec:decorative xmlns:adec="http://schemas.microsoft.com/office/drawing/2017/decorative" val="0"/>
              </a:ext>
            </a:extLst>
          </p:cNvPr>
          <p:cNvSpPr>
            <a:spLocks noGrp="1"/>
          </p:cNvSpPr>
          <p:nvPr>
            <p:ph sz="half" idx="2"/>
          </p:nvPr>
        </p:nvSpPr>
        <p:spPr>
          <a:xfrm>
            <a:off x="4220162" y="1400896"/>
            <a:ext cx="7168564" cy="4399269"/>
          </a:xfrm>
        </p:spPr>
        <p:txBody>
          <a:bodyPr>
            <a:normAutofit/>
          </a:bodyPr>
          <a:lstStyle>
            <a:lvl1pPr marL="171450" indent="-171450">
              <a:buClr>
                <a:srgbClr val="000C9E"/>
              </a:buClr>
              <a:buFont typeface="Arial" panose="020B0604020202020204" pitchFamily="34" charset="0"/>
              <a:buChar char="•"/>
              <a:defRPr sz="1200">
                <a:solidFill>
                  <a:schemeClr val="accent1"/>
                </a:solidFill>
                <a:latin typeface="Myriad Pro" panose="020B0503030403020204" pitchFamily="34" charset="0"/>
              </a:defRPr>
            </a:lvl1pPr>
            <a:lvl2pPr marL="457200" indent="0">
              <a:buNone/>
              <a:defRPr sz="1200">
                <a:solidFill>
                  <a:schemeClr val="tx2"/>
                </a:solidFill>
              </a:defRPr>
            </a:lvl2pPr>
            <a:lvl3pPr marL="914400" indent="0">
              <a:buNone/>
              <a:defRPr sz="1200">
                <a:solidFill>
                  <a:schemeClr val="tx2"/>
                </a:solidFill>
              </a:defRPr>
            </a:lvl3pPr>
            <a:lvl4pPr marL="1371600" indent="0">
              <a:buNone/>
              <a:defRPr sz="1200">
                <a:solidFill>
                  <a:schemeClr val="tx2"/>
                </a:solidFill>
              </a:defRPr>
            </a:lvl4pPr>
            <a:lvl5pPr marL="1828800" indent="0">
              <a:buNone/>
              <a:defRPr sz="1200">
                <a:solidFill>
                  <a:schemeClr val="tx2"/>
                </a:solidFill>
              </a:defRPr>
            </a:lvl5pPr>
          </a:lstStyle>
          <a:p>
            <a:pPr lvl="0"/>
            <a:r>
              <a:rPr lang="fi-FI" dirty="0"/>
              <a:t>Muokkaa tekstin perustyylejä</a:t>
            </a:r>
          </a:p>
          <a:p>
            <a:pPr lvl="0"/>
            <a:endParaRPr lang="en-FI" dirty="0"/>
          </a:p>
        </p:txBody>
      </p:sp>
      <p:sp>
        <p:nvSpPr>
          <p:cNvPr id="5" name="Date Placeholder 4">
            <a:extLst>
              <a:ext uri="{FF2B5EF4-FFF2-40B4-BE49-F238E27FC236}">
                <a16:creationId xmlns:a16="http://schemas.microsoft.com/office/drawing/2014/main" id="{C2476867-393E-DE42-9581-1934918B6B83}"/>
              </a:ext>
              <a:ext uri="{C183D7F6-B498-43B3-948B-1728B52AA6E4}">
                <adec:decorative xmlns:adec="http://schemas.microsoft.com/office/drawing/2017/decorative" val="1"/>
              </a:ext>
            </a:extLst>
          </p:cNvPr>
          <p:cNvSpPr>
            <a:spLocks noGrp="1"/>
          </p:cNvSpPr>
          <p:nvPr>
            <p:ph type="dt" sz="half" idx="10"/>
          </p:nvPr>
        </p:nvSpPr>
        <p:spPr/>
        <p:txBody>
          <a:bodyPr/>
          <a:lstStyle/>
          <a:p>
            <a:fld id="{1567BDE8-436F-4EAD-8620-C19DA78E6781}" type="datetime1">
              <a:rPr lang="fi-FI" noProof="0" smtClean="0"/>
              <a:t>18.8.2025</a:t>
            </a:fld>
            <a:endParaRPr lang="fi-FI" noProof="0" dirty="0"/>
          </a:p>
        </p:txBody>
      </p:sp>
      <p:sp>
        <p:nvSpPr>
          <p:cNvPr id="8" name="Slide Number Placeholder 6">
            <a:extLst>
              <a:ext uri="{FF2B5EF4-FFF2-40B4-BE49-F238E27FC236}">
                <a16:creationId xmlns:a16="http://schemas.microsoft.com/office/drawing/2014/main" id="{F79D3C65-3EF8-9257-1261-DAB8109567F7}"/>
              </a:ext>
              <a:ext uri="{C183D7F6-B498-43B3-948B-1728B52AA6E4}">
                <adec:decorative xmlns:adec="http://schemas.microsoft.com/office/drawing/2017/decorative" val="1"/>
              </a:ext>
            </a:extLst>
          </p:cNvPr>
          <p:cNvSpPr>
            <a:spLocks noGrp="1"/>
          </p:cNvSpPr>
          <p:nvPr>
            <p:ph type="sldNum" sz="quarter" idx="12"/>
          </p:nvPr>
        </p:nvSpPr>
        <p:spPr>
          <a:xfrm>
            <a:off x="11273424" y="6358650"/>
            <a:ext cx="411845" cy="365125"/>
          </a:xfrm>
          <a:prstGeom prst="rect">
            <a:avLst/>
          </a:prstGeom>
        </p:spPr>
        <p:txBody>
          <a:bodyPr/>
          <a:lstStyle>
            <a:lvl1pPr>
              <a:defRPr>
                <a:solidFill>
                  <a:schemeClr val="accent1"/>
                </a:solidFill>
              </a:defRPr>
            </a:lvl1pPr>
          </a:lstStyle>
          <a:p>
            <a:fld id="{7CD1C137-87C0-4E4B-8573-EDFCC21A7E6F}" type="slidenum">
              <a:rPr lang="fi-FI" smtClean="0"/>
              <a:pPr/>
              <a:t>‹#›</a:t>
            </a:fld>
            <a:endParaRPr lang="fi-FI" dirty="0"/>
          </a:p>
        </p:txBody>
      </p:sp>
    </p:spTree>
    <p:extLst>
      <p:ext uri="{BB962C8B-B14F-4D97-AF65-F5344CB8AC3E}">
        <p14:creationId xmlns:p14="http://schemas.microsoft.com/office/powerpoint/2010/main" val="107827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altion yhteiset osaamiset sivupohja 1">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BE39B7A-AC84-A44F-980A-A1BCA6C63D42}"/>
              </a:ext>
              <a:ext uri="{C183D7F6-B498-43B3-948B-1728B52AA6E4}">
                <adec:decorative xmlns:adec="http://schemas.microsoft.com/office/drawing/2017/decorative" val="1"/>
              </a:ext>
            </a:extLst>
          </p:cNvPr>
          <p:cNvSpPr>
            <a:spLocks noGrp="1"/>
          </p:cNvSpPr>
          <p:nvPr>
            <p:ph type="sldNum" sz="quarter" idx="12"/>
          </p:nvPr>
        </p:nvSpPr>
        <p:spPr>
          <a:xfrm>
            <a:off x="11151689" y="478798"/>
            <a:ext cx="411845" cy="365125"/>
          </a:xfrm>
          <a:prstGeom prst="rect">
            <a:avLst/>
          </a:prstGeom>
        </p:spPr>
        <p:txBody>
          <a:bodyPr/>
          <a:lstStyle/>
          <a:p>
            <a:fld id="{7CD1C137-87C0-4E4B-8573-EDFCC21A7E6F}" type="slidenum">
              <a:rPr lang="fi-FI" noProof="0" smtClean="0"/>
              <a:t>‹#›</a:t>
            </a:fld>
            <a:endParaRPr lang="fi-FI" noProof="0" dirty="0"/>
          </a:p>
        </p:txBody>
      </p:sp>
      <p:sp>
        <p:nvSpPr>
          <p:cNvPr id="2" name="Title 1">
            <a:extLst>
              <a:ext uri="{FF2B5EF4-FFF2-40B4-BE49-F238E27FC236}">
                <a16:creationId xmlns:a16="http://schemas.microsoft.com/office/drawing/2014/main" id="{4A3EC171-29DD-C147-9204-BD985F50A42F}"/>
              </a:ext>
            </a:extLst>
          </p:cNvPr>
          <p:cNvSpPr>
            <a:spLocks noGrp="1"/>
          </p:cNvSpPr>
          <p:nvPr>
            <p:ph type="title" hasCustomPrompt="1"/>
          </p:nvPr>
        </p:nvSpPr>
        <p:spPr>
          <a:xfrm>
            <a:off x="640711" y="449749"/>
            <a:ext cx="5742160" cy="215034"/>
          </a:xfrm>
        </p:spPr>
        <p:txBody>
          <a:bodyPr/>
          <a:lstStyle>
            <a:lvl1pPr>
              <a:defRPr sz="1330" b="0">
                <a:solidFill>
                  <a:schemeClr val="tx2"/>
                </a:solidFill>
                <a:latin typeface="Myriad Pro" panose="020B0503030403020204" pitchFamily="34" charset="0"/>
              </a:defRPr>
            </a:lvl1pPr>
          </a:lstStyle>
          <a:p>
            <a:r>
              <a:rPr lang="fi-FI" noProof="0" dirty="0"/>
              <a:t>Otsikon pituus korkeintaan kaksi riviä</a:t>
            </a:r>
          </a:p>
        </p:txBody>
      </p:sp>
      <p:sp>
        <p:nvSpPr>
          <p:cNvPr id="4" name="Content Placeholder 3">
            <a:extLst>
              <a:ext uri="{FF2B5EF4-FFF2-40B4-BE49-F238E27FC236}">
                <a16:creationId xmlns:a16="http://schemas.microsoft.com/office/drawing/2014/main" id="{FEA61FE6-A0AB-9C4E-B3A8-9D5D0D29EC27}"/>
              </a:ext>
              <a:ext uri="{C183D7F6-B498-43B3-948B-1728B52AA6E4}">
                <adec:decorative xmlns:adec="http://schemas.microsoft.com/office/drawing/2017/decorative" val="0"/>
              </a:ext>
            </a:extLst>
          </p:cNvPr>
          <p:cNvSpPr>
            <a:spLocks noGrp="1"/>
          </p:cNvSpPr>
          <p:nvPr>
            <p:ph sz="half" idx="2"/>
          </p:nvPr>
        </p:nvSpPr>
        <p:spPr>
          <a:xfrm>
            <a:off x="6096000" y="1400896"/>
            <a:ext cx="4850039" cy="4399269"/>
          </a:xfrm>
        </p:spPr>
        <p:txBody>
          <a:bodyPr>
            <a:normAutofit/>
          </a:bodyPr>
          <a:lstStyle>
            <a:lvl1pPr marL="0" indent="0">
              <a:buNone/>
              <a:defRPr sz="1200">
                <a:solidFill>
                  <a:schemeClr val="tx2"/>
                </a:solidFill>
                <a:latin typeface="Myriad Pro" panose="020B0503030403020204" pitchFamily="34" charset="0"/>
              </a:defRPr>
            </a:lvl1pPr>
            <a:lvl2pPr marL="457200" indent="0">
              <a:buNone/>
              <a:defRPr sz="1200">
                <a:solidFill>
                  <a:schemeClr val="tx2"/>
                </a:solidFill>
              </a:defRPr>
            </a:lvl2pPr>
            <a:lvl3pPr marL="914400" indent="0">
              <a:buNone/>
              <a:defRPr sz="1200">
                <a:solidFill>
                  <a:schemeClr val="tx2"/>
                </a:solidFill>
              </a:defRPr>
            </a:lvl3pPr>
            <a:lvl4pPr marL="1371600" indent="0">
              <a:buNone/>
              <a:defRPr sz="1200">
                <a:solidFill>
                  <a:schemeClr val="tx2"/>
                </a:solidFill>
              </a:defRPr>
            </a:lvl4pPr>
            <a:lvl5pPr marL="1828800" indent="0">
              <a:buNone/>
              <a:defRPr sz="1200">
                <a:solidFill>
                  <a:schemeClr val="tx2"/>
                </a:solidFill>
              </a:defRPr>
            </a:lvl5pPr>
          </a:lstStyle>
          <a:p>
            <a:pPr lvl="0"/>
            <a:r>
              <a:rPr lang="fi-FI" dirty="0"/>
              <a:t>Muokkaa tekstin perustyylejä</a:t>
            </a:r>
            <a:endParaRPr lang="en-FI" dirty="0"/>
          </a:p>
        </p:txBody>
      </p:sp>
      <p:sp>
        <p:nvSpPr>
          <p:cNvPr id="5" name="Date Placeholder 4">
            <a:extLst>
              <a:ext uri="{FF2B5EF4-FFF2-40B4-BE49-F238E27FC236}">
                <a16:creationId xmlns:a16="http://schemas.microsoft.com/office/drawing/2014/main" id="{C2476867-393E-DE42-9581-1934918B6B83}"/>
              </a:ext>
              <a:ext uri="{C183D7F6-B498-43B3-948B-1728B52AA6E4}">
                <adec:decorative xmlns:adec="http://schemas.microsoft.com/office/drawing/2017/decorative" val="1"/>
              </a:ext>
            </a:extLst>
          </p:cNvPr>
          <p:cNvSpPr>
            <a:spLocks noGrp="1"/>
          </p:cNvSpPr>
          <p:nvPr>
            <p:ph type="dt" sz="half" idx="10"/>
          </p:nvPr>
        </p:nvSpPr>
        <p:spPr/>
        <p:txBody>
          <a:bodyPr/>
          <a:lstStyle/>
          <a:p>
            <a:fld id="{81F5BACC-78EC-426A-B204-4A51B34245AD}" type="datetime1">
              <a:rPr lang="fi-FI" noProof="0" smtClean="0"/>
              <a:t>18.8.2025</a:t>
            </a:fld>
            <a:endParaRPr lang="fi-FI" noProof="0" dirty="0"/>
          </a:p>
        </p:txBody>
      </p:sp>
      <p:sp>
        <p:nvSpPr>
          <p:cNvPr id="12" name="Kuvan paikkamerkki 11">
            <a:extLst>
              <a:ext uri="{FF2B5EF4-FFF2-40B4-BE49-F238E27FC236}">
                <a16:creationId xmlns:a16="http://schemas.microsoft.com/office/drawing/2014/main" id="{84FAD11A-3CDE-F443-0C73-184F31A31966}"/>
              </a:ext>
            </a:extLst>
          </p:cNvPr>
          <p:cNvSpPr>
            <a:spLocks noGrp="1"/>
          </p:cNvSpPr>
          <p:nvPr>
            <p:ph type="pic" sz="quarter" idx="13" hasCustomPrompt="1"/>
          </p:nvPr>
        </p:nvSpPr>
        <p:spPr>
          <a:xfrm>
            <a:off x="1151305" y="1569863"/>
            <a:ext cx="3877895" cy="3877895"/>
          </a:xfrm>
          <a:prstGeom prst="ellipse">
            <a:avLst/>
          </a:prstGeom>
          <a:solidFill>
            <a:schemeClr val="bg2"/>
          </a:solidFill>
        </p:spPr>
        <p:txBody>
          <a:bodyPr>
            <a:normAutofit/>
          </a:bodyPr>
          <a:lstStyle>
            <a:lvl1pPr>
              <a:defRPr sz="1200"/>
            </a:lvl1pPr>
          </a:lstStyle>
          <a:p>
            <a:r>
              <a:rPr lang="fi-FI" dirty="0"/>
              <a:t>Kuvapaikka</a:t>
            </a:r>
            <a:endParaRPr lang="en-GB" dirty="0"/>
          </a:p>
        </p:txBody>
      </p:sp>
    </p:spTree>
    <p:extLst>
      <p:ext uri="{BB962C8B-B14F-4D97-AF65-F5344CB8AC3E}">
        <p14:creationId xmlns:p14="http://schemas.microsoft.com/office/powerpoint/2010/main" val="135124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C9165C-3396-5C49-BB4E-E81FED19ADFC}"/>
              </a:ext>
            </a:extLst>
          </p:cNvPr>
          <p:cNvSpPr>
            <a:spLocks noGrp="1"/>
          </p:cNvSpPr>
          <p:nvPr>
            <p:ph type="title"/>
          </p:nvPr>
        </p:nvSpPr>
        <p:spPr>
          <a:xfrm>
            <a:off x="814161" y="720000"/>
            <a:ext cx="10888566" cy="1080000"/>
          </a:xfrm>
          <a:prstGeom prst="rect">
            <a:avLst/>
          </a:prstGeom>
        </p:spPr>
        <p:txBody>
          <a:bodyPr vert="horz" lIns="0" tIns="45720" rIns="0" bIns="45720" rtlCol="0" anchor="ctr" anchorCtr="0">
            <a:noAutofit/>
          </a:bodyPr>
          <a:lstStyle/>
          <a:p>
            <a:r>
              <a:rPr lang="fi-FI" noProof="0" dirty="0"/>
              <a:t>Tekstisivu, yksipalstainen</a:t>
            </a:r>
            <a:br>
              <a:rPr lang="fi-FI" noProof="0" dirty="0"/>
            </a:br>
            <a:r>
              <a:rPr lang="fi-FI" noProof="0" dirty="0"/>
              <a:t>Otsikon pituus korkeintaan kaksi riviä</a:t>
            </a:r>
          </a:p>
        </p:txBody>
      </p:sp>
      <p:sp>
        <p:nvSpPr>
          <p:cNvPr id="3" name="Text Placeholder 2">
            <a:extLst>
              <a:ext uri="{FF2B5EF4-FFF2-40B4-BE49-F238E27FC236}">
                <a16:creationId xmlns:a16="http://schemas.microsoft.com/office/drawing/2014/main" id="{37A17D9C-76EE-704D-AC70-A428AA81B84C}"/>
              </a:ext>
            </a:extLst>
          </p:cNvPr>
          <p:cNvSpPr>
            <a:spLocks noGrp="1"/>
          </p:cNvSpPr>
          <p:nvPr>
            <p:ph type="body" idx="1"/>
          </p:nvPr>
        </p:nvSpPr>
        <p:spPr>
          <a:xfrm>
            <a:off x="814161" y="1944000"/>
            <a:ext cx="10871109" cy="3763342"/>
          </a:xfrm>
          <a:prstGeom prst="rect">
            <a:avLst/>
          </a:prstGeom>
        </p:spPr>
        <p:txBody>
          <a:bodyPr vert="horz" lIns="0" tIns="45720" rIns="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FI" dirty="0"/>
          </a:p>
        </p:txBody>
      </p:sp>
      <p:sp>
        <p:nvSpPr>
          <p:cNvPr id="4" name="Date Placeholder 3">
            <a:extLst>
              <a:ext uri="{FF2B5EF4-FFF2-40B4-BE49-F238E27FC236}">
                <a16:creationId xmlns:a16="http://schemas.microsoft.com/office/drawing/2014/main" id="{A77CDCDA-6DEE-464D-925C-45E808D9AD1F}"/>
              </a:ext>
              <a:ext uri="{C183D7F6-B498-43B3-948B-1728B52AA6E4}">
                <adec:decorative xmlns:adec="http://schemas.microsoft.com/office/drawing/2017/decorative" val="1"/>
              </a:ext>
            </a:extLst>
          </p:cNvPr>
          <p:cNvSpPr>
            <a:spLocks noGrp="1"/>
          </p:cNvSpPr>
          <p:nvPr>
            <p:ph type="dt" sz="half" idx="2"/>
          </p:nvPr>
        </p:nvSpPr>
        <p:spPr>
          <a:xfrm>
            <a:off x="7250430" y="6256337"/>
            <a:ext cx="1153160" cy="365125"/>
          </a:xfrm>
          <a:prstGeom prst="rect">
            <a:avLst/>
          </a:prstGeom>
        </p:spPr>
        <p:txBody>
          <a:bodyPr vert="horz" lIns="91440" tIns="45720" rIns="91440" bIns="45720" rtlCol="0" anchor="ctr"/>
          <a:lstStyle>
            <a:lvl1pPr algn="l">
              <a:defRPr sz="900">
                <a:solidFill>
                  <a:schemeClr val="tx2"/>
                </a:solidFill>
              </a:defRPr>
            </a:lvl1pPr>
          </a:lstStyle>
          <a:p>
            <a:fld id="{0B5835B8-85E0-4DB0-93B6-C490C87C778F}" type="datetime1">
              <a:rPr lang="fi-FI" noProof="0" smtClean="0"/>
              <a:t>18.8.2025</a:t>
            </a:fld>
            <a:endParaRPr lang="fi-FI" noProof="0" dirty="0"/>
          </a:p>
        </p:txBody>
      </p:sp>
      <p:sp>
        <p:nvSpPr>
          <p:cNvPr id="10" name="Holder 4">
            <a:extLst>
              <a:ext uri="{FF2B5EF4-FFF2-40B4-BE49-F238E27FC236}">
                <a16:creationId xmlns:a16="http://schemas.microsoft.com/office/drawing/2014/main" id="{C2E54085-CBCD-D8C3-958C-DE21DB4AF3FA}"/>
              </a:ext>
            </a:extLst>
          </p:cNvPr>
          <p:cNvSpPr>
            <a:spLocks noGrp="1"/>
          </p:cNvSpPr>
          <p:nvPr>
            <p:ph type="sldNum" sz="quarter" idx="4"/>
          </p:nvPr>
        </p:nvSpPr>
        <p:spPr>
          <a:xfrm>
            <a:off x="11273424" y="6352425"/>
            <a:ext cx="411845" cy="365125"/>
          </a:xfrm>
          <a:prstGeom prst="rect">
            <a:avLst/>
          </a:prstGeom>
        </p:spPr>
        <p:txBody>
          <a:bodyPr lIns="0" tIns="0" rIns="0" bIns="0"/>
          <a:lstStyle>
            <a:lvl1pPr algn="r">
              <a:defRPr sz="1100" b="1">
                <a:solidFill>
                  <a:schemeClr val="accent1"/>
                </a:solidFill>
                <a:latin typeface="Myriad Pro" panose="020B0503030403020204" pitchFamily="34" charset="0"/>
              </a:defRPr>
            </a:lvl1pPr>
          </a:lstStyle>
          <a:p>
            <a:fld id="{64174A11-7ABB-46A3-8A02-BEF8EE2825FF}" type="slidenum">
              <a:rPr lang="en-GB" smtClean="0"/>
              <a:pPr/>
              <a:t>‹#›</a:t>
            </a:fld>
            <a:endParaRPr lang="en-GB" dirty="0"/>
          </a:p>
        </p:txBody>
      </p:sp>
      <p:pic>
        <p:nvPicPr>
          <p:cNvPr id="5" name="Kuva 4" descr="Kolmikielinen Työtä Suomen parhaaksi tunnus.">
            <a:extLst>
              <a:ext uri="{FF2B5EF4-FFF2-40B4-BE49-F238E27FC236}">
                <a16:creationId xmlns:a16="http://schemas.microsoft.com/office/drawing/2014/main" id="{B5774C00-C0F0-FC9B-5714-51FC88921A94}"/>
              </a:ext>
            </a:extLst>
          </p:cNvPr>
          <p:cNvPicPr>
            <a:picLocks noChangeAspect="1"/>
          </p:cNvPicPr>
          <p:nvPr userDrawn="1"/>
        </p:nvPicPr>
        <p:blipFill>
          <a:blip r:embed="rId30"/>
          <a:stretch>
            <a:fillRect/>
          </a:stretch>
        </p:blipFill>
        <p:spPr>
          <a:xfrm>
            <a:off x="400919" y="5915608"/>
            <a:ext cx="1736793" cy="632509"/>
          </a:xfrm>
          <a:prstGeom prst="rect">
            <a:avLst/>
          </a:prstGeom>
        </p:spPr>
      </p:pic>
    </p:spTree>
    <p:extLst>
      <p:ext uri="{BB962C8B-B14F-4D97-AF65-F5344CB8AC3E}">
        <p14:creationId xmlns:p14="http://schemas.microsoft.com/office/powerpoint/2010/main" val="124532915"/>
      </p:ext>
    </p:extLst>
  </p:cSld>
  <p:clrMap bg1="lt1" tx1="dk1" bg2="lt2" tx2="dk2" accent1="accent1" accent2="accent2" accent3="accent3" accent4="accent4" accent5="accent5" accent6="accent6" hlink="hlink" folHlink="folHlink"/>
  <p:sldLayoutIdLst>
    <p:sldLayoutId id="2147483718" r:id="rId1"/>
    <p:sldLayoutId id="2147483731" r:id="rId2"/>
    <p:sldLayoutId id="2147483671" r:id="rId3"/>
    <p:sldLayoutId id="2147483650" r:id="rId4"/>
    <p:sldLayoutId id="2147483721" r:id="rId5"/>
    <p:sldLayoutId id="2147483728" r:id="rId6"/>
    <p:sldLayoutId id="2147483725" r:id="rId7"/>
    <p:sldLayoutId id="2147483726" r:id="rId8"/>
    <p:sldLayoutId id="2147483722" r:id="rId9"/>
    <p:sldLayoutId id="2147483729" r:id="rId10"/>
    <p:sldLayoutId id="2147483712" r:id="rId11"/>
    <p:sldLayoutId id="2147483711" r:id="rId12"/>
    <p:sldLayoutId id="2147483709" r:id="rId13"/>
    <p:sldLayoutId id="2147483652" r:id="rId14"/>
    <p:sldLayoutId id="2147483677" r:id="rId15"/>
    <p:sldLayoutId id="2147483713" r:id="rId16"/>
    <p:sldLayoutId id="2147483663" r:id="rId17"/>
    <p:sldLayoutId id="2147483662" r:id="rId18"/>
    <p:sldLayoutId id="2147483717" r:id="rId19"/>
    <p:sldLayoutId id="2147483714" r:id="rId20"/>
    <p:sldLayoutId id="2147483715" r:id="rId21"/>
    <p:sldLayoutId id="2147483654" r:id="rId22"/>
    <p:sldLayoutId id="2147483655" r:id="rId23"/>
    <p:sldLayoutId id="2147483666" r:id="rId24"/>
    <p:sldLayoutId id="2147483667" r:id="rId25"/>
    <p:sldLayoutId id="2147483716" r:id="rId26"/>
    <p:sldLayoutId id="2147483720" r:id="rId27"/>
    <p:sldLayoutId id="2147483730" r:id="rId28"/>
  </p:sldLayoutIdLst>
  <p:hf hdr="0" ftr="0" dt="0"/>
  <p:txStyles>
    <p:titleStyle>
      <a:lvl1pPr algn="l" defTabSz="914400" rtl="0" eaLnBrk="1" latinLnBrk="0" hangingPunct="1">
        <a:lnSpc>
          <a:spcPct val="95000"/>
        </a:lnSpc>
        <a:spcBef>
          <a:spcPct val="0"/>
        </a:spcBef>
        <a:buNone/>
        <a:defRPr sz="3400" b="1" kern="1200">
          <a:solidFill>
            <a:schemeClr val="accent1"/>
          </a:solidFill>
          <a:latin typeface="+mj-lt"/>
          <a:ea typeface="+mj-ea"/>
          <a:cs typeface="+mj-cs"/>
        </a:defRPr>
      </a:lvl1pPr>
    </p:titleStyle>
    <p:bodyStyle>
      <a:lvl1pPr marL="312738" indent="-3127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2400" kern="1200">
          <a:solidFill>
            <a:schemeClr val="tx1"/>
          </a:solidFill>
          <a:latin typeface="+mn-lt"/>
          <a:ea typeface="+mn-ea"/>
          <a:cs typeface="+mn-cs"/>
        </a:defRPr>
      </a:lvl1pPr>
      <a:lvl2pPr marL="762000" indent="-304800"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2100" kern="1200">
          <a:solidFill>
            <a:schemeClr val="tx1"/>
          </a:solidFill>
          <a:latin typeface="+mn-lt"/>
          <a:ea typeface="+mn-ea"/>
          <a:cs typeface="+mn-cs"/>
        </a:defRPr>
      </a:lvl2pPr>
      <a:lvl3pPr marL="1252538" indent="-3381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800" kern="1200">
          <a:solidFill>
            <a:schemeClr val="tx1"/>
          </a:solidFill>
          <a:latin typeface="+mn-lt"/>
          <a:ea typeface="+mn-ea"/>
          <a:cs typeface="+mn-cs"/>
        </a:defRPr>
      </a:lvl3pPr>
      <a:lvl4pPr marL="1692275" indent="-320675"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800" kern="1200">
          <a:solidFill>
            <a:schemeClr val="tx1"/>
          </a:solidFill>
          <a:latin typeface="+mn-lt"/>
          <a:ea typeface="+mn-ea"/>
          <a:cs typeface="+mn-cs"/>
        </a:defRPr>
      </a:lvl4pPr>
      <a:lvl5pPr marL="2141538" indent="-3127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568" userDrawn="1">
          <p15:clr>
            <a:srgbClr val="F26B43"/>
          </p15:clr>
        </p15:guide>
        <p15:guide id="3" pos="4112" userDrawn="1">
          <p15:clr>
            <a:srgbClr val="F26B43"/>
          </p15:clr>
        </p15:guide>
        <p15:guide id="4" pos="506" userDrawn="1">
          <p15:clr>
            <a:srgbClr val="F26B43"/>
          </p15:clr>
        </p15:guide>
        <p15:guide id="5" pos="7174" userDrawn="1">
          <p15:clr>
            <a:srgbClr val="F26B43"/>
          </p15:clr>
        </p15:guide>
        <p15:guide id="6" orient="horz" pos="2160" userDrawn="1">
          <p15:clr>
            <a:srgbClr val="F26B43"/>
          </p15:clr>
        </p15:guide>
        <p15:guide id="8" orient="horz" pos="550" userDrawn="1">
          <p15:clr>
            <a:srgbClr val="F26B43"/>
          </p15:clr>
        </p15:guide>
        <p15:guide id="9" orient="horz" pos="1275" userDrawn="1">
          <p15:clr>
            <a:srgbClr val="F26B43"/>
          </p15:clr>
        </p15:guide>
        <p15:guide id="10" orient="horz" pos="3929" userDrawn="1">
          <p15:clr>
            <a:srgbClr val="F26B43"/>
          </p15:clr>
        </p15:guide>
        <p15:guide id="11" orient="horz" pos="365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0.xml.rels><?xml version="1.0" encoding="UTF-8" standalone="yes"?>
<Relationships xmlns="http://schemas.openxmlformats.org/package/2006/relationships"><Relationship Id="rId8" Type="http://schemas.openxmlformats.org/officeDocument/2006/relationships/hyperlink" Target="https://vm.fi/-/virkamiesetiikan-tila-2024-valtionhallinnon-virkamiehet-ovat-sitoutuneita-eettisiin-periaatteisiin" TargetMode="External"/><Relationship Id="rId13" Type="http://schemas.openxmlformats.org/officeDocument/2006/relationships/slide" Target="slide8.xml"/><Relationship Id="rId3" Type="http://schemas.openxmlformats.org/officeDocument/2006/relationships/hyperlink" Target="https://julkaisut.valtioneuvosto.fi/handle/10024/163089" TargetMode="External"/><Relationship Id="rId7" Type="http://schemas.openxmlformats.org/officeDocument/2006/relationships/hyperlink" Target="https://www.eoppiva.fi/koulutukset/valtionhallinnon-ylimman-johdon-virkamiesetiikka/" TargetMode="External"/><Relationship Id="rId12"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s://www.eoppiva.fi/koulutukset/johdanto-virkamiesetiikkaan/" TargetMode="External"/><Relationship Id="rId11" Type="http://schemas.openxmlformats.org/officeDocument/2006/relationships/image" Target="../media/image37.png"/><Relationship Id="rId5" Type="http://schemas.openxmlformats.org/officeDocument/2006/relationships/hyperlink" Target="https://www.eoppiva.fi/koulutukset/virkamiesetiikkaa-kaytannossa/" TargetMode="External"/><Relationship Id="rId15" Type="http://schemas.openxmlformats.org/officeDocument/2006/relationships/image" Target="../media/image36.svg"/><Relationship Id="rId10" Type="http://schemas.openxmlformats.org/officeDocument/2006/relationships/hyperlink" Target="https://julkaisut.valtioneuvosto.fi/handle/10024/166160" TargetMode="External"/><Relationship Id="rId4" Type="http://schemas.openxmlformats.org/officeDocument/2006/relationships/hyperlink" Target="http://vm.fi/valtion-virkamieseettinen-neuvottelukunta" TargetMode="External"/><Relationship Id="rId9" Type="http://schemas.openxmlformats.org/officeDocument/2006/relationships/hyperlink" Target="https://vm.fi/valtio-tyonantajana/arvot-ja-virkamiesetiikka" TargetMode="External"/><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eoppiva.fi/koulutukset/hybridityo-valtiolla/" TargetMode="External"/><Relationship Id="rId7" Type="http://schemas.openxmlformats.org/officeDocument/2006/relationships/slide" Target="slide27.xml"/><Relationship Id="rId12" Type="http://schemas.openxmlformats.org/officeDocument/2006/relationships/image" Target="../media/image36.sv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www.keva.fi/tyonantajalle/tyoelamapalvelut/" TargetMode="External"/><Relationship Id="rId11" Type="http://schemas.openxmlformats.org/officeDocument/2006/relationships/image" Target="../media/image35.png"/><Relationship Id="rId5" Type="http://schemas.openxmlformats.org/officeDocument/2006/relationships/hyperlink" Target="https://www.valtiokonttori.fi/palvelu/tyoelamapalvelut/" TargetMode="External"/><Relationship Id="rId10" Type="http://schemas.openxmlformats.org/officeDocument/2006/relationships/slide" Target="slide8.xml"/><Relationship Id="rId4" Type="http://schemas.openxmlformats.org/officeDocument/2006/relationships/hyperlink" Target="https://www.eoppiva.fi/koulutukset/monimuotoinen-tyoelama-tietoa-ja-tyokaluja-julkishallinnolle/" TargetMode="External"/><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5.png"/><Relationship Id="rId3" Type="http://schemas.openxmlformats.org/officeDocument/2006/relationships/hyperlink" Target="https://vm.fi/monipaikkainen-tyo-valtiolla" TargetMode="External"/><Relationship Id="rId7" Type="http://schemas.openxmlformats.org/officeDocument/2006/relationships/image" Target="../media/image39.png"/><Relationship Id="rId12" Type="http://schemas.openxmlformats.org/officeDocument/2006/relationships/slide" Target="slide8.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hyperlink" Target="https://www.valtiokonttori.fi/palvelut/julkishallinnon-palvelut/valtion-konsernipalvelut/tyosuojelu/" TargetMode="External"/><Relationship Id="rId11" Type="http://schemas.openxmlformats.org/officeDocument/2006/relationships/image" Target="../media/image1.png"/><Relationship Id="rId5" Type="http://schemas.openxmlformats.org/officeDocument/2006/relationships/hyperlink" Target="https://vm.fi/documents/10623/307694/Valtion+ty%C3%B6suojelun+yhteistoimintasopimus+2022.pdf/de3cc24c-6407-82a4-9fc4-ad8f9dbe6ea8/Valtion+ty%C3%B6suojelun+yhteistoimintasopimus+2022.pdf?t=1645009446273" TargetMode="External"/><Relationship Id="rId10" Type="http://schemas.openxmlformats.org/officeDocument/2006/relationships/image" Target="../media/image42.png"/><Relationship Id="rId4" Type="http://schemas.openxmlformats.org/officeDocument/2006/relationships/hyperlink" Target="https://www.valtiolla.fi/tyosuojelun-yhteistyoryhma-ja-verkosto/" TargetMode="External"/><Relationship Id="rId9" Type="http://schemas.openxmlformats.org/officeDocument/2006/relationships/image" Target="../media/image41.png"/><Relationship Id="rId14" Type="http://schemas.openxmlformats.org/officeDocument/2006/relationships/image" Target="../media/image36.svg"/></Relationships>
</file>

<file path=ppt/slides/_rels/slide13.xml.rels><?xml version="1.0" encoding="UTF-8" standalone="yes"?>
<Relationships xmlns="http://schemas.openxmlformats.org/package/2006/relationships"><Relationship Id="rId8" Type="http://schemas.openxmlformats.org/officeDocument/2006/relationships/hyperlink" Target="https://www.valtiolla.fi/digitalisaation-edellyttama-osaaminen-julkisessa-hallinnossa/" TargetMode="External"/><Relationship Id="rId13" Type="http://schemas.openxmlformats.org/officeDocument/2006/relationships/image" Target="../media/image36.svg"/><Relationship Id="rId3" Type="http://schemas.openxmlformats.org/officeDocument/2006/relationships/hyperlink" Target="http://www.eoppiva.fi/" TargetMode="External"/><Relationship Id="rId7" Type="http://schemas.openxmlformats.org/officeDocument/2006/relationships/slide" Target="slide30.xml"/><Relationship Id="rId12"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hyperlink" Target="https://vm.fi/valtio-tyonantajana/henkilostojohtamisen-tuki/osaamisen-kehittaminen" TargetMode="External"/><Relationship Id="rId11" Type="http://schemas.openxmlformats.org/officeDocument/2006/relationships/slide" Target="slide8.xml"/><Relationship Id="rId5" Type="http://schemas.openxmlformats.org/officeDocument/2006/relationships/hyperlink" Target="https://www.eoppiva.fi/kokoelmat/valtionhallinnon-perehdytys/" TargetMode="External"/><Relationship Id="rId10" Type="http://schemas.openxmlformats.org/officeDocument/2006/relationships/image" Target="../media/image1.png"/><Relationship Id="rId4" Type="http://schemas.openxmlformats.org/officeDocument/2006/relationships/hyperlink" Target="https://www.eoppiva.fi/koulutukset/tyota-suomen-parhaaksi-katsaus-valtionhallinnon-toimintaan-ja-tyopaikkoihin/" TargetMode="External"/><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vm.fi/valtio-tyonantajana/virka-ja-tyoehdot-henkilostohallinnon-asiakirjat/palkkaus-kannustejarjestelmat" TargetMode="External"/><Relationship Id="rId7" Type="http://schemas.openxmlformats.org/officeDocument/2006/relationships/image" Target="../media/image36.sv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slide" Target="slide8.xml"/><Relationship Id="rId4" Type="http://schemas.openxmlformats.org/officeDocument/2006/relationships/image" Target="../media/image1.png"/><Relationship Id="rId9" Type="http://schemas.openxmlformats.org/officeDocument/2006/relationships/image" Target="../media/image45.sv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eoppiva.fi/koulutukset/valtion-virka-ja-tyoehtosopimukset/" TargetMode="External"/><Relationship Id="rId7" Type="http://schemas.openxmlformats.org/officeDocument/2006/relationships/slide" Target="slide8.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7.svg"/><Relationship Id="rId11" Type="http://schemas.openxmlformats.org/officeDocument/2006/relationships/image" Target="../media/image49.svg"/><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image" Target="../media/image1.pn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www.eoppiva.fi/koulutukset/haastavat-henkilostotilanteet/" TargetMode="External"/><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hyperlink" Target="https://www.eoppiva.fi/koulutukset/julkisuuslaki-viranomaisen-toiminnassa/" TargetMode="External"/><Relationship Id="rId11" Type="http://schemas.openxmlformats.org/officeDocument/2006/relationships/hyperlink" Target="https://www.finlex.fi/fi" TargetMode="External"/><Relationship Id="rId5" Type="http://schemas.openxmlformats.org/officeDocument/2006/relationships/hyperlink" Target="https://www.eoppiva.fi/koulutukset/hallintolaki-haltuun/" TargetMode="External"/><Relationship Id="rId10" Type="http://schemas.openxmlformats.org/officeDocument/2006/relationships/image" Target="../media/image36.svg"/><Relationship Id="rId4" Type="http://schemas.openxmlformats.org/officeDocument/2006/relationships/hyperlink" Target="https://vm.fi/valtio-tyonantajana/virkamiesoikeus" TargetMode="External"/><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vm.fi/valtio-tyonantajana/sopimustoiminta/yhteistoiminta" TargetMode="External"/><Relationship Id="rId7" Type="http://schemas.openxmlformats.org/officeDocument/2006/relationships/image" Target="../media/image36.sv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slide" Target="slide8.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hyperlink" Target="https://vm.fi/valtio-tyonantajana/henkilostojohtamisen-tuki/henkilostosuunnittelu" TargetMode="External"/><Relationship Id="rId7" Type="http://schemas.openxmlformats.org/officeDocument/2006/relationships/image" Target="../media/image36.sv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slide" Target="slide8.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hyperlink" Target="https://www.hansel.fi/yhteishankinnat/" TargetMode="External"/><Relationship Id="rId13" Type="http://schemas.openxmlformats.org/officeDocument/2006/relationships/slide" Target="slide8.xml"/><Relationship Id="rId3" Type="http://schemas.openxmlformats.org/officeDocument/2006/relationships/hyperlink" Target="https://vm.fi/valtio-tyonantajana/henkilostojohtamisen-tuki/rekrytointi" TargetMode="External"/><Relationship Id="rId7" Type="http://schemas.openxmlformats.org/officeDocument/2006/relationships/slide" Target="slide28.xml"/><Relationship Id="rId12" Type="http://schemas.openxmlformats.org/officeDocument/2006/relationships/image" Target="../media/image1.png"/><Relationship Id="rId2" Type="http://schemas.openxmlformats.org/officeDocument/2006/relationships/notesSlide" Target="../notesSlides/notesSlide16.xml"/><Relationship Id="rId16" Type="http://schemas.openxmlformats.org/officeDocument/2006/relationships/image" Target="../media/image51.png"/><Relationship Id="rId1" Type="http://schemas.openxmlformats.org/officeDocument/2006/relationships/slideLayout" Target="../slideLayouts/slideLayout10.xml"/><Relationship Id="rId6" Type="http://schemas.openxmlformats.org/officeDocument/2006/relationships/slide" Target="slide13.xml"/><Relationship Id="rId11" Type="http://schemas.openxmlformats.org/officeDocument/2006/relationships/hyperlink" Target="https://www.valtiolla.fi/tapahtumat/ekosysteemikoulu-2025-27-3-28-10/" TargetMode="External"/><Relationship Id="rId5" Type="http://schemas.openxmlformats.org/officeDocument/2006/relationships/hyperlink" Target="https://www.eoppiva.fi/koulutukset/rekrytointi-valtiolla/" TargetMode="External"/><Relationship Id="rId15" Type="http://schemas.openxmlformats.org/officeDocument/2006/relationships/image" Target="../media/image36.svg"/><Relationship Id="rId10" Type="http://schemas.openxmlformats.org/officeDocument/2006/relationships/hyperlink" Target="https://www.valtiolla.fi/tapahtumat/tormaamojen-kevat-31-1-13-6/" TargetMode="External"/><Relationship Id="rId4" Type="http://schemas.openxmlformats.org/officeDocument/2006/relationships/hyperlink" Target="https://vm.fi/documents/10623/307719/Johdanto+valtion+rekrytointiin+final.pdf/6c19243c-efb1-73ac-6aff-5c26782c68bc/Johdanto+valtion+rekrytointiin+final.pdf?t=1741868404436" TargetMode="External"/><Relationship Id="rId9" Type="http://schemas.openxmlformats.org/officeDocument/2006/relationships/hyperlink" Target="https://www.valtiolla.fi/kategoria/verkostot/" TargetMode="External"/><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9.xml"/><Relationship Id="rId7" Type="http://schemas.openxmlformats.org/officeDocument/2006/relationships/hyperlink" Target="https://vm.fi/documents/10623/0/Valtion+ty%C3%B6nantajakuvan+yhteiset+viestit+VI_2021+%284%29.pdf/5c3e4a6c-118b-eda8-b60d-013c61172bb7/Valtion+ty%C3%B6nantajakuvan+yhteiset+viestit+VI_2021+%284%29.pdf?t=1625464787347" TargetMode="External"/><Relationship Id="rId12"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hyperlink" Target="https://www.valtiolla.fi/me-perehdytamme-yhdessa/" TargetMode="External"/><Relationship Id="rId11" Type="http://schemas.openxmlformats.org/officeDocument/2006/relationships/image" Target="../media/image36.svg"/><Relationship Id="rId5" Type="http://schemas.openxmlformats.org/officeDocument/2006/relationships/hyperlink" Target="https://www.eoppiva.fi/kokoelmat/valtionhallinnon-perehdytys/" TargetMode="External"/><Relationship Id="rId10" Type="http://schemas.openxmlformats.org/officeDocument/2006/relationships/image" Target="../media/image35.png"/><Relationship Id="rId4" Type="http://schemas.openxmlformats.org/officeDocument/2006/relationships/hyperlink" Target="https://www.eoppiva.fi/koulutukset/tyota-suomen-parhaaksi-katsaus-valtionhallinnon-toimintaan-ja-tyopaikkoihin/" TargetMode="External"/><Relationship Id="rId9" Type="http://schemas.openxmlformats.org/officeDocument/2006/relationships/slide" Target="slide8.xml"/></Relationships>
</file>

<file path=ppt/slides/_rels/slide21.xml.rels><?xml version="1.0" encoding="UTF-8" standalone="yes"?>
<Relationships xmlns="http://schemas.openxmlformats.org/package/2006/relationships"><Relationship Id="rId8" Type="http://schemas.openxmlformats.org/officeDocument/2006/relationships/hyperlink" Target="https://vm.fi/yhteisten-tyoymparistojen-konseptikokonaisuus" TargetMode="External"/><Relationship Id="rId13" Type="http://schemas.openxmlformats.org/officeDocument/2006/relationships/image" Target="../media/image54.png"/><Relationship Id="rId18" Type="http://schemas.openxmlformats.org/officeDocument/2006/relationships/image" Target="../media/image59.svg"/><Relationship Id="rId3" Type="http://schemas.openxmlformats.org/officeDocument/2006/relationships/hyperlink" Target="https://www.eoppiva.fi/koulutukset/johdatus-yhteisiin-tyoymparistoihin/" TargetMode="External"/><Relationship Id="rId7" Type="http://schemas.openxmlformats.org/officeDocument/2006/relationships/hyperlink" Target="https://www.valtiokonttori.fi/" TargetMode="External"/><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18.xml"/><Relationship Id="rId16" Type="http://schemas.openxmlformats.org/officeDocument/2006/relationships/image" Target="../media/image57.png"/><Relationship Id="rId1" Type="http://schemas.openxmlformats.org/officeDocument/2006/relationships/slideLayout" Target="../slideLayouts/slideLayout10.xml"/><Relationship Id="rId6" Type="http://schemas.openxmlformats.org/officeDocument/2006/relationships/hyperlink" Target="https://www.senaatti.fi/tyoymparistot/" TargetMode="External"/><Relationship Id="rId11" Type="http://schemas.openxmlformats.org/officeDocument/2006/relationships/image" Target="../media/image36.svg"/><Relationship Id="rId5" Type="http://schemas.openxmlformats.org/officeDocument/2006/relationships/hyperlink" Target="https://vm.fi/valtion-palvelu-ja-toimitilaverkon-uudistaminen-2020-luvulla" TargetMode="External"/><Relationship Id="rId15" Type="http://schemas.openxmlformats.org/officeDocument/2006/relationships/image" Target="../media/image56.png"/><Relationship Id="rId10" Type="http://schemas.openxmlformats.org/officeDocument/2006/relationships/image" Target="../media/image35.png"/><Relationship Id="rId4" Type="http://schemas.openxmlformats.org/officeDocument/2006/relationships/hyperlink" Target="https://vm.fi/kiinteistot-ja-toimitilat" TargetMode="External"/><Relationship Id="rId9" Type="http://schemas.openxmlformats.org/officeDocument/2006/relationships/slide" Target="slide8.xml"/><Relationship Id="rId14" Type="http://schemas.openxmlformats.org/officeDocument/2006/relationships/image" Target="../media/image55.svg"/></Relationships>
</file>

<file path=ppt/slides/_rels/slide2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25.xml"/><Relationship Id="rId7" Type="http://schemas.openxmlformats.org/officeDocument/2006/relationships/image" Target="../media/image61.sv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1.png"/><Relationship Id="rId10" Type="http://schemas.openxmlformats.org/officeDocument/2006/relationships/image" Target="../media/image36.svg"/><Relationship Id="rId4" Type="http://schemas.openxmlformats.org/officeDocument/2006/relationships/slide" Target="slide28.xml"/><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s://www.oecd.org/en/topics/public-employment-and-management.html" TargetMode="External"/><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slide" Target="slide13.xml"/><Relationship Id="rId5" Type="http://schemas.openxmlformats.org/officeDocument/2006/relationships/hyperlink" Target="https://www.valtiolla.fi/hr-juristit/" TargetMode="External"/><Relationship Id="rId10" Type="http://schemas.openxmlformats.org/officeDocument/2006/relationships/image" Target="../media/image36.svg"/><Relationship Id="rId4" Type="http://schemas.openxmlformats.org/officeDocument/2006/relationships/hyperlink" Target="https://www.valtiolla.fi/valtion-henkilostojohdon-foorumi/" TargetMode="External"/><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hyperlink" Target="https://www.palkeet.fi/palvelut/henkilostopalvelut.html" TargetMode="External"/><Relationship Id="rId18" Type="http://schemas.openxmlformats.org/officeDocument/2006/relationships/hyperlink" Target="https://palkeet.fi/palvelut/henkilostobaro-ja-tutka/" TargetMode="External"/><Relationship Id="rId26" Type="http://schemas.openxmlformats.org/officeDocument/2006/relationships/slide" Target="slide22.xml"/><Relationship Id="rId3" Type="http://schemas.openxmlformats.org/officeDocument/2006/relationships/slide" Target="slide15.xml"/><Relationship Id="rId21" Type="http://schemas.openxmlformats.org/officeDocument/2006/relationships/image" Target="../media/image67.png"/><Relationship Id="rId7" Type="http://schemas.openxmlformats.org/officeDocument/2006/relationships/slide" Target="slide12.xml"/><Relationship Id="rId12" Type="http://schemas.openxmlformats.org/officeDocument/2006/relationships/image" Target="../media/image62.png"/><Relationship Id="rId17" Type="http://schemas.openxmlformats.org/officeDocument/2006/relationships/image" Target="../media/image65.png"/><Relationship Id="rId25" Type="http://schemas.openxmlformats.org/officeDocument/2006/relationships/image" Target="../media/image69.png"/><Relationship Id="rId2" Type="http://schemas.openxmlformats.org/officeDocument/2006/relationships/notesSlide" Target="../notesSlides/notesSlide21.xml"/><Relationship Id="rId16" Type="http://schemas.openxmlformats.org/officeDocument/2006/relationships/image" Target="../media/image64.jpeg"/><Relationship Id="rId20" Type="http://schemas.openxmlformats.org/officeDocument/2006/relationships/hyperlink" Target="https://valtiolle.fi/" TargetMode="External"/><Relationship Id="rId29" Type="http://schemas.openxmlformats.org/officeDocument/2006/relationships/image" Target="../media/image36.svg"/><Relationship Id="rId1" Type="http://schemas.openxmlformats.org/officeDocument/2006/relationships/slideLayout" Target="../slideLayouts/slideLayout4.xml"/><Relationship Id="rId6" Type="http://schemas.openxmlformats.org/officeDocument/2006/relationships/slide" Target="slide11.xml"/><Relationship Id="rId11" Type="http://schemas.openxmlformats.org/officeDocument/2006/relationships/hyperlink" Target="https://www.palkeet.fi/palvelut/kieku.html" TargetMode="External"/><Relationship Id="rId24" Type="http://schemas.openxmlformats.org/officeDocument/2006/relationships/hyperlink" Target="https://www.palkeet.fi/palvelut/tahti-tyonantajan-henkilostotieto.html" TargetMode="External"/><Relationship Id="rId5" Type="http://schemas.openxmlformats.org/officeDocument/2006/relationships/slide" Target="slide10.xml"/><Relationship Id="rId15" Type="http://schemas.openxmlformats.org/officeDocument/2006/relationships/hyperlink" Target="https://www.eoppiva.fi/" TargetMode="External"/><Relationship Id="rId23" Type="http://schemas.openxmlformats.org/officeDocument/2006/relationships/image" Target="../media/image68.png"/><Relationship Id="rId28" Type="http://schemas.openxmlformats.org/officeDocument/2006/relationships/image" Target="../media/image35.png"/><Relationship Id="rId10" Type="http://schemas.openxmlformats.org/officeDocument/2006/relationships/hyperlink" Target="http://www.statetreasury.fi/en-US/State_Treasury/Publications_and_statistics/Statistics/Supporting_personnel_management/Supporting_personnel_management_common_p(51218)" TargetMode="External"/><Relationship Id="rId19" Type="http://schemas.openxmlformats.org/officeDocument/2006/relationships/image" Target="../media/image66.jpeg"/><Relationship Id="rId4" Type="http://schemas.openxmlformats.org/officeDocument/2006/relationships/slide" Target="slide9.xml"/><Relationship Id="rId9" Type="http://schemas.openxmlformats.org/officeDocument/2006/relationships/slide" Target="slide14.xml"/><Relationship Id="rId14" Type="http://schemas.openxmlformats.org/officeDocument/2006/relationships/image" Target="../media/image63.png"/><Relationship Id="rId22" Type="http://schemas.openxmlformats.org/officeDocument/2006/relationships/hyperlink" Target="https://www.valtiolla.fi/" TargetMode="External"/><Relationship Id="rId27" Type="http://schemas.openxmlformats.org/officeDocument/2006/relationships/slide" Target="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slide" Target="slide8.xml"/></Relationships>
</file>

<file path=ppt/slides/_rels/slide2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70.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slide" Target="slide11.xml"/><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hyperlink" Target="https://www.valtiolla.fi/" TargetMode="External"/><Relationship Id="rId13" Type="http://schemas.openxmlformats.org/officeDocument/2006/relationships/hyperlink" Target="https://www.senaatti.fi/" TargetMode="External"/><Relationship Id="rId18" Type="http://schemas.openxmlformats.org/officeDocument/2006/relationships/slide" Target="slide4.xml"/><Relationship Id="rId3" Type="http://schemas.openxmlformats.org/officeDocument/2006/relationships/hyperlink" Target="https://www.palkeet.fi/palvelut.html" TargetMode="External"/><Relationship Id="rId7" Type="http://schemas.openxmlformats.org/officeDocument/2006/relationships/hyperlink" Target="https://www.tutkihallintoa.fi/" TargetMode="External"/><Relationship Id="rId12" Type="http://schemas.openxmlformats.org/officeDocument/2006/relationships/hyperlink" Target="https://haus.fi/in-house-yhtio/" TargetMode="External"/><Relationship Id="rId17" Type="http://schemas.openxmlformats.org/officeDocument/2006/relationships/hyperlink" Target="https://vm.fi/valtion-konsernipalvelut-ja-ohjaus" TargetMode="External"/><Relationship Id="rId2" Type="http://schemas.openxmlformats.org/officeDocument/2006/relationships/notesSlide" Target="../notesSlides/notesSlide23.xml"/><Relationship Id="rId16" Type="http://schemas.openxmlformats.org/officeDocument/2006/relationships/hyperlink" Target="https://www.eoppiva.fi/koulutukset/valtion-yhteiset-palvelut/" TargetMode="External"/><Relationship Id="rId20" Type="http://schemas.openxmlformats.org/officeDocument/2006/relationships/image" Target="../media/image36.svg"/><Relationship Id="rId1" Type="http://schemas.openxmlformats.org/officeDocument/2006/relationships/slideLayout" Target="../slideLayouts/slideLayout4.xml"/><Relationship Id="rId6" Type="http://schemas.openxmlformats.org/officeDocument/2006/relationships/hyperlink" Target="https://www.valtiokonttori.fi/palvelut/valtion-konsernipalvelut/analysointipalvelut/" TargetMode="External"/><Relationship Id="rId11" Type="http://schemas.openxmlformats.org/officeDocument/2006/relationships/hyperlink" Target="https://haus.fi/koulutukset/" TargetMode="External"/><Relationship Id="rId5" Type="http://schemas.openxmlformats.org/officeDocument/2006/relationships/hyperlink" Target="https://www.valtiokonttori.fi/palvelut/valtion-konsernipalvelut/tyoelamapalvelut/" TargetMode="External"/><Relationship Id="rId15" Type="http://schemas.openxmlformats.org/officeDocument/2006/relationships/image" Target="../media/image73.png"/><Relationship Id="rId10" Type="http://schemas.openxmlformats.org/officeDocument/2006/relationships/hyperlink" Target="https://www.eoppiva.fi/" TargetMode="External"/><Relationship Id="rId19" Type="http://schemas.openxmlformats.org/officeDocument/2006/relationships/image" Target="../media/image35.png"/><Relationship Id="rId4" Type="http://schemas.openxmlformats.org/officeDocument/2006/relationships/hyperlink" Target="https://palkeet.fi/tapahtumakalenteri/" TargetMode="External"/><Relationship Id="rId9" Type="http://schemas.openxmlformats.org/officeDocument/2006/relationships/hyperlink" Target="https://valtori.fi/tietoa-valtorista" TargetMode="External"/><Relationship Id="rId14" Type="http://schemas.openxmlformats.org/officeDocument/2006/relationships/hyperlink" Target="https://www.hansel.fi/yhteishankinnat/"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36.svg"/><Relationship Id="rId18" Type="http://schemas.openxmlformats.org/officeDocument/2006/relationships/image" Target="../media/image86.png"/><Relationship Id="rId26" Type="http://schemas.openxmlformats.org/officeDocument/2006/relationships/image" Target="../media/image94.png"/><Relationship Id="rId3" Type="http://schemas.openxmlformats.org/officeDocument/2006/relationships/image" Target="../media/image74.png"/><Relationship Id="rId21" Type="http://schemas.openxmlformats.org/officeDocument/2006/relationships/image" Target="../media/image89.svg"/><Relationship Id="rId34" Type="http://schemas.openxmlformats.org/officeDocument/2006/relationships/image" Target="../media/image102.png"/><Relationship Id="rId7" Type="http://schemas.openxmlformats.org/officeDocument/2006/relationships/image" Target="../media/image78.png"/><Relationship Id="rId12" Type="http://schemas.openxmlformats.org/officeDocument/2006/relationships/image" Target="../media/image35.png"/><Relationship Id="rId17" Type="http://schemas.openxmlformats.org/officeDocument/2006/relationships/image" Target="../media/image85.svg"/><Relationship Id="rId25" Type="http://schemas.openxmlformats.org/officeDocument/2006/relationships/image" Target="../media/image93.svg"/><Relationship Id="rId33" Type="http://schemas.openxmlformats.org/officeDocument/2006/relationships/image" Target="../media/image101.svg"/><Relationship Id="rId2" Type="http://schemas.openxmlformats.org/officeDocument/2006/relationships/notesSlide" Target="../notesSlides/notesSlide24.xml"/><Relationship Id="rId16" Type="http://schemas.openxmlformats.org/officeDocument/2006/relationships/image" Target="../media/image84.png"/><Relationship Id="rId20" Type="http://schemas.openxmlformats.org/officeDocument/2006/relationships/image" Target="../media/image88.png"/><Relationship Id="rId29" Type="http://schemas.openxmlformats.org/officeDocument/2006/relationships/image" Target="../media/image97.svg"/><Relationship Id="rId1" Type="http://schemas.openxmlformats.org/officeDocument/2006/relationships/slideLayout" Target="../slideLayouts/slideLayout23.xml"/><Relationship Id="rId6" Type="http://schemas.openxmlformats.org/officeDocument/2006/relationships/image" Target="../media/image77.svg"/><Relationship Id="rId11" Type="http://schemas.openxmlformats.org/officeDocument/2006/relationships/slide" Target="slide11.xml"/><Relationship Id="rId24" Type="http://schemas.openxmlformats.org/officeDocument/2006/relationships/image" Target="../media/image92.png"/><Relationship Id="rId32" Type="http://schemas.openxmlformats.org/officeDocument/2006/relationships/image" Target="../media/image100.png"/><Relationship Id="rId37" Type="http://schemas.openxmlformats.org/officeDocument/2006/relationships/image" Target="../media/image105.svg"/><Relationship Id="rId5" Type="http://schemas.openxmlformats.org/officeDocument/2006/relationships/image" Target="../media/image76.png"/><Relationship Id="rId15" Type="http://schemas.openxmlformats.org/officeDocument/2006/relationships/image" Target="../media/image83.svg"/><Relationship Id="rId23" Type="http://schemas.openxmlformats.org/officeDocument/2006/relationships/image" Target="../media/image91.svg"/><Relationship Id="rId28" Type="http://schemas.openxmlformats.org/officeDocument/2006/relationships/image" Target="../media/image96.png"/><Relationship Id="rId36" Type="http://schemas.openxmlformats.org/officeDocument/2006/relationships/image" Target="../media/image104.png"/><Relationship Id="rId10" Type="http://schemas.openxmlformats.org/officeDocument/2006/relationships/image" Target="../media/image81.svg"/><Relationship Id="rId19" Type="http://schemas.openxmlformats.org/officeDocument/2006/relationships/image" Target="../media/image87.svg"/><Relationship Id="rId31" Type="http://schemas.openxmlformats.org/officeDocument/2006/relationships/image" Target="../media/image99.sv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svg"/><Relationship Id="rId30" Type="http://schemas.openxmlformats.org/officeDocument/2006/relationships/image" Target="../media/image98.png"/><Relationship Id="rId35" Type="http://schemas.openxmlformats.org/officeDocument/2006/relationships/image" Target="../media/image103.svg"/></Relationships>
</file>

<file path=ppt/slides/_rels/slide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hyperlink" Target="https://vm.fi/valtio-tyonantajana/henkilostojohtamisen-tuki/valtion-henkilostostrategia" TargetMode="External"/><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hyperlink" Target="https://vm.fi/valtio-tyonantajana/henkilostojohtamisen-tuki/osaamisen-kehittaminen" TargetMode="External"/><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slide" Target="slide1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hyperlink" Target="https://julkaisut.valtioneuvosto.fi/handle/10024/166160"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hyperlink" Target="https://palkeet.fi/uutiset/yhteisia-keskusteluja-ja-konkreettisia-toimenpiteita-valtion-henkilostostrategian-toimeenpano-etenee-tavoiteaikataulussa/"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hyperlink" Target="https://vm.fi/-/194055633/talouspoliittinen-ministerivaliokunta-linjasi-puolivaliriihessa-paatettyjen-valtionhallinnon-lisasaastojen-toteutuksesta" TargetMode="External"/><Relationship Id="rId4" Type="http://schemas.openxmlformats.org/officeDocument/2006/relationships/hyperlink" Target="https://vm.fi/valtionhallinnon-johdon-tuki" TargetMode="External"/></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slide" Target="slide17.xml"/><Relationship Id="rId7" Type="http://schemas.openxmlformats.org/officeDocument/2006/relationships/slide" Target="slide9.xml"/><Relationship Id="rId12" Type="http://schemas.openxmlformats.org/officeDocument/2006/relationships/slide" Target="slide20.xml"/><Relationship Id="rId2" Type="http://schemas.openxmlformats.org/officeDocument/2006/relationships/slide" Target="slide26.xml"/><Relationship Id="rId16" Type="http://schemas.openxmlformats.org/officeDocument/2006/relationships/slide" Target="slide19.xml"/><Relationship Id="rId1" Type="http://schemas.openxmlformats.org/officeDocument/2006/relationships/slideLayout" Target="../slideLayouts/slideLayout10.xml"/><Relationship Id="rId6" Type="http://schemas.openxmlformats.org/officeDocument/2006/relationships/slide" Target="slide16.xml"/><Relationship Id="rId11" Type="http://schemas.openxmlformats.org/officeDocument/2006/relationships/slide" Target="slide18.xml"/><Relationship Id="rId5" Type="http://schemas.openxmlformats.org/officeDocument/2006/relationships/slide" Target="slide15.xml"/><Relationship Id="rId15" Type="http://schemas.openxmlformats.org/officeDocument/2006/relationships/slide" Target="slide14.xml"/><Relationship Id="rId10" Type="http://schemas.openxmlformats.org/officeDocument/2006/relationships/slide" Target="slide12.xml"/><Relationship Id="rId4" Type="http://schemas.openxmlformats.org/officeDocument/2006/relationships/slide" Target="slide22.xml"/><Relationship Id="rId9" Type="http://schemas.openxmlformats.org/officeDocument/2006/relationships/slide" Target="slide11.xml"/><Relationship Id="rId14" Type="http://schemas.openxmlformats.org/officeDocument/2006/relationships/slide" Target="slide21.xml"/></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s://www.eoppiva.fi/koulutukset/tiedosta-tekoihin/" TargetMode="External"/><Relationship Id="rId7"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1.png"/><Relationship Id="rId10" Type="http://schemas.openxmlformats.org/officeDocument/2006/relationships/image" Target="../media/image36.svg"/><Relationship Id="rId4" Type="http://schemas.openxmlformats.org/officeDocument/2006/relationships/hyperlink" Target="https://www.valtiokonttori.fi/palvelut/valtion-konsernipalvelut/tyoelamapalvelut/" TargetMode="Externa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a:extLst>
            <a:ext uri="{FF2B5EF4-FFF2-40B4-BE49-F238E27FC236}">
              <a16:creationId xmlns:a16="http://schemas.microsoft.com/office/drawing/2014/main" id="{C9B82C4A-358F-47E7-C62A-4BFC3540CBEA}"/>
            </a:ext>
          </a:extLst>
        </p:cNvPr>
        <p:cNvGrpSpPr/>
        <p:nvPr/>
      </p:nvGrpSpPr>
      <p:grpSpPr>
        <a:xfrm>
          <a:off x="0" y="0"/>
          <a:ext cx="0" cy="0"/>
          <a:chOff x="0" y="0"/>
          <a:chExt cx="0" cy="0"/>
        </a:xfrm>
      </p:grpSpPr>
      <p:sp>
        <p:nvSpPr>
          <p:cNvPr id="25" name="Otsikko 1">
            <a:extLst>
              <a:ext uri="{FF2B5EF4-FFF2-40B4-BE49-F238E27FC236}">
                <a16:creationId xmlns:a16="http://schemas.microsoft.com/office/drawing/2014/main" id="{96E1C2A0-F505-D15E-DD44-86B93304F0BA}"/>
              </a:ext>
            </a:extLst>
          </p:cNvPr>
          <p:cNvSpPr txBox="1">
            <a:spLocks noGrp="1"/>
          </p:cNvSpPr>
          <p:nvPr>
            <p:ph type="title" idx="4294967295"/>
          </p:nvPr>
        </p:nvSpPr>
        <p:spPr>
          <a:xfrm>
            <a:off x="1275770" y="2521634"/>
            <a:ext cx="2678385" cy="25175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5000"/>
              </a:lnSpc>
              <a:spcBef>
                <a:spcPct val="0"/>
              </a:spcBef>
              <a:buNone/>
              <a:defRPr sz="3400" b="1" kern="1200">
                <a:solidFill>
                  <a:schemeClr val="accent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fi-FI" sz="3200" i="0" u="none" strike="noStrike" kern="1200" cap="none" spc="0" normalizeH="0" baseline="0" noProof="0" dirty="0">
                <a:ln>
                  <a:noFill/>
                </a:ln>
                <a:solidFill>
                  <a:schemeClr val="bg1"/>
                </a:solidFill>
                <a:effectLst/>
                <a:uLnTx/>
                <a:uFillTx/>
                <a:latin typeface="Myriad Pro" panose="020B0503030403020204" pitchFamily="34" charset="0"/>
                <a:ea typeface="+mj-ea"/>
                <a:cs typeface="+mj-cs"/>
              </a:rPr>
              <a:t>Henkilöstö-johtaminen valtiolla </a:t>
            </a:r>
            <a:br>
              <a:rPr kumimoji="0" lang="fi-FI" sz="3200" i="0" u="none" strike="noStrike" kern="1200" cap="none" spc="0" normalizeH="0" baseline="0" noProof="0" dirty="0">
                <a:ln>
                  <a:noFill/>
                </a:ln>
                <a:solidFill>
                  <a:schemeClr val="bg1"/>
                </a:solidFill>
                <a:effectLst/>
                <a:uLnTx/>
                <a:uFillTx/>
                <a:latin typeface="Myriad Pro" panose="020B0503030403020204" pitchFamily="34" charset="0"/>
                <a:ea typeface="+mj-ea"/>
                <a:cs typeface="+mj-cs"/>
              </a:rPr>
            </a:br>
            <a:r>
              <a:rPr kumimoji="0" lang="fi-FI" sz="3200" i="0" u="none" strike="noStrike" kern="1200" cap="none" spc="0" normalizeH="0" baseline="0" noProof="0" dirty="0">
                <a:ln>
                  <a:noFill/>
                </a:ln>
                <a:solidFill>
                  <a:schemeClr val="bg1"/>
                </a:solidFill>
                <a:effectLst/>
                <a:uLnTx/>
                <a:uFillTx/>
                <a:latin typeface="Myriad Pro" panose="020B0503030403020204" pitchFamily="34" charset="0"/>
                <a:ea typeface="+mj-ea"/>
                <a:cs typeface="+mj-cs"/>
              </a:rPr>
              <a:t>-kuvaus</a:t>
            </a:r>
            <a:endParaRPr kumimoji="0" lang="fi-FI" sz="2800" i="0" u="none" strike="noStrike" kern="1200" cap="none" spc="0" normalizeH="0" baseline="0" noProof="0" dirty="0">
              <a:ln>
                <a:noFill/>
              </a:ln>
              <a:solidFill>
                <a:schemeClr val="bg1"/>
              </a:solidFill>
              <a:effectLst/>
              <a:uLnTx/>
              <a:uFillTx/>
              <a:latin typeface="+mj-lt"/>
              <a:ea typeface="+mj-ea"/>
              <a:cs typeface="+mj-cs"/>
            </a:endParaRPr>
          </a:p>
        </p:txBody>
      </p:sp>
      <p:sp>
        <p:nvSpPr>
          <p:cNvPr id="27" name="Alaotsikko 2">
            <a:extLst>
              <a:ext uri="{FF2B5EF4-FFF2-40B4-BE49-F238E27FC236}">
                <a16:creationId xmlns:a16="http://schemas.microsoft.com/office/drawing/2014/main" id="{7897615F-768D-53E7-60C4-F23A735587F0}"/>
              </a:ext>
            </a:extLst>
          </p:cNvPr>
          <p:cNvSpPr txBox="1">
            <a:spLocks/>
          </p:cNvSpPr>
          <p:nvPr/>
        </p:nvSpPr>
        <p:spPr>
          <a:xfrm>
            <a:off x="1277205" y="4746399"/>
            <a:ext cx="2779910" cy="761113"/>
          </a:xfrm>
          <a:prstGeom prst="rect">
            <a:avLst/>
          </a:prstGeom>
        </p:spPr>
        <p:txBody>
          <a:bodyPr/>
          <a:lstStyle>
            <a:lvl1pPr marL="312738" indent="-3127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2400" kern="1200">
                <a:solidFill>
                  <a:schemeClr val="tx1"/>
                </a:solidFill>
                <a:latin typeface="+mn-lt"/>
                <a:ea typeface="+mn-ea"/>
                <a:cs typeface="+mn-cs"/>
              </a:defRPr>
            </a:lvl1pPr>
            <a:lvl2pPr marL="762000" indent="-304800"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2100" kern="1200">
                <a:solidFill>
                  <a:schemeClr val="tx1"/>
                </a:solidFill>
                <a:latin typeface="+mn-lt"/>
                <a:ea typeface="+mn-ea"/>
                <a:cs typeface="+mn-cs"/>
              </a:defRPr>
            </a:lvl2pPr>
            <a:lvl3pPr marL="1252538" indent="-3381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800" kern="1200">
                <a:solidFill>
                  <a:schemeClr val="tx1"/>
                </a:solidFill>
                <a:latin typeface="+mn-lt"/>
                <a:ea typeface="+mn-ea"/>
                <a:cs typeface="+mn-cs"/>
              </a:defRPr>
            </a:lvl3pPr>
            <a:lvl4pPr marL="1692275" indent="-320675"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800" kern="1200">
                <a:solidFill>
                  <a:schemeClr val="tx1"/>
                </a:solidFill>
                <a:latin typeface="+mn-lt"/>
                <a:ea typeface="+mn-ea"/>
                <a:cs typeface="+mn-cs"/>
              </a:defRPr>
            </a:lvl4pPr>
            <a:lvl5pPr marL="2141538" indent="-3127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200" dirty="0">
                <a:solidFill>
                  <a:schemeClr val="bg1"/>
                </a:solidFill>
                <a:latin typeface="Myriad Pro" panose="020B0503030403020204" pitchFamily="34" charset="0"/>
              </a:rPr>
              <a:t>2025</a:t>
            </a:r>
          </a:p>
        </p:txBody>
      </p:sp>
      <p:grpSp>
        <p:nvGrpSpPr>
          <p:cNvPr id="12" name="Ryhmä 11" descr="Työtä Suomen parhaaksi tunnus.">
            <a:extLst>
              <a:ext uri="{FF2B5EF4-FFF2-40B4-BE49-F238E27FC236}">
                <a16:creationId xmlns:a16="http://schemas.microsoft.com/office/drawing/2014/main" id="{2B94DE64-286E-C494-CB9C-4B83FF9FC6DE}"/>
              </a:ext>
            </a:extLst>
          </p:cNvPr>
          <p:cNvGrpSpPr/>
          <p:nvPr/>
        </p:nvGrpSpPr>
        <p:grpSpPr>
          <a:xfrm>
            <a:off x="888634" y="905274"/>
            <a:ext cx="2034583" cy="820984"/>
            <a:chOff x="888634" y="905274"/>
            <a:chExt cx="2034583" cy="820984"/>
          </a:xfrm>
        </p:grpSpPr>
        <p:sp>
          <p:nvSpPr>
            <p:cNvPr id="23" name="object 23">
              <a:extLst>
                <a:ext uri="{FF2B5EF4-FFF2-40B4-BE49-F238E27FC236}">
                  <a16:creationId xmlns:a16="http://schemas.microsoft.com/office/drawing/2014/main" id="{4149B4A6-557F-FF3A-B6F5-528CE76AEA07}"/>
                </a:ext>
              </a:extLst>
            </p:cNvPr>
            <p:cNvSpPr txBox="1"/>
            <p:nvPr/>
          </p:nvSpPr>
          <p:spPr>
            <a:xfrm>
              <a:off x="1445339" y="1088959"/>
              <a:ext cx="1477878" cy="508810"/>
            </a:xfrm>
            <a:prstGeom prst="rect">
              <a:avLst/>
            </a:prstGeom>
          </p:spPr>
          <p:txBody>
            <a:bodyPr vert="horz" wrap="square" lIns="0" tIns="1540" rIns="0" bIns="0" rtlCol="0">
              <a:spAutoFit/>
            </a:bodyPr>
            <a:lstStyle/>
            <a:p>
              <a:pPr marL="7701" marR="3081" algn="just">
                <a:lnSpc>
                  <a:spcPct val="104900"/>
                </a:lnSpc>
                <a:spcBef>
                  <a:spcPts val="12"/>
                </a:spcBef>
              </a:pPr>
              <a:r>
                <a:rPr sz="1061" b="1" i="1" spc="-18" dirty="0">
                  <a:solidFill>
                    <a:schemeClr val="bg1"/>
                  </a:solidFill>
                  <a:latin typeface="Myriad Pro"/>
                  <a:cs typeface="Myriad Pro"/>
                </a:rPr>
                <a:t>Työtä</a:t>
              </a:r>
              <a:r>
                <a:rPr sz="1061" b="1" i="1" spc="-27" dirty="0">
                  <a:solidFill>
                    <a:schemeClr val="bg1"/>
                  </a:solidFill>
                  <a:latin typeface="Myriad Pro"/>
                  <a:cs typeface="Myriad Pro"/>
                </a:rPr>
                <a:t> </a:t>
              </a:r>
              <a:r>
                <a:rPr sz="1061" b="1" i="1" spc="-18" dirty="0">
                  <a:solidFill>
                    <a:schemeClr val="bg1"/>
                  </a:solidFill>
                  <a:latin typeface="Myriad Pro"/>
                  <a:cs typeface="Myriad Pro"/>
                </a:rPr>
                <a:t>Suomen</a:t>
              </a:r>
              <a:r>
                <a:rPr sz="1061" b="1" i="1" spc="-27" dirty="0">
                  <a:solidFill>
                    <a:schemeClr val="bg1"/>
                  </a:solidFill>
                  <a:latin typeface="Myriad Pro"/>
                  <a:cs typeface="Myriad Pro"/>
                </a:rPr>
                <a:t> </a:t>
              </a:r>
              <a:r>
                <a:rPr sz="1061" b="1" i="1" spc="-6" dirty="0">
                  <a:solidFill>
                    <a:schemeClr val="bg1"/>
                  </a:solidFill>
                  <a:latin typeface="Myriad Pro"/>
                  <a:cs typeface="Myriad Pro"/>
                </a:rPr>
                <a:t>parhaaksi </a:t>
              </a:r>
              <a:r>
                <a:rPr sz="1061" b="1" i="1" dirty="0">
                  <a:solidFill>
                    <a:schemeClr val="bg1"/>
                  </a:solidFill>
                  <a:latin typeface="Calibri"/>
                  <a:cs typeface="Calibri"/>
                </a:rPr>
                <a:t>Arbete</a:t>
              </a:r>
              <a:r>
                <a:rPr sz="1061" b="1" i="1" spc="3" dirty="0">
                  <a:solidFill>
                    <a:schemeClr val="bg1"/>
                  </a:solidFill>
                  <a:latin typeface="Calibri"/>
                  <a:cs typeface="Calibri"/>
                </a:rPr>
                <a:t> </a:t>
              </a:r>
              <a:r>
                <a:rPr sz="1061" b="1" i="1" dirty="0">
                  <a:solidFill>
                    <a:schemeClr val="bg1"/>
                  </a:solidFill>
                  <a:latin typeface="Calibri"/>
                  <a:cs typeface="Calibri"/>
                </a:rPr>
                <a:t>för</a:t>
              </a:r>
              <a:r>
                <a:rPr sz="1061" b="1" i="1" spc="3" dirty="0">
                  <a:solidFill>
                    <a:schemeClr val="bg1"/>
                  </a:solidFill>
                  <a:latin typeface="Calibri"/>
                  <a:cs typeface="Calibri"/>
                </a:rPr>
                <a:t> </a:t>
              </a:r>
              <a:r>
                <a:rPr sz="1061" b="1" i="1" dirty="0">
                  <a:solidFill>
                    <a:schemeClr val="bg1"/>
                  </a:solidFill>
                  <a:latin typeface="Calibri"/>
                  <a:cs typeface="Calibri"/>
                </a:rPr>
                <a:t>Finlands</a:t>
              </a:r>
              <a:r>
                <a:rPr sz="1061" b="1" i="1" spc="3" dirty="0">
                  <a:solidFill>
                    <a:schemeClr val="bg1"/>
                  </a:solidFill>
                  <a:latin typeface="Calibri"/>
                  <a:cs typeface="Calibri"/>
                </a:rPr>
                <a:t> </a:t>
              </a:r>
              <a:r>
                <a:rPr sz="1061" b="1" i="1" spc="-6" dirty="0">
                  <a:solidFill>
                    <a:schemeClr val="bg1"/>
                  </a:solidFill>
                  <a:latin typeface="Calibri"/>
                  <a:cs typeface="Calibri"/>
                </a:rPr>
                <a:t>bästa </a:t>
              </a:r>
              <a:r>
                <a:rPr sz="1061" b="1" i="1" dirty="0">
                  <a:solidFill>
                    <a:schemeClr val="bg1"/>
                  </a:solidFill>
                  <a:latin typeface="Calibri"/>
                  <a:cs typeface="Calibri"/>
                </a:rPr>
                <a:t>Working</a:t>
              </a:r>
              <a:r>
                <a:rPr sz="1061" b="1" i="1" spc="-39" dirty="0">
                  <a:solidFill>
                    <a:schemeClr val="bg1"/>
                  </a:solidFill>
                  <a:latin typeface="Calibri"/>
                  <a:cs typeface="Calibri"/>
                </a:rPr>
                <a:t> </a:t>
              </a:r>
              <a:r>
                <a:rPr sz="1061" b="1" i="1" dirty="0">
                  <a:solidFill>
                    <a:schemeClr val="bg1"/>
                  </a:solidFill>
                  <a:latin typeface="Calibri"/>
                  <a:cs typeface="Calibri"/>
                </a:rPr>
                <a:t>for</a:t>
              </a:r>
              <a:r>
                <a:rPr sz="1061" b="1" i="1" spc="-36" dirty="0">
                  <a:solidFill>
                    <a:schemeClr val="bg1"/>
                  </a:solidFill>
                  <a:latin typeface="Calibri"/>
                  <a:cs typeface="Calibri"/>
                </a:rPr>
                <a:t> </a:t>
              </a:r>
              <a:r>
                <a:rPr sz="1061" b="1" i="1" spc="-6" dirty="0">
                  <a:solidFill>
                    <a:schemeClr val="bg1"/>
                  </a:solidFill>
                  <a:latin typeface="Calibri"/>
                  <a:cs typeface="Calibri"/>
                </a:rPr>
                <a:t>Finland</a:t>
              </a:r>
              <a:endParaRPr sz="1061" dirty="0">
                <a:solidFill>
                  <a:schemeClr val="bg1"/>
                </a:solidFill>
                <a:latin typeface="Calibri"/>
                <a:cs typeface="Calibri"/>
              </a:endParaRPr>
            </a:p>
          </p:txBody>
        </p:sp>
        <p:pic>
          <p:nvPicPr>
            <p:cNvPr id="24" name="object 24">
              <a:extLst>
                <a:ext uri="{FF2B5EF4-FFF2-40B4-BE49-F238E27FC236}">
                  <a16:creationId xmlns:a16="http://schemas.microsoft.com/office/drawing/2014/main" id="{2BD1BDD4-1C61-7DDD-6C3D-90E47264E70C}"/>
                </a:ext>
                <a:ext uri="{C183D7F6-B498-43B3-948B-1728B52AA6E4}">
                  <adec:decorative xmlns:adec="http://schemas.microsoft.com/office/drawing/2017/decorative" val="1"/>
                </a:ext>
              </a:extLst>
            </p:cNvPr>
            <p:cNvPicPr/>
            <p:nvPr/>
          </p:nvPicPr>
          <p:blipFill>
            <a:blip r:embed="rId2" cstate="print"/>
            <a:stretch>
              <a:fillRect/>
            </a:stretch>
          </p:blipFill>
          <p:spPr>
            <a:xfrm>
              <a:off x="888634" y="905274"/>
              <a:ext cx="466743" cy="820984"/>
            </a:xfrm>
            <a:prstGeom prst="rect">
              <a:avLst/>
            </a:prstGeom>
          </p:spPr>
        </p:pic>
      </p:grpSp>
      <p:grpSp>
        <p:nvGrpSpPr>
          <p:cNvPr id="82" name="Grupp 81" descr="Hunajakennomalli, jossa keskiössä Johtajuus, henkilöstövoimavarat sekä työntantajuus.">
            <a:extLst>
              <a:ext uri="{FF2B5EF4-FFF2-40B4-BE49-F238E27FC236}">
                <a16:creationId xmlns:a16="http://schemas.microsoft.com/office/drawing/2014/main" id="{3C7127FF-300B-7CDC-975F-DC25FE8C5EFF}"/>
              </a:ext>
              <a:ext uri="{C183D7F6-B498-43B3-948B-1728B52AA6E4}">
                <adec:decorative xmlns:adec="http://schemas.microsoft.com/office/drawing/2017/decorative" val="0"/>
              </a:ext>
            </a:extLst>
          </p:cNvPr>
          <p:cNvGrpSpPr/>
          <p:nvPr/>
        </p:nvGrpSpPr>
        <p:grpSpPr>
          <a:xfrm>
            <a:off x="4162756" y="613943"/>
            <a:ext cx="7609254" cy="5408834"/>
            <a:chOff x="3872429" y="563503"/>
            <a:chExt cx="7932764" cy="5638792"/>
          </a:xfrm>
        </p:grpSpPr>
        <p:sp>
          <p:nvSpPr>
            <p:cNvPr id="2" name="Kuusikulmio 121">
              <a:extLst>
                <a:ext uri="{FF2B5EF4-FFF2-40B4-BE49-F238E27FC236}">
                  <a16:creationId xmlns:a16="http://schemas.microsoft.com/office/drawing/2014/main" id="{17252AE7-11BE-9D08-004C-306F076D5BBA}"/>
                </a:ext>
              </a:extLst>
            </p:cNvPr>
            <p:cNvSpPr/>
            <p:nvPr/>
          </p:nvSpPr>
          <p:spPr>
            <a:xfrm>
              <a:off x="3872429" y="563503"/>
              <a:ext cx="7932764" cy="5638792"/>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grpSp>
          <p:nvGrpSpPr>
            <p:cNvPr id="13" name="Ryhmä 164">
              <a:extLst>
                <a:ext uri="{FF2B5EF4-FFF2-40B4-BE49-F238E27FC236}">
                  <a16:creationId xmlns:a16="http://schemas.microsoft.com/office/drawing/2014/main" id="{AC0E31BD-7C06-39FB-C6A4-86F1EA4C77ED}"/>
                </a:ext>
              </a:extLst>
            </p:cNvPr>
            <p:cNvGrpSpPr/>
            <p:nvPr/>
          </p:nvGrpSpPr>
          <p:grpSpPr>
            <a:xfrm>
              <a:off x="6046946" y="1868879"/>
              <a:ext cx="3487874" cy="3120881"/>
              <a:chOff x="5528523" y="1984223"/>
              <a:chExt cx="3487874" cy="3120881"/>
            </a:xfrm>
          </p:grpSpPr>
          <p:sp>
            <p:nvSpPr>
              <p:cNvPr id="14" name="Kuusikulmio 122">
                <a:extLst>
                  <a:ext uri="{FF2B5EF4-FFF2-40B4-BE49-F238E27FC236}">
                    <a16:creationId xmlns:a16="http://schemas.microsoft.com/office/drawing/2014/main" id="{74FE23AA-E3AA-3B6A-68DB-FF35D2C86F2F}"/>
                  </a:ext>
                </a:extLst>
              </p:cNvPr>
              <p:cNvSpPr/>
              <p:nvPr/>
            </p:nvSpPr>
            <p:spPr>
              <a:xfrm>
                <a:off x="7140644" y="2763468"/>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15" name="Kuusikulmio 123">
                <a:extLst>
                  <a:ext uri="{FF2B5EF4-FFF2-40B4-BE49-F238E27FC236}">
                    <a16:creationId xmlns:a16="http://schemas.microsoft.com/office/drawing/2014/main" id="{E9E87DF3-7027-521C-A308-E4FD0388ACA1}"/>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16" name="Kuusikulmio 124">
                <a:extLst>
                  <a:ext uri="{FF2B5EF4-FFF2-40B4-BE49-F238E27FC236}">
                    <a16:creationId xmlns:a16="http://schemas.microsoft.com/office/drawing/2014/main" id="{809606AB-57B8-77FB-9F68-E0A751D1D0EC}"/>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17" name="object 9">
                <a:extLst>
                  <a:ext uri="{FF2B5EF4-FFF2-40B4-BE49-F238E27FC236}">
                    <a16:creationId xmlns:a16="http://schemas.microsoft.com/office/drawing/2014/main" id="{361C4E30-37EC-7465-35F6-6265696474B7}"/>
                  </a:ext>
                </a:extLst>
              </p:cNvPr>
              <p:cNvSpPr txBox="1"/>
              <p:nvPr/>
            </p:nvSpPr>
            <p:spPr>
              <a:xfrm>
                <a:off x="5818606" y="2846803"/>
                <a:ext cx="1295585" cy="23314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395" dirty="0">
                    <a:solidFill>
                      <a:schemeClr val="bg1"/>
                    </a:solidFill>
                    <a:latin typeface="Myriad Pro"/>
                    <a:cs typeface="Myriad Pro"/>
                  </a:rPr>
                  <a:t>JOHTAJUUS</a:t>
                </a:r>
              </a:p>
            </p:txBody>
          </p:sp>
          <p:sp>
            <p:nvSpPr>
              <p:cNvPr id="18" name="object 9">
                <a:extLst>
                  <a:ext uri="{FF2B5EF4-FFF2-40B4-BE49-F238E27FC236}">
                    <a16:creationId xmlns:a16="http://schemas.microsoft.com/office/drawing/2014/main" id="{0356A754-641A-9FDB-84F6-D5DF51A83C34}"/>
                  </a:ext>
                </a:extLst>
              </p:cNvPr>
              <p:cNvSpPr txBox="1"/>
              <p:nvPr/>
            </p:nvSpPr>
            <p:spPr>
              <a:xfrm>
                <a:off x="7360022" y="3591498"/>
                <a:ext cx="1460437" cy="676673"/>
              </a:xfrm>
              <a:prstGeom prst="rect">
                <a:avLst/>
              </a:prstGeom>
            </p:spPr>
            <p:txBody>
              <a:bodyPr vert="horz" wrap="square" lIns="0" tIns="5006" rIns="0" bIns="0" rtlCol="0">
                <a:spAutoFit/>
              </a:bodyPr>
              <a:lstStyle/>
              <a:p>
                <a:pPr marL="7316" marR="40432" algn="ctr">
                  <a:spcBef>
                    <a:spcPts val="39"/>
                  </a:spcBef>
                  <a:tabLst>
                    <a:tab pos="102812" algn="l"/>
                  </a:tabLst>
                </a:pPr>
                <a:r>
                  <a:rPr lang="fi-FI" sz="1395" dirty="0">
                    <a:solidFill>
                      <a:schemeClr val="bg1"/>
                    </a:solidFill>
                    <a:latin typeface="Myriad Pro"/>
                    <a:cs typeface="Myriad Pro"/>
                  </a:rPr>
                  <a:t>HENKILÖSTÖ- </a:t>
                </a:r>
                <a:br>
                  <a:rPr lang="fi-FI" sz="1395" dirty="0">
                    <a:solidFill>
                      <a:schemeClr val="bg1"/>
                    </a:solidFill>
                    <a:latin typeface="Myriad Pro"/>
                    <a:cs typeface="Myriad Pro"/>
                  </a:rPr>
                </a:br>
                <a:r>
                  <a:rPr lang="fi-FI" sz="1395" dirty="0">
                    <a:solidFill>
                      <a:schemeClr val="bg1"/>
                    </a:solidFill>
                    <a:latin typeface="Myriad Pro"/>
                    <a:cs typeface="Myriad Pro"/>
                  </a:rPr>
                  <a:t>VOIMAVARAT</a:t>
                </a:r>
              </a:p>
              <a:p>
                <a:pPr marL="7316" marR="40432" algn="ctr">
                  <a:spcBef>
                    <a:spcPts val="39"/>
                  </a:spcBef>
                  <a:tabLst>
                    <a:tab pos="102812" algn="l"/>
                  </a:tabLst>
                </a:pPr>
                <a:endParaRPr lang="fi-FI" sz="1395" dirty="0">
                  <a:solidFill>
                    <a:schemeClr val="bg1"/>
                  </a:solidFill>
                  <a:latin typeface="Myriad Pro"/>
                  <a:cs typeface="Myriad Pro"/>
                </a:endParaRPr>
              </a:p>
            </p:txBody>
          </p:sp>
          <p:sp>
            <p:nvSpPr>
              <p:cNvPr id="19" name="object 9">
                <a:extLst>
                  <a:ext uri="{FF2B5EF4-FFF2-40B4-BE49-F238E27FC236}">
                    <a16:creationId xmlns:a16="http://schemas.microsoft.com/office/drawing/2014/main" id="{72A8F0B1-BAD4-0BAB-A708-36A7006FCBB1}"/>
                  </a:ext>
                </a:extLst>
              </p:cNvPr>
              <p:cNvSpPr txBox="1"/>
              <p:nvPr/>
            </p:nvSpPr>
            <p:spPr>
              <a:xfrm>
                <a:off x="5546412" y="4511294"/>
                <a:ext cx="1875753" cy="23314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395" dirty="0">
                    <a:solidFill>
                      <a:schemeClr val="bg1"/>
                    </a:solidFill>
                    <a:latin typeface="Myriad Pro"/>
                    <a:cs typeface="Myriad Pro"/>
                  </a:rPr>
                  <a:t>TYÖNANTAJUUS</a:t>
                </a:r>
              </a:p>
            </p:txBody>
          </p:sp>
        </p:grpSp>
        <p:grpSp>
          <p:nvGrpSpPr>
            <p:cNvPr id="20" name="Ryhmä 165">
              <a:extLst>
                <a:ext uri="{FF2B5EF4-FFF2-40B4-BE49-F238E27FC236}">
                  <a16:creationId xmlns:a16="http://schemas.microsoft.com/office/drawing/2014/main" id="{AD779528-9601-2063-B5BF-2A07EC5049E9}"/>
                </a:ext>
              </a:extLst>
            </p:cNvPr>
            <p:cNvGrpSpPr/>
            <p:nvPr/>
          </p:nvGrpSpPr>
          <p:grpSpPr>
            <a:xfrm>
              <a:off x="4541131" y="723134"/>
              <a:ext cx="7222051" cy="5363817"/>
              <a:chOff x="4022708" y="838478"/>
              <a:chExt cx="7222051" cy="5363817"/>
            </a:xfrm>
          </p:grpSpPr>
          <p:sp>
            <p:nvSpPr>
              <p:cNvPr id="21" name="object 9">
                <a:extLst>
                  <a:ext uri="{FF2B5EF4-FFF2-40B4-BE49-F238E27FC236}">
                    <a16:creationId xmlns:a16="http://schemas.microsoft.com/office/drawing/2014/main" id="{8ECE35B7-828E-30FB-C826-228A96E6D47D}"/>
                  </a:ext>
                </a:extLst>
              </p:cNvPr>
              <p:cNvSpPr txBox="1"/>
              <p:nvPr/>
            </p:nvSpPr>
            <p:spPr>
              <a:xfrm>
                <a:off x="7676699" y="1824123"/>
                <a:ext cx="1118174" cy="39246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Arvot ja </a:t>
                </a:r>
                <a:br>
                  <a:rPr lang="fi-FI" sz="1200" dirty="0">
                    <a:solidFill>
                      <a:schemeClr val="tx2"/>
                    </a:solidFill>
                    <a:latin typeface="Myriad Pro"/>
                    <a:cs typeface="Myriad Pro"/>
                  </a:rPr>
                </a:br>
                <a:r>
                  <a:rPr lang="fi-FI" sz="1200" dirty="0">
                    <a:solidFill>
                      <a:schemeClr val="tx2"/>
                    </a:solidFill>
                    <a:latin typeface="Myriad Pro"/>
                    <a:cs typeface="Myriad Pro"/>
                  </a:rPr>
                  <a:t>virkamies-etiikka</a:t>
                </a:r>
              </a:p>
            </p:txBody>
          </p:sp>
          <p:sp>
            <p:nvSpPr>
              <p:cNvPr id="37" name="object 9">
                <a:extLst>
                  <a:ext uri="{FF2B5EF4-FFF2-40B4-BE49-F238E27FC236}">
                    <a16:creationId xmlns:a16="http://schemas.microsoft.com/office/drawing/2014/main" id="{F82919AF-C49D-3AAC-2370-285C939D7369}"/>
                  </a:ext>
                </a:extLst>
              </p:cNvPr>
              <p:cNvSpPr txBox="1"/>
              <p:nvPr/>
            </p:nvSpPr>
            <p:spPr>
              <a:xfrm>
                <a:off x="8548084" y="1170092"/>
                <a:ext cx="1497254"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Työhyvinvointi </a:t>
                </a:r>
                <a:br>
                  <a:rPr lang="fi-FI" sz="1200" dirty="0">
                    <a:solidFill>
                      <a:schemeClr val="tx2"/>
                    </a:solidFill>
                    <a:latin typeface="Myriad Pro"/>
                    <a:cs typeface="Myriad Pro"/>
                  </a:rPr>
                </a:br>
                <a:r>
                  <a:rPr lang="fi-FI" sz="1200" dirty="0">
                    <a:solidFill>
                      <a:schemeClr val="tx2"/>
                    </a:solidFill>
                    <a:latin typeface="Myriad Pro"/>
                    <a:cs typeface="Myriad Pro"/>
                  </a:rPr>
                  <a:t>ja työkyky</a:t>
                </a:r>
              </a:p>
            </p:txBody>
          </p:sp>
          <p:sp>
            <p:nvSpPr>
              <p:cNvPr id="38" name="object 9">
                <a:extLst>
                  <a:ext uri="{FF2B5EF4-FFF2-40B4-BE49-F238E27FC236}">
                    <a16:creationId xmlns:a16="http://schemas.microsoft.com/office/drawing/2014/main" id="{A62A8029-5C41-A978-EBB8-222B3193CBF8}"/>
                  </a:ext>
                </a:extLst>
              </p:cNvPr>
              <p:cNvSpPr txBox="1"/>
              <p:nvPr/>
            </p:nvSpPr>
            <p:spPr>
              <a:xfrm>
                <a:off x="8655557" y="2578042"/>
                <a:ext cx="1497254" cy="1962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Työsuojelu</a:t>
                </a:r>
              </a:p>
            </p:txBody>
          </p:sp>
          <p:sp>
            <p:nvSpPr>
              <p:cNvPr id="39" name="object 9">
                <a:extLst>
                  <a:ext uri="{FF2B5EF4-FFF2-40B4-BE49-F238E27FC236}">
                    <a16:creationId xmlns:a16="http://schemas.microsoft.com/office/drawing/2014/main" id="{A085A984-6690-32E1-82C8-784686E36502}"/>
                  </a:ext>
                </a:extLst>
              </p:cNvPr>
              <p:cNvSpPr txBox="1"/>
              <p:nvPr/>
            </p:nvSpPr>
            <p:spPr>
              <a:xfrm>
                <a:off x="9747505" y="3297384"/>
                <a:ext cx="1497254"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Henkilöstö-suunnittelu</a:t>
                </a:r>
              </a:p>
            </p:txBody>
          </p:sp>
          <p:sp>
            <p:nvSpPr>
              <p:cNvPr id="40" name="object 9">
                <a:extLst>
                  <a:ext uri="{FF2B5EF4-FFF2-40B4-BE49-F238E27FC236}">
                    <a16:creationId xmlns:a16="http://schemas.microsoft.com/office/drawing/2014/main" id="{7A8FC4F4-9559-577E-6C9F-7924CA10A390}"/>
                  </a:ext>
                </a:extLst>
              </p:cNvPr>
              <p:cNvSpPr txBox="1"/>
              <p:nvPr/>
            </p:nvSpPr>
            <p:spPr>
              <a:xfrm>
                <a:off x="8689238" y="4024688"/>
                <a:ext cx="1497254" cy="61704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Rekrytointi ja </a:t>
                </a:r>
                <a:br>
                  <a:rPr lang="fi-FI" sz="1200" dirty="0">
                    <a:solidFill>
                      <a:schemeClr val="tx2"/>
                    </a:solidFill>
                    <a:latin typeface="Myriad Pro"/>
                    <a:cs typeface="Myriad Pro"/>
                  </a:rPr>
                </a:br>
                <a:r>
                  <a:rPr lang="fi-FI" sz="1200" dirty="0">
                    <a:solidFill>
                      <a:schemeClr val="tx2"/>
                    </a:solidFill>
                    <a:latin typeface="Myriad Pro"/>
                    <a:cs typeface="Myriad Pro"/>
                  </a:rPr>
                  <a:t>muu osaamisen </a:t>
                </a:r>
                <a:br>
                  <a:rPr lang="fi-FI" sz="1200" dirty="0">
                    <a:solidFill>
                      <a:schemeClr val="tx2"/>
                    </a:solidFill>
                    <a:latin typeface="Myriad Pro"/>
                    <a:cs typeface="Myriad Pro"/>
                  </a:rPr>
                </a:br>
                <a:r>
                  <a:rPr lang="fi-FI" sz="1200" dirty="0">
                    <a:solidFill>
                      <a:schemeClr val="tx2"/>
                    </a:solidFill>
                    <a:latin typeface="Myriad Pro"/>
                    <a:cs typeface="Myriad Pro"/>
                  </a:rPr>
                  <a:t>hankinta</a:t>
                </a:r>
              </a:p>
            </p:txBody>
          </p:sp>
          <p:sp>
            <p:nvSpPr>
              <p:cNvPr id="41" name="object 9">
                <a:extLst>
                  <a:ext uri="{FF2B5EF4-FFF2-40B4-BE49-F238E27FC236}">
                    <a16:creationId xmlns:a16="http://schemas.microsoft.com/office/drawing/2014/main" id="{B95E14F3-81C1-E3AF-48D0-FBE615647977}"/>
                  </a:ext>
                </a:extLst>
              </p:cNvPr>
              <p:cNvSpPr txBox="1"/>
              <p:nvPr/>
            </p:nvSpPr>
            <p:spPr>
              <a:xfrm>
                <a:off x="7838811" y="4751778"/>
                <a:ext cx="880637" cy="39246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Työnantaja-kuva</a:t>
                </a:r>
              </a:p>
            </p:txBody>
          </p:sp>
          <p:sp>
            <p:nvSpPr>
              <p:cNvPr id="42" name="object 9">
                <a:extLst>
                  <a:ext uri="{FF2B5EF4-FFF2-40B4-BE49-F238E27FC236}">
                    <a16:creationId xmlns:a16="http://schemas.microsoft.com/office/drawing/2014/main" id="{C84C2C80-6BC3-146D-6E8B-242E5A5540F0}"/>
                  </a:ext>
                </a:extLst>
              </p:cNvPr>
              <p:cNvSpPr txBox="1"/>
              <p:nvPr/>
            </p:nvSpPr>
            <p:spPr>
              <a:xfrm>
                <a:off x="8745692" y="5287687"/>
                <a:ext cx="1497254"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Työ ja </a:t>
                </a:r>
                <a:br>
                  <a:rPr lang="fi-FI" sz="1200" dirty="0">
                    <a:solidFill>
                      <a:schemeClr val="tx2"/>
                    </a:solidFill>
                    <a:latin typeface="Myriad Pro"/>
                    <a:cs typeface="Myriad Pro"/>
                  </a:rPr>
                </a:br>
                <a:r>
                  <a:rPr lang="fi-FI" sz="1200" dirty="0">
                    <a:solidFill>
                      <a:schemeClr val="tx2"/>
                    </a:solidFill>
                    <a:latin typeface="Myriad Pro"/>
                    <a:cs typeface="Myriad Pro"/>
                  </a:rPr>
                  <a:t>työympäristöt</a:t>
                </a:r>
              </a:p>
            </p:txBody>
          </p:sp>
          <p:sp>
            <p:nvSpPr>
              <p:cNvPr id="43" name="object 9">
                <a:extLst>
                  <a:ext uri="{FF2B5EF4-FFF2-40B4-BE49-F238E27FC236}">
                    <a16:creationId xmlns:a16="http://schemas.microsoft.com/office/drawing/2014/main" id="{5B217546-EAA6-E85F-D9BF-0A049FECC10F}"/>
                  </a:ext>
                </a:extLst>
              </p:cNvPr>
              <p:cNvSpPr txBox="1"/>
              <p:nvPr/>
            </p:nvSpPr>
            <p:spPr>
              <a:xfrm>
                <a:off x="4043194" y="4221999"/>
                <a:ext cx="1295585" cy="60305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1200" dirty="0">
                    <a:solidFill>
                      <a:schemeClr val="tx2"/>
                    </a:solidFill>
                    <a:latin typeface="Myriad Pro"/>
                    <a:cs typeface="Myriad Pro"/>
                  </a:rPr>
                  <a:t>TA-velvoitteet</a:t>
                </a:r>
              </a:p>
            </p:txBody>
          </p:sp>
          <p:sp>
            <p:nvSpPr>
              <p:cNvPr id="44" name="object 9">
                <a:extLst>
                  <a:ext uri="{FF2B5EF4-FFF2-40B4-BE49-F238E27FC236}">
                    <a16:creationId xmlns:a16="http://schemas.microsoft.com/office/drawing/2014/main" id="{436F2A5D-A02E-F866-4798-F4258EABD17D}"/>
                  </a:ext>
                </a:extLst>
              </p:cNvPr>
              <p:cNvSpPr txBox="1"/>
              <p:nvPr/>
            </p:nvSpPr>
            <p:spPr>
              <a:xfrm>
                <a:off x="4900034" y="5472705"/>
                <a:ext cx="1120081" cy="39246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Yhteis-</a:t>
                </a:r>
              </a:p>
              <a:p>
                <a:pPr marL="7316" marR="40432" algn="ctr">
                  <a:lnSpc>
                    <a:spcPct val="108000"/>
                  </a:lnSpc>
                  <a:spcBef>
                    <a:spcPts val="39"/>
                  </a:spcBef>
                  <a:tabLst>
                    <a:tab pos="102812" algn="l"/>
                  </a:tabLst>
                </a:pPr>
                <a:r>
                  <a:rPr lang="fi-FI" sz="1200" dirty="0">
                    <a:solidFill>
                      <a:schemeClr val="tx2"/>
                    </a:solidFill>
                    <a:latin typeface="Myriad Pro"/>
                    <a:cs typeface="Myriad Pro"/>
                  </a:rPr>
                  <a:t>toiminta</a:t>
                </a:r>
              </a:p>
            </p:txBody>
          </p:sp>
          <p:sp>
            <p:nvSpPr>
              <p:cNvPr id="45" name="object 9">
                <a:extLst>
                  <a:ext uri="{FF2B5EF4-FFF2-40B4-BE49-F238E27FC236}">
                    <a16:creationId xmlns:a16="http://schemas.microsoft.com/office/drawing/2014/main" id="{DCEA01EC-E5A2-B149-A21F-43E80876E728}"/>
                  </a:ext>
                </a:extLst>
              </p:cNvPr>
              <p:cNvSpPr txBox="1"/>
              <p:nvPr/>
            </p:nvSpPr>
            <p:spPr>
              <a:xfrm>
                <a:off x="4095946" y="2146558"/>
                <a:ext cx="1295585" cy="1962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Palkitseminen</a:t>
                </a:r>
              </a:p>
            </p:txBody>
          </p:sp>
          <p:sp>
            <p:nvSpPr>
              <p:cNvPr id="46" name="object 9">
                <a:extLst>
                  <a:ext uri="{FF2B5EF4-FFF2-40B4-BE49-F238E27FC236}">
                    <a16:creationId xmlns:a16="http://schemas.microsoft.com/office/drawing/2014/main" id="{174EBE1C-E0A6-B816-5048-E3F17AB5ED0E}"/>
                  </a:ext>
                </a:extLst>
              </p:cNvPr>
              <p:cNvSpPr txBox="1"/>
              <p:nvPr/>
            </p:nvSpPr>
            <p:spPr>
              <a:xfrm>
                <a:off x="4562121" y="3019443"/>
                <a:ext cx="1070824" cy="79129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Neuvottelu-toiminta</a:t>
                </a:r>
                <a:br>
                  <a:rPr lang="fi-FI" sz="1200" dirty="0">
                    <a:solidFill>
                      <a:schemeClr val="tx2"/>
                    </a:solidFill>
                    <a:latin typeface="Myriad Pro"/>
                    <a:cs typeface="Myriad Pro"/>
                  </a:rPr>
                </a:br>
                <a:r>
                  <a:rPr lang="fi-FI" sz="1200" dirty="0">
                    <a:solidFill>
                      <a:schemeClr val="tx2"/>
                    </a:solidFill>
                    <a:latin typeface="Myriad Pro"/>
                    <a:cs typeface="Myriad Pro"/>
                  </a:rPr>
                  <a:t>ja työelämä-suhteet</a:t>
                </a:r>
              </a:p>
            </p:txBody>
          </p:sp>
          <p:sp>
            <p:nvSpPr>
              <p:cNvPr id="47" name="object 9">
                <a:extLst>
                  <a:ext uri="{FF2B5EF4-FFF2-40B4-BE49-F238E27FC236}">
                    <a16:creationId xmlns:a16="http://schemas.microsoft.com/office/drawing/2014/main" id="{2353023D-7B7A-ABE8-8E28-8A88E95AA185}"/>
                  </a:ext>
                </a:extLst>
              </p:cNvPr>
              <p:cNvSpPr txBox="1"/>
              <p:nvPr/>
            </p:nvSpPr>
            <p:spPr>
              <a:xfrm>
                <a:off x="5093595" y="1149468"/>
                <a:ext cx="1295585"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Suorituksen </a:t>
                </a:r>
                <a:br>
                  <a:rPr lang="fi-FI" sz="1200" dirty="0">
                    <a:solidFill>
                      <a:schemeClr val="tx2"/>
                    </a:solidFill>
                    <a:latin typeface="Myriad Pro"/>
                    <a:cs typeface="Myriad Pro"/>
                  </a:rPr>
                </a:br>
                <a:r>
                  <a:rPr lang="fi-FI" sz="1200" dirty="0">
                    <a:solidFill>
                      <a:schemeClr val="tx2"/>
                    </a:solidFill>
                    <a:latin typeface="Myriad Pro"/>
                    <a:cs typeface="Myriad Pro"/>
                  </a:rPr>
                  <a:t>johtaminen</a:t>
                </a:r>
              </a:p>
            </p:txBody>
          </p:sp>
          <p:sp>
            <p:nvSpPr>
              <p:cNvPr id="48" name="object 9">
                <a:extLst>
                  <a:ext uri="{FF2B5EF4-FFF2-40B4-BE49-F238E27FC236}">
                    <a16:creationId xmlns:a16="http://schemas.microsoft.com/office/drawing/2014/main" id="{551C8FE4-470F-AE49-3F07-F57ADD58D4AF}"/>
                  </a:ext>
                </a:extLst>
              </p:cNvPr>
              <p:cNvSpPr txBox="1"/>
              <p:nvPr/>
            </p:nvSpPr>
            <p:spPr>
              <a:xfrm>
                <a:off x="6406759" y="1149468"/>
                <a:ext cx="1497254"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Oppiminen ja </a:t>
                </a:r>
                <a:br>
                  <a:rPr lang="fi-FI" sz="1200" dirty="0">
                    <a:solidFill>
                      <a:schemeClr val="tx2"/>
                    </a:solidFill>
                    <a:latin typeface="Myriad Pro"/>
                    <a:cs typeface="Myriad Pro"/>
                  </a:rPr>
                </a:br>
                <a:r>
                  <a:rPr lang="fi-FI" sz="1200" dirty="0">
                    <a:solidFill>
                      <a:schemeClr val="tx2"/>
                    </a:solidFill>
                    <a:latin typeface="Myriad Pro"/>
                    <a:cs typeface="Myriad Pro"/>
                  </a:rPr>
                  <a:t>uudistuminen</a:t>
                </a:r>
              </a:p>
            </p:txBody>
          </p:sp>
          <p:sp>
            <p:nvSpPr>
              <p:cNvPr id="49" name="Kuusikulmio 141">
                <a:extLst>
                  <a:ext uri="{FF2B5EF4-FFF2-40B4-BE49-F238E27FC236}">
                    <a16:creationId xmlns:a16="http://schemas.microsoft.com/office/drawing/2014/main" id="{FD6BB6D3-D505-B5C4-4DA5-CC76F36673F1}"/>
                  </a:ext>
                </a:extLst>
              </p:cNvPr>
              <p:cNvSpPr/>
              <p:nvPr/>
            </p:nvSpPr>
            <p:spPr>
              <a:xfrm>
                <a:off x="4790720" y="5170131"/>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50" name="object 9">
                <a:extLst>
                  <a:ext uri="{FF2B5EF4-FFF2-40B4-BE49-F238E27FC236}">
                    <a16:creationId xmlns:a16="http://schemas.microsoft.com/office/drawing/2014/main" id="{C0D83ADB-3CE1-FBA3-8993-A566306C93DF}"/>
                  </a:ext>
                </a:extLst>
              </p:cNvPr>
              <p:cNvSpPr txBox="1"/>
              <p:nvPr/>
            </p:nvSpPr>
            <p:spPr>
              <a:xfrm>
                <a:off x="6370062" y="5496834"/>
                <a:ext cx="1479376" cy="59072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b="1" dirty="0">
                    <a:solidFill>
                      <a:schemeClr val="tx2"/>
                    </a:solidFill>
                    <a:latin typeface="Myriad Pro"/>
                    <a:cs typeface="Myriad Pro"/>
                  </a:rPr>
                  <a:t>Kaikille osa-alueille </a:t>
                </a:r>
                <a:br>
                  <a:rPr lang="fi-FI" sz="1200" b="1" dirty="0">
                    <a:solidFill>
                      <a:schemeClr val="tx2"/>
                    </a:solidFill>
                    <a:latin typeface="Myriad Pro"/>
                    <a:cs typeface="Myriad Pro"/>
                  </a:rPr>
                </a:br>
                <a:r>
                  <a:rPr lang="fi-FI" sz="1200" b="1" dirty="0">
                    <a:solidFill>
                      <a:schemeClr val="tx2"/>
                    </a:solidFill>
                    <a:latin typeface="Myriad Pro"/>
                    <a:cs typeface="Myriad Pro"/>
                  </a:rPr>
                  <a:t>ja toiminnoille yhteiset asiat</a:t>
                </a:r>
              </a:p>
            </p:txBody>
          </p:sp>
          <p:sp>
            <p:nvSpPr>
              <p:cNvPr id="51" name="Kuusikulmio 143">
                <a:extLst>
                  <a:ext uri="{FF2B5EF4-FFF2-40B4-BE49-F238E27FC236}">
                    <a16:creationId xmlns:a16="http://schemas.microsoft.com/office/drawing/2014/main" id="{6E96CDA7-31B5-84C2-6B1C-7B6D027620AC}"/>
                  </a:ext>
                </a:extLst>
              </p:cNvPr>
              <p:cNvSpPr/>
              <p:nvPr/>
            </p:nvSpPr>
            <p:spPr>
              <a:xfrm>
                <a:off x="4430030" y="2884356"/>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52" name="Kuusikulmio 144">
                <a:extLst>
                  <a:ext uri="{FF2B5EF4-FFF2-40B4-BE49-F238E27FC236}">
                    <a16:creationId xmlns:a16="http://schemas.microsoft.com/office/drawing/2014/main" id="{10AD7B13-8C68-1575-0151-40855C3EB421}"/>
                  </a:ext>
                </a:extLst>
              </p:cNvPr>
              <p:cNvSpPr/>
              <p:nvPr/>
            </p:nvSpPr>
            <p:spPr>
              <a:xfrm>
                <a:off x="4022708" y="4022624"/>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53" name="Kuusikulmio 145">
                <a:extLst>
                  <a:ext uri="{FF2B5EF4-FFF2-40B4-BE49-F238E27FC236}">
                    <a16:creationId xmlns:a16="http://schemas.microsoft.com/office/drawing/2014/main" id="{173E8BA6-BAE3-53FD-5B93-4A08A4442017}"/>
                  </a:ext>
                </a:extLst>
              </p:cNvPr>
              <p:cNvSpPr/>
              <p:nvPr/>
            </p:nvSpPr>
            <p:spPr>
              <a:xfrm>
                <a:off x="5077951" y="83847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54" name="Kuusikulmio 146">
                <a:extLst>
                  <a:ext uri="{FF2B5EF4-FFF2-40B4-BE49-F238E27FC236}">
                    <a16:creationId xmlns:a16="http://schemas.microsoft.com/office/drawing/2014/main" id="{BE652737-3735-D7C1-98B7-6DB0A8D596A8}"/>
                  </a:ext>
                </a:extLst>
              </p:cNvPr>
              <p:cNvSpPr/>
              <p:nvPr/>
            </p:nvSpPr>
            <p:spPr>
              <a:xfrm>
                <a:off x="7548379" y="1618465"/>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55" name="Kuusikulmio 147">
                <a:extLst>
                  <a:ext uri="{FF2B5EF4-FFF2-40B4-BE49-F238E27FC236}">
                    <a16:creationId xmlns:a16="http://schemas.microsoft.com/office/drawing/2014/main" id="{9DE6F71F-82D9-0BD9-8964-AAB96F29565E}"/>
                  </a:ext>
                </a:extLst>
              </p:cNvPr>
              <p:cNvSpPr/>
              <p:nvPr/>
            </p:nvSpPr>
            <p:spPr>
              <a:xfrm>
                <a:off x="8634370" y="83847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56" name="Kuusikulmio 148">
                <a:extLst>
                  <a:ext uri="{FF2B5EF4-FFF2-40B4-BE49-F238E27FC236}">
                    <a16:creationId xmlns:a16="http://schemas.microsoft.com/office/drawing/2014/main" id="{978A28A6-C699-E400-3FE6-7A61DB3902DF}"/>
                  </a:ext>
                </a:extLst>
              </p:cNvPr>
              <p:cNvSpPr/>
              <p:nvPr/>
            </p:nvSpPr>
            <p:spPr>
              <a:xfrm>
                <a:off x="8755256" y="2158851"/>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60" name="Kuusikulmio 149">
                <a:extLst>
                  <a:ext uri="{FF2B5EF4-FFF2-40B4-BE49-F238E27FC236}">
                    <a16:creationId xmlns:a16="http://schemas.microsoft.com/office/drawing/2014/main" id="{168F5F49-8776-8FA7-2F18-C6E613A6B5F2}"/>
                  </a:ext>
                </a:extLst>
              </p:cNvPr>
              <p:cNvSpPr/>
              <p:nvPr/>
            </p:nvSpPr>
            <p:spPr>
              <a:xfrm>
                <a:off x="9813350" y="2983040"/>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64" name="Kuusikulmio 150">
                <a:extLst>
                  <a:ext uri="{FF2B5EF4-FFF2-40B4-BE49-F238E27FC236}">
                    <a16:creationId xmlns:a16="http://schemas.microsoft.com/office/drawing/2014/main" id="{4803414B-0438-CA6F-B316-5D58D3008BED}"/>
                  </a:ext>
                </a:extLst>
              </p:cNvPr>
              <p:cNvSpPr/>
              <p:nvPr/>
            </p:nvSpPr>
            <p:spPr>
              <a:xfrm>
                <a:off x="8772046" y="380317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75" name="Kuusikulmio 151">
                <a:extLst>
                  <a:ext uri="{FF2B5EF4-FFF2-40B4-BE49-F238E27FC236}">
                    <a16:creationId xmlns:a16="http://schemas.microsoft.com/office/drawing/2014/main" id="{1A15A746-2243-E221-F206-E52F663C782E}"/>
                  </a:ext>
                </a:extLst>
              </p:cNvPr>
              <p:cNvSpPr/>
              <p:nvPr/>
            </p:nvSpPr>
            <p:spPr>
              <a:xfrm>
                <a:off x="7623059" y="4426130"/>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76" name="Kuusikulmio 152">
                <a:extLst>
                  <a:ext uri="{FF2B5EF4-FFF2-40B4-BE49-F238E27FC236}">
                    <a16:creationId xmlns:a16="http://schemas.microsoft.com/office/drawing/2014/main" id="{F0211AE5-C6E4-712B-684F-EEB7DCFA5019}"/>
                  </a:ext>
                </a:extLst>
              </p:cNvPr>
              <p:cNvSpPr/>
              <p:nvPr/>
            </p:nvSpPr>
            <p:spPr>
              <a:xfrm>
                <a:off x="6472060" y="83847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77" name="Kuusikulmio 153">
                <a:extLst>
                  <a:ext uri="{FF2B5EF4-FFF2-40B4-BE49-F238E27FC236}">
                    <a16:creationId xmlns:a16="http://schemas.microsoft.com/office/drawing/2014/main" id="{2B79B397-3059-12FD-3322-8D5D72ABA9FD}"/>
                  </a:ext>
                </a:extLst>
              </p:cNvPr>
              <p:cNvSpPr/>
              <p:nvPr/>
            </p:nvSpPr>
            <p:spPr>
              <a:xfrm>
                <a:off x="8832870" y="4969303"/>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78" name="Kuusikulmio 154">
                <a:extLst>
                  <a:ext uri="{FF2B5EF4-FFF2-40B4-BE49-F238E27FC236}">
                    <a16:creationId xmlns:a16="http://schemas.microsoft.com/office/drawing/2014/main" id="{FB1C03C3-AD48-C819-797D-778548A2B90B}"/>
                  </a:ext>
                </a:extLst>
              </p:cNvPr>
              <p:cNvSpPr/>
              <p:nvPr/>
            </p:nvSpPr>
            <p:spPr>
              <a:xfrm>
                <a:off x="4090454" y="1742261"/>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grpSp>
      </p:grpSp>
      <p:pic>
        <p:nvPicPr>
          <p:cNvPr id="208" name="Graphic 207">
            <a:extLst>
              <a:ext uri="{FF2B5EF4-FFF2-40B4-BE49-F238E27FC236}">
                <a16:creationId xmlns:a16="http://schemas.microsoft.com/office/drawing/2014/main" id="{82BE3484-CC48-D313-5707-A4D9B82AA39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1683" y="2840245"/>
            <a:ext cx="698434" cy="495493"/>
          </a:xfrm>
          <a:prstGeom prst="rect">
            <a:avLst/>
          </a:prstGeom>
        </p:spPr>
      </p:pic>
      <p:pic>
        <p:nvPicPr>
          <p:cNvPr id="212" name="Graphic 211">
            <a:extLst>
              <a:ext uri="{FF2B5EF4-FFF2-40B4-BE49-F238E27FC236}">
                <a16:creationId xmlns:a16="http://schemas.microsoft.com/office/drawing/2014/main" id="{EFDFE56F-7CC2-5C10-FB91-DD164A83A71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7639" y="2098308"/>
            <a:ext cx="536231" cy="550342"/>
          </a:xfrm>
          <a:prstGeom prst="rect">
            <a:avLst/>
          </a:prstGeom>
        </p:spPr>
      </p:pic>
      <p:pic>
        <p:nvPicPr>
          <p:cNvPr id="216" name="Graphic 215">
            <a:extLst>
              <a:ext uri="{FF2B5EF4-FFF2-40B4-BE49-F238E27FC236}">
                <a16:creationId xmlns:a16="http://schemas.microsoft.com/office/drawing/2014/main" id="{298DB4D4-16C5-AB86-41B2-33347C4D569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23279" y="3706284"/>
            <a:ext cx="836805" cy="536123"/>
          </a:xfrm>
          <a:prstGeom prst="rect">
            <a:avLst/>
          </a:prstGeom>
        </p:spPr>
      </p:pic>
    </p:spTree>
    <p:extLst>
      <p:ext uri="{BB962C8B-B14F-4D97-AF65-F5344CB8AC3E}">
        <p14:creationId xmlns:p14="http://schemas.microsoft.com/office/powerpoint/2010/main" val="2564311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7FEED49-FE26-E1D6-E917-887A3CAD561A}"/>
            </a:ext>
          </a:extLst>
        </p:cNvPr>
        <p:cNvGrpSpPr/>
        <p:nvPr/>
      </p:nvGrpSpPr>
      <p:grpSpPr>
        <a:xfrm>
          <a:off x="0" y="0"/>
          <a:ext cx="0" cy="0"/>
          <a:chOff x="0" y="0"/>
          <a:chExt cx="0" cy="0"/>
        </a:xfrm>
      </p:grpSpPr>
      <p:sp>
        <p:nvSpPr>
          <p:cNvPr id="2" name="Kuusikulmio 1">
            <a:extLst>
              <a:ext uri="{FF2B5EF4-FFF2-40B4-BE49-F238E27FC236}">
                <a16:creationId xmlns:a16="http://schemas.microsoft.com/office/drawing/2014/main" id="{FC079C99-200E-A442-3996-5CA48222BC2F}"/>
              </a:ext>
              <a:ext uri="{C183D7F6-B498-43B3-948B-1728B52AA6E4}">
                <adec:decorative xmlns:adec="http://schemas.microsoft.com/office/drawing/2017/decorative" val="1"/>
              </a:ext>
            </a:extLst>
          </p:cNvPr>
          <p:cNvSpPr/>
          <p:nvPr/>
        </p:nvSpPr>
        <p:spPr>
          <a:xfrm>
            <a:off x="9493249" y="101186"/>
            <a:ext cx="1802953" cy="1314291"/>
          </a:xfrm>
          <a:prstGeom prst="hexagon">
            <a:avLst/>
          </a:prstGeom>
          <a:solidFill>
            <a:schemeClr val="bg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9" name="object 9">
            <a:extLst>
              <a:ext uri="{FF2B5EF4-FFF2-40B4-BE49-F238E27FC236}">
                <a16:creationId xmlns:a16="http://schemas.microsoft.com/office/drawing/2014/main" id="{9580FE1F-72FD-CF20-AD06-BD9BEE672DC1}"/>
              </a:ext>
              <a:ext uri="{C183D7F6-B498-43B3-948B-1728B52AA6E4}">
                <adec:decorative xmlns:adec="http://schemas.microsoft.com/office/drawing/2017/decorative" val="1"/>
              </a:ext>
            </a:extLst>
          </p:cNvPr>
          <p:cNvSpPr/>
          <p:nvPr/>
        </p:nvSpPr>
        <p:spPr>
          <a:xfrm>
            <a:off x="7242291" y="1006880"/>
            <a:ext cx="4245075" cy="507226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2">
              <a:lumMod val="20000"/>
              <a:lumOff val="80000"/>
            </a:schemeClr>
          </a:solidFill>
        </p:spPr>
        <p:txBody>
          <a:bodyPr wrap="square" lIns="0" tIns="0" rIns="0" bIns="0" rtlCol="0"/>
          <a:lstStyle/>
          <a:p>
            <a:endParaRPr sz="1092"/>
          </a:p>
        </p:txBody>
      </p:sp>
      <p:sp>
        <p:nvSpPr>
          <p:cNvPr id="13" name="object 13">
            <a:extLst>
              <a:ext uri="{FF2B5EF4-FFF2-40B4-BE49-F238E27FC236}">
                <a16:creationId xmlns:a16="http://schemas.microsoft.com/office/drawing/2014/main" id="{1889DD49-3CE4-B963-03D6-917D12D11DA1}"/>
              </a:ext>
              <a:ext uri="{C183D7F6-B498-43B3-948B-1728B52AA6E4}">
                <adec:decorative xmlns:adec="http://schemas.microsoft.com/office/drawing/2017/decorative" val="0"/>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a:extLst>
              <a:ext uri="{FF2B5EF4-FFF2-40B4-BE49-F238E27FC236}">
                <a16:creationId xmlns:a16="http://schemas.microsoft.com/office/drawing/2014/main" id="{7BE5BD60-7CD1-D0C1-52EB-48A7B09E110D}"/>
              </a:ext>
            </a:extLst>
          </p:cNvPr>
          <p:cNvSpPr txBox="1">
            <a:spLocks noGrp="1"/>
          </p:cNvSpPr>
          <p:nvPr>
            <p:ph type="title" idx="4294967295"/>
          </p:nvPr>
        </p:nvSpPr>
        <p:spPr>
          <a:xfrm>
            <a:off x="2103246" y="1105533"/>
            <a:ext cx="4646189" cy="255554"/>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lang="fi-FI" sz="1600" b="1" i="0" u="none" strike="noStrike" kern="1200" cap="none" spc="-6" normalizeH="0" baseline="0" noProof="0" dirty="0">
                <a:ln>
                  <a:noFill/>
                </a:ln>
                <a:solidFill>
                  <a:srgbClr val="006475"/>
                </a:solidFill>
                <a:effectLst/>
                <a:uLnTx/>
                <a:uFillTx/>
                <a:latin typeface="Myriad Pro"/>
                <a:ea typeface="+mn-ea"/>
                <a:cs typeface="Myriad Pro"/>
              </a:rPr>
              <a:t>Arvot ja virkamiesetiikka</a:t>
            </a:r>
            <a:endParaRPr kumimoji="0" lang="fi-FI" sz="16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63312EBF-EE5F-D502-6596-15AA7D8F8872}"/>
              </a:ext>
            </a:extLst>
          </p:cNvPr>
          <p:cNvSpPr txBox="1"/>
          <p:nvPr/>
        </p:nvSpPr>
        <p:spPr>
          <a:xfrm>
            <a:off x="1970961" y="1415478"/>
            <a:ext cx="4778474" cy="715581"/>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Yleiset arvot ja periaatteet, jotka koskevat virkamiehiä ja virkamiehenä toimimista julkisen vallan käyttäjinä kaikilla toiminnan tasoilla</a:t>
            </a:r>
          </a:p>
        </p:txBody>
      </p:sp>
      <p:sp>
        <p:nvSpPr>
          <p:cNvPr id="14" name="object 14">
            <a:extLst>
              <a:ext uri="{FF2B5EF4-FFF2-40B4-BE49-F238E27FC236}">
                <a16:creationId xmlns:a16="http://schemas.microsoft.com/office/drawing/2014/main" id="{29460BA1-2185-DDA6-B27A-C4011E2803DD}"/>
              </a:ext>
            </a:extLst>
          </p:cNvPr>
          <p:cNvSpPr txBox="1"/>
          <p:nvPr/>
        </p:nvSpPr>
        <p:spPr>
          <a:xfrm>
            <a:off x="804760" y="2356053"/>
            <a:ext cx="6253892" cy="3506319"/>
          </a:xfrm>
          <a:prstGeom prst="rect">
            <a:avLst/>
          </a:prstGeom>
        </p:spPr>
        <p:txBody>
          <a:bodyPr vert="horz" wrap="square" lIns="0" tIns="9627" rIns="0" bIns="0" rtlCol="0">
            <a:spAutoFit/>
          </a:bodyPr>
          <a:lstStyle/>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Julkisen toiminnan tulee olla arvolähtöistä ja eettisesti korkeatasoista. Valtioneuvosto on vahvistanut valtionhallinnolle kuvassa näkyvät arvot.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Yhteisen arvopohjan mukaisen toiminnan johtamista ohjaavat mm.</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hlinkClick r:id="rId3">
                  <a:extLst>
                    <a:ext uri="{A12FA001-AC4F-418D-AE19-62706E023703}">
                      <ahyp:hlinkClr xmlns:ahyp="http://schemas.microsoft.com/office/drawing/2018/hyperlinkcolor" val="tx"/>
                    </a:ext>
                  </a:extLst>
                </a:hlinkClick>
              </a:rPr>
              <a:t>Virkamieseettinen toimintaohje (2021</a:t>
            </a:r>
            <a:r>
              <a:rPr lang="fi-FI" sz="1100" dirty="0">
                <a:solidFill>
                  <a:schemeClr val="accent1"/>
                </a:solidFill>
                <a:latin typeface="Myriad Pro"/>
                <a:cs typeface="Myriad Pro"/>
              </a:rPr>
              <a:t>) kokoaa yhteen virkamiesetiikan kannalta keskeiset </a:t>
            </a:r>
            <a:br>
              <a:rPr lang="fi-FI" sz="1100" dirty="0">
                <a:solidFill>
                  <a:schemeClr val="accent1"/>
                </a:solidFill>
                <a:latin typeface="Myriad Pro"/>
                <a:cs typeface="Myriad Pro"/>
              </a:rPr>
            </a:br>
            <a:r>
              <a:rPr lang="fi-FI" sz="1100" dirty="0">
                <a:solidFill>
                  <a:schemeClr val="accent1"/>
                </a:solidFill>
                <a:latin typeface="Myriad Pro"/>
                <a:cs typeface="Myriad Pro"/>
              </a:rPr>
              <a:t>asiat ja VM:n ohjeet (vieraanvaraisuudesta, eduista ja lahjoista; virkamiesten sivutoimista; ulkopuolisten tahojen kustantamista matkoista; karenssista; ylimmän johdon sidonnaisuudesta ja sivutoimista)</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hlinkClick r:id="rId4">
                  <a:extLst>
                    <a:ext uri="{A12FA001-AC4F-418D-AE19-62706E023703}">
                      <ahyp:hlinkClr xmlns:ahyp="http://schemas.microsoft.com/office/drawing/2018/hyperlinkcolor" val="tx"/>
                    </a:ext>
                  </a:extLst>
                </a:hlinkClick>
              </a:rPr>
              <a:t>Valtion virkamieseettinen neuvottelukunnan (VINK) </a:t>
            </a:r>
            <a:r>
              <a:rPr lang="fi-FI" sz="1100" dirty="0">
                <a:solidFill>
                  <a:schemeClr val="accent1"/>
                </a:solidFill>
                <a:latin typeface="Myriad Pro"/>
                <a:cs typeface="Myriad Pro"/>
              </a:rPr>
              <a:t>tehtävänä on mm. antaa valtion-hallinnolle yleisiä suosituksia virkamiesetiikasta ja valtion virastojen pyynnöstä lausuntoja virkamieseettisistä kysymyksistä.</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Koulutusta </a:t>
            </a:r>
            <a:r>
              <a:rPr lang="fi-FI" sz="1100" dirty="0" err="1">
                <a:solidFill>
                  <a:schemeClr val="accent1"/>
                </a:solidFill>
                <a:latin typeface="Myriad Pro"/>
                <a:cs typeface="Myriad Pro"/>
              </a:rPr>
              <a:t>eOppivassa</a:t>
            </a:r>
            <a:r>
              <a:rPr lang="fi-FI" sz="1100" dirty="0">
                <a:solidFill>
                  <a:schemeClr val="accent1"/>
                </a:solidFill>
                <a:latin typeface="Myriad Pro"/>
                <a:cs typeface="Myriad Pro"/>
              </a:rPr>
              <a:t>: </a:t>
            </a:r>
            <a:r>
              <a:rPr lang="fi-FI" sz="1100" dirty="0">
                <a:solidFill>
                  <a:schemeClr val="accent1"/>
                </a:solidFill>
                <a:latin typeface="Myriad Pro"/>
                <a:cs typeface="Myriad Pro"/>
                <a:hlinkClick r:id="rId5">
                  <a:extLst>
                    <a:ext uri="{A12FA001-AC4F-418D-AE19-62706E023703}">
                      <ahyp:hlinkClr xmlns:ahyp="http://schemas.microsoft.com/office/drawing/2018/hyperlinkcolor" val="tx"/>
                    </a:ext>
                  </a:extLst>
                </a:hlinkClick>
              </a:rPr>
              <a:t>Virkamiesetiikkaa käytännössä </a:t>
            </a:r>
            <a:r>
              <a:rPr lang="fi-FI" sz="1100" dirty="0">
                <a:solidFill>
                  <a:schemeClr val="accent1"/>
                </a:solidFill>
                <a:latin typeface="Myriad Pro"/>
                <a:cs typeface="Myriad Pro"/>
              </a:rPr>
              <a:t>(ja suppeampi kaikille avoin versio </a:t>
            </a:r>
            <a:br>
              <a:rPr lang="fi-FI" sz="1100" dirty="0">
                <a:solidFill>
                  <a:schemeClr val="accent1"/>
                </a:solidFill>
                <a:latin typeface="Myriad Pro"/>
                <a:cs typeface="Myriad Pro"/>
              </a:rPr>
            </a:br>
            <a:r>
              <a:rPr lang="fi-FI" sz="1100" dirty="0">
                <a:solidFill>
                  <a:srgbClr val="1A7483"/>
                </a:solidFill>
                <a:latin typeface="Myriad Pro"/>
                <a:cs typeface="Myriad Pro"/>
                <a:hlinkClick r:id="rId6">
                  <a:extLst>
                    <a:ext uri="{A12FA001-AC4F-418D-AE19-62706E023703}">
                      <ahyp:hlinkClr xmlns:ahyp="http://schemas.microsoft.com/office/drawing/2018/hyperlinkcolor" val="tx"/>
                    </a:ext>
                  </a:extLst>
                </a:hlinkClick>
              </a:rPr>
              <a:t>Johdanto </a:t>
            </a:r>
            <a:r>
              <a:rPr lang="fi-FI" sz="1100" dirty="0">
                <a:solidFill>
                  <a:schemeClr val="accent1"/>
                </a:solidFill>
                <a:latin typeface="Myriad Pro"/>
                <a:cs typeface="Myriad Pro"/>
                <a:hlinkClick r:id="rId6">
                  <a:extLst>
                    <a:ext uri="{A12FA001-AC4F-418D-AE19-62706E023703}">
                      <ahyp:hlinkClr xmlns:ahyp="http://schemas.microsoft.com/office/drawing/2018/hyperlinkcolor" val="tx"/>
                    </a:ext>
                  </a:extLst>
                </a:hlinkClick>
              </a:rPr>
              <a:t>virkamiesetiikkaan</a:t>
            </a:r>
            <a:r>
              <a:rPr lang="fi-FI" sz="1100" dirty="0">
                <a:solidFill>
                  <a:schemeClr val="accent1"/>
                </a:solidFill>
                <a:latin typeface="Myriad Pro"/>
                <a:cs typeface="Myriad Pro"/>
              </a:rPr>
              <a:t>), </a:t>
            </a:r>
            <a:r>
              <a:rPr lang="fi-FI" sz="1100" dirty="0">
                <a:solidFill>
                  <a:schemeClr val="accent1"/>
                </a:solidFill>
                <a:latin typeface="Myriad Pro"/>
                <a:cs typeface="Myriad Pro"/>
                <a:hlinkClick r:id="rId7">
                  <a:extLst>
                    <a:ext uri="{A12FA001-AC4F-418D-AE19-62706E023703}">
                      <ahyp:hlinkClr xmlns:ahyp="http://schemas.microsoft.com/office/drawing/2018/hyperlinkcolor" val="tx"/>
                    </a:ext>
                  </a:extLst>
                </a:hlinkClick>
              </a:rPr>
              <a:t>Valtionhallinnon ylimmän johdon virkamiesetiikka</a:t>
            </a:r>
            <a:endParaRPr lang="fi-FI" sz="1100" dirty="0">
              <a:solidFill>
                <a:schemeClr val="accent1"/>
              </a:solidFill>
              <a:latin typeface="Myriad Pro"/>
              <a:cs typeface="Myriad Pro"/>
            </a:endParaRP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Virkamiesetiikan tilaa seurataan säännöllisesti henkilöstö- ja kansalaiskyselyillä, esim. </a:t>
            </a:r>
            <a:br>
              <a:rPr lang="fi-FI" sz="1200" dirty="0">
                <a:solidFill>
                  <a:schemeClr val="accent1"/>
                </a:solidFill>
                <a:latin typeface="Myriad Pro"/>
                <a:cs typeface="Myriad Pro"/>
              </a:rPr>
            </a:br>
            <a:r>
              <a:rPr lang="fi-FI" sz="1200" dirty="0">
                <a:solidFill>
                  <a:srgbClr val="1A7483"/>
                </a:solidFill>
                <a:latin typeface="Myriad Pro"/>
                <a:cs typeface="Myriad Pro"/>
                <a:hlinkClick r:id="rId8">
                  <a:extLst>
                    <a:ext uri="{A12FA001-AC4F-418D-AE19-62706E023703}">
                      <ahyp:hlinkClr xmlns:ahyp="http://schemas.microsoft.com/office/drawing/2018/hyperlinkcolor" val="tx"/>
                    </a:ext>
                  </a:extLst>
                </a:hlinkClick>
              </a:rPr>
              <a:t>vm.fi | Virkamiesetiikan </a:t>
            </a:r>
            <a:r>
              <a:rPr lang="fi-FI" sz="1200" dirty="0">
                <a:solidFill>
                  <a:schemeClr val="accent1"/>
                </a:solidFill>
                <a:latin typeface="Myriad Pro"/>
                <a:cs typeface="Myriad Pro"/>
                <a:hlinkClick r:id="rId8">
                  <a:extLst>
                    <a:ext uri="{A12FA001-AC4F-418D-AE19-62706E023703}">
                      <ahyp:hlinkClr xmlns:ahyp="http://schemas.microsoft.com/office/drawing/2018/hyperlinkcolor" val="tx"/>
                    </a:ext>
                  </a:extLst>
                </a:hlinkClick>
              </a:rPr>
              <a:t>tila 2024: Valtionhallinnon virkamiehet ovat sitoutuneita eettisiin periaatteisiin</a:t>
            </a:r>
            <a:endParaRPr lang="fi-FI" sz="1200" dirty="0">
              <a:solidFill>
                <a:schemeClr val="accent1"/>
              </a:solidFill>
              <a:latin typeface="Myriad Pro"/>
              <a:cs typeface="Myriad Pro"/>
            </a:endParaRP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Lisätietoa ja materiaalia: </a:t>
            </a:r>
            <a:r>
              <a:rPr lang="fi-FI" sz="1200" dirty="0">
                <a:solidFill>
                  <a:srgbClr val="1A7483"/>
                </a:solidFill>
                <a:latin typeface="Myriad Pro"/>
                <a:cs typeface="Myriad Pro"/>
                <a:hlinkClick r:id="rId9">
                  <a:extLst>
                    <a:ext uri="{A12FA001-AC4F-418D-AE19-62706E023703}">
                      <ahyp:hlinkClr xmlns:ahyp="http://schemas.microsoft.com/office/drawing/2018/hyperlinkcolor" val="tx"/>
                    </a:ext>
                  </a:extLst>
                </a:hlinkClick>
              </a:rPr>
              <a:t>vm.fi | Arvot </a:t>
            </a:r>
            <a:r>
              <a:rPr lang="fi-FI" sz="1200" dirty="0">
                <a:solidFill>
                  <a:schemeClr val="accent1"/>
                </a:solidFill>
                <a:latin typeface="Myriad Pro"/>
                <a:cs typeface="Myriad Pro"/>
                <a:hlinkClick r:id="rId9">
                  <a:extLst>
                    <a:ext uri="{A12FA001-AC4F-418D-AE19-62706E023703}">
                      <ahyp:hlinkClr xmlns:ahyp="http://schemas.microsoft.com/office/drawing/2018/hyperlinkcolor" val="tx"/>
                    </a:ext>
                  </a:extLst>
                </a:hlinkClick>
              </a:rPr>
              <a:t>ja virkamiesetiikka</a:t>
            </a:r>
            <a:r>
              <a:rPr lang="fi-FI" sz="1200" dirty="0">
                <a:solidFill>
                  <a:schemeClr val="accent1"/>
                </a:solidFill>
                <a:latin typeface="Myriad Pro"/>
                <a:cs typeface="Myriad Pro"/>
              </a:rPr>
              <a:t>, huomioi myös </a:t>
            </a:r>
            <a:r>
              <a:rPr lang="fi-FI" sz="1200" dirty="0">
                <a:solidFill>
                  <a:srgbClr val="1A7483"/>
                </a:solidFill>
                <a:latin typeface="Myriad Pro"/>
                <a:cs typeface="Myriad Pro"/>
                <a:hlinkClick r:id="rId10">
                  <a:extLst>
                    <a:ext uri="{A12FA001-AC4F-418D-AE19-62706E023703}">
                      <ahyp:hlinkClr xmlns:ahyp="http://schemas.microsoft.com/office/drawing/2018/hyperlinkcolor" val="tx"/>
                    </a:ext>
                  </a:extLst>
                </a:hlinkClick>
              </a:rPr>
              <a:t>Demokratian ja kansallisen menestyksen puolesta: Julkisen johtamisen arvot ja </a:t>
            </a:r>
            <a:r>
              <a:rPr lang="fi-FI" sz="1200" dirty="0">
                <a:solidFill>
                  <a:schemeClr val="accent1"/>
                </a:solidFill>
                <a:latin typeface="Myriad Pro"/>
                <a:cs typeface="Myriad Pro"/>
                <a:hlinkClick r:id="rId10">
                  <a:extLst>
                    <a:ext uri="{A12FA001-AC4F-418D-AE19-62706E023703}">
                      <ahyp:hlinkClr xmlns:ahyp="http://schemas.microsoft.com/office/drawing/2018/hyperlinkcolor" val="tx"/>
                    </a:ext>
                  </a:extLst>
                </a:hlinkClick>
              </a:rPr>
              <a:t>periaatteet (2025)</a:t>
            </a:r>
            <a:endParaRPr lang="fi-FI" sz="1200" dirty="0">
              <a:solidFill>
                <a:schemeClr val="accent1"/>
              </a:solidFill>
              <a:latin typeface="Myriad Pro"/>
              <a:cs typeface="Myriad Pro"/>
            </a:endParaRPr>
          </a:p>
          <a:p>
            <a:pPr marL="178766" marR="225648" indent="-171450">
              <a:lnSpc>
                <a:spcPct val="108000"/>
              </a:lnSpc>
              <a:spcBef>
                <a:spcPts val="600"/>
              </a:spcBef>
              <a:buFont typeface="Arial" panose="020B0604020202020204" pitchFamily="34" charset="0"/>
              <a:buChar char="•"/>
              <a:tabLst>
                <a:tab pos="102812" algn="l"/>
              </a:tabLst>
            </a:pPr>
            <a:endParaRPr lang="fi-FI" sz="1200" dirty="0">
              <a:solidFill>
                <a:schemeClr val="accent1"/>
              </a:solidFill>
              <a:latin typeface="Myriad Pro"/>
              <a:cs typeface="Myriad Pro"/>
            </a:endParaRPr>
          </a:p>
        </p:txBody>
      </p:sp>
      <p:sp>
        <p:nvSpPr>
          <p:cNvPr id="12" name="object 12">
            <a:extLst>
              <a:ext uri="{FF2B5EF4-FFF2-40B4-BE49-F238E27FC236}">
                <a16:creationId xmlns:a16="http://schemas.microsoft.com/office/drawing/2014/main" id="{AA5781D4-BA85-5924-44C7-E1A92AE5B662}"/>
              </a:ext>
              <a:ext uri="{C183D7F6-B498-43B3-948B-1728B52AA6E4}">
                <adec:decorative xmlns:adec="http://schemas.microsoft.com/office/drawing/2017/decorative" val="1"/>
              </a:ext>
            </a:extLst>
          </p:cNvPr>
          <p:cNvSpPr/>
          <p:nvPr/>
        </p:nvSpPr>
        <p:spPr>
          <a:xfrm>
            <a:off x="7242291" y="1028676"/>
            <a:ext cx="0" cy="5041650"/>
          </a:xfrm>
          <a:custGeom>
            <a:avLst/>
            <a:gdLst/>
            <a:ahLst/>
            <a:cxnLst/>
            <a:rect l="l" t="t" r="r" b="b"/>
            <a:pathLst>
              <a:path h="8314055">
                <a:moveTo>
                  <a:pt x="0" y="0"/>
                </a:moveTo>
                <a:lnTo>
                  <a:pt x="0" y="8313518"/>
                </a:lnTo>
              </a:path>
            </a:pathLst>
          </a:custGeom>
          <a:ln w="7853">
            <a:solidFill>
              <a:schemeClr val="accent2"/>
            </a:solidFill>
          </a:ln>
        </p:spPr>
        <p:txBody>
          <a:bodyPr wrap="square" lIns="0" tIns="0" rIns="0" bIns="0" rtlCol="0"/>
          <a:lstStyle/>
          <a:p>
            <a:endParaRPr sz="1092"/>
          </a:p>
        </p:txBody>
      </p:sp>
      <p:sp>
        <p:nvSpPr>
          <p:cNvPr id="15" name="object 15">
            <a:extLst>
              <a:ext uri="{FF2B5EF4-FFF2-40B4-BE49-F238E27FC236}">
                <a16:creationId xmlns:a16="http://schemas.microsoft.com/office/drawing/2014/main" id="{E881D45B-79FF-4DEC-198F-E9C57E5875E8}"/>
              </a:ext>
              <a:ext uri="{C183D7F6-B498-43B3-948B-1728B52AA6E4}">
                <adec:decorative xmlns:adec="http://schemas.microsoft.com/office/drawing/2017/decorative" val="1"/>
              </a:ext>
            </a:extLst>
          </p:cNvPr>
          <p:cNvSpPr txBox="1"/>
          <p:nvPr/>
        </p:nvSpPr>
        <p:spPr>
          <a:xfrm>
            <a:off x="11411093" y="478799"/>
            <a:ext cx="164374" cy="168743"/>
          </a:xfrm>
          <a:prstGeom prst="rect">
            <a:avLst/>
          </a:prstGeom>
        </p:spPr>
        <p:txBody>
          <a:bodyPr vert="horz" wrap="square" lIns="0" tIns="10012" rIns="0" bIns="0" rtlCol="0">
            <a:spAutoFit/>
          </a:bodyPr>
          <a:lstStyle/>
          <a:p>
            <a:pPr marL="7701">
              <a:spcBef>
                <a:spcPts val="79"/>
              </a:spcBef>
            </a:pPr>
            <a:fld id="{44A3D750-0600-4D7F-AE66-9FE434C4E8FE}" type="slidenum">
              <a:rPr lang="fi-FI" sz="1031" b="1" spc="24" smtClean="0">
                <a:solidFill>
                  <a:srgbClr val="006475"/>
                </a:solidFill>
                <a:latin typeface="Myriad Pro"/>
                <a:cs typeface="Myriad Pro"/>
              </a:rPr>
              <a:t>10</a:t>
            </a:fld>
            <a:endParaRPr sz="1031" dirty="0">
              <a:latin typeface="Myriad Pro"/>
              <a:cs typeface="Myriad Pro"/>
            </a:endParaRPr>
          </a:p>
        </p:txBody>
      </p:sp>
      <p:grpSp>
        <p:nvGrpSpPr>
          <p:cNvPr id="87" name="Ryhmä 86">
            <a:extLst>
              <a:ext uri="{FF2B5EF4-FFF2-40B4-BE49-F238E27FC236}">
                <a16:creationId xmlns:a16="http://schemas.microsoft.com/office/drawing/2014/main" id="{A911D7A3-359F-2C65-05DC-5936E4D3B0E0}"/>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17" name="Kuusikulmio 16">
              <a:extLst>
                <a:ext uri="{FF2B5EF4-FFF2-40B4-BE49-F238E27FC236}">
                  <a16:creationId xmlns:a16="http://schemas.microsoft.com/office/drawing/2014/main" id="{F919A36A-4D1F-6248-8626-84D0FC7D53F9}"/>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18" name="Ryhmä 17">
              <a:extLst>
                <a:ext uri="{FF2B5EF4-FFF2-40B4-BE49-F238E27FC236}">
                  <a16:creationId xmlns:a16="http://schemas.microsoft.com/office/drawing/2014/main" id="{C08F89AE-F7F8-B1D1-9273-BAD45490F5FC}"/>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19" name="Kuusikulmio 18">
                <a:extLst>
                  <a:ext uri="{FF2B5EF4-FFF2-40B4-BE49-F238E27FC236}">
                    <a16:creationId xmlns:a16="http://schemas.microsoft.com/office/drawing/2014/main" id="{895F8D6B-6A2A-A5DE-307D-CB495B719653}"/>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0" name="Kuusikulmio 19">
                <a:extLst>
                  <a:ext uri="{FF2B5EF4-FFF2-40B4-BE49-F238E27FC236}">
                    <a16:creationId xmlns:a16="http://schemas.microsoft.com/office/drawing/2014/main" id="{32C58549-1D9B-F935-FDF0-E56386A5564B}"/>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1" name="Kuusikulmio 20">
                <a:extLst>
                  <a:ext uri="{FF2B5EF4-FFF2-40B4-BE49-F238E27FC236}">
                    <a16:creationId xmlns:a16="http://schemas.microsoft.com/office/drawing/2014/main" id="{4259E37C-50FB-AE0D-7C17-F990C5BD00AF}"/>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2" name="object 9">
                <a:extLst>
                  <a:ext uri="{FF2B5EF4-FFF2-40B4-BE49-F238E27FC236}">
                    <a16:creationId xmlns:a16="http://schemas.microsoft.com/office/drawing/2014/main" id="{F9FFA74A-4121-0565-C059-72A617019919}"/>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23" name="object 9">
                <a:extLst>
                  <a:ext uri="{FF2B5EF4-FFF2-40B4-BE49-F238E27FC236}">
                    <a16:creationId xmlns:a16="http://schemas.microsoft.com/office/drawing/2014/main" id="{B5B3F6C5-989B-6834-09E5-5EE455AE123F}"/>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24" name="object 9">
                <a:extLst>
                  <a:ext uri="{FF2B5EF4-FFF2-40B4-BE49-F238E27FC236}">
                    <a16:creationId xmlns:a16="http://schemas.microsoft.com/office/drawing/2014/main" id="{2B0A7900-A878-CA2A-8802-437C5ED47F00}"/>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26" name="object 9">
              <a:extLst>
                <a:ext uri="{FF2B5EF4-FFF2-40B4-BE49-F238E27FC236}">
                  <a16:creationId xmlns:a16="http://schemas.microsoft.com/office/drawing/2014/main" id="{DE77A39C-1EFE-25B7-979D-E9C81805A173}"/>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27" name="object 9">
              <a:extLst>
                <a:ext uri="{FF2B5EF4-FFF2-40B4-BE49-F238E27FC236}">
                  <a16:creationId xmlns:a16="http://schemas.microsoft.com/office/drawing/2014/main" id="{86EBECB9-B1B3-60D9-D1F2-E620F675B616}"/>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28" name="object 9">
              <a:extLst>
                <a:ext uri="{FF2B5EF4-FFF2-40B4-BE49-F238E27FC236}">
                  <a16:creationId xmlns:a16="http://schemas.microsoft.com/office/drawing/2014/main" id="{83445CF3-2768-A215-90DD-62DD28470FBE}"/>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29" name="object 9">
              <a:extLst>
                <a:ext uri="{FF2B5EF4-FFF2-40B4-BE49-F238E27FC236}">
                  <a16:creationId xmlns:a16="http://schemas.microsoft.com/office/drawing/2014/main" id="{1DEB25D5-EE7B-6BD5-B22C-393687F867A4}"/>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30" name="object 9">
              <a:extLst>
                <a:ext uri="{FF2B5EF4-FFF2-40B4-BE49-F238E27FC236}">
                  <a16:creationId xmlns:a16="http://schemas.microsoft.com/office/drawing/2014/main" id="{B79B7A1B-3617-6350-678A-39D60DDFEB81}"/>
                </a:ext>
                <a:ext uri="{C183D7F6-B498-43B3-948B-1728B52AA6E4}">
                  <adec:decorative xmlns:adec="http://schemas.microsoft.com/office/drawing/2017/decorative" val="1"/>
                </a:ext>
              </a:extLst>
            </p:cNvPr>
            <p:cNvSpPr txBox="1"/>
            <p:nvPr/>
          </p:nvSpPr>
          <p:spPr>
            <a:xfrm>
              <a:off x="10568849" y="929838"/>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31" name="object 9">
              <a:extLst>
                <a:ext uri="{FF2B5EF4-FFF2-40B4-BE49-F238E27FC236}">
                  <a16:creationId xmlns:a16="http://schemas.microsoft.com/office/drawing/2014/main" id="{7053BFC7-CAED-DCA0-B45D-00BF9A419DAC}"/>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32" name="object 9">
              <a:extLst>
                <a:ext uri="{FF2B5EF4-FFF2-40B4-BE49-F238E27FC236}">
                  <a16:creationId xmlns:a16="http://schemas.microsoft.com/office/drawing/2014/main" id="{ACFA488B-A741-D8BA-7519-7C9592A1F28B}"/>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33" name="object 9">
              <a:extLst>
                <a:ext uri="{FF2B5EF4-FFF2-40B4-BE49-F238E27FC236}">
                  <a16:creationId xmlns:a16="http://schemas.microsoft.com/office/drawing/2014/main" id="{4FCF39F2-5671-1817-849C-A67B213B6AF2}"/>
                </a:ext>
                <a:ext uri="{C183D7F6-B498-43B3-948B-1728B52AA6E4}">
                  <adec:decorative xmlns:adec="http://schemas.microsoft.com/office/drawing/2017/decorative" val="1"/>
                </a:ext>
              </a:extLst>
            </p:cNvPr>
            <p:cNvSpPr txBox="1"/>
            <p:nvPr/>
          </p:nvSpPr>
          <p:spPr>
            <a:xfrm>
              <a:off x="9612120" y="962198"/>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34" name="object 9">
              <a:extLst>
                <a:ext uri="{FF2B5EF4-FFF2-40B4-BE49-F238E27FC236}">
                  <a16:creationId xmlns:a16="http://schemas.microsoft.com/office/drawing/2014/main" id="{90DE3645-0E9B-6A07-05A6-1EAA8CB95413}"/>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35" name="object 9">
              <a:extLst>
                <a:ext uri="{FF2B5EF4-FFF2-40B4-BE49-F238E27FC236}">
                  <a16:creationId xmlns:a16="http://schemas.microsoft.com/office/drawing/2014/main" id="{16970A4F-8A9F-9738-9090-E751CA1E0428}"/>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36" name="object 9">
              <a:extLst>
                <a:ext uri="{FF2B5EF4-FFF2-40B4-BE49-F238E27FC236}">
                  <a16:creationId xmlns:a16="http://schemas.microsoft.com/office/drawing/2014/main" id="{58B3340F-EA3E-0387-127E-6D722C03D392}"/>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37" name="object 9">
              <a:extLst>
                <a:ext uri="{FF2B5EF4-FFF2-40B4-BE49-F238E27FC236}">
                  <a16:creationId xmlns:a16="http://schemas.microsoft.com/office/drawing/2014/main" id="{D18D3190-A82F-B9F8-6762-A32C3E185174}"/>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38" name="object 9">
              <a:extLst>
                <a:ext uri="{FF2B5EF4-FFF2-40B4-BE49-F238E27FC236}">
                  <a16:creationId xmlns:a16="http://schemas.microsoft.com/office/drawing/2014/main" id="{308D1C7E-E855-D68E-196C-68BB1D289DDC}"/>
                </a:ext>
                <a:ext uri="{C183D7F6-B498-43B3-948B-1728B52AA6E4}">
                  <adec:decorative xmlns:adec="http://schemas.microsoft.com/office/drawing/2017/decorative" val="1"/>
                </a:ext>
              </a:extLst>
            </p:cNvPr>
            <p:cNvSpPr txBox="1"/>
            <p:nvPr/>
          </p:nvSpPr>
          <p:spPr>
            <a:xfrm>
              <a:off x="10099702"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39" name="Kuusikulmio 38">
              <a:extLst>
                <a:ext uri="{FF2B5EF4-FFF2-40B4-BE49-F238E27FC236}">
                  <a16:creationId xmlns:a16="http://schemas.microsoft.com/office/drawing/2014/main" id="{452914B8-3C50-6C9E-CE0F-C8796CC36C34}"/>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0" name="object 9">
              <a:extLst>
                <a:ext uri="{FF2B5EF4-FFF2-40B4-BE49-F238E27FC236}">
                  <a16:creationId xmlns:a16="http://schemas.microsoft.com/office/drawing/2014/main" id="{A52796D3-E80B-C404-FED5-E736A2892795}"/>
                </a:ext>
                <a:ext uri="{C183D7F6-B498-43B3-948B-1728B52AA6E4}">
                  <adec:decorative xmlns:adec="http://schemas.microsoft.com/office/drawing/2017/decorative" val="1"/>
                </a:ext>
              </a:extLst>
            </p:cNvPr>
            <p:cNvSpPr txBox="1"/>
            <p:nvPr/>
          </p:nvSpPr>
          <p:spPr>
            <a:xfrm>
              <a:off x="10055691" y="1253982"/>
              <a:ext cx="525567" cy="8552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b="1" dirty="0">
                  <a:solidFill>
                    <a:schemeClr val="tx2"/>
                  </a:solidFill>
                  <a:latin typeface="Myriad Pro"/>
                  <a:cs typeface="Myriad Pro"/>
                </a:rPr>
                <a:t>Kaikille osa-alueille </a:t>
              </a:r>
              <a:br>
                <a:rPr lang="fi-FI" sz="250" b="1" dirty="0">
                  <a:solidFill>
                    <a:schemeClr val="tx2"/>
                  </a:solidFill>
                  <a:latin typeface="Myriad Pro"/>
                  <a:cs typeface="Myriad Pro"/>
                </a:rPr>
              </a:br>
              <a:r>
                <a:rPr lang="fi-FI" sz="250" b="1" dirty="0">
                  <a:solidFill>
                    <a:schemeClr val="tx2"/>
                  </a:solidFill>
                  <a:latin typeface="Myriad Pro"/>
                  <a:cs typeface="Myriad Pro"/>
                </a:rPr>
                <a:t>ja toiminnoille yhteiset asiat</a:t>
              </a:r>
            </a:p>
          </p:txBody>
        </p:sp>
        <p:sp>
          <p:nvSpPr>
            <p:cNvPr id="41" name="Kuusikulmio 40">
              <a:extLst>
                <a:ext uri="{FF2B5EF4-FFF2-40B4-BE49-F238E27FC236}">
                  <a16:creationId xmlns:a16="http://schemas.microsoft.com/office/drawing/2014/main" id="{7AE668B0-6CDE-C1E0-18E2-9DA7D0AA8BE9}"/>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2" name="Kuusikulmio 41">
              <a:extLst>
                <a:ext uri="{FF2B5EF4-FFF2-40B4-BE49-F238E27FC236}">
                  <a16:creationId xmlns:a16="http://schemas.microsoft.com/office/drawing/2014/main" id="{F4942B01-40F8-6D75-0223-AC9A504666AB}"/>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3" name="Kuusikulmio 42">
              <a:extLst>
                <a:ext uri="{FF2B5EF4-FFF2-40B4-BE49-F238E27FC236}">
                  <a16:creationId xmlns:a16="http://schemas.microsoft.com/office/drawing/2014/main" id="{D36F32F9-1D46-A7AA-1E4D-1B1519EF43AA}"/>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4" name="Kuusikulmio 43">
              <a:extLst>
                <a:ext uri="{FF2B5EF4-FFF2-40B4-BE49-F238E27FC236}">
                  <a16:creationId xmlns:a16="http://schemas.microsoft.com/office/drawing/2014/main" id="{F162A23A-EEEF-DD81-60D2-48F50B1270EA}"/>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5" name="Kuusikulmio 44">
              <a:extLst>
                <a:ext uri="{FF2B5EF4-FFF2-40B4-BE49-F238E27FC236}">
                  <a16:creationId xmlns:a16="http://schemas.microsoft.com/office/drawing/2014/main" id="{9E469038-5E0C-0C94-4F77-99D7FAE89EF1}"/>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6" name="Kuusikulmio 45">
              <a:extLst>
                <a:ext uri="{FF2B5EF4-FFF2-40B4-BE49-F238E27FC236}">
                  <a16:creationId xmlns:a16="http://schemas.microsoft.com/office/drawing/2014/main" id="{D9CDB7A2-9A80-1F00-A9B4-D5A34C7EA3BC}"/>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7" name="Kuusikulmio 46">
              <a:extLst>
                <a:ext uri="{FF2B5EF4-FFF2-40B4-BE49-F238E27FC236}">
                  <a16:creationId xmlns:a16="http://schemas.microsoft.com/office/drawing/2014/main" id="{91FC370F-F669-7D6C-6174-F782816628FF}"/>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8" name="Kuusikulmio 47">
              <a:extLst>
                <a:ext uri="{FF2B5EF4-FFF2-40B4-BE49-F238E27FC236}">
                  <a16:creationId xmlns:a16="http://schemas.microsoft.com/office/drawing/2014/main" id="{6CA1ECC0-07B8-375A-1B7A-5A9765332C58}"/>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9" name="Kuusikulmio 48">
              <a:extLst>
                <a:ext uri="{FF2B5EF4-FFF2-40B4-BE49-F238E27FC236}">
                  <a16:creationId xmlns:a16="http://schemas.microsoft.com/office/drawing/2014/main" id="{A3F2BB0D-DA28-BE00-E1BE-632ED5C999F9}"/>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0" name="Kuusikulmio 49">
              <a:extLst>
                <a:ext uri="{FF2B5EF4-FFF2-40B4-BE49-F238E27FC236}">
                  <a16:creationId xmlns:a16="http://schemas.microsoft.com/office/drawing/2014/main" id="{FD802525-1ABD-7D95-212B-E761C5169B8C}"/>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51" name="Kuusikulmio 50">
              <a:extLst>
                <a:ext uri="{FF2B5EF4-FFF2-40B4-BE49-F238E27FC236}">
                  <a16:creationId xmlns:a16="http://schemas.microsoft.com/office/drawing/2014/main" id="{86085CAE-A56D-ADD6-9E96-E0BCAB607D6C}"/>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2" name="Kuusikulmio 51">
              <a:extLst>
                <a:ext uri="{FF2B5EF4-FFF2-40B4-BE49-F238E27FC236}">
                  <a16:creationId xmlns:a16="http://schemas.microsoft.com/office/drawing/2014/main" id="{08A5B65A-147A-BFFE-ED25-4AF554BC40EC}"/>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grpSp>
      <p:sp>
        <p:nvSpPr>
          <p:cNvPr id="55" name="Kuusikulmio 54">
            <a:extLst>
              <a:ext uri="{FF2B5EF4-FFF2-40B4-BE49-F238E27FC236}">
                <a16:creationId xmlns:a16="http://schemas.microsoft.com/office/drawing/2014/main" id="{15A8D6F3-034F-9BCD-AE40-D8308A2E0901}"/>
              </a:ext>
              <a:ext uri="{C183D7F6-B498-43B3-948B-1728B52AA6E4}">
                <adec:decorative xmlns:adec="http://schemas.microsoft.com/office/drawing/2017/decorative" val="1"/>
              </a:ext>
            </a:extLst>
          </p:cNvPr>
          <p:cNvSpPr/>
          <p:nvPr/>
        </p:nvSpPr>
        <p:spPr>
          <a:xfrm>
            <a:off x="687647" y="1071933"/>
            <a:ext cx="1280040" cy="1020687"/>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6" name="object 9">
            <a:extLst>
              <a:ext uri="{FF2B5EF4-FFF2-40B4-BE49-F238E27FC236}">
                <a16:creationId xmlns:a16="http://schemas.microsoft.com/office/drawing/2014/main" id="{78C4C039-45FF-82B9-38C8-8EB872CC589A}"/>
              </a:ext>
              <a:ext uri="{C183D7F6-B498-43B3-948B-1728B52AA6E4}">
                <adec:decorative xmlns:adec="http://schemas.microsoft.com/office/drawing/2017/decorative" val="1"/>
              </a:ext>
            </a:extLst>
          </p:cNvPr>
          <p:cNvSpPr txBox="1"/>
          <p:nvPr/>
        </p:nvSpPr>
        <p:spPr>
          <a:xfrm>
            <a:off x="755060" y="1402666"/>
            <a:ext cx="1179715" cy="32693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Arvot ja virkamiesetiikka</a:t>
            </a:r>
          </a:p>
        </p:txBody>
      </p:sp>
      <p:pic>
        <p:nvPicPr>
          <p:cNvPr id="4" name="Kuva 3" descr="Kuva, joka sisältää kohteen kello, kuvakaappaus, ympyrä, rannekello&#10;&#10;Tekoälyllä luotu sisältö voi olla virheellistä.">
            <a:extLst>
              <a:ext uri="{FF2B5EF4-FFF2-40B4-BE49-F238E27FC236}">
                <a16:creationId xmlns:a16="http://schemas.microsoft.com/office/drawing/2014/main" id="{9E2825F5-229D-A166-C648-D1710591574F}"/>
              </a:ext>
            </a:extLst>
          </p:cNvPr>
          <p:cNvPicPr>
            <a:picLocks noChangeAspect="1"/>
          </p:cNvPicPr>
          <p:nvPr/>
        </p:nvPicPr>
        <p:blipFill>
          <a:blip r:embed="rId11"/>
          <a:stretch>
            <a:fillRect/>
          </a:stretch>
        </p:blipFill>
        <p:spPr>
          <a:xfrm>
            <a:off x="7425932" y="2138258"/>
            <a:ext cx="3985161" cy="2924160"/>
          </a:xfrm>
          <a:prstGeom prst="rect">
            <a:avLst/>
          </a:prstGeom>
        </p:spPr>
      </p:pic>
      <p:pic>
        <p:nvPicPr>
          <p:cNvPr id="25" name="Kuva 24">
            <a:extLst>
              <a:ext uri="{FF2B5EF4-FFF2-40B4-BE49-F238E27FC236}">
                <a16:creationId xmlns:a16="http://schemas.microsoft.com/office/drawing/2014/main" id="{974A3308-43F4-E452-6396-D25F05101684}"/>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400919" y="5915608"/>
            <a:ext cx="1736793" cy="632509"/>
          </a:xfrm>
          <a:prstGeom prst="rect">
            <a:avLst/>
          </a:prstGeom>
        </p:spPr>
      </p:pic>
      <p:sp>
        <p:nvSpPr>
          <p:cNvPr id="53" name="Tekstiruutu 94">
            <a:extLst>
              <a:ext uri="{FF2B5EF4-FFF2-40B4-BE49-F238E27FC236}">
                <a16:creationId xmlns:a16="http://schemas.microsoft.com/office/drawing/2014/main" id="{EC9190F0-AAF9-D102-F6B6-CA40F51E9E76}"/>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13" action="ppaction://hlinksldjump"/>
              </a:rPr>
              <a:t>Takaisin</a:t>
            </a:r>
            <a:endParaRPr lang="fi-FI" sz="800" i="1" dirty="0">
              <a:solidFill>
                <a:schemeClr val="tx2"/>
              </a:solidFill>
              <a:latin typeface="Myriad Pro" panose="020B0503030403020204" pitchFamily="34" charset="0"/>
            </a:endParaRPr>
          </a:p>
        </p:txBody>
      </p:sp>
      <p:sp>
        <p:nvSpPr>
          <p:cNvPr id="54" name="object 9" descr="Painike takaisin pääsivulle.">
            <a:hlinkClick r:id="rId13" action="ppaction://hlinksldjump"/>
            <a:extLst>
              <a:ext uri="{FF2B5EF4-FFF2-40B4-BE49-F238E27FC236}">
                <a16:creationId xmlns:a16="http://schemas.microsoft.com/office/drawing/2014/main" id="{03FB7EDB-34A3-3FAB-52B4-55ACA493A0D8}"/>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57" name="Kuva 100">
            <a:extLst>
              <a:ext uri="{FF2B5EF4-FFF2-40B4-BE49-F238E27FC236}">
                <a16:creationId xmlns:a16="http://schemas.microsoft.com/office/drawing/2014/main" id="{4BA5AF09-9FD0-74EA-14B5-3B0143375D28}"/>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634978" y="6384829"/>
            <a:ext cx="280871" cy="274262"/>
          </a:xfrm>
          <a:prstGeom prst="rect">
            <a:avLst/>
          </a:prstGeom>
        </p:spPr>
      </p:pic>
    </p:spTree>
    <p:extLst>
      <p:ext uri="{BB962C8B-B14F-4D97-AF65-F5344CB8AC3E}">
        <p14:creationId xmlns:p14="http://schemas.microsoft.com/office/powerpoint/2010/main" val="2202258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47E884E-0305-564D-7D6A-53EB97A7D719}"/>
            </a:ext>
          </a:extLst>
        </p:cNvPr>
        <p:cNvGrpSpPr/>
        <p:nvPr/>
      </p:nvGrpSpPr>
      <p:grpSpPr>
        <a:xfrm>
          <a:off x="0" y="0"/>
          <a:ext cx="0" cy="0"/>
          <a:chOff x="0" y="0"/>
          <a:chExt cx="0" cy="0"/>
        </a:xfrm>
      </p:grpSpPr>
      <p:sp>
        <p:nvSpPr>
          <p:cNvPr id="10" name="object 9">
            <a:extLst>
              <a:ext uri="{FF2B5EF4-FFF2-40B4-BE49-F238E27FC236}">
                <a16:creationId xmlns:a16="http://schemas.microsoft.com/office/drawing/2014/main" id="{51F96AA6-E7BD-96FF-A32D-DE9D390EBB71}"/>
              </a:ext>
              <a:ext uri="{C183D7F6-B498-43B3-948B-1728B52AA6E4}">
                <adec:decorative xmlns:adec="http://schemas.microsoft.com/office/drawing/2017/decorative" val="1"/>
              </a:ext>
            </a:extLst>
          </p:cNvPr>
          <p:cNvSpPr/>
          <p:nvPr/>
        </p:nvSpPr>
        <p:spPr>
          <a:xfrm>
            <a:off x="7242291" y="1006880"/>
            <a:ext cx="4245075" cy="507226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2">
              <a:lumMod val="20000"/>
              <a:lumOff val="80000"/>
            </a:schemeClr>
          </a:solidFill>
        </p:spPr>
        <p:txBody>
          <a:bodyPr wrap="square" lIns="0" tIns="0" rIns="0" bIns="0" rtlCol="0"/>
          <a:lstStyle/>
          <a:p>
            <a:endParaRPr sz="1092"/>
          </a:p>
        </p:txBody>
      </p:sp>
      <p:sp>
        <p:nvSpPr>
          <p:cNvPr id="25" name="object 12">
            <a:extLst>
              <a:ext uri="{FF2B5EF4-FFF2-40B4-BE49-F238E27FC236}">
                <a16:creationId xmlns:a16="http://schemas.microsoft.com/office/drawing/2014/main" id="{8C4A093F-D238-54A4-F675-C1D6417498A6}"/>
              </a:ext>
              <a:ext uri="{C183D7F6-B498-43B3-948B-1728B52AA6E4}">
                <adec:decorative xmlns:adec="http://schemas.microsoft.com/office/drawing/2017/decorative" val="1"/>
              </a:ext>
            </a:extLst>
          </p:cNvPr>
          <p:cNvSpPr/>
          <p:nvPr/>
        </p:nvSpPr>
        <p:spPr>
          <a:xfrm>
            <a:off x="7242291" y="1028676"/>
            <a:ext cx="0" cy="5041650"/>
          </a:xfrm>
          <a:custGeom>
            <a:avLst/>
            <a:gdLst/>
            <a:ahLst/>
            <a:cxnLst/>
            <a:rect l="l" t="t" r="r" b="b"/>
            <a:pathLst>
              <a:path h="8314055">
                <a:moveTo>
                  <a:pt x="0" y="0"/>
                </a:moveTo>
                <a:lnTo>
                  <a:pt x="0" y="8313518"/>
                </a:lnTo>
              </a:path>
            </a:pathLst>
          </a:custGeom>
          <a:ln w="7853">
            <a:solidFill>
              <a:schemeClr val="accent2"/>
            </a:solidFill>
          </a:ln>
        </p:spPr>
        <p:txBody>
          <a:bodyPr wrap="square" lIns="0" tIns="0" rIns="0" bIns="0" rtlCol="0"/>
          <a:lstStyle/>
          <a:p>
            <a:endParaRPr sz="1092"/>
          </a:p>
        </p:txBody>
      </p:sp>
      <p:sp>
        <p:nvSpPr>
          <p:cNvPr id="13" name="object 13">
            <a:extLst>
              <a:ext uri="{FF2B5EF4-FFF2-40B4-BE49-F238E27FC236}">
                <a16:creationId xmlns:a16="http://schemas.microsoft.com/office/drawing/2014/main" id="{924F119F-57F9-311E-801D-FB02026C2AC3}"/>
              </a:ext>
              <a:ext uri="{C183D7F6-B498-43B3-948B-1728B52AA6E4}">
                <adec:decorative xmlns:adec="http://schemas.microsoft.com/office/drawing/2017/decorative" val="0"/>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a:extLst>
              <a:ext uri="{FF2B5EF4-FFF2-40B4-BE49-F238E27FC236}">
                <a16:creationId xmlns:a16="http://schemas.microsoft.com/office/drawing/2014/main" id="{6F0768E7-E9B8-D37D-CBFE-903F2DA7D251}"/>
              </a:ext>
            </a:extLst>
          </p:cNvPr>
          <p:cNvSpPr txBox="1">
            <a:spLocks noGrp="1"/>
          </p:cNvSpPr>
          <p:nvPr>
            <p:ph type="title" idx="4294967295"/>
          </p:nvPr>
        </p:nvSpPr>
        <p:spPr>
          <a:xfrm>
            <a:off x="2103246" y="1105533"/>
            <a:ext cx="4646189" cy="255554"/>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lang="fi-FI" sz="1600" b="1" i="0" u="none" strike="noStrike" kern="1200" cap="none" spc="-6" normalizeH="0" baseline="0" noProof="0" dirty="0">
                <a:ln>
                  <a:noFill/>
                </a:ln>
                <a:solidFill>
                  <a:srgbClr val="006475"/>
                </a:solidFill>
                <a:effectLst/>
                <a:uLnTx/>
                <a:uFillTx/>
                <a:latin typeface="Myriad Pro"/>
                <a:ea typeface="+mn-ea"/>
                <a:cs typeface="Myriad Pro"/>
              </a:rPr>
              <a:t>Työhyvinvointi ja työkyky</a:t>
            </a:r>
            <a:endParaRPr kumimoji="0" lang="fi-FI" sz="16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D5116746-E25B-5838-5A76-D0C9C6B10B6B}"/>
              </a:ext>
            </a:extLst>
          </p:cNvPr>
          <p:cNvSpPr txBox="1"/>
          <p:nvPr/>
        </p:nvSpPr>
        <p:spPr>
          <a:xfrm>
            <a:off x="1970961" y="1401602"/>
            <a:ext cx="4852225" cy="892552"/>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Työhyvinvointi on työssä tapahtuvaa eri toimijoiden välistä yhteis-toimintaa, jolla työyhteisö (henkilöstö, esihenkilöt, johto) ja työhyvin-voinnin kumppanit edistävät ja tukevat työ- ja toimintakykyä, oppimista, uudistumista ja työn hallintaa työelämän eri vaiheissa.</a:t>
            </a:r>
          </a:p>
        </p:txBody>
      </p:sp>
      <p:sp>
        <p:nvSpPr>
          <p:cNvPr id="14" name="object 14">
            <a:extLst>
              <a:ext uri="{FF2B5EF4-FFF2-40B4-BE49-F238E27FC236}">
                <a16:creationId xmlns:a16="http://schemas.microsoft.com/office/drawing/2014/main" id="{88C98713-7936-92D3-4012-6F6E98086BAC}"/>
              </a:ext>
            </a:extLst>
          </p:cNvPr>
          <p:cNvSpPr txBox="1"/>
          <p:nvPr/>
        </p:nvSpPr>
        <p:spPr>
          <a:xfrm>
            <a:off x="804759" y="2677495"/>
            <a:ext cx="5824641" cy="3313959"/>
          </a:xfrm>
          <a:prstGeom prst="rect">
            <a:avLst/>
          </a:prstGeom>
        </p:spPr>
        <p:txBody>
          <a:bodyPr vert="horz" wrap="square" lIns="0" tIns="9627" rIns="0" bIns="0" rtlCol="0">
            <a:spAutoFit/>
          </a:bodyPr>
          <a:lstStyle/>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Johtajuuden, osaamisen, työkyvyn ja toimintatapojen systemaattinen, kokonaisvaltainen ja tietoa hyödyntävä kehittäminen, tavoitteiden asettaminen, strateginen työhyvinvoinnin ja työkyvyn johtaminen.</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Työyhteisöjen, henkilöstön ja esihenkilöiden vuorovaikutteinen arjen toiminta monipaikkaisesti ja entistä monimuotoisemmin.</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hlinkClick r:id="rId3">
                  <a:extLst>
                    <a:ext uri="{A12FA001-AC4F-418D-AE19-62706E023703}">
                      <ahyp:hlinkClr xmlns:ahyp="http://schemas.microsoft.com/office/drawing/2018/hyperlinkcolor" val="tx"/>
                    </a:ext>
                  </a:extLst>
                </a:hlinkClick>
              </a:rPr>
              <a:t>Hybridityö valtiolla </a:t>
            </a:r>
            <a:r>
              <a:rPr lang="fi-FI" sz="1100" dirty="0">
                <a:solidFill>
                  <a:schemeClr val="accent1"/>
                </a:solidFill>
                <a:latin typeface="Myriad Pro"/>
                <a:cs typeface="Myriad Pro"/>
              </a:rPr>
              <a:t>(</a:t>
            </a:r>
            <a:r>
              <a:rPr lang="fi-FI" sz="1100" dirty="0" err="1">
                <a:solidFill>
                  <a:schemeClr val="accent1"/>
                </a:solidFill>
                <a:latin typeface="Myriad Pro"/>
                <a:cs typeface="Myriad Pro"/>
              </a:rPr>
              <a:t>eO</a:t>
            </a:r>
            <a:r>
              <a:rPr lang="fi-FI" sz="1100" dirty="0">
                <a:solidFill>
                  <a:schemeClr val="accent1"/>
                </a:solidFill>
                <a:latin typeface="Myriad Pro"/>
                <a:cs typeface="Myriad Pro"/>
              </a:rPr>
              <a:t>) </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hlinkClick r:id="rId4">
                  <a:extLst>
                    <a:ext uri="{A12FA001-AC4F-418D-AE19-62706E023703}">
                      <ahyp:hlinkClr xmlns:ahyp="http://schemas.microsoft.com/office/drawing/2018/hyperlinkcolor" val="tx"/>
                    </a:ext>
                  </a:extLst>
                </a:hlinkClick>
              </a:rPr>
              <a:t>Monimuotoinen työelämä </a:t>
            </a:r>
            <a:r>
              <a:rPr lang="fi-FI" sz="1100" dirty="0">
                <a:solidFill>
                  <a:schemeClr val="accent1"/>
                </a:solidFill>
                <a:latin typeface="Myriad Pro"/>
                <a:cs typeface="Myriad Pro"/>
              </a:rPr>
              <a:t>(</a:t>
            </a:r>
            <a:r>
              <a:rPr lang="fi-FI" sz="1100" dirty="0" err="1">
                <a:solidFill>
                  <a:schemeClr val="accent1"/>
                </a:solidFill>
                <a:latin typeface="Myriad Pro"/>
                <a:cs typeface="Myriad Pro"/>
              </a:rPr>
              <a:t>eO</a:t>
            </a:r>
            <a:r>
              <a:rPr lang="fi-FI" sz="1100" dirty="0">
                <a:solidFill>
                  <a:schemeClr val="accent1"/>
                </a:solidFill>
                <a:latin typeface="Myriad Pro"/>
                <a:cs typeface="Myriad Pro"/>
              </a:rPr>
              <a:t>)</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Työterveyshuollon, kuntoutustoimijoiden ja muiden asiantuntijakumppaneiden tarjoama tuki, toimivat verkostot</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Arjen työkunnon ylläpito, virkistystoiminta ja työpaikkaruokailu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Varhainen välittäminen, ongelmatilanteiden hallinta ja ennaltaehkäisy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Tukea tarjoavat</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hlinkClick r:id="rId5">
                  <a:extLst>
                    <a:ext uri="{A12FA001-AC4F-418D-AE19-62706E023703}">
                      <ahyp:hlinkClr xmlns:ahyp="http://schemas.microsoft.com/office/drawing/2018/hyperlinkcolor" val="tx"/>
                    </a:ext>
                  </a:extLst>
                </a:hlinkClick>
              </a:rPr>
              <a:t>Valtiokonttorin Valtion työelämä ja kestävyys -yksikkö</a:t>
            </a:r>
            <a:r>
              <a:rPr lang="fi-FI" sz="1100" dirty="0">
                <a:solidFill>
                  <a:schemeClr val="accent1"/>
                </a:solidFill>
                <a:latin typeface="Myriad Pro"/>
                <a:cs typeface="Myriad Pro"/>
              </a:rPr>
              <a:t>: valtionhallinnon </a:t>
            </a:r>
            <a:br>
              <a:rPr lang="fi-FI" sz="1100" dirty="0">
                <a:solidFill>
                  <a:schemeClr val="accent1"/>
                </a:solidFill>
                <a:latin typeface="Myriad Pro"/>
                <a:cs typeface="Myriad Pro"/>
              </a:rPr>
            </a:br>
            <a:r>
              <a:rPr lang="fi-FI" sz="1100" dirty="0">
                <a:solidFill>
                  <a:schemeClr val="accent1"/>
                </a:solidFill>
                <a:latin typeface="Myriad Pro"/>
                <a:cs typeface="Myriad Pro"/>
              </a:rPr>
              <a:t>organisaatioiden ja työyhteisöjen kehittäminen</a:t>
            </a:r>
          </a:p>
          <a:p>
            <a:pPr marL="540000" marR="225648" lvl="1" indent="-171450">
              <a:spcBef>
                <a:spcPts val="300"/>
              </a:spcBef>
              <a:buFont typeface="Arial" panose="020B0604020202020204" pitchFamily="34" charset="0"/>
              <a:buChar char="•"/>
              <a:tabLst>
                <a:tab pos="102812" algn="l"/>
              </a:tabLst>
            </a:pPr>
            <a:r>
              <a:rPr lang="fi-FI" sz="1100" dirty="0" err="1">
                <a:solidFill>
                  <a:schemeClr val="accent1"/>
                </a:solidFill>
                <a:latin typeface="Myriad Pro"/>
                <a:cs typeface="Myriad Pro"/>
                <a:hlinkClick r:id="rId6">
                  <a:extLst>
                    <a:ext uri="{A12FA001-AC4F-418D-AE19-62706E023703}">
                      <ahyp:hlinkClr xmlns:ahyp="http://schemas.microsoft.com/office/drawing/2018/hyperlinkcolor" val="tx"/>
                    </a:ext>
                  </a:extLst>
                </a:hlinkClick>
              </a:rPr>
              <a:t>Kevan</a:t>
            </a:r>
            <a:r>
              <a:rPr lang="fi-FI" sz="1100" dirty="0">
                <a:solidFill>
                  <a:schemeClr val="accent1"/>
                </a:solidFill>
                <a:latin typeface="Myriad Pro"/>
                <a:cs typeface="Myriad Pro"/>
                <a:hlinkClick r:id="rId6">
                  <a:extLst>
                    <a:ext uri="{A12FA001-AC4F-418D-AE19-62706E023703}">
                      <ahyp:hlinkClr xmlns:ahyp="http://schemas.microsoft.com/office/drawing/2018/hyperlinkcolor" val="tx"/>
                    </a:ext>
                  </a:extLst>
                </a:hlinkClick>
              </a:rPr>
              <a:t> työelämäpalvelut: </a:t>
            </a:r>
            <a:r>
              <a:rPr lang="fi-FI" sz="1100" dirty="0">
                <a:solidFill>
                  <a:schemeClr val="accent1"/>
                </a:solidFill>
                <a:latin typeface="Myriad Pro"/>
                <a:cs typeface="Myriad Pro"/>
              </a:rPr>
              <a:t>työkyvyn ja työhyvinvoinnin johtaminen</a:t>
            </a:r>
          </a:p>
          <a:p>
            <a:pPr marL="7316" marR="225648">
              <a:lnSpc>
                <a:spcPct val="108000"/>
              </a:lnSpc>
              <a:spcBef>
                <a:spcPts val="600"/>
              </a:spcBef>
              <a:tabLst>
                <a:tab pos="102812" algn="l"/>
              </a:tabLst>
            </a:pPr>
            <a:endParaRPr lang="fi-FI" sz="1200" dirty="0">
              <a:solidFill>
                <a:schemeClr val="accent1"/>
              </a:solidFill>
              <a:latin typeface="Myriad Pro"/>
              <a:cs typeface="Myriad Pro"/>
            </a:endParaRPr>
          </a:p>
        </p:txBody>
      </p:sp>
      <p:sp>
        <p:nvSpPr>
          <p:cNvPr id="4" name="textruta 3">
            <a:extLst>
              <a:ext uri="{FF2B5EF4-FFF2-40B4-BE49-F238E27FC236}">
                <a16:creationId xmlns:a16="http://schemas.microsoft.com/office/drawing/2014/main" id="{E6A6B906-468F-BF34-8FB4-EE7468178A02}"/>
              </a:ext>
            </a:extLst>
          </p:cNvPr>
          <p:cNvSpPr txBox="1"/>
          <p:nvPr/>
        </p:nvSpPr>
        <p:spPr>
          <a:xfrm>
            <a:off x="7798182" y="5308658"/>
            <a:ext cx="3062479" cy="276999"/>
          </a:xfrm>
          <a:prstGeom prst="rect">
            <a:avLst/>
          </a:prstGeom>
          <a:noFill/>
        </p:spPr>
        <p:txBody>
          <a:bodyPr wrap="square">
            <a:spAutoFit/>
          </a:bodyPr>
          <a:lstStyle/>
          <a:p>
            <a:pPr marL="464516" marR="225648" lvl="1">
              <a:spcBef>
                <a:spcPts val="300"/>
              </a:spcBef>
              <a:tabLst>
                <a:tab pos="102812" algn="l"/>
              </a:tabLst>
            </a:pPr>
            <a:r>
              <a:rPr lang="fi-FI" sz="1200" dirty="0">
                <a:solidFill>
                  <a:srgbClr val="006475"/>
                </a:solidFill>
                <a:latin typeface="Myriad Pro"/>
                <a:cs typeface="Myriad Pro"/>
                <a:hlinkClick r:id="rId7" action="ppaction://hlinksldjump"/>
              </a:rPr>
              <a:t>Avaa kuvituskuva isompana</a:t>
            </a:r>
            <a:endParaRPr lang="fi-FI" sz="1200" dirty="0">
              <a:solidFill>
                <a:srgbClr val="006475"/>
              </a:solidFill>
              <a:latin typeface="Myriad Pro"/>
              <a:cs typeface="Myriad Pro"/>
            </a:endParaRPr>
          </a:p>
        </p:txBody>
      </p:sp>
      <p:sp>
        <p:nvSpPr>
          <p:cNvPr id="15" name="object 15">
            <a:extLst>
              <a:ext uri="{FF2B5EF4-FFF2-40B4-BE49-F238E27FC236}">
                <a16:creationId xmlns:a16="http://schemas.microsoft.com/office/drawing/2014/main" id="{A8C6894D-3E1C-93D9-A09A-1A0A845D0267}"/>
              </a:ext>
              <a:ext uri="{C183D7F6-B498-43B3-948B-1728B52AA6E4}">
                <adec:decorative xmlns:adec="http://schemas.microsoft.com/office/drawing/2017/decorative" val="1"/>
              </a:ext>
            </a:extLst>
          </p:cNvPr>
          <p:cNvSpPr txBox="1"/>
          <p:nvPr/>
        </p:nvSpPr>
        <p:spPr>
          <a:xfrm>
            <a:off x="11422727" y="478799"/>
            <a:ext cx="160691" cy="168743"/>
          </a:xfrm>
          <a:prstGeom prst="rect">
            <a:avLst/>
          </a:prstGeom>
        </p:spPr>
        <p:txBody>
          <a:bodyPr vert="horz" wrap="square" lIns="0" tIns="10012" rIns="0" bIns="0" rtlCol="0">
            <a:spAutoFit/>
          </a:bodyPr>
          <a:lstStyle/>
          <a:p>
            <a:pPr marL="7701">
              <a:spcBef>
                <a:spcPts val="79"/>
              </a:spcBef>
            </a:pPr>
            <a:fld id="{30C9830B-E1A8-425D-8B87-7BEB504FD9CF}" type="slidenum">
              <a:rPr lang="fi-FI" sz="1031" b="1" spc="24" smtClean="0">
                <a:solidFill>
                  <a:srgbClr val="006475"/>
                </a:solidFill>
                <a:latin typeface="Myriad Pro"/>
                <a:cs typeface="Myriad Pro"/>
              </a:rPr>
              <a:t>11</a:t>
            </a:fld>
            <a:endParaRPr sz="1031" dirty="0">
              <a:latin typeface="Myriad Pro"/>
              <a:cs typeface="Myriad Pro"/>
            </a:endParaRPr>
          </a:p>
        </p:txBody>
      </p:sp>
      <p:grpSp>
        <p:nvGrpSpPr>
          <p:cNvPr id="87" name="Ryhmä 86">
            <a:extLst>
              <a:ext uri="{FF2B5EF4-FFF2-40B4-BE49-F238E27FC236}">
                <a16:creationId xmlns:a16="http://schemas.microsoft.com/office/drawing/2014/main" id="{B43FAC51-D4EA-5C62-FD20-C924719AE8B1}"/>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17" name="Kuusikulmio 16">
              <a:extLst>
                <a:ext uri="{FF2B5EF4-FFF2-40B4-BE49-F238E27FC236}">
                  <a16:creationId xmlns:a16="http://schemas.microsoft.com/office/drawing/2014/main" id="{55159C06-80DD-E512-230A-93501B1818D8}"/>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18" name="Ryhmä 17">
              <a:extLst>
                <a:ext uri="{FF2B5EF4-FFF2-40B4-BE49-F238E27FC236}">
                  <a16:creationId xmlns:a16="http://schemas.microsoft.com/office/drawing/2014/main" id="{238BF4E4-BA93-BB11-F4F5-4C11617D72C1}"/>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19" name="Kuusikulmio 18">
                <a:extLst>
                  <a:ext uri="{FF2B5EF4-FFF2-40B4-BE49-F238E27FC236}">
                    <a16:creationId xmlns:a16="http://schemas.microsoft.com/office/drawing/2014/main" id="{61684C6F-5AA4-7CF4-E4DD-F3EE280537D1}"/>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0" name="Kuusikulmio 19">
                <a:extLst>
                  <a:ext uri="{FF2B5EF4-FFF2-40B4-BE49-F238E27FC236}">
                    <a16:creationId xmlns:a16="http://schemas.microsoft.com/office/drawing/2014/main" id="{77036C23-1403-1FDB-24A9-7593D793AFD3}"/>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1" name="Kuusikulmio 20">
                <a:extLst>
                  <a:ext uri="{FF2B5EF4-FFF2-40B4-BE49-F238E27FC236}">
                    <a16:creationId xmlns:a16="http://schemas.microsoft.com/office/drawing/2014/main" id="{2AC8E90C-238B-DE3B-A383-449F1DAAC332}"/>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2" name="object 9">
                <a:extLst>
                  <a:ext uri="{FF2B5EF4-FFF2-40B4-BE49-F238E27FC236}">
                    <a16:creationId xmlns:a16="http://schemas.microsoft.com/office/drawing/2014/main" id="{5C1B2CF7-9AA4-0CC0-4791-B07177CA7E41}"/>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23" name="object 9">
                <a:extLst>
                  <a:ext uri="{FF2B5EF4-FFF2-40B4-BE49-F238E27FC236}">
                    <a16:creationId xmlns:a16="http://schemas.microsoft.com/office/drawing/2014/main" id="{B83FA482-A119-42BC-ED8F-D51C1219312E}"/>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24" name="object 9">
                <a:extLst>
                  <a:ext uri="{FF2B5EF4-FFF2-40B4-BE49-F238E27FC236}">
                    <a16:creationId xmlns:a16="http://schemas.microsoft.com/office/drawing/2014/main" id="{508F1147-96AD-2FB9-3502-749B81B3B5A8}"/>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26" name="object 9">
              <a:extLst>
                <a:ext uri="{FF2B5EF4-FFF2-40B4-BE49-F238E27FC236}">
                  <a16:creationId xmlns:a16="http://schemas.microsoft.com/office/drawing/2014/main" id="{209DD39B-B10A-CD82-FAD1-E385FD729D59}"/>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27" name="object 9">
              <a:extLst>
                <a:ext uri="{FF2B5EF4-FFF2-40B4-BE49-F238E27FC236}">
                  <a16:creationId xmlns:a16="http://schemas.microsoft.com/office/drawing/2014/main" id="{347130D2-EBDA-B979-0BFE-67FAB5FE15BA}"/>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28" name="object 9">
              <a:extLst>
                <a:ext uri="{FF2B5EF4-FFF2-40B4-BE49-F238E27FC236}">
                  <a16:creationId xmlns:a16="http://schemas.microsoft.com/office/drawing/2014/main" id="{A34E2E60-0104-252E-ECF1-687864C4EEAD}"/>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29" name="object 9">
              <a:extLst>
                <a:ext uri="{FF2B5EF4-FFF2-40B4-BE49-F238E27FC236}">
                  <a16:creationId xmlns:a16="http://schemas.microsoft.com/office/drawing/2014/main" id="{AC145A98-B58B-A1AE-7950-0E11308B3819}"/>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30" name="object 9">
              <a:extLst>
                <a:ext uri="{FF2B5EF4-FFF2-40B4-BE49-F238E27FC236}">
                  <a16:creationId xmlns:a16="http://schemas.microsoft.com/office/drawing/2014/main" id="{903A80BB-55E5-5B0C-48B3-EE1A44564BA3}"/>
                </a:ext>
                <a:ext uri="{C183D7F6-B498-43B3-948B-1728B52AA6E4}">
                  <adec:decorative xmlns:adec="http://schemas.microsoft.com/office/drawing/2017/decorative" val="1"/>
                </a:ext>
              </a:extLst>
            </p:cNvPr>
            <p:cNvSpPr txBox="1"/>
            <p:nvPr/>
          </p:nvSpPr>
          <p:spPr>
            <a:xfrm>
              <a:off x="10571654" y="927033"/>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31" name="object 9">
              <a:extLst>
                <a:ext uri="{FF2B5EF4-FFF2-40B4-BE49-F238E27FC236}">
                  <a16:creationId xmlns:a16="http://schemas.microsoft.com/office/drawing/2014/main" id="{8E99EC31-C559-53EF-93F6-71BF4D51444F}"/>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32" name="object 9">
              <a:extLst>
                <a:ext uri="{FF2B5EF4-FFF2-40B4-BE49-F238E27FC236}">
                  <a16:creationId xmlns:a16="http://schemas.microsoft.com/office/drawing/2014/main" id="{2DE522B9-6945-6CD1-045E-78CCD8533B26}"/>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33" name="object 9">
              <a:extLst>
                <a:ext uri="{FF2B5EF4-FFF2-40B4-BE49-F238E27FC236}">
                  <a16:creationId xmlns:a16="http://schemas.microsoft.com/office/drawing/2014/main" id="{57B981CB-ADBB-5246-EBB9-FF7A4784EEA6}"/>
                </a:ext>
                <a:ext uri="{C183D7F6-B498-43B3-948B-1728B52AA6E4}">
                  <adec:decorative xmlns:adec="http://schemas.microsoft.com/office/drawing/2017/decorative" val="1"/>
                </a:ext>
              </a:extLst>
            </p:cNvPr>
            <p:cNvSpPr txBox="1"/>
            <p:nvPr/>
          </p:nvSpPr>
          <p:spPr>
            <a:xfrm>
              <a:off x="9612120" y="962198"/>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34" name="object 9">
              <a:extLst>
                <a:ext uri="{FF2B5EF4-FFF2-40B4-BE49-F238E27FC236}">
                  <a16:creationId xmlns:a16="http://schemas.microsoft.com/office/drawing/2014/main" id="{AD2E6679-E0FC-7BFC-6EE7-91D691ED2DB0}"/>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35" name="object 9">
              <a:extLst>
                <a:ext uri="{FF2B5EF4-FFF2-40B4-BE49-F238E27FC236}">
                  <a16:creationId xmlns:a16="http://schemas.microsoft.com/office/drawing/2014/main" id="{7223A397-35F9-67C7-A77D-CBCA592E4A14}"/>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36" name="object 9">
              <a:extLst>
                <a:ext uri="{FF2B5EF4-FFF2-40B4-BE49-F238E27FC236}">
                  <a16:creationId xmlns:a16="http://schemas.microsoft.com/office/drawing/2014/main" id="{3EFB1855-804C-18BE-0493-7772DE7DD408}"/>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37" name="object 9">
              <a:extLst>
                <a:ext uri="{FF2B5EF4-FFF2-40B4-BE49-F238E27FC236}">
                  <a16:creationId xmlns:a16="http://schemas.microsoft.com/office/drawing/2014/main" id="{06AF87B9-D800-88C4-70F9-F35817B93361}"/>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38" name="object 9">
              <a:extLst>
                <a:ext uri="{FF2B5EF4-FFF2-40B4-BE49-F238E27FC236}">
                  <a16:creationId xmlns:a16="http://schemas.microsoft.com/office/drawing/2014/main" id="{534099F5-C735-A493-473E-C5CA52168FD9}"/>
                </a:ext>
                <a:ext uri="{C183D7F6-B498-43B3-948B-1728B52AA6E4}">
                  <adec:decorative xmlns:adec="http://schemas.microsoft.com/office/drawing/2017/decorative" val="1"/>
                </a:ext>
              </a:extLst>
            </p:cNvPr>
            <p:cNvSpPr txBox="1"/>
            <p:nvPr/>
          </p:nvSpPr>
          <p:spPr>
            <a:xfrm>
              <a:off x="10099702"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39" name="Kuusikulmio 38">
              <a:extLst>
                <a:ext uri="{FF2B5EF4-FFF2-40B4-BE49-F238E27FC236}">
                  <a16:creationId xmlns:a16="http://schemas.microsoft.com/office/drawing/2014/main" id="{3CD768BA-E78B-173E-DFB6-3103B63936EA}"/>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0" name="object 9">
              <a:extLst>
                <a:ext uri="{FF2B5EF4-FFF2-40B4-BE49-F238E27FC236}">
                  <a16:creationId xmlns:a16="http://schemas.microsoft.com/office/drawing/2014/main" id="{7429784A-2C6D-3888-AD7B-D927A9CE56D4}"/>
                </a:ext>
                <a:ext uri="{C183D7F6-B498-43B3-948B-1728B52AA6E4}">
                  <adec:decorative xmlns:adec="http://schemas.microsoft.com/office/drawing/2017/decorative" val="1"/>
                </a:ext>
              </a:extLst>
            </p:cNvPr>
            <p:cNvSpPr txBox="1"/>
            <p:nvPr/>
          </p:nvSpPr>
          <p:spPr>
            <a:xfrm>
              <a:off x="10055691" y="1253982"/>
              <a:ext cx="525567" cy="8552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b="1" dirty="0">
                  <a:solidFill>
                    <a:schemeClr val="tx2"/>
                  </a:solidFill>
                  <a:latin typeface="Myriad Pro"/>
                  <a:cs typeface="Myriad Pro"/>
                </a:rPr>
                <a:t>Kaikille osa-alueille </a:t>
              </a:r>
              <a:br>
                <a:rPr lang="fi-FI" sz="250" b="1" dirty="0">
                  <a:solidFill>
                    <a:schemeClr val="tx2"/>
                  </a:solidFill>
                  <a:latin typeface="Myriad Pro"/>
                  <a:cs typeface="Myriad Pro"/>
                </a:rPr>
              </a:br>
              <a:r>
                <a:rPr lang="fi-FI" sz="250" b="1" dirty="0">
                  <a:solidFill>
                    <a:schemeClr val="tx2"/>
                  </a:solidFill>
                  <a:latin typeface="Myriad Pro"/>
                  <a:cs typeface="Myriad Pro"/>
                </a:rPr>
                <a:t>ja toiminnoille yhteiset asiat</a:t>
              </a:r>
            </a:p>
          </p:txBody>
        </p:sp>
        <p:sp>
          <p:nvSpPr>
            <p:cNvPr id="41" name="Kuusikulmio 40">
              <a:extLst>
                <a:ext uri="{FF2B5EF4-FFF2-40B4-BE49-F238E27FC236}">
                  <a16:creationId xmlns:a16="http://schemas.microsoft.com/office/drawing/2014/main" id="{AC554AAC-95FF-29B8-3D46-562296A34F1B}"/>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2" name="Kuusikulmio 41">
              <a:extLst>
                <a:ext uri="{FF2B5EF4-FFF2-40B4-BE49-F238E27FC236}">
                  <a16:creationId xmlns:a16="http://schemas.microsoft.com/office/drawing/2014/main" id="{951A09DE-360C-1C09-56AA-FDB8F4EBC604}"/>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3" name="Kuusikulmio 42">
              <a:extLst>
                <a:ext uri="{FF2B5EF4-FFF2-40B4-BE49-F238E27FC236}">
                  <a16:creationId xmlns:a16="http://schemas.microsoft.com/office/drawing/2014/main" id="{2D799BC4-F959-66A5-3021-F8AD7D64948C}"/>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4" name="Kuusikulmio 43">
              <a:extLst>
                <a:ext uri="{FF2B5EF4-FFF2-40B4-BE49-F238E27FC236}">
                  <a16:creationId xmlns:a16="http://schemas.microsoft.com/office/drawing/2014/main" id="{20FC5BFE-0F95-DBED-F3A6-EC30E790088C}"/>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5" name="Kuusikulmio 44">
              <a:extLst>
                <a:ext uri="{FF2B5EF4-FFF2-40B4-BE49-F238E27FC236}">
                  <a16:creationId xmlns:a16="http://schemas.microsoft.com/office/drawing/2014/main" id="{9FE23F65-F38A-5C75-583D-C046F7F38C8A}"/>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6" name="Kuusikulmio 45">
              <a:extLst>
                <a:ext uri="{FF2B5EF4-FFF2-40B4-BE49-F238E27FC236}">
                  <a16:creationId xmlns:a16="http://schemas.microsoft.com/office/drawing/2014/main" id="{241BBCA6-9AA3-855B-01B6-569113C00749}"/>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7" name="Kuusikulmio 46">
              <a:extLst>
                <a:ext uri="{FF2B5EF4-FFF2-40B4-BE49-F238E27FC236}">
                  <a16:creationId xmlns:a16="http://schemas.microsoft.com/office/drawing/2014/main" id="{B66977FD-60BF-99BC-D6E6-9733F4FEB98E}"/>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8" name="Kuusikulmio 47">
              <a:extLst>
                <a:ext uri="{FF2B5EF4-FFF2-40B4-BE49-F238E27FC236}">
                  <a16:creationId xmlns:a16="http://schemas.microsoft.com/office/drawing/2014/main" id="{AD7B5F25-667D-FFC2-8370-CCE75453F123}"/>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9" name="Kuusikulmio 48">
              <a:extLst>
                <a:ext uri="{FF2B5EF4-FFF2-40B4-BE49-F238E27FC236}">
                  <a16:creationId xmlns:a16="http://schemas.microsoft.com/office/drawing/2014/main" id="{7B083E3B-4BE1-A520-E24B-69DEBF1AB3F7}"/>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0" name="Kuusikulmio 49">
              <a:extLst>
                <a:ext uri="{FF2B5EF4-FFF2-40B4-BE49-F238E27FC236}">
                  <a16:creationId xmlns:a16="http://schemas.microsoft.com/office/drawing/2014/main" id="{165026DE-31D8-080C-ABA3-DBA49D3BBE99}"/>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51" name="Kuusikulmio 50">
              <a:extLst>
                <a:ext uri="{FF2B5EF4-FFF2-40B4-BE49-F238E27FC236}">
                  <a16:creationId xmlns:a16="http://schemas.microsoft.com/office/drawing/2014/main" id="{B9E7C72B-3A63-EEA6-FA78-94EEF4E51C64}"/>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2" name="Kuusikulmio 51">
              <a:extLst>
                <a:ext uri="{FF2B5EF4-FFF2-40B4-BE49-F238E27FC236}">
                  <a16:creationId xmlns:a16="http://schemas.microsoft.com/office/drawing/2014/main" id="{4804E18F-0C46-4E76-5F07-98560564F69F}"/>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grpSp>
      <p:sp>
        <p:nvSpPr>
          <p:cNvPr id="55" name="Kuusikulmio 54">
            <a:extLst>
              <a:ext uri="{FF2B5EF4-FFF2-40B4-BE49-F238E27FC236}">
                <a16:creationId xmlns:a16="http://schemas.microsoft.com/office/drawing/2014/main" id="{5900BD07-282F-BFD2-13A5-5FCCD4156562}"/>
              </a:ext>
              <a:ext uri="{C183D7F6-B498-43B3-948B-1728B52AA6E4}">
                <adec:decorative xmlns:adec="http://schemas.microsoft.com/office/drawing/2017/decorative" val="1"/>
              </a:ext>
            </a:extLst>
          </p:cNvPr>
          <p:cNvSpPr/>
          <p:nvPr/>
        </p:nvSpPr>
        <p:spPr>
          <a:xfrm>
            <a:off x="687647" y="1071933"/>
            <a:ext cx="1280040" cy="1020687"/>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6" name="object 9">
            <a:extLst>
              <a:ext uri="{FF2B5EF4-FFF2-40B4-BE49-F238E27FC236}">
                <a16:creationId xmlns:a16="http://schemas.microsoft.com/office/drawing/2014/main" id="{BCFAC784-0F5D-6259-1739-76ABBB30A0F1}"/>
              </a:ext>
              <a:ext uri="{C183D7F6-B498-43B3-948B-1728B52AA6E4}">
                <adec:decorative xmlns:adec="http://schemas.microsoft.com/office/drawing/2017/decorative" val="1"/>
              </a:ext>
            </a:extLst>
          </p:cNvPr>
          <p:cNvSpPr txBox="1"/>
          <p:nvPr/>
        </p:nvSpPr>
        <p:spPr>
          <a:xfrm>
            <a:off x="755060" y="1402666"/>
            <a:ext cx="1179715" cy="32693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Työhyvinvointi </a:t>
            </a:r>
            <a:br>
              <a:rPr lang="fi-FI" sz="1000" b="1" dirty="0">
                <a:solidFill>
                  <a:schemeClr val="tx2"/>
                </a:solidFill>
                <a:latin typeface="Myriad Pro"/>
                <a:cs typeface="Myriad Pro"/>
              </a:rPr>
            </a:br>
            <a:r>
              <a:rPr lang="fi-FI" sz="1000" b="1" dirty="0">
                <a:solidFill>
                  <a:schemeClr val="tx2"/>
                </a:solidFill>
                <a:latin typeface="Myriad Pro"/>
                <a:cs typeface="Myriad Pro"/>
              </a:rPr>
              <a:t>ja työkyky</a:t>
            </a:r>
          </a:p>
        </p:txBody>
      </p:sp>
      <p:pic>
        <p:nvPicPr>
          <p:cNvPr id="8" name="Kuva 7">
            <a:extLst>
              <a:ext uri="{FF2B5EF4-FFF2-40B4-BE49-F238E27FC236}">
                <a16:creationId xmlns:a16="http://schemas.microsoft.com/office/drawing/2014/main" id="{EAE6038B-0D19-E167-4BF7-EC9778C522E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00919" y="5915608"/>
            <a:ext cx="1736793" cy="632509"/>
          </a:xfrm>
          <a:prstGeom prst="rect">
            <a:avLst/>
          </a:prstGeom>
        </p:spPr>
      </p:pic>
      <p:pic>
        <p:nvPicPr>
          <p:cNvPr id="54" name="Kuva 53">
            <a:extLst>
              <a:ext uri="{FF2B5EF4-FFF2-40B4-BE49-F238E27FC236}">
                <a16:creationId xmlns:a16="http://schemas.microsoft.com/office/drawing/2014/main" id="{119E4777-E7BC-56EB-4B56-B0ACD3CC89B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411077">
            <a:off x="7013598" y="2301868"/>
            <a:ext cx="4645531" cy="2600961"/>
          </a:xfrm>
          <a:prstGeom prst="rect">
            <a:avLst/>
          </a:prstGeom>
          <a:ln>
            <a:solidFill>
              <a:schemeClr val="accent2"/>
            </a:solidFill>
          </a:ln>
          <a:effectLst>
            <a:glow rad="101600">
              <a:schemeClr val="accent2">
                <a:alpha val="40000"/>
              </a:schemeClr>
            </a:glow>
          </a:effectLst>
        </p:spPr>
      </p:pic>
      <p:sp>
        <p:nvSpPr>
          <p:cNvPr id="57" name="Tekstiruutu 94">
            <a:extLst>
              <a:ext uri="{FF2B5EF4-FFF2-40B4-BE49-F238E27FC236}">
                <a16:creationId xmlns:a16="http://schemas.microsoft.com/office/drawing/2014/main" id="{11A51DDA-E27A-B11B-E070-1C203D6796A9}"/>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10" action="ppaction://hlinksldjump"/>
              </a:rPr>
              <a:t>Takaisin</a:t>
            </a:r>
            <a:endParaRPr lang="fi-FI" sz="800" i="1" dirty="0">
              <a:solidFill>
                <a:schemeClr val="tx2"/>
              </a:solidFill>
              <a:latin typeface="Myriad Pro" panose="020B0503030403020204" pitchFamily="34" charset="0"/>
            </a:endParaRPr>
          </a:p>
        </p:txBody>
      </p:sp>
      <p:sp>
        <p:nvSpPr>
          <p:cNvPr id="58" name="object 9" descr="Painike takaisin pääsivulle.">
            <a:hlinkClick r:id="rId10" action="ppaction://hlinksldjump"/>
            <a:extLst>
              <a:ext uri="{FF2B5EF4-FFF2-40B4-BE49-F238E27FC236}">
                <a16:creationId xmlns:a16="http://schemas.microsoft.com/office/drawing/2014/main" id="{D71E21F1-F363-9F0A-4234-E143A0B6017F}"/>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60" name="Kuva 100">
            <a:extLst>
              <a:ext uri="{FF2B5EF4-FFF2-40B4-BE49-F238E27FC236}">
                <a16:creationId xmlns:a16="http://schemas.microsoft.com/office/drawing/2014/main" id="{E1B287FD-5737-695C-7C77-C1692C7C792B}"/>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634978" y="6384829"/>
            <a:ext cx="280871" cy="274262"/>
          </a:xfrm>
          <a:prstGeom prst="rect">
            <a:avLst/>
          </a:prstGeom>
        </p:spPr>
      </p:pic>
    </p:spTree>
    <p:extLst>
      <p:ext uri="{BB962C8B-B14F-4D97-AF65-F5344CB8AC3E}">
        <p14:creationId xmlns:p14="http://schemas.microsoft.com/office/powerpoint/2010/main" val="763055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BF019CB-5E66-F5DF-C98D-3C0EBA334244}"/>
            </a:ext>
          </a:extLst>
        </p:cNvPr>
        <p:cNvGrpSpPr/>
        <p:nvPr/>
      </p:nvGrpSpPr>
      <p:grpSpPr>
        <a:xfrm>
          <a:off x="0" y="0"/>
          <a:ext cx="0" cy="0"/>
          <a:chOff x="0" y="0"/>
          <a:chExt cx="0" cy="0"/>
        </a:xfrm>
      </p:grpSpPr>
      <p:sp>
        <p:nvSpPr>
          <p:cNvPr id="58" name="object 9">
            <a:extLst>
              <a:ext uri="{FF2B5EF4-FFF2-40B4-BE49-F238E27FC236}">
                <a16:creationId xmlns:a16="http://schemas.microsoft.com/office/drawing/2014/main" id="{6A219C6C-EF78-2D7C-215C-1B0783BB5A9B}"/>
              </a:ext>
              <a:ext uri="{C183D7F6-B498-43B3-948B-1728B52AA6E4}">
                <adec:decorative xmlns:adec="http://schemas.microsoft.com/office/drawing/2017/decorative" val="1"/>
              </a:ext>
            </a:extLst>
          </p:cNvPr>
          <p:cNvSpPr/>
          <p:nvPr/>
        </p:nvSpPr>
        <p:spPr>
          <a:xfrm>
            <a:off x="7486131" y="1006880"/>
            <a:ext cx="4001235" cy="507226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2">
              <a:lumMod val="20000"/>
              <a:lumOff val="80000"/>
            </a:schemeClr>
          </a:solidFill>
        </p:spPr>
        <p:txBody>
          <a:bodyPr wrap="square" lIns="0" tIns="0" rIns="0" bIns="0" rtlCol="0"/>
          <a:lstStyle/>
          <a:p>
            <a:endParaRPr sz="1092"/>
          </a:p>
        </p:txBody>
      </p:sp>
      <p:sp>
        <p:nvSpPr>
          <p:cNvPr id="60" name="object 12">
            <a:extLst>
              <a:ext uri="{FF2B5EF4-FFF2-40B4-BE49-F238E27FC236}">
                <a16:creationId xmlns:a16="http://schemas.microsoft.com/office/drawing/2014/main" id="{6B5A0E29-94DA-1B67-E61A-8B8709BD3D6F}"/>
              </a:ext>
              <a:ext uri="{C183D7F6-B498-43B3-948B-1728B52AA6E4}">
                <adec:decorative xmlns:adec="http://schemas.microsoft.com/office/drawing/2017/decorative" val="1"/>
              </a:ext>
            </a:extLst>
          </p:cNvPr>
          <p:cNvSpPr/>
          <p:nvPr/>
        </p:nvSpPr>
        <p:spPr>
          <a:xfrm>
            <a:off x="7486131" y="1028676"/>
            <a:ext cx="0" cy="5041650"/>
          </a:xfrm>
          <a:custGeom>
            <a:avLst/>
            <a:gdLst/>
            <a:ahLst/>
            <a:cxnLst/>
            <a:rect l="l" t="t" r="r" b="b"/>
            <a:pathLst>
              <a:path h="8314055">
                <a:moveTo>
                  <a:pt x="0" y="0"/>
                </a:moveTo>
                <a:lnTo>
                  <a:pt x="0" y="8313518"/>
                </a:lnTo>
              </a:path>
            </a:pathLst>
          </a:custGeom>
          <a:ln w="7853">
            <a:solidFill>
              <a:schemeClr val="accent2"/>
            </a:solidFill>
          </a:ln>
        </p:spPr>
        <p:txBody>
          <a:bodyPr wrap="square" lIns="0" tIns="0" rIns="0" bIns="0" rtlCol="0"/>
          <a:lstStyle/>
          <a:p>
            <a:endParaRPr sz="1092"/>
          </a:p>
        </p:txBody>
      </p:sp>
      <p:sp>
        <p:nvSpPr>
          <p:cNvPr id="13" name="object 13">
            <a:extLst>
              <a:ext uri="{FF2B5EF4-FFF2-40B4-BE49-F238E27FC236}">
                <a16:creationId xmlns:a16="http://schemas.microsoft.com/office/drawing/2014/main" id="{039E1D02-7AAF-71A6-2B51-661E1EAF20F0}"/>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a:extLst>
              <a:ext uri="{FF2B5EF4-FFF2-40B4-BE49-F238E27FC236}">
                <a16:creationId xmlns:a16="http://schemas.microsoft.com/office/drawing/2014/main" id="{65032BBE-9D4C-FE33-81AD-879B12EE5C5C}"/>
              </a:ext>
            </a:extLst>
          </p:cNvPr>
          <p:cNvSpPr txBox="1">
            <a:spLocks noGrp="1"/>
          </p:cNvSpPr>
          <p:nvPr>
            <p:ph type="title" idx="4294967295"/>
          </p:nvPr>
        </p:nvSpPr>
        <p:spPr>
          <a:xfrm>
            <a:off x="2103246" y="1105533"/>
            <a:ext cx="4646189" cy="255554"/>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lang="fi-FI" sz="1600" b="1" i="0" u="none" strike="noStrike" kern="1200" cap="none" spc="-6" normalizeH="0" baseline="0" noProof="0" dirty="0">
                <a:ln>
                  <a:noFill/>
                </a:ln>
                <a:solidFill>
                  <a:srgbClr val="006475"/>
                </a:solidFill>
                <a:effectLst/>
                <a:uLnTx/>
                <a:uFillTx/>
                <a:latin typeface="Myriad Pro"/>
                <a:ea typeface="+mn-ea"/>
                <a:cs typeface="Myriad Pro"/>
              </a:rPr>
              <a:t>Työsuojelu</a:t>
            </a:r>
            <a:endParaRPr kumimoji="0" lang="fi-FI" sz="16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DC5C54AD-68FC-3022-5822-23102E2E145B}"/>
              </a:ext>
            </a:extLst>
          </p:cNvPr>
          <p:cNvSpPr txBox="1"/>
          <p:nvPr/>
        </p:nvSpPr>
        <p:spPr>
          <a:xfrm>
            <a:off x="1970961" y="1415478"/>
            <a:ext cx="5271330" cy="715581"/>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Työsuojelulla tarkoitetaan lakisääteistä ja sopimuksiin perustuvaa yhteistoimintaa, jolla pyritään ehkäisemään, vähentämään ja poistamaan työssä olevia ja työoloista aiheutuvia vaaroja ja haittoja. </a:t>
            </a:r>
          </a:p>
        </p:txBody>
      </p:sp>
      <p:sp>
        <p:nvSpPr>
          <p:cNvPr id="14" name="object 14">
            <a:extLst>
              <a:ext uri="{FF2B5EF4-FFF2-40B4-BE49-F238E27FC236}">
                <a16:creationId xmlns:a16="http://schemas.microsoft.com/office/drawing/2014/main" id="{9313F102-B1B6-E2F4-27C0-95EF3637DCEA}"/>
              </a:ext>
            </a:extLst>
          </p:cNvPr>
          <p:cNvSpPr txBox="1"/>
          <p:nvPr/>
        </p:nvSpPr>
        <p:spPr>
          <a:xfrm>
            <a:off x="804760" y="2290761"/>
            <a:ext cx="6510440" cy="3495291"/>
          </a:xfrm>
          <a:prstGeom prst="rect">
            <a:avLst/>
          </a:prstGeom>
        </p:spPr>
        <p:txBody>
          <a:bodyPr vert="horz" wrap="square" lIns="0" tIns="9627" rIns="0" bIns="0" rtlCol="0">
            <a:spAutoFit/>
          </a:bodyPr>
          <a:lstStyle/>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Työsuojelulla ja työturvallisuuden kehittämisellä luodaan sellaisia työolosuhteita, jotka edistävät työntekijän fyysistä ja psyykkistä terveyttä sekä työympäristön turvallisuutta ja terveellisyyttä.</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Työsuojelutoimenpiteet kohdistuvat työhön ja työolosuhteisiin ja niillä pyritään vähentämään työntekijälle koituvia vaaroja ja haittoja.</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Työsuojelusta vastaa työnantaja, joka yleensä jakaa työsuojeluvastuuta esihenkilöille. </a:t>
            </a:r>
            <a:br>
              <a:rPr lang="fi-FI" sz="1200" dirty="0">
                <a:solidFill>
                  <a:schemeClr val="accent1"/>
                </a:solidFill>
                <a:latin typeface="Myriad Pro"/>
                <a:cs typeface="Myriad Pro"/>
              </a:rPr>
            </a:br>
            <a:r>
              <a:rPr lang="fi-FI" sz="1200" dirty="0">
                <a:solidFill>
                  <a:schemeClr val="accent1"/>
                </a:solidFill>
                <a:latin typeface="Myriad Pro"/>
                <a:cs typeface="Myriad Pro"/>
              </a:rPr>
              <a:t>Myös työntekijöillä on oma vastuunsa omasta ja toisten työturvallisuudesta. </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Työntekijöiden vastuu esim. ergonomiasta on aikaisempaa suurempi työskenneltäessä </a:t>
            </a:r>
            <a:br>
              <a:rPr lang="fi-FI" sz="1100" dirty="0">
                <a:solidFill>
                  <a:schemeClr val="accent1"/>
                </a:solidFill>
                <a:latin typeface="Myriad Pro"/>
                <a:cs typeface="Myriad Pro"/>
              </a:rPr>
            </a:br>
            <a:r>
              <a:rPr lang="fi-FI" sz="1100" dirty="0">
                <a:solidFill>
                  <a:schemeClr val="accent1"/>
                </a:solidFill>
                <a:latin typeface="Myriad Pro"/>
                <a:cs typeface="Myriad Pro"/>
              </a:rPr>
              <a:t>muissa kuin työnantajan järjestämissä tiloissa. </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Työnantaja huolehtii etätyössä työturvallisuudesta ja työhyvinvoinnista ensi sijassa </a:t>
            </a:r>
            <a:br>
              <a:rPr lang="fi-FI" sz="1100" dirty="0">
                <a:solidFill>
                  <a:schemeClr val="accent1"/>
                </a:solidFill>
                <a:latin typeface="Myriad Pro"/>
                <a:cs typeface="Myriad Pro"/>
              </a:rPr>
            </a:br>
            <a:r>
              <a:rPr lang="fi-FI" sz="1100" dirty="0">
                <a:solidFill>
                  <a:schemeClr val="accent1"/>
                </a:solidFill>
                <a:latin typeface="Myriad Pro"/>
                <a:cs typeface="Myriad Pro"/>
              </a:rPr>
              <a:t>riittävällä ohjeistuksella, koulutuksella ja seurannalla </a:t>
            </a:r>
            <a:br>
              <a:rPr lang="fi-FI" sz="1100" dirty="0">
                <a:solidFill>
                  <a:schemeClr val="accent1"/>
                </a:solidFill>
                <a:latin typeface="Myriad Pro"/>
                <a:cs typeface="Myriad Pro"/>
              </a:rPr>
            </a:br>
            <a:r>
              <a:rPr lang="fi-FI" sz="1100" dirty="0">
                <a:solidFill>
                  <a:schemeClr val="accent1"/>
                </a:solidFill>
                <a:latin typeface="Myriad Pro"/>
                <a:cs typeface="Myriad Pro"/>
              </a:rPr>
              <a:t>(</a:t>
            </a:r>
            <a:r>
              <a:rPr lang="fi-FI" sz="1100" dirty="0">
                <a:solidFill>
                  <a:schemeClr val="accent1"/>
                </a:solidFill>
                <a:latin typeface="Myriad Pro"/>
                <a:cs typeface="Myriad Pro"/>
                <a:hlinkClick r:id="rId3">
                  <a:extLst>
                    <a:ext uri="{A12FA001-AC4F-418D-AE19-62706E023703}">
                      <ahyp:hlinkClr xmlns:ahyp="http://schemas.microsoft.com/office/drawing/2018/hyperlinkcolor" val="tx"/>
                    </a:ext>
                  </a:extLst>
                </a:hlinkClick>
              </a:rPr>
              <a:t>vrt. vm.fi | Monipaikkaisuuden edistäminen valtionhallinnossa</a:t>
            </a:r>
            <a:r>
              <a:rPr lang="fi-FI" sz="1100" dirty="0">
                <a:solidFill>
                  <a:schemeClr val="accent1"/>
                </a:solidFill>
                <a:latin typeface="Myriad Pro"/>
                <a:cs typeface="Myriad Pro"/>
              </a:rPr>
              <a:t>) </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hlinkClick r:id="rId4">
                  <a:extLst>
                    <a:ext uri="{A12FA001-AC4F-418D-AE19-62706E023703}">
                      <ahyp:hlinkClr xmlns:ahyp="http://schemas.microsoft.com/office/drawing/2018/hyperlinkcolor" val="tx"/>
                    </a:ext>
                  </a:extLst>
                </a:hlinkClick>
              </a:rPr>
              <a:t>Työsuojelun yhteistyöryhmä ja –verkosto </a:t>
            </a:r>
            <a:r>
              <a:rPr lang="fi-FI" sz="1100" dirty="0">
                <a:solidFill>
                  <a:schemeClr val="accent1"/>
                </a:solidFill>
                <a:latin typeface="Myriad Pro"/>
                <a:cs typeface="Myriad Pro"/>
              </a:rPr>
              <a:t>tukee valtion työsuojeluhenkilöstön</a:t>
            </a:r>
            <a:br>
              <a:rPr lang="fi-FI" sz="1100" dirty="0">
                <a:solidFill>
                  <a:schemeClr val="accent1"/>
                </a:solidFill>
                <a:latin typeface="Myriad Pro"/>
                <a:cs typeface="Myriad Pro"/>
              </a:rPr>
            </a:br>
            <a:r>
              <a:rPr lang="fi-FI" sz="1100" dirty="0">
                <a:solidFill>
                  <a:schemeClr val="accent1"/>
                </a:solidFill>
                <a:latin typeface="Myriad Pro"/>
                <a:cs typeface="Myriad Pro"/>
              </a:rPr>
              <a:t>verkostoitumista ja työsuojelutoiminnan kehittämistä.</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Työsuojelua säätelevät useat lait ja sopimukset. Tärkeimpiä ovat työturvallisuuslaki, työterveys-huoltolaki, laki työsuojelun valvonnasta ja työpaikan työsuojeluyhteistoiminnasta, työtapaturma- ja ammattitautilaki, laki valtion henkilöstölle etätyössä sattuneiden tapaturmien korvaamisesta sekä </a:t>
            </a:r>
            <a:r>
              <a:rPr lang="fi-FI" sz="1200" dirty="0">
                <a:solidFill>
                  <a:schemeClr val="accent1"/>
                </a:solidFill>
                <a:latin typeface="Myriad Pro"/>
                <a:cs typeface="Myriad Pro"/>
                <a:hlinkClick r:id="rId5">
                  <a:extLst>
                    <a:ext uri="{A12FA001-AC4F-418D-AE19-62706E023703}">
                      <ahyp:hlinkClr xmlns:ahyp="http://schemas.microsoft.com/office/drawing/2018/hyperlinkcolor" val="tx"/>
                    </a:ext>
                  </a:extLst>
                </a:hlinkClick>
              </a:rPr>
              <a:t>Valtion työsuojelun yhteistoimintasopimus</a:t>
            </a:r>
            <a:r>
              <a:rPr lang="fi-FI" sz="1200" dirty="0">
                <a:solidFill>
                  <a:schemeClr val="accent1"/>
                </a:solidFill>
                <a:latin typeface="Myriad Pro"/>
                <a:cs typeface="Myriad Pro"/>
              </a:rPr>
              <a:t>.</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Lisää työsuojelusta valtion </a:t>
            </a:r>
            <a:r>
              <a:rPr lang="fi-FI" sz="1200" dirty="0">
                <a:solidFill>
                  <a:schemeClr val="accent1"/>
                </a:solidFill>
                <a:latin typeface="Myriad Pro"/>
                <a:cs typeface="Myriad Pro"/>
                <a:hlinkClick r:id="rId6">
                  <a:extLst>
                    <a:ext uri="{A12FA001-AC4F-418D-AE19-62706E023703}">
                      <ahyp:hlinkClr xmlns:ahyp="http://schemas.microsoft.com/office/drawing/2018/hyperlinkcolor" val="tx"/>
                    </a:ext>
                  </a:extLst>
                </a:hlinkClick>
              </a:rPr>
              <a:t>työpaikoilla Valtiokonttorin sivustolla</a:t>
            </a:r>
            <a:endParaRPr lang="fi-FI" sz="1200" dirty="0">
              <a:solidFill>
                <a:schemeClr val="accent1"/>
              </a:solidFill>
              <a:latin typeface="Myriad Pro"/>
              <a:cs typeface="Myriad Pro"/>
            </a:endParaRPr>
          </a:p>
        </p:txBody>
      </p:sp>
      <p:grpSp>
        <p:nvGrpSpPr>
          <p:cNvPr id="87" name="Ryhmä 86">
            <a:extLst>
              <a:ext uri="{FF2B5EF4-FFF2-40B4-BE49-F238E27FC236}">
                <a16:creationId xmlns:a16="http://schemas.microsoft.com/office/drawing/2014/main" id="{9EA02319-830D-48D5-5386-912D8FF883AB}"/>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17" name="Kuusikulmio 16">
              <a:extLst>
                <a:ext uri="{FF2B5EF4-FFF2-40B4-BE49-F238E27FC236}">
                  <a16:creationId xmlns:a16="http://schemas.microsoft.com/office/drawing/2014/main" id="{0C8412B5-D7BC-5085-2624-1EEB39FD8555}"/>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18" name="Ryhmä 17">
              <a:extLst>
                <a:ext uri="{FF2B5EF4-FFF2-40B4-BE49-F238E27FC236}">
                  <a16:creationId xmlns:a16="http://schemas.microsoft.com/office/drawing/2014/main" id="{4CDC8340-EF7C-CF48-F740-AD974A7A2F7F}"/>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19" name="Kuusikulmio 18">
                <a:extLst>
                  <a:ext uri="{FF2B5EF4-FFF2-40B4-BE49-F238E27FC236}">
                    <a16:creationId xmlns:a16="http://schemas.microsoft.com/office/drawing/2014/main" id="{A4D4552D-17F5-6C18-51A7-5064A16CF242}"/>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0" name="Kuusikulmio 19">
                <a:extLst>
                  <a:ext uri="{FF2B5EF4-FFF2-40B4-BE49-F238E27FC236}">
                    <a16:creationId xmlns:a16="http://schemas.microsoft.com/office/drawing/2014/main" id="{934D71FB-37F8-2C21-5874-A642FE72CD9F}"/>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1" name="Kuusikulmio 20">
                <a:extLst>
                  <a:ext uri="{FF2B5EF4-FFF2-40B4-BE49-F238E27FC236}">
                    <a16:creationId xmlns:a16="http://schemas.microsoft.com/office/drawing/2014/main" id="{24904DB4-802C-32E1-D762-B98C7FCAA6F5}"/>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2" name="object 9">
                <a:extLst>
                  <a:ext uri="{FF2B5EF4-FFF2-40B4-BE49-F238E27FC236}">
                    <a16:creationId xmlns:a16="http://schemas.microsoft.com/office/drawing/2014/main" id="{B16078A6-5945-A3E5-3A42-8D851B6B6B9C}"/>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23" name="object 9">
                <a:extLst>
                  <a:ext uri="{FF2B5EF4-FFF2-40B4-BE49-F238E27FC236}">
                    <a16:creationId xmlns:a16="http://schemas.microsoft.com/office/drawing/2014/main" id="{47BA8622-F6CB-8B33-1601-FD6A65EB08CA}"/>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24" name="object 9">
                <a:extLst>
                  <a:ext uri="{FF2B5EF4-FFF2-40B4-BE49-F238E27FC236}">
                    <a16:creationId xmlns:a16="http://schemas.microsoft.com/office/drawing/2014/main" id="{016BCC73-35EA-572D-90FF-2413ADAED9E6}"/>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26" name="object 9">
              <a:extLst>
                <a:ext uri="{FF2B5EF4-FFF2-40B4-BE49-F238E27FC236}">
                  <a16:creationId xmlns:a16="http://schemas.microsoft.com/office/drawing/2014/main" id="{BB8E4E15-DF75-1E7B-3EC9-391ABAC78057}"/>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27" name="object 9">
              <a:extLst>
                <a:ext uri="{FF2B5EF4-FFF2-40B4-BE49-F238E27FC236}">
                  <a16:creationId xmlns:a16="http://schemas.microsoft.com/office/drawing/2014/main" id="{21B75D35-A269-E874-D7A1-31BB4DE4D22B}"/>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28" name="object 9">
              <a:extLst>
                <a:ext uri="{FF2B5EF4-FFF2-40B4-BE49-F238E27FC236}">
                  <a16:creationId xmlns:a16="http://schemas.microsoft.com/office/drawing/2014/main" id="{826CCF07-569F-51F0-32C2-849CB4FC8E85}"/>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29" name="object 9">
              <a:extLst>
                <a:ext uri="{FF2B5EF4-FFF2-40B4-BE49-F238E27FC236}">
                  <a16:creationId xmlns:a16="http://schemas.microsoft.com/office/drawing/2014/main" id="{D218166B-387A-F39B-F3A0-21A91990D98C}"/>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30" name="object 9">
              <a:extLst>
                <a:ext uri="{FF2B5EF4-FFF2-40B4-BE49-F238E27FC236}">
                  <a16:creationId xmlns:a16="http://schemas.microsoft.com/office/drawing/2014/main" id="{298FB58E-BD99-FE02-6CBA-59AA788998E9}"/>
                </a:ext>
                <a:ext uri="{C183D7F6-B498-43B3-948B-1728B52AA6E4}">
                  <adec:decorative xmlns:adec="http://schemas.microsoft.com/office/drawing/2017/decorative" val="1"/>
                </a:ext>
              </a:extLst>
            </p:cNvPr>
            <p:cNvSpPr txBox="1"/>
            <p:nvPr/>
          </p:nvSpPr>
          <p:spPr>
            <a:xfrm>
              <a:off x="10568849" y="927033"/>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31" name="object 9">
              <a:extLst>
                <a:ext uri="{FF2B5EF4-FFF2-40B4-BE49-F238E27FC236}">
                  <a16:creationId xmlns:a16="http://schemas.microsoft.com/office/drawing/2014/main" id="{353161FE-D75E-D6CC-9FC9-7A46EF0A6A19}"/>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32" name="object 9">
              <a:extLst>
                <a:ext uri="{FF2B5EF4-FFF2-40B4-BE49-F238E27FC236}">
                  <a16:creationId xmlns:a16="http://schemas.microsoft.com/office/drawing/2014/main" id="{03AC84E4-5D91-B42C-9FC2-5BC8D3836DFC}"/>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33" name="object 9">
              <a:extLst>
                <a:ext uri="{FF2B5EF4-FFF2-40B4-BE49-F238E27FC236}">
                  <a16:creationId xmlns:a16="http://schemas.microsoft.com/office/drawing/2014/main" id="{79AE72DA-6203-CE7E-EA63-F6CE0E6CA998}"/>
                </a:ext>
                <a:ext uri="{C183D7F6-B498-43B3-948B-1728B52AA6E4}">
                  <adec:decorative xmlns:adec="http://schemas.microsoft.com/office/drawing/2017/decorative" val="1"/>
                </a:ext>
              </a:extLst>
            </p:cNvPr>
            <p:cNvSpPr txBox="1"/>
            <p:nvPr/>
          </p:nvSpPr>
          <p:spPr>
            <a:xfrm>
              <a:off x="9612120" y="962198"/>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34" name="object 9">
              <a:extLst>
                <a:ext uri="{FF2B5EF4-FFF2-40B4-BE49-F238E27FC236}">
                  <a16:creationId xmlns:a16="http://schemas.microsoft.com/office/drawing/2014/main" id="{99822B49-D381-1B13-D8A4-8804B0ACC4BB}"/>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35" name="object 9">
              <a:extLst>
                <a:ext uri="{FF2B5EF4-FFF2-40B4-BE49-F238E27FC236}">
                  <a16:creationId xmlns:a16="http://schemas.microsoft.com/office/drawing/2014/main" id="{2AD6D4E2-0947-9D3E-D008-CDACA56CB0EA}"/>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36" name="object 9">
              <a:extLst>
                <a:ext uri="{FF2B5EF4-FFF2-40B4-BE49-F238E27FC236}">
                  <a16:creationId xmlns:a16="http://schemas.microsoft.com/office/drawing/2014/main" id="{9FC3CFD6-8FE2-0985-0129-FA9D2EF220D6}"/>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37" name="object 9">
              <a:extLst>
                <a:ext uri="{FF2B5EF4-FFF2-40B4-BE49-F238E27FC236}">
                  <a16:creationId xmlns:a16="http://schemas.microsoft.com/office/drawing/2014/main" id="{0626FDC4-C6EF-B46C-767E-A1BA025B26F6}"/>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38" name="object 9">
              <a:extLst>
                <a:ext uri="{FF2B5EF4-FFF2-40B4-BE49-F238E27FC236}">
                  <a16:creationId xmlns:a16="http://schemas.microsoft.com/office/drawing/2014/main" id="{426C0737-7EBE-B2FA-1D29-84D61B7FB055}"/>
                </a:ext>
                <a:ext uri="{C183D7F6-B498-43B3-948B-1728B52AA6E4}">
                  <adec:decorative xmlns:adec="http://schemas.microsoft.com/office/drawing/2017/decorative" val="1"/>
                </a:ext>
              </a:extLst>
            </p:cNvPr>
            <p:cNvSpPr txBox="1"/>
            <p:nvPr/>
          </p:nvSpPr>
          <p:spPr>
            <a:xfrm>
              <a:off x="10099702"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39" name="Kuusikulmio 38">
              <a:extLst>
                <a:ext uri="{FF2B5EF4-FFF2-40B4-BE49-F238E27FC236}">
                  <a16:creationId xmlns:a16="http://schemas.microsoft.com/office/drawing/2014/main" id="{EBF4C890-2350-8F10-20FA-6E3E115A088F}"/>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0" name="object 9">
              <a:extLst>
                <a:ext uri="{FF2B5EF4-FFF2-40B4-BE49-F238E27FC236}">
                  <a16:creationId xmlns:a16="http://schemas.microsoft.com/office/drawing/2014/main" id="{2FA892DF-1226-BD32-7F3D-ED72718C4692}"/>
                </a:ext>
                <a:ext uri="{C183D7F6-B498-43B3-948B-1728B52AA6E4}">
                  <adec:decorative xmlns:adec="http://schemas.microsoft.com/office/drawing/2017/decorative" val="1"/>
                </a:ext>
              </a:extLst>
            </p:cNvPr>
            <p:cNvSpPr txBox="1"/>
            <p:nvPr/>
          </p:nvSpPr>
          <p:spPr>
            <a:xfrm>
              <a:off x="10055691" y="1253982"/>
              <a:ext cx="525567" cy="8552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b="1" dirty="0">
                  <a:solidFill>
                    <a:schemeClr val="tx2"/>
                  </a:solidFill>
                  <a:latin typeface="Myriad Pro"/>
                  <a:cs typeface="Myriad Pro"/>
                </a:rPr>
                <a:t>Kaikille osa-alueille </a:t>
              </a:r>
              <a:br>
                <a:rPr lang="fi-FI" sz="250" b="1" dirty="0">
                  <a:solidFill>
                    <a:schemeClr val="tx2"/>
                  </a:solidFill>
                  <a:latin typeface="Myriad Pro"/>
                  <a:cs typeface="Myriad Pro"/>
                </a:rPr>
              </a:br>
              <a:r>
                <a:rPr lang="fi-FI" sz="250" b="1" dirty="0">
                  <a:solidFill>
                    <a:schemeClr val="tx2"/>
                  </a:solidFill>
                  <a:latin typeface="Myriad Pro"/>
                  <a:cs typeface="Myriad Pro"/>
                </a:rPr>
                <a:t>ja toiminnoille yhteiset asiat</a:t>
              </a:r>
            </a:p>
          </p:txBody>
        </p:sp>
        <p:sp>
          <p:nvSpPr>
            <p:cNvPr id="41" name="Kuusikulmio 40">
              <a:extLst>
                <a:ext uri="{FF2B5EF4-FFF2-40B4-BE49-F238E27FC236}">
                  <a16:creationId xmlns:a16="http://schemas.microsoft.com/office/drawing/2014/main" id="{C2C767F6-17A6-042D-CC11-C2AD191DAA6F}"/>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2" name="Kuusikulmio 41">
              <a:extLst>
                <a:ext uri="{FF2B5EF4-FFF2-40B4-BE49-F238E27FC236}">
                  <a16:creationId xmlns:a16="http://schemas.microsoft.com/office/drawing/2014/main" id="{AC4BDD4D-2524-A9C2-7B39-318AFE0F8C9E}"/>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3" name="Kuusikulmio 42">
              <a:extLst>
                <a:ext uri="{FF2B5EF4-FFF2-40B4-BE49-F238E27FC236}">
                  <a16:creationId xmlns:a16="http://schemas.microsoft.com/office/drawing/2014/main" id="{C82549B7-7B38-CB4E-697A-859FDA40E759}"/>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4" name="Kuusikulmio 43">
              <a:extLst>
                <a:ext uri="{FF2B5EF4-FFF2-40B4-BE49-F238E27FC236}">
                  <a16:creationId xmlns:a16="http://schemas.microsoft.com/office/drawing/2014/main" id="{422D0DAE-D95B-117D-ACD2-92F5F0C72FE9}"/>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5" name="Kuusikulmio 44">
              <a:extLst>
                <a:ext uri="{FF2B5EF4-FFF2-40B4-BE49-F238E27FC236}">
                  <a16:creationId xmlns:a16="http://schemas.microsoft.com/office/drawing/2014/main" id="{FE92F900-D1C5-8A5E-D88A-D44CF1DC8F0D}"/>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6" name="Kuusikulmio 45">
              <a:extLst>
                <a:ext uri="{FF2B5EF4-FFF2-40B4-BE49-F238E27FC236}">
                  <a16:creationId xmlns:a16="http://schemas.microsoft.com/office/drawing/2014/main" id="{94E4D0BD-0F96-25EB-D7DC-E4971B1F36F8}"/>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7" name="Kuusikulmio 46">
              <a:extLst>
                <a:ext uri="{FF2B5EF4-FFF2-40B4-BE49-F238E27FC236}">
                  <a16:creationId xmlns:a16="http://schemas.microsoft.com/office/drawing/2014/main" id="{DBEEFA06-FEBC-9296-44B8-21FDC16CE66C}"/>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8" name="Kuusikulmio 47">
              <a:extLst>
                <a:ext uri="{FF2B5EF4-FFF2-40B4-BE49-F238E27FC236}">
                  <a16:creationId xmlns:a16="http://schemas.microsoft.com/office/drawing/2014/main" id="{E96B6572-9FE2-B834-193E-CC528F6849A7}"/>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9" name="Kuusikulmio 48">
              <a:extLst>
                <a:ext uri="{FF2B5EF4-FFF2-40B4-BE49-F238E27FC236}">
                  <a16:creationId xmlns:a16="http://schemas.microsoft.com/office/drawing/2014/main" id="{7BED1459-20EB-67C7-A367-6B27A80B38BB}"/>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0" name="Kuusikulmio 49">
              <a:extLst>
                <a:ext uri="{FF2B5EF4-FFF2-40B4-BE49-F238E27FC236}">
                  <a16:creationId xmlns:a16="http://schemas.microsoft.com/office/drawing/2014/main" id="{ACFA3FF7-A30B-A5ED-43B8-2561D17B5EFA}"/>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51" name="Kuusikulmio 50">
              <a:extLst>
                <a:ext uri="{FF2B5EF4-FFF2-40B4-BE49-F238E27FC236}">
                  <a16:creationId xmlns:a16="http://schemas.microsoft.com/office/drawing/2014/main" id="{792A479E-96E1-C7E7-1542-4FBA8E53B5E0}"/>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2" name="Kuusikulmio 51">
              <a:extLst>
                <a:ext uri="{FF2B5EF4-FFF2-40B4-BE49-F238E27FC236}">
                  <a16:creationId xmlns:a16="http://schemas.microsoft.com/office/drawing/2014/main" id="{CEC66073-810E-048A-2DA9-27D45CD88F15}"/>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grpSp>
      <p:sp>
        <p:nvSpPr>
          <p:cNvPr id="55" name="Kuusikulmio 54">
            <a:extLst>
              <a:ext uri="{FF2B5EF4-FFF2-40B4-BE49-F238E27FC236}">
                <a16:creationId xmlns:a16="http://schemas.microsoft.com/office/drawing/2014/main" id="{45E7D023-DC7B-45CD-B9D7-B88143A8027E}"/>
              </a:ext>
              <a:ext uri="{C183D7F6-B498-43B3-948B-1728B52AA6E4}">
                <adec:decorative xmlns:adec="http://schemas.microsoft.com/office/drawing/2017/decorative" val="1"/>
              </a:ext>
            </a:extLst>
          </p:cNvPr>
          <p:cNvSpPr/>
          <p:nvPr/>
        </p:nvSpPr>
        <p:spPr>
          <a:xfrm>
            <a:off x="687647" y="1071933"/>
            <a:ext cx="1280040" cy="1020687"/>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6" name="object 9">
            <a:extLst>
              <a:ext uri="{FF2B5EF4-FFF2-40B4-BE49-F238E27FC236}">
                <a16:creationId xmlns:a16="http://schemas.microsoft.com/office/drawing/2014/main" id="{B6B51DB2-43DC-A019-0989-11F16A525974}"/>
              </a:ext>
              <a:ext uri="{C183D7F6-B498-43B3-948B-1728B52AA6E4}">
                <adec:decorative xmlns:adec="http://schemas.microsoft.com/office/drawing/2017/decorative" val="1"/>
              </a:ext>
            </a:extLst>
          </p:cNvPr>
          <p:cNvSpPr txBox="1"/>
          <p:nvPr/>
        </p:nvSpPr>
        <p:spPr>
          <a:xfrm>
            <a:off x="755060" y="1488391"/>
            <a:ext cx="1179715" cy="16073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Työsuojelu</a:t>
            </a:r>
          </a:p>
        </p:txBody>
      </p:sp>
      <p:grpSp>
        <p:nvGrpSpPr>
          <p:cNvPr id="3" name="Ryhmä 2">
            <a:extLst>
              <a:ext uri="{FF2B5EF4-FFF2-40B4-BE49-F238E27FC236}">
                <a16:creationId xmlns:a16="http://schemas.microsoft.com/office/drawing/2014/main" id="{869EBFCC-5C03-CAF2-EE89-0B015B51E2D4}"/>
              </a:ext>
              <a:ext uri="{C183D7F6-B498-43B3-948B-1728B52AA6E4}">
                <adec:decorative xmlns:adec="http://schemas.microsoft.com/office/drawing/2017/decorative" val="1"/>
              </a:ext>
            </a:extLst>
          </p:cNvPr>
          <p:cNvGrpSpPr/>
          <p:nvPr/>
        </p:nvGrpSpPr>
        <p:grpSpPr>
          <a:xfrm>
            <a:off x="7999800" y="1666510"/>
            <a:ext cx="3064072" cy="4016973"/>
            <a:chOff x="8785540" y="2257064"/>
            <a:chExt cx="3041406" cy="3931277"/>
          </a:xfrm>
        </p:grpSpPr>
        <p:pic>
          <p:nvPicPr>
            <p:cNvPr id="4" name="Kuva 3">
              <a:extLst>
                <a:ext uri="{FF2B5EF4-FFF2-40B4-BE49-F238E27FC236}">
                  <a16:creationId xmlns:a16="http://schemas.microsoft.com/office/drawing/2014/main" id="{E7D6A86E-EB9B-C84F-B604-0E5CAC092769}"/>
                </a:ext>
              </a:extLst>
            </p:cNvPr>
            <p:cNvPicPr>
              <a:picLocks noChangeAspect="1"/>
            </p:cNvPicPr>
            <p:nvPr/>
          </p:nvPicPr>
          <p:blipFill>
            <a:blip r:embed="rId7"/>
            <a:srcRect t="8534" b="19211"/>
            <a:stretch/>
          </p:blipFill>
          <p:spPr>
            <a:xfrm>
              <a:off x="8785541" y="2257064"/>
              <a:ext cx="2993151" cy="2181828"/>
            </a:xfrm>
            <a:prstGeom prst="rect">
              <a:avLst/>
            </a:prstGeom>
          </p:spPr>
        </p:pic>
        <p:pic>
          <p:nvPicPr>
            <p:cNvPr id="5" name="Kuva 4">
              <a:extLst>
                <a:ext uri="{FF2B5EF4-FFF2-40B4-BE49-F238E27FC236}">
                  <a16:creationId xmlns:a16="http://schemas.microsoft.com/office/drawing/2014/main" id="{36E2D479-93FB-033A-4E6C-C9AF5313F97E}"/>
                </a:ext>
              </a:extLst>
            </p:cNvPr>
            <p:cNvPicPr>
              <a:picLocks noChangeAspect="1"/>
            </p:cNvPicPr>
            <p:nvPr/>
          </p:nvPicPr>
          <p:blipFill>
            <a:blip r:embed="rId8"/>
            <a:stretch>
              <a:fillRect/>
            </a:stretch>
          </p:blipFill>
          <p:spPr>
            <a:xfrm>
              <a:off x="8794365" y="5874316"/>
              <a:ext cx="3032581" cy="314025"/>
            </a:xfrm>
            <a:prstGeom prst="rect">
              <a:avLst/>
            </a:prstGeom>
          </p:spPr>
        </p:pic>
        <p:pic>
          <p:nvPicPr>
            <p:cNvPr id="6" name="Kuva 5">
              <a:extLst>
                <a:ext uri="{FF2B5EF4-FFF2-40B4-BE49-F238E27FC236}">
                  <a16:creationId xmlns:a16="http://schemas.microsoft.com/office/drawing/2014/main" id="{4D432747-8152-F9FA-CF00-34682B0BE2B4}"/>
                </a:ext>
              </a:extLst>
            </p:cNvPr>
            <p:cNvPicPr>
              <a:picLocks noChangeAspect="1"/>
            </p:cNvPicPr>
            <p:nvPr/>
          </p:nvPicPr>
          <p:blipFill>
            <a:blip r:embed="rId9"/>
            <a:stretch>
              <a:fillRect/>
            </a:stretch>
          </p:blipFill>
          <p:spPr>
            <a:xfrm>
              <a:off x="8799603" y="4958526"/>
              <a:ext cx="2984328" cy="879311"/>
            </a:xfrm>
            <a:prstGeom prst="rect">
              <a:avLst/>
            </a:prstGeom>
          </p:spPr>
        </p:pic>
        <p:pic>
          <p:nvPicPr>
            <p:cNvPr id="7" name="Kuva 6">
              <a:extLst>
                <a:ext uri="{FF2B5EF4-FFF2-40B4-BE49-F238E27FC236}">
                  <a16:creationId xmlns:a16="http://schemas.microsoft.com/office/drawing/2014/main" id="{27570D47-3D9C-8173-1F99-F77A9A111CE9}"/>
                </a:ext>
              </a:extLst>
            </p:cNvPr>
            <p:cNvPicPr>
              <a:picLocks noChangeAspect="1"/>
            </p:cNvPicPr>
            <p:nvPr/>
          </p:nvPicPr>
          <p:blipFill>
            <a:blip r:embed="rId7"/>
            <a:srcRect t="83599"/>
            <a:stretch/>
          </p:blipFill>
          <p:spPr>
            <a:xfrm>
              <a:off x="8785540" y="4438892"/>
              <a:ext cx="2993151" cy="495260"/>
            </a:xfrm>
            <a:prstGeom prst="rect">
              <a:avLst/>
            </a:prstGeom>
          </p:spPr>
        </p:pic>
        <p:pic>
          <p:nvPicPr>
            <p:cNvPr id="8" name="Kuva 7">
              <a:extLst>
                <a:ext uri="{FF2B5EF4-FFF2-40B4-BE49-F238E27FC236}">
                  <a16:creationId xmlns:a16="http://schemas.microsoft.com/office/drawing/2014/main" id="{6137E255-E86A-C224-2024-16F8851DB77D}"/>
                </a:ext>
              </a:extLst>
            </p:cNvPr>
            <p:cNvPicPr>
              <a:picLocks noChangeAspect="1"/>
            </p:cNvPicPr>
            <p:nvPr/>
          </p:nvPicPr>
          <p:blipFill>
            <a:blip r:embed="rId10"/>
            <a:stretch>
              <a:fillRect/>
            </a:stretch>
          </p:blipFill>
          <p:spPr>
            <a:xfrm>
              <a:off x="10070268" y="6086146"/>
              <a:ext cx="992579" cy="83460"/>
            </a:xfrm>
            <a:prstGeom prst="rect">
              <a:avLst/>
            </a:prstGeom>
          </p:spPr>
        </p:pic>
      </p:grpSp>
      <p:sp>
        <p:nvSpPr>
          <p:cNvPr id="2" name="object 15">
            <a:extLst>
              <a:ext uri="{FF2B5EF4-FFF2-40B4-BE49-F238E27FC236}">
                <a16:creationId xmlns:a16="http://schemas.microsoft.com/office/drawing/2014/main" id="{6D5C7BF6-AF66-5032-BC27-0CEDF58075E6}"/>
              </a:ext>
              <a:ext uri="{C183D7F6-B498-43B3-948B-1728B52AA6E4}">
                <adec:decorative xmlns:adec="http://schemas.microsoft.com/office/drawing/2017/decorative" val="1"/>
              </a:ext>
            </a:extLst>
          </p:cNvPr>
          <p:cNvSpPr txBox="1"/>
          <p:nvPr/>
        </p:nvSpPr>
        <p:spPr>
          <a:xfrm>
            <a:off x="11456117" y="478799"/>
            <a:ext cx="199885" cy="168743"/>
          </a:xfrm>
          <a:prstGeom prst="rect">
            <a:avLst/>
          </a:prstGeom>
        </p:spPr>
        <p:txBody>
          <a:bodyPr vert="horz" wrap="square" lIns="0" tIns="10012" rIns="0" bIns="0" rtlCol="0">
            <a:spAutoFit/>
          </a:bodyPr>
          <a:lstStyle/>
          <a:p>
            <a:pPr marL="7701">
              <a:spcBef>
                <a:spcPts val="79"/>
              </a:spcBef>
            </a:pPr>
            <a:fld id="{9B953A88-7586-4AE3-AEAE-E474DDC14AF1}" type="slidenum">
              <a:rPr lang="fi-FI" sz="1031" b="1" spc="24" smtClean="0">
                <a:solidFill>
                  <a:srgbClr val="006475"/>
                </a:solidFill>
                <a:latin typeface="Myriad Pro"/>
                <a:cs typeface="Myriad Pro"/>
              </a:rPr>
              <a:t>12</a:t>
            </a:fld>
            <a:endParaRPr sz="1031" dirty="0">
              <a:latin typeface="Myriad Pro"/>
              <a:cs typeface="Myriad Pro"/>
            </a:endParaRPr>
          </a:p>
        </p:txBody>
      </p:sp>
      <p:pic>
        <p:nvPicPr>
          <p:cNvPr id="57" name="Kuva 56">
            <a:extLst>
              <a:ext uri="{FF2B5EF4-FFF2-40B4-BE49-F238E27FC236}">
                <a16:creationId xmlns:a16="http://schemas.microsoft.com/office/drawing/2014/main" id="{F03A4ADB-2548-8E44-EDF3-562E37E1A908}"/>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400919" y="5915608"/>
            <a:ext cx="1736793" cy="632509"/>
          </a:xfrm>
          <a:prstGeom prst="rect">
            <a:avLst/>
          </a:prstGeom>
        </p:spPr>
      </p:pic>
      <p:sp>
        <p:nvSpPr>
          <p:cNvPr id="61" name="Tekstiruutu 94">
            <a:extLst>
              <a:ext uri="{FF2B5EF4-FFF2-40B4-BE49-F238E27FC236}">
                <a16:creationId xmlns:a16="http://schemas.microsoft.com/office/drawing/2014/main" id="{98BD8DB7-3EA7-373C-A416-53456D5D3441}"/>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12" action="ppaction://hlinksldjump"/>
              </a:rPr>
              <a:t>Takaisin</a:t>
            </a:r>
            <a:endParaRPr lang="fi-FI" sz="800" i="1" dirty="0">
              <a:solidFill>
                <a:schemeClr val="tx2"/>
              </a:solidFill>
              <a:latin typeface="Myriad Pro" panose="020B0503030403020204" pitchFamily="34" charset="0"/>
            </a:endParaRPr>
          </a:p>
        </p:txBody>
      </p:sp>
      <p:sp>
        <p:nvSpPr>
          <p:cNvPr id="62" name="object 9" descr="Painike takaisin pääsivulle.">
            <a:hlinkClick r:id="rId12" action="ppaction://hlinksldjump"/>
            <a:extLst>
              <a:ext uri="{FF2B5EF4-FFF2-40B4-BE49-F238E27FC236}">
                <a16:creationId xmlns:a16="http://schemas.microsoft.com/office/drawing/2014/main" id="{8F904EA7-5C9F-A990-5734-6032B4E3452E}"/>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63" name="Kuva 100">
            <a:extLst>
              <a:ext uri="{FF2B5EF4-FFF2-40B4-BE49-F238E27FC236}">
                <a16:creationId xmlns:a16="http://schemas.microsoft.com/office/drawing/2014/main" id="{51917FC7-A053-6939-4D59-7F389B00888E}"/>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634978" y="6384829"/>
            <a:ext cx="280871" cy="274262"/>
          </a:xfrm>
          <a:prstGeom prst="rect">
            <a:avLst/>
          </a:prstGeom>
        </p:spPr>
      </p:pic>
    </p:spTree>
    <p:extLst>
      <p:ext uri="{BB962C8B-B14F-4D97-AF65-F5344CB8AC3E}">
        <p14:creationId xmlns:p14="http://schemas.microsoft.com/office/powerpoint/2010/main" val="556399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526383-D10F-BA55-7E29-5BF5612C308E}"/>
            </a:ext>
          </a:extLst>
        </p:cNvPr>
        <p:cNvGrpSpPr/>
        <p:nvPr/>
      </p:nvGrpSpPr>
      <p:grpSpPr>
        <a:xfrm>
          <a:off x="0" y="0"/>
          <a:ext cx="0" cy="0"/>
          <a:chOff x="0" y="0"/>
          <a:chExt cx="0" cy="0"/>
        </a:xfrm>
      </p:grpSpPr>
      <p:sp>
        <p:nvSpPr>
          <p:cNvPr id="10" name="Kuusikulmio 9">
            <a:extLst>
              <a:ext uri="{FF2B5EF4-FFF2-40B4-BE49-F238E27FC236}">
                <a16:creationId xmlns:a16="http://schemas.microsoft.com/office/drawing/2014/main" id="{613C2C19-E804-AE68-54F8-BF6FB3908471}"/>
              </a:ext>
              <a:ext uri="{C183D7F6-B498-43B3-948B-1728B52AA6E4}">
                <adec:decorative xmlns:adec="http://schemas.microsoft.com/office/drawing/2017/decorative" val="1"/>
              </a:ext>
            </a:extLst>
          </p:cNvPr>
          <p:cNvSpPr/>
          <p:nvPr/>
        </p:nvSpPr>
        <p:spPr>
          <a:xfrm>
            <a:off x="9493249" y="101186"/>
            <a:ext cx="1802953" cy="1314291"/>
          </a:xfrm>
          <a:prstGeom prst="hexagon">
            <a:avLst/>
          </a:prstGeom>
          <a:solidFill>
            <a:schemeClr val="bg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13" name="object 13">
            <a:extLst>
              <a:ext uri="{FF2B5EF4-FFF2-40B4-BE49-F238E27FC236}">
                <a16:creationId xmlns:a16="http://schemas.microsoft.com/office/drawing/2014/main" id="{CCA52DD1-0FEF-B8BC-C3F8-7A0BEF885328}"/>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a:extLst>
              <a:ext uri="{FF2B5EF4-FFF2-40B4-BE49-F238E27FC236}">
                <a16:creationId xmlns:a16="http://schemas.microsoft.com/office/drawing/2014/main" id="{5EE3A089-F603-19B6-565C-97AE09A6D645}"/>
              </a:ext>
            </a:extLst>
          </p:cNvPr>
          <p:cNvSpPr txBox="1">
            <a:spLocks noGrp="1"/>
          </p:cNvSpPr>
          <p:nvPr>
            <p:ph type="title" idx="4294967295"/>
          </p:nvPr>
        </p:nvSpPr>
        <p:spPr>
          <a:xfrm>
            <a:off x="2103246" y="1105533"/>
            <a:ext cx="4646189" cy="255554"/>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lang="fi-FI" sz="1600" b="1" i="0" u="none" strike="noStrike" kern="1200" cap="none" spc="-6" normalizeH="0" baseline="0" noProof="0" dirty="0">
                <a:ln>
                  <a:noFill/>
                </a:ln>
                <a:solidFill>
                  <a:srgbClr val="006475"/>
                </a:solidFill>
                <a:effectLst/>
                <a:uLnTx/>
                <a:uFillTx/>
                <a:latin typeface="Myriad Pro"/>
                <a:ea typeface="+mn-ea"/>
                <a:cs typeface="Myriad Pro"/>
              </a:rPr>
              <a:t>Oppiminen ja uudistuminen</a:t>
            </a:r>
            <a:endParaRPr kumimoji="0" lang="fi-FI" sz="16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5E05D577-AD08-DCF3-7632-A5D1BF912086}"/>
              </a:ext>
            </a:extLst>
          </p:cNvPr>
          <p:cNvSpPr txBox="1"/>
          <p:nvPr/>
        </p:nvSpPr>
        <p:spPr>
          <a:xfrm>
            <a:off x="1970961" y="1415478"/>
            <a:ext cx="4852225" cy="923330"/>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Ydintoiminnan, toimialojen ja työn murroksen edellyttämien osaamistarpeiden ennakointi sekä osaamisten ja kyvykkyyksien rakentaminen. Asiakastarpeisiin vastaten. Käytännössä virastoissa johdetaan oppimista, mm. seuraavasti: </a:t>
            </a:r>
          </a:p>
        </p:txBody>
      </p:sp>
      <p:sp>
        <p:nvSpPr>
          <p:cNvPr id="14" name="object 14">
            <a:extLst>
              <a:ext uri="{FF2B5EF4-FFF2-40B4-BE49-F238E27FC236}">
                <a16:creationId xmlns:a16="http://schemas.microsoft.com/office/drawing/2014/main" id="{365B0838-B897-A950-229E-8B5B7A3C2712}"/>
              </a:ext>
            </a:extLst>
          </p:cNvPr>
          <p:cNvSpPr txBox="1"/>
          <p:nvPr/>
        </p:nvSpPr>
        <p:spPr>
          <a:xfrm>
            <a:off x="804761" y="2459738"/>
            <a:ext cx="6188222" cy="3456819"/>
          </a:xfrm>
          <a:prstGeom prst="rect">
            <a:avLst/>
          </a:prstGeom>
        </p:spPr>
        <p:txBody>
          <a:bodyPr vert="horz" wrap="square" lIns="0" tIns="9627" rIns="0" bIns="0" rtlCol="0">
            <a:spAutoFit/>
          </a:bodyPr>
          <a:lstStyle/>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Määritellään strategiset osaamiset ja muut tarvittavat osaamiset</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Vastataan osaamisten kehittymisestä; monikanavainen oppiminen ja uudistuminen työelämän eri vaiheissa (vrt. viereinen kuva jatkuvan oppimisen keinoista)</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Varmistetaan yhteisöllinen, vuorovaikutteinen ja tavoitteellinen työssä oppiminen ja osaamisen siirtäminen, myös yli yksikkö- ja organisaatiorajojen</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Hyödynnetään yhteisiä työkaluja ja toimintamalleja/käytäntöjä, kuten</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Kieku/Osaavan ryhmä- ja henkilökohtaiset kehittymissuunnitelmat</a:t>
            </a:r>
            <a:br>
              <a:rPr lang="fi-FI" sz="1100" dirty="0">
                <a:solidFill>
                  <a:schemeClr val="accent1"/>
                </a:solidFill>
                <a:latin typeface="Myriad Pro"/>
                <a:cs typeface="Myriad Pro"/>
              </a:rPr>
            </a:br>
            <a:r>
              <a:rPr lang="fi-FI" sz="1100" dirty="0">
                <a:solidFill>
                  <a:schemeClr val="accent1"/>
                </a:solidFill>
                <a:latin typeface="Myriad Pro"/>
                <a:cs typeface="Myriad Pro"/>
              </a:rPr>
              <a:t>(ml. työlupien, pätevyyksien, sertifikaattien hallinta Oma-profiilissa)</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Valtion yhteinen digitaalinen oppimisympäristö </a:t>
            </a:r>
            <a:r>
              <a:rPr lang="fi-FI" sz="1100" dirty="0">
                <a:solidFill>
                  <a:schemeClr val="accent1"/>
                </a:solidFill>
                <a:latin typeface="Myriad Pro"/>
                <a:cs typeface="Myriad Pro"/>
                <a:hlinkClick r:id="rId3">
                  <a:extLst>
                    <a:ext uri="{A12FA001-AC4F-418D-AE19-62706E023703}">
                      <ahyp:hlinkClr xmlns:ahyp="http://schemas.microsoft.com/office/drawing/2018/hyperlinkcolor" val="tx"/>
                    </a:ext>
                  </a:extLst>
                </a:hlinkClick>
              </a:rPr>
              <a:t>eOppiva.fi </a:t>
            </a:r>
            <a:r>
              <a:rPr lang="fi-FI" sz="1100" dirty="0">
                <a:solidFill>
                  <a:schemeClr val="accent1"/>
                </a:solidFill>
                <a:latin typeface="Myriad Pro"/>
                <a:cs typeface="Myriad Pro"/>
              </a:rPr>
              <a:t>(mm. </a:t>
            </a:r>
            <a:r>
              <a:rPr lang="fi-FI" sz="1100" dirty="0">
                <a:solidFill>
                  <a:schemeClr val="accent1"/>
                </a:solidFill>
                <a:latin typeface="Myriad Pro"/>
                <a:cs typeface="Myriad Pro"/>
                <a:hlinkClick r:id="rId4">
                  <a:extLst>
                    <a:ext uri="{A12FA001-AC4F-418D-AE19-62706E023703}">
                      <ahyp:hlinkClr xmlns:ahyp="http://schemas.microsoft.com/office/drawing/2018/hyperlinkcolor" val="tx"/>
                    </a:ext>
                  </a:extLst>
                </a:hlinkClick>
              </a:rPr>
              <a:t>intro</a:t>
            </a:r>
            <a:r>
              <a:rPr lang="fi-FI" sz="1100" dirty="0">
                <a:solidFill>
                  <a:schemeClr val="accent1"/>
                </a:solidFill>
                <a:latin typeface="Myriad Pro"/>
                <a:cs typeface="Myriad Pro"/>
              </a:rPr>
              <a:t> ja </a:t>
            </a:r>
            <a:r>
              <a:rPr lang="fi-FI" sz="1100" dirty="0">
                <a:solidFill>
                  <a:schemeClr val="accent1"/>
                </a:solidFill>
                <a:latin typeface="Myriad Pro"/>
                <a:cs typeface="Myriad Pro"/>
                <a:hlinkClick r:id="rId5">
                  <a:extLst>
                    <a:ext uri="{A12FA001-AC4F-418D-AE19-62706E023703}">
                      <ahyp:hlinkClr xmlns:ahyp="http://schemas.microsoft.com/office/drawing/2018/hyperlinkcolor" val="tx"/>
                    </a:ext>
                  </a:extLst>
                </a:hlinkClick>
              </a:rPr>
              <a:t>perehdytys</a:t>
            </a:r>
            <a:r>
              <a:rPr lang="fi-FI" sz="1100" dirty="0">
                <a:solidFill>
                  <a:schemeClr val="accent1"/>
                </a:solidFill>
                <a:latin typeface="Myriad Pro"/>
                <a:cs typeface="Myriad Pro"/>
              </a:rPr>
              <a:t>)</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hlinkClick r:id="rId6"/>
              </a:rPr>
              <a:t>vm.fi | Tarvittava osaaminen valtiolla ja miten sitä rakennamme </a:t>
            </a:r>
            <a:r>
              <a:rPr lang="fi-FI" sz="1100" dirty="0">
                <a:solidFill>
                  <a:schemeClr val="accent1"/>
                </a:solidFill>
                <a:latin typeface="Myriad Pro"/>
                <a:cs typeface="Myriad Pro"/>
              </a:rPr>
              <a:t>(kts. </a:t>
            </a:r>
            <a:r>
              <a:rPr lang="fi-FI" sz="1100" dirty="0">
                <a:solidFill>
                  <a:schemeClr val="accent1"/>
                </a:solidFill>
                <a:latin typeface="Myriad Pro"/>
                <a:cs typeface="Myriad Pro"/>
                <a:hlinkClick r:id="rId7" action="ppaction://hlinksldjump"/>
              </a:rPr>
              <a:t>koostekuva dialla 30</a:t>
            </a:r>
            <a:r>
              <a:rPr lang="fi-FI" sz="1100" dirty="0">
                <a:solidFill>
                  <a:schemeClr val="accent1"/>
                </a:solidFill>
                <a:latin typeface="Myriad Pro"/>
                <a:cs typeface="Myriad Pro"/>
              </a:rPr>
              <a:t>) </a:t>
            </a:r>
            <a:br>
              <a:rPr lang="fi-FI" sz="1100" dirty="0">
                <a:solidFill>
                  <a:schemeClr val="accent1"/>
                </a:solidFill>
                <a:latin typeface="Myriad Pro"/>
                <a:cs typeface="Myriad Pro"/>
              </a:rPr>
            </a:br>
            <a:r>
              <a:rPr lang="fi-FI" sz="1100" dirty="0">
                <a:solidFill>
                  <a:schemeClr val="accent1"/>
                </a:solidFill>
                <a:latin typeface="Myriad Pro"/>
                <a:cs typeface="Myriad Pro"/>
              </a:rPr>
              <a:t>ja </a:t>
            </a:r>
            <a:r>
              <a:rPr lang="fi-FI" sz="1100" dirty="0">
                <a:solidFill>
                  <a:schemeClr val="accent1"/>
                </a:solidFill>
                <a:latin typeface="Myriad Pro"/>
                <a:cs typeface="Myriad Pro"/>
                <a:hlinkClick r:id="rId8"/>
              </a:rPr>
              <a:t>valtiolla.fi | Digitalisaation edellyttämä osaaminen julkishallinnossa</a:t>
            </a:r>
            <a:endParaRPr lang="fi-FI" sz="1100" dirty="0">
              <a:solidFill>
                <a:schemeClr val="accent1"/>
              </a:solidFill>
              <a:latin typeface="Myriad Pro"/>
              <a:cs typeface="Myriad Pro"/>
            </a:endParaRP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Itseohjautuvuus organisaatio- ja yksilötasolla korostuu, yhteisenä näkökulmana </a:t>
            </a:r>
            <a:br>
              <a:rPr lang="fi-FI" sz="1200" dirty="0">
                <a:solidFill>
                  <a:schemeClr val="accent1"/>
                </a:solidFill>
                <a:latin typeface="Myriad Pro"/>
                <a:cs typeface="Myriad Pro"/>
              </a:rPr>
            </a:br>
            <a:r>
              <a:rPr lang="fi-FI" sz="1200" dirty="0">
                <a:solidFill>
                  <a:schemeClr val="accent1"/>
                </a:solidFill>
                <a:latin typeface="Myriad Pro"/>
                <a:cs typeface="Myriad Pro"/>
              </a:rPr>
              <a:t>on ”oppiminen on osa työtämme”.</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Osana viraston systemaattista osaamisen johtamisen ja kehittämisen toimintaa </a:t>
            </a:r>
            <a:br>
              <a:rPr lang="fi-FI" sz="1200" dirty="0">
                <a:solidFill>
                  <a:schemeClr val="accent1"/>
                </a:solidFill>
                <a:latin typeface="Myriad Pro"/>
                <a:cs typeface="Myriad Pro"/>
              </a:rPr>
            </a:br>
            <a:r>
              <a:rPr lang="fi-FI" sz="1200" dirty="0">
                <a:solidFill>
                  <a:schemeClr val="accent1"/>
                </a:solidFill>
                <a:latin typeface="Myriad Pro"/>
                <a:cs typeface="Myriad Pro"/>
              </a:rPr>
              <a:t>on yt-lain edellyttämän henkilöstön kehittämissuunnitelman ylläpito.</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Tiivis yhteys mm. dioihin suorituksen johtaminen ja henkilöstösuunnittelu</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Toimijoina virastojen lisäksi mm. valtion palveluntarjoajat</a:t>
            </a:r>
          </a:p>
        </p:txBody>
      </p:sp>
      <p:grpSp>
        <p:nvGrpSpPr>
          <p:cNvPr id="87" name="Ryhmä 86">
            <a:extLst>
              <a:ext uri="{FF2B5EF4-FFF2-40B4-BE49-F238E27FC236}">
                <a16:creationId xmlns:a16="http://schemas.microsoft.com/office/drawing/2014/main" id="{5EEF35DE-77D3-9509-EDC3-3FD18C13B9A8}"/>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17" name="Kuusikulmio 16">
              <a:extLst>
                <a:ext uri="{FF2B5EF4-FFF2-40B4-BE49-F238E27FC236}">
                  <a16:creationId xmlns:a16="http://schemas.microsoft.com/office/drawing/2014/main" id="{CC9898C4-B825-1B5E-3983-73FFD773A457}"/>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18" name="Ryhmä 17">
              <a:extLst>
                <a:ext uri="{FF2B5EF4-FFF2-40B4-BE49-F238E27FC236}">
                  <a16:creationId xmlns:a16="http://schemas.microsoft.com/office/drawing/2014/main" id="{A34CC698-68FE-02D0-9BC7-DD5098E7D6E6}"/>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19" name="Kuusikulmio 18">
                <a:extLst>
                  <a:ext uri="{FF2B5EF4-FFF2-40B4-BE49-F238E27FC236}">
                    <a16:creationId xmlns:a16="http://schemas.microsoft.com/office/drawing/2014/main" id="{31D56B66-1056-53B2-1DD6-5C2D2705BC55}"/>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0" name="Kuusikulmio 19">
                <a:extLst>
                  <a:ext uri="{FF2B5EF4-FFF2-40B4-BE49-F238E27FC236}">
                    <a16:creationId xmlns:a16="http://schemas.microsoft.com/office/drawing/2014/main" id="{71F4E469-EDC1-B09C-9277-5F398CD924AE}"/>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1" name="Kuusikulmio 20">
                <a:extLst>
                  <a:ext uri="{FF2B5EF4-FFF2-40B4-BE49-F238E27FC236}">
                    <a16:creationId xmlns:a16="http://schemas.microsoft.com/office/drawing/2014/main" id="{7CF951D9-1D68-DD4D-8471-DB403DDD5C25}"/>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2" name="object 9">
                <a:extLst>
                  <a:ext uri="{FF2B5EF4-FFF2-40B4-BE49-F238E27FC236}">
                    <a16:creationId xmlns:a16="http://schemas.microsoft.com/office/drawing/2014/main" id="{5A6935C6-C335-5C19-DC6C-4C21A54692C5}"/>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23" name="object 9">
                <a:extLst>
                  <a:ext uri="{FF2B5EF4-FFF2-40B4-BE49-F238E27FC236}">
                    <a16:creationId xmlns:a16="http://schemas.microsoft.com/office/drawing/2014/main" id="{F1FF2EFA-8687-6095-74B6-9B034FFB04B2}"/>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24" name="object 9">
                <a:extLst>
                  <a:ext uri="{FF2B5EF4-FFF2-40B4-BE49-F238E27FC236}">
                    <a16:creationId xmlns:a16="http://schemas.microsoft.com/office/drawing/2014/main" id="{8F7A4AEF-1A3C-514E-0EA8-4096756F33BA}"/>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26" name="object 9">
              <a:extLst>
                <a:ext uri="{FF2B5EF4-FFF2-40B4-BE49-F238E27FC236}">
                  <a16:creationId xmlns:a16="http://schemas.microsoft.com/office/drawing/2014/main" id="{D1F1896D-BD67-B43E-BD2F-229C740CB0C8}"/>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27" name="object 9">
              <a:extLst>
                <a:ext uri="{FF2B5EF4-FFF2-40B4-BE49-F238E27FC236}">
                  <a16:creationId xmlns:a16="http://schemas.microsoft.com/office/drawing/2014/main" id="{B46826BA-A372-62A4-55D3-0401834C0C19}"/>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28" name="object 9">
              <a:extLst>
                <a:ext uri="{FF2B5EF4-FFF2-40B4-BE49-F238E27FC236}">
                  <a16:creationId xmlns:a16="http://schemas.microsoft.com/office/drawing/2014/main" id="{14B2497C-D8D4-5DDF-0ECF-1685C2439506}"/>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29" name="object 9">
              <a:extLst>
                <a:ext uri="{FF2B5EF4-FFF2-40B4-BE49-F238E27FC236}">
                  <a16:creationId xmlns:a16="http://schemas.microsoft.com/office/drawing/2014/main" id="{2446E894-36C1-28CE-50FF-0DEEEB206331}"/>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30" name="object 9">
              <a:extLst>
                <a:ext uri="{FF2B5EF4-FFF2-40B4-BE49-F238E27FC236}">
                  <a16:creationId xmlns:a16="http://schemas.microsoft.com/office/drawing/2014/main" id="{AD7A110C-3EDE-7E1A-BC77-E9BDB6926655}"/>
                </a:ext>
                <a:ext uri="{C183D7F6-B498-43B3-948B-1728B52AA6E4}">
                  <adec:decorative xmlns:adec="http://schemas.microsoft.com/office/drawing/2017/decorative" val="1"/>
                </a:ext>
              </a:extLst>
            </p:cNvPr>
            <p:cNvSpPr txBox="1"/>
            <p:nvPr/>
          </p:nvSpPr>
          <p:spPr>
            <a:xfrm>
              <a:off x="10566044" y="927033"/>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31" name="object 9">
              <a:extLst>
                <a:ext uri="{FF2B5EF4-FFF2-40B4-BE49-F238E27FC236}">
                  <a16:creationId xmlns:a16="http://schemas.microsoft.com/office/drawing/2014/main" id="{B78B950E-323B-C43C-4883-6D5BE8985C84}"/>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32" name="object 9">
              <a:extLst>
                <a:ext uri="{FF2B5EF4-FFF2-40B4-BE49-F238E27FC236}">
                  <a16:creationId xmlns:a16="http://schemas.microsoft.com/office/drawing/2014/main" id="{FFA01C55-8394-8F2F-2811-51E20BCFBC91}"/>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33" name="object 9">
              <a:extLst>
                <a:ext uri="{FF2B5EF4-FFF2-40B4-BE49-F238E27FC236}">
                  <a16:creationId xmlns:a16="http://schemas.microsoft.com/office/drawing/2014/main" id="{2D5756D1-87DA-2A10-B853-905BFBA2A37B}"/>
                </a:ext>
                <a:ext uri="{C183D7F6-B498-43B3-948B-1728B52AA6E4}">
                  <adec:decorative xmlns:adec="http://schemas.microsoft.com/office/drawing/2017/decorative" val="1"/>
                </a:ext>
              </a:extLst>
            </p:cNvPr>
            <p:cNvSpPr txBox="1"/>
            <p:nvPr/>
          </p:nvSpPr>
          <p:spPr>
            <a:xfrm>
              <a:off x="9612120" y="962198"/>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34" name="object 9">
              <a:extLst>
                <a:ext uri="{FF2B5EF4-FFF2-40B4-BE49-F238E27FC236}">
                  <a16:creationId xmlns:a16="http://schemas.microsoft.com/office/drawing/2014/main" id="{C50FF776-2F5A-1F3E-0572-914394EA331A}"/>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35" name="object 9">
              <a:extLst>
                <a:ext uri="{FF2B5EF4-FFF2-40B4-BE49-F238E27FC236}">
                  <a16:creationId xmlns:a16="http://schemas.microsoft.com/office/drawing/2014/main" id="{DF9A9FA8-95F3-DDC1-F35E-9991077144C0}"/>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36" name="object 9">
              <a:extLst>
                <a:ext uri="{FF2B5EF4-FFF2-40B4-BE49-F238E27FC236}">
                  <a16:creationId xmlns:a16="http://schemas.microsoft.com/office/drawing/2014/main" id="{86D2964C-AFB0-AC9A-2275-FF90F45F636D}"/>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37" name="object 9">
              <a:extLst>
                <a:ext uri="{FF2B5EF4-FFF2-40B4-BE49-F238E27FC236}">
                  <a16:creationId xmlns:a16="http://schemas.microsoft.com/office/drawing/2014/main" id="{E995902B-B98A-B18F-47B0-EF530A1CAB07}"/>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38" name="object 9">
              <a:extLst>
                <a:ext uri="{FF2B5EF4-FFF2-40B4-BE49-F238E27FC236}">
                  <a16:creationId xmlns:a16="http://schemas.microsoft.com/office/drawing/2014/main" id="{A55DE9BE-C18B-8F85-CE72-D05F23DEB17E}"/>
                </a:ext>
                <a:ext uri="{C183D7F6-B498-43B3-948B-1728B52AA6E4}">
                  <adec:decorative xmlns:adec="http://schemas.microsoft.com/office/drawing/2017/decorative" val="1"/>
                </a:ext>
              </a:extLst>
            </p:cNvPr>
            <p:cNvSpPr txBox="1"/>
            <p:nvPr/>
          </p:nvSpPr>
          <p:spPr>
            <a:xfrm>
              <a:off x="10099702"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39" name="Kuusikulmio 38">
              <a:extLst>
                <a:ext uri="{FF2B5EF4-FFF2-40B4-BE49-F238E27FC236}">
                  <a16:creationId xmlns:a16="http://schemas.microsoft.com/office/drawing/2014/main" id="{81E7FA61-92E6-A9D4-C39C-023247A6041C}"/>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0" name="object 9">
              <a:extLst>
                <a:ext uri="{FF2B5EF4-FFF2-40B4-BE49-F238E27FC236}">
                  <a16:creationId xmlns:a16="http://schemas.microsoft.com/office/drawing/2014/main" id="{0747CFC1-1CC5-00B0-3F34-9CB8C7214D78}"/>
                </a:ext>
                <a:ext uri="{C183D7F6-B498-43B3-948B-1728B52AA6E4}">
                  <adec:decorative xmlns:adec="http://schemas.microsoft.com/office/drawing/2017/decorative" val="1"/>
                </a:ext>
              </a:extLst>
            </p:cNvPr>
            <p:cNvSpPr txBox="1"/>
            <p:nvPr/>
          </p:nvSpPr>
          <p:spPr>
            <a:xfrm>
              <a:off x="10055691" y="1253982"/>
              <a:ext cx="525567" cy="8552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b="1" dirty="0">
                  <a:solidFill>
                    <a:schemeClr val="tx2"/>
                  </a:solidFill>
                  <a:latin typeface="Myriad Pro"/>
                  <a:cs typeface="Myriad Pro"/>
                </a:rPr>
                <a:t>Kaikille osa-alueille </a:t>
              </a:r>
              <a:br>
                <a:rPr lang="fi-FI" sz="250" b="1" dirty="0">
                  <a:solidFill>
                    <a:schemeClr val="tx2"/>
                  </a:solidFill>
                  <a:latin typeface="Myriad Pro"/>
                  <a:cs typeface="Myriad Pro"/>
                </a:rPr>
              </a:br>
              <a:r>
                <a:rPr lang="fi-FI" sz="250" b="1" dirty="0">
                  <a:solidFill>
                    <a:schemeClr val="tx2"/>
                  </a:solidFill>
                  <a:latin typeface="Myriad Pro"/>
                  <a:cs typeface="Myriad Pro"/>
                </a:rPr>
                <a:t>ja toiminnoille yhteiset asiat</a:t>
              </a:r>
            </a:p>
          </p:txBody>
        </p:sp>
        <p:sp>
          <p:nvSpPr>
            <p:cNvPr id="41" name="Kuusikulmio 40">
              <a:extLst>
                <a:ext uri="{FF2B5EF4-FFF2-40B4-BE49-F238E27FC236}">
                  <a16:creationId xmlns:a16="http://schemas.microsoft.com/office/drawing/2014/main" id="{429F64C2-6CFF-4888-450F-F16F6DB4DB6E}"/>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2" name="Kuusikulmio 41">
              <a:extLst>
                <a:ext uri="{FF2B5EF4-FFF2-40B4-BE49-F238E27FC236}">
                  <a16:creationId xmlns:a16="http://schemas.microsoft.com/office/drawing/2014/main" id="{86505953-6EA6-CCFA-92A9-B0970FD25736}"/>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3" name="Kuusikulmio 42">
              <a:extLst>
                <a:ext uri="{FF2B5EF4-FFF2-40B4-BE49-F238E27FC236}">
                  <a16:creationId xmlns:a16="http://schemas.microsoft.com/office/drawing/2014/main" id="{FEBDD80D-285D-EF85-9146-3D5B774846C6}"/>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4" name="Kuusikulmio 43">
              <a:extLst>
                <a:ext uri="{FF2B5EF4-FFF2-40B4-BE49-F238E27FC236}">
                  <a16:creationId xmlns:a16="http://schemas.microsoft.com/office/drawing/2014/main" id="{75D4A688-ECEC-6668-00DE-C45B3EE24EA1}"/>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5" name="Kuusikulmio 44">
              <a:extLst>
                <a:ext uri="{FF2B5EF4-FFF2-40B4-BE49-F238E27FC236}">
                  <a16:creationId xmlns:a16="http://schemas.microsoft.com/office/drawing/2014/main" id="{8DCBE6E7-04F1-5CED-7D08-C54C3F4EFC84}"/>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6" name="Kuusikulmio 45">
              <a:extLst>
                <a:ext uri="{FF2B5EF4-FFF2-40B4-BE49-F238E27FC236}">
                  <a16:creationId xmlns:a16="http://schemas.microsoft.com/office/drawing/2014/main" id="{3C3A9918-66EC-9762-9EF1-D18EEC2A9DC8}"/>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7" name="Kuusikulmio 46">
              <a:extLst>
                <a:ext uri="{FF2B5EF4-FFF2-40B4-BE49-F238E27FC236}">
                  <a16:creationId xmlns:a16="http://schemas.microsoft.com/office/drawing/2014/main" id="{41016DC3-561F-2F33-6E58-8356F00E5C8C}"/>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8" name="Kuusikulmio 47">
              <a:extLst>
                <a:ext uri="{FF2B5EF4-FFF2-40B4-BE49-F238E27FC236}">
                  <a16:creationId xmlns:a16="http://schemas.microsoft.com/office/drawing/2014/main" id="{90877E15-195B-BE97-C2FF-67D0291214BC}"/>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9" name="Kuusikulmio 48">
              <a:extLst>
                <a:ext uri="{FF2B5EF4-FFF2-40B4-BE49-F238E27FC236}">
                  <a16:creationId xmlns:a16="http://schemas.microsoft.com/office/drawing/2014/main" id="{63ECF950-1F83-26F5-0918-A9233A7E515E}"/>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0" name="Kuusikulmio 49">
              <a:extLst>
                <a:ext uri="{FF2B5EF4-FFF2-40B4-BE49-F238E27FC236}">
                  <a16:creationId xmlns:a16="http://schemas.microsoft.com/office/drawing/2014/main" id="{20B72F34-A84C-07A5-2AA4-AFE6575A2CF7}"/>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51" name="Kuusikulmio 50">
              <a:extLst>
                <a:ext uri="{FF2B5EF4-FFF2-40B4-BE49-F238E27FC236}">
                  <a16:creationId xmlns:a16="http://schemas.microsoft.com/office/drawing/2014/main" id="{76106CC8-F56E-69FE-B296-80AFCD251465}"/>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2" name="Kuusikulmio 51">
              <a:extLst>
                <a:ext uri="{FF2B5EF4-FFF2-40B4-BE49-F238E27FC236}">
                  <a16:creationId xmlns:a16="http://schemas.microsoft.com/office/drawing/2014/main" id="{8117CC76-50EE-2A20-4711-01D1C3CA0AC7}"/>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grpSp>
      <p:sp>
        <p:nvSpPr>
          <p:cNvPr id="55" name="Kuusikulmio 54">
            <a:extLst>
              <a:ext uri="{FF2B5EF4-FFF2-40B4-BE49-F238E27FC236}">
                <a16:creationId xmlns:a16="http://schemas.microsoft.com/office/drawing/2014/main" id="{6AA630AD-7BD3-7FD6-F3A6-F1EFC07E6990}"/>
              </a:ext>
              <a:ext uri="{C183D7F6-B498-43B3-948B-1728B52AA6E4}">
                <adec:decorative xmlns:adec="http://schemas.microsoft.com/office/drawing/2017/decorative" val="1"/>
              </a:ext>
            </a:extLst>
          </p:cNvPr>
          <p:cNvSpPr/>
          <p:nvPr/>
        </p:nvSpPr>
        <p:spPr>
          <a:xfrm>
            <a:off x="687647" y="1071933"/>
            <a:ext cx="1280040" cy="1020687"/>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6" name="object 9">
            <a:extLst>
              <a:ext uri="{FF2B5EF4-FFF2-40B4-BE49-F238E27FC236}">
                <a16:creationId xmlns:a16="http://schemas.microsoft.com/office/drawing/2014/main" id="{B71C2948-7C4B-4E2E-74A2-75B0994C82CA}"/>
              </a:ext>
              <a:ext uri="{C183D7F6-B498-43B3-948B-1728B52AA6E4}">
                <adec:decorative xmlns:adec="http://schemas.microsoft.com/office/drawing/2017/decorative" val="1"/>
              </a:ext>
            </a:extLst>
          </p:cNvPr>
          <p:cNvSpPr txBox="1"/>
          <p:nvPr/>
        </p:nvSpPr>
        <p:spPr>
          <a:xfrm>
            <a:off x="755060" y="1431241"/>
            <a:ext cx="1179715" cy="32693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Oppiminen ja uudistuminen</a:t>
            </a:r>
          </a:p>
        </p:txBody>
      </p:sp>
      <p:pic>
        <p:nvPicPr>
          <p:cNvPr id="2" name="Kuva 1" descr="Kuva, johon on listattu johtamisen ja oppimisen keinoja yksilön ja yhteisön osaamisen vahvistamiseksi.">
            <a:extLst>
              <a:ext uri="{FF2B5EF4-FFF2-40B4-BE49-F238E27FC236}">
                <a16:creationId xmlns:a16="http://schemas.microsoft.com/office/drawing/2014/main" id="{DF224D7F-1821-4874-409E-83D046D98115}"/>
              </a:ext>
            </a:extLst>
          </p:cNvPr>
          <p:cNvPicPr>
            <a:picLocks noChangeAspect="1"/>
          </p:cNvPicPr>
          <p:nvPr/>
        </p:nvPicPr>
        <p:blipFill>
          <a:blip r:embed="rId9"/>
          <a:stretch>
            <a:fillRect/>
          </a:stretch>
        </p:blipFill>
        <p:spPr>
          <a:xfrm>
            <a:off x="7249588" y="1537749"/>
            <a:ext cx="4278748" cy="4587837"/>
          </a:xfrm>
          <a:prstGeom prst="rect">
            <a:avLst/>
          </a:prstGeom>
        </p:spPr>
      </p:pic>
      <p:sp>
        <p:nvSpPr>
          <p:cNvPr id="3" name="object 15">
            <a:extLst>
              <a:ext uri="{FF2B5EF4-FFF2-40B4-BE49-F238E27FC236}">
                <a16:creationId xmlns:a16="http://schemas.microsoft.com/office/drawing/2014/main" id="{E0DFF62F-326F-589A-C63C-1E00F3CC7209}"/>
              </a:ext>
              <a:ext uri="{C183D7F6-B498-43B3-948B-1728B52AA6E4}">
                <adec:decorative xmlns:adec="http://schemas.microsoft.com/office/drawing/2017/decorative" val="1"/>
              </a:ext>
            </a:extLst>
          </p:cNvPr>
          <p:cNvSpPr txBox="1"/>
          <p:nvPr/>
        </p:nvSpPr>
        <p:spPr>
          <a:xfrm>
            <a:off x="11456117" y="478799"/>
            <a:ext cx="199885" cy="168743"/>
          </a:xfrm>
          <a:prstGeom prst="rect">
            <a:avLst/>
          </a:prstGeom>
        </p:spPr>
        <p:txBody>
          <a:bodyPr vert="horz" wrap="square" lIns="0" tIns="10012" rIns="0" bIns="0" rtlCol="0">
            <a:spAutoFit/>
          </a:bodyPr>
          <a:lstStyle/>
          <a:p>
            <a:pPr marL="7701">
              <a:spcBef>
                <a:spcPts val="79"/>
              </a:spcBef>
            </a:pPr>
            <a:fld id="{9B953A88-7586-4AE3-AEAE-E474DDC14AF1}" type="slidenum">
              <a:rPr lang="fi-FI" sz="1031" b="1" spc="24" smtClean="0">
                <a:solidFill>
                  <a:srgbClr val="006475"/>
                </a:solidFill>
                <a:latin typeface="Myriad Pro"/>
                <a:cs typeface="Myriad Pro"/>
              </a:rPr>
              <a:t>13</a:t>
            </a:fld>
            <a:endParaRPr sz="1031" dirty="0">
              <a:latin typeface="Myriad Pro"/>
              <a:cs typeface="Myriad Pro"/>
            </a:endParaRPr>
          </a:p>
        </p:txBody>
      </p:sp>
      <p:pic>
        <p:nvPicPr>
          <p:cNvPr id="7" name="Kuva 6">
            <a:extLst>
              <a:ext uri="{FF2B5EF4-FFF2-40B4-BE49-F238E27FC236}">
                <a16:creationId xmlns:a16="http://schemas.microsoft.com/office/drawing/2014/main" id="{2659E48A-3334-0820-1D4B-E01B7A990AFD}"/>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00919" y="5915608"/>
            <a:ext cx="1736793" cy="632509"/>
          </a:xfrm>
          <a:prstGeom prst="rect">
            <a:avLst/>
          </a:prstGeom>
        </p:spPr>
      </p:pic>
      <p:sp>
        <p:nvSpPr>
          <p:cNvPr id="25" name="object 12">
            <a:extLst>
              <a:ext uri="{FF2B5EF4-FFF2-40B4-BE49-F238E27FC236}">
                <a16:creationId xmlns:a16="http://schemas.microsoft.com/office/drawing/2014/main" id="{BAC49BB5-82E2-5858-5ABC-92AC1EC571EA}"/>
              </a:ext>
              <a:ext uri="{C183D7F6-B498-43B3-948B-1728B52AA6E4}">
                <adec:decorative xmlns:adec="http://schemas.microsoft.com/office/drawing/2017/decorative" val="1"/>
              </a:ext>
            </a:extLst>
          </p:cNvPr>
          <p:cNvSpPr/>
          <p:nvPr/>
        </p:nvSpPr>
        <p:spPr>
          <a:xfrm flipH="1">
            <a:off x="7226388" y="1577504"/>
            <a:ext cx="45719" cy="4540528"/>
          </a:xfrm>
          <a:custGeom>
            <a:avLst/>
            <a:gdLst/>
            <a:ahLst/>
            <a:cxnLst/>
            <a:rect l="l" t="t" r="r" b="b"/>
            <a:pathLst>
              <a:path h="8314055">
                <a:moveTo>
                  <a:pt x="0" y="0"/>
                </a:moveTo>
                <a:lnTo>
                  <a:pt x="0" y="8313518"/>
                </a:lnTo>
              </a:path>
            </a:pathLst>
          </a:custGeom>
          <a:ln w="7853">
            <a:solidFill>
              <a:schemeClr val="accent2"/>
            </a:solidFill>
          </a:ln>
        </p:spPr>
        <p:txBody>
          <a:bodyPr wrap="square" lIns="0" tIns="0" rIns="0" bIns="0" rtlCol="0"/>
          <a:lstStyle/>
          <a:p>
            <a:endParaRPr sz="1092"/>
          </a:p>
        </p:txBody>
      </p:sp>
      <p:sp>
        <p:nvSpPr>
          <p:cNvPr id="53" name="Tekstiruutu 94">
            <a:extLst>
              <a:ext uri="{FF2B5EF4-FFF2-40B4-BE49-F238E27FC236}">
                <a16:creationId xmlns:a16="http://schemas.microsoft.com/office/drawing/2014/main" id="{06E878DC-4521-6E79-A41C-CAA278FF8C7A}"/>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11" action="ppaction://hlinksldjump"/>
              </a:rPr>
              <a:t>Takaisin</a:t>
            </a:r>
            <a:endParaRPr lang="fi-FI" sz="800" i="1" dirty="0">
              <a:solidFill>
                <a:schemeClr val="tx2"/>
              </a:solidFill>
              <a:latin typeface="Myriad Pro" panose="020B0503030403020204" pitchFamily="34" charset="0"/>
            </a:endParaRPr>
          </a:p>
        </p:txBody>
      </p:sp>
      <p:sp>
        <p:nvSpPr>
          <p:cNvPr id="54" name="object 9" descr="Painike takaisin pääsivulle.">
            <a:hlinkClick r:id="rId11" action="ppaction://hlinksldjump"/>
            <a:extLst>
              <a:ext uri="{FF2B5EF4-FFF2-40B4-BE49-F238E27FC236}">
                <a16:creationId xmlns:a16="http://schemas.microsoft.com/office/drawing/2014/main" id="{9DCE0506-FBB3-71D1-C7AA-1F0BC7570972}"/>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57" name="Kuva 100">
            <a:extLst>
              <a:ext uri="{FF2B5EF4-FFF2-40B4-BE49-F238E27FC236}">
                <a16:creationId xmlns:a16="http://schemas.microsoft.com/office/drawing/2014/main" id="{31DC66AB-3F6B-F37C-612D-3231711609D0}"/>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34978" y="6384829"/>
            <a:ext cx="280871" cy="274262"/>
          </a:xfrm>
          <a:prstGeom prst="rect">
            <a:avLst/>
          </a:prstGeom>
        </p:spPr>
      </p:pic>
    </p:spTree>
    <p:extLst>
      <p:ext uri="{BB962C8B-B14F-4D97-AF65-F5344CB8AC3E}">
        <p14:creationId xmlns:p14="http://schemas.microsoft.com/office/powerpoint/2010/main" val="4289670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C5F4AC8-344F-BEB5-9DA0-61C271820E87}"/>
            </a:ext>
          </a:extLst>
        </p:cNvPr>
        <p:cNvGrpSpPr/>
        <p:nvPr/>
      </p:nvGrpSpPr>
      <p:grpSpPr>
        <a:xfrm>
          <a:off x="0" y="0"/>
          <a:ext cx="0" cy="0"/>
          <a:chOff x="0" y="0"/>
          <a:chExt cx="0" cy="0"/>
        </a:xfrm>
      </p:grpSpPr>
      <p:sp>
        <p:nvSpPr>
          <p:cNvPr id="13" name="object 13">
            <a:extLst>
              <a:ext uri="{FF2B5EF4-FFF2-40B4-BE49-F238E27FC236}">
                <a16:creationId xmlns:a16="http://schemas.microsoft.com/office/drawing/2014/main" id="{B6A3B09F-6DAB-3E40-BC2A-93E5CB209F6F}"/>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a:extLst>
              <a:ext uri="{FF2B5EF4-FFF2-40B4-BE49-F238E27FC236}">
                <a16:creationId xmlns:a16="http://schemas.microsoft.com/office/drawing/2014/main" id="{33693D09-86CB-89CD-AAD2-2961F1A4DFC3}"/>
              </a:ext>
            </a:extLst>
          </p:cNvPr>
          <p:cNvSpPr txBox="1">
            <a:spLocks noGrp="1"/>
          </p:cNvSpPr>
          <p:nvPr>
            <p:ph type="title" idx="4294967295"/>
          </p:nvPr>
        </p:nvSpPr>
        <p:spPr>
          <a:xfrm>
            <a:off x="2103246" y="1105533"/>
            <a:ext cx="4646189" cy="255554"/>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lang="fi-FI" sz="1600" b="1" i="0" u="none" strike="noStrike" kern="1200" cap="none" spc="-6" normalizeH="0" baseline="0" noProof="0" dirty="0">
                <a:ln>
                  <a:noFill/>
                </a:ln>
                <a:solidFill>
                  <a:srgbClr val="006475"/>
                </a:solidFill>
                <a:effectLst/>
                <a:uLnTx/>
                <a:uFillTx/>
                <a:latin typeface="Myriad Pro"/>
                <a:ea typeface="+mn-ea"/>
                <a:cs typeface="Myriad Pro"/>
              </a:rPr>
              <a:t>Palkitseminen</a:t>
            </a:r>
            <a:endParaRPr kumimoji="0" lang="fi-FI" sz="16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873B49FF-B68A-8CB5-5DE6-9B6FE695A2B4}"/>
              </a:ext>
            </a:extLst>
          </p:cNvPr>
          <p:cNvSpPr txBox="1"/>
          <p:nvPr/>
        </p:nvSpPr>
        <p:spPr>
          <a:xfrm>
            <a:off x="1970961" y="1415478"/>
            <a:ext cx="4457271" cy="507831"/>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Palkitsemisen kokonaisuus muodostuu rahallisesta palkinnasta ja aineettomista palkitsemistavoista.</a:t>
            </a:r>
          </a:p>
        </p:txBody>
      </p:sp>
      <p:sp>
        <p:nvSpPr>
          <p:cNvPr id="14" name="object 14">
            <a:extLst>
              <a:ext uri="{FF2B5EF4-FFF2-40B4-BE49-F238E27FC236}">
                <a16:creationId xmlns:a16="http://schemas.microsoft.com/office/drawing/2014/main" id="{0C3346BA-F31E-0556-09C5-F08BCD168350}"/>
              </a:ext>
            </a:extLst>
          </p:cNvPr>
          <p:cNvSpPr txBox="1"/>
          <p:nvPr/>
        </p:nvSpPr>
        <p:spPr>
          <a:xfrm>
            <a:off x="804760" y="2301667"/>
            <a:ext cx="6457736" cy="3710734"/>
          </a:xfrm>
          <a:prstGeom prst="rect">
            <a:avLst/>
          </a:prstGeom>
        </p:spPr>
        <p:txBody>
          <a:bodyPr vert="horz" wrap="square" lIns="0" tIns="9627" rIns="0" bIns="0" rtlCol="0">
            <a:spAutoFit/>
          </a:bodyPr>
          <a:lstStyle/>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Valtion palkka- ja palkitsemispolitiikka toteutuu keskustason sopimusten mukaisesti, </a:t>
            </a:r>
            <a:br>
              <a:rPr lang="fi-FI" sz="1200" dirty="0">
                <a:solidFill>
                  <a:schemeClr val="accent1"/>
                </a:solidFill>
                <a:latin typeface="Myriad Pro"/>
                <a:cs typeface="Myriad Pro"/>
              </a:rPr>
            </a:br>
            <a:r>
              <a:rPr lang="fi-FI" sz="1200" dirty="0">
                <a:solidFill>
                  <a:schemeClr val="accent1"/>
                </a:solidFill>
                <a:latin typeface="Myriad Pro"/>
                <a:cs typeface="Myriad Pro"/>
              </a:rPr>
              <a:t>mm. virastojen palkkausjärjestelmien kautta.</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Keskustason sopimus- ja ohjaustoiminnasta vastaa Valtion työmarkkinalaitos (VTML, VM) </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Palkantarkistukset</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Palkkaliukuman ja henkilöstömenojen seuraaminen keskustasolla</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Tuki virastojen palkkausjärjestelmille (esim. konsultointi, koordinointi ja hyväksyminen)</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Virastot vastaavat palkkapolitiikasta, ml. palkkaus johtamisen välineenä</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Palkkaussopimuksen soveltaminen (mm. tehtävien vaativuuden arviointi ja suoritusarvioinnit)</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Palkkausjärjestelmän ylläpito ja kehittäminen (avaintehtävien tunnistaminen ja palkkakilpailu-kyvyn seuraaminen, paikallisesti sovittavien palkantarkistusten/virastoerien kohdentaminen)</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Tulosperusteinen palkkaus (tulospalkkio, kannustepalkkiot)</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Palkeet vastaa rahallisen palkinnan käytännön toteutuksesta;  palkanlaskenta, palkka-</a:t>
            </a:r>
            <a:br>
              <a:rPr lang="fi-FI" sz="1200" dirty="0">
                <a:solidFill>
                  <a:schemeClr val="accent1"/>
                </a:solidFill>
                <a:latin typeface="Myriad Pro"/>
                <a:cs typeface="Myriad Pro"/>
              </a:rPr>
            </a:br>
            <a:r>
              <a:rPr lang="fi-FI" sz="1200" dirty="0">
                <a:solidFill>
                  <a:schemeClr val="accent1"/>
                </a:solidFill>
                <a:latin typeface="Myriad Pro"/>
                <a:cs typeface="Myriad Pro"/>
              </a:rPr>
              <a:t>kirjanpito, palkkiot</a:t>
            </a:r>
          </a:p>
          <a:p>
            <a:pPr marL="635966"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Virastot toteuttavat aineetonta palkintaa, huomioiden mahdolliset keskustason linjaukset</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Henkilöstö- ja muut etuudet, kehittymismahdollisuudet, palaute, kunniamerkit, juhlistamiset </a:t>
            </a:r>
            <a:br>
              <a:rPr lang="fi-FI" sz="1200" dirty="0">
                <a:solidFill>
                  <a:schemeClr val="accent1"/>
                </a:solidFill>
                <a:latin typeface="Myriad Pro"/>
                <a:cs typeface="Myriad Pro"/>
              </a:rPr>
            </a:br>
            <a:r>
              <a:rPr lang="fi-FI" sz="1200" dirty="0">
                <a:solidFill>
                  <a:schemeClr val="accent1"/>
                </a:solidFill>
                <a:latin typeface="Myriad Pro"/>
                <a:cs typeface="Myriad Pro"/>
              </a:rPr>
              <a:t>ja muistamiset, työympäristö ja työhyvinvointi</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Lisätietoa: </a:t>
            </a:r>
            <a:r>
              <a:rPr lang="fi-FI" sz="1200" dirty="0">
                <a:solidFill>
                  <a:schemeClr val="accent1"/>
                </a:solidFill>
                <a:latin typeface="Myriad Pro"/>
                <a:cs typeface="Myriad Pro"/>
                <a:hlinkClick r:id="rId3"/>
              </a:rPr>
              <a:t>vm.fi | palkkaus ja kannustejärjestelmät</a:t>
            </a:r>
            <a:endParaRPr lang="fi-FI" sz="1200" dirty="0">
              <a:solidFill>
                <a:schemeClr val="accent1"/>
              </a:solidFill>
              <a:latin typeface="Myriad Pro"/>
              <a:cs typeface="Myriad Pro"/>
            </a:endParaRPr>
          </a:p>
          <a:p>
            <a:pPr marL="178766" marR="225648" indent="-171450">
              <a:spcBef>
                <a:spcPts val="300"/>
              </a:spcBef>
              <a:buFont typeface="Arial" panose="020B0604020202020204" pitchFamily="34" charset="0"/>
              <a:buChar char="•"/>
              <a:tabLst>
                <a:tab pos="102812" algn="l"/>
              </a:tabLst>
            </a:pPr>
            <a:endParaRPr lang="fi-FI" sz="1200" dirty="0">
              <a:solidFill>
                <a:schemeClr val="accent1"/>
              </a:solidFill>
              <a:latin typeface="Myriad Pro"/>
              <a:cs typeface="Myriad Pro"/>
            </a:endParaRPr>
          </a:p>
        </p:txBody>
      </p:sp>
      <p:grpSp>
        <p:nvGrpSpPr>
          <p:cNvPr id="87" name="Ryhmä 86">
            <a:extLst>
              <a:ext uri="{FF2B5EF4-FFF2-40B4-BE49-F238E27FC236}">
                <a16:creationId xmlns:a16="http://schemas.microsoft.com/office/drawing/2014/main" id="{AA481832-56C0-960B-199A-C3B64D2E58F5}"/>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17" name="Kuusikulmio 16">
              <a:extLst>
                <a:ext uri="{FF2B5EF4-FFF2-40B4-BE49-F238E27FC236}">
                  <a16:creationId xmlns:a16="http://schemas.microsoft.com/office/drawing/2014/main" id="{5CB03BC8-798E-59F6-A82C-1DB1454625D5}"/>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18" name="Ryhmä 17">
              <a:extLst>
                <a:ext uri="{FF2B5EF4-FFF2-40B4-BE49-F238E27FC236}">
                  <a16:creationId xmlns:a16="http://schemas.microsoft.com/office/drawing/2014/main" id="{64A5B0CF-EEA2-E1B3-E74F-FBDC2C14F315}"/>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19" name="Kuusikulmio 18">
                <a:extLst>
                  <a:ext uri="{FF2B5EF4-FFF2-40B4-BE49-F238E27FC236}">
                    <a16:creationId xmlns:a16="http://schemas.microsoft.com/office/drawing/2014/main" id="{7DC6B22E-A013-8694-E12B-26FC9899FF37}"/>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20" name="Kuusikulmio 19">
                <a:extLst>
                  <a:ext uri="{FF2B5EF4-FFF2-40B4-BE49-F238E27FC236}">
                    <a16:creationId xmlns:a16="http://schemas.microsoft.com/office/drawing/2014/main" id="{83272489-2239-B3C9-FC91-72C157C717E8}"/>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21" name="Kuusikulmio 20">
                <a:extLst>
                  <a:ext uri="{FF2B5EF4-FFF2-40B4-BE49-F238E27FC236}">
                    <a16:creationId xmlns:a16="http://schemas.microsoft.com/office/drawing/2014/main" id="{2EE946AA-0986-A8ED-CF4B-93898ADA0F57}"/>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22" name="object 9">
                <a:extLst>
                  <a:ext uri="{FF2B5EF4-FFF2-40B4-BE49-F238E27FC236}">
                    <a16:creationId xmlns:a16="http://schemas.microsoft.com/office/drawing/2014/main" id="{1D5B7FFD-CE39-D272-0658-D66400443B72}"/>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23" name="object 9">
                <a:extLst>
                  <a:ext uri="{FF2B5EF4-FFF2-40B4-BE49-F238E27FC236}">
                    <a16:creationId xmlns:a16="http://schemas.microsoft.com/office/drawing/2014/main" id="{9FCE9045-78A9-27D7-E971-8B061AF45073}"/>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24" name="object 9">
                <a:extLst>
                  <a:ext uri="{FF2B5EF4-FFF2-40B4-BE49-F238E27FC236}">
                    <a16:creationId xmlns:a16="http://schemas.microsoft.com/office/drawing/2014/main" id="{A540403B-0651-B734-87E9-D4EFF7D0AADD}"/>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26" name="object 9">
              <a:extLst>
                <a:ext uri="{FF2B5EF4-FFF2-40B4-BE49-F238E27FC236}">
                  <a16:creationId xmlns:a16="http://schemas.microsoft.com/office/drawing/2014/main" id="{B40B50E5-25C1-D9E7-14C1-AD03E783C84A}"/>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27" name="object 9">
              <a:extLst>
                <a:ext uri="{FF2B5EF4-FFF2-40B4-BE49-F238E27FC236}">
                  <a16:creationId xmlns:a16="http://schemas.microsoft.com/office/drawing/2014/main" id="{8C5BCC35-9107-CAC9-24CC-80A74801E11E}"/>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28" name="object 9">
              <a:extLst>
                <a:ext uri="{FF2B5EF4-FFF2-40B4-BE49-F238E27FC236}">
                  <a16:creationId xmlns:a16="http://schemas.microsoft.com/office/drawing/2014/main" id="{B8ED6897-AA7E-80BA-63B9-5E06909B9BA4}"/>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29" name="object 9">
              <a:extLst>
                <a:ext uri="{FF2B5EF4-FFF2-40B4-BE49-F238E27FC236}">
                  <a16:creationId xmlns:a16="http://schemas.microsoft.com/office/drawing/2014/main" id="{34C59EBF-6229-9AF3-D0EB-725C1B5FADAA}"/>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30" name="object 9">
              <a:extLst>
                <a:ext uri="{FF2B5EF4-FFF2-40B4-BE49-F238E27FC236}">
                  <a16:creationId xmlns:a16="http://schemas.microsoft.com/office/drawing/2014/main" id="{943C4195-9E30-807F-CF14-7551CFC8543C}"/>
                </a:ext>
                <a:ext uri="{C183D7F6-B498-43B3-948B-1728B52AA6E4}">
                  <adec:decorative xmlns:adec="http://schemas.microsoft.com/office/drawing/2017/decorative" val="1"/>
                </a:ext>
              </a:extLst>
            </p:cNvPr>
            <p:cNvSpPr txBox="1"/>
            <p:nvPr/>
          </p:nvSpPr>
          <p:spPr>
            <a:xfrm>
              <a:off x="10568849" y="924228"/>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31" name="object 9">
              <a:extLst>
                <a:ext uri="{FF2B5EF4-FFF2-40B4-BE49-F238E27FC236}">
                  <a16:creationId xmlns:a16="http://schemas.microsoft.com/office/drawing/2014/main" id="{96FFF1A7-DE21-0639-946E-53A76EF475B1}"/>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32" name="object 9">
              <a:extLst>
                <a:ext uri="{FF2B5EF4-FFF2-40B4-BE49-F238E27FC236}">
                  <a16:creationId xmlns:a16="http://schemas.microsoft.com/office/drawing/2014/main" id="{0058A57B-9B26-D017-7C38-D77EBD3F6D7F}"/>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33" name="object 9">
              <a:extLst>
                <a:ext uri="{FF2B5EF4-FFF2-40B4-BE49-F238E27FC236}">
                  <a16:creationId xmlns:a16="http://schemas.microsoft.com/office/drawing/2014/main" id="{90844B89-C880-0B9C-B459-C150ED841FAD}"/>
                </a:ext>
                <a:ext uri="{C183D7F6-B498-43B3-948B-1728B52AA6E4}">
                  <adec:decorative xmlns:adec="http://schemas.microsoft.com/office/drawing/2017/decorative" val="1"/>
                </a:ext>
              </a:extLst>
            </p:cNvPr>
            <p:cNvSpPr txBox="1"/>
            <p:nvPr/>
          </p:nvSpPr>
          <p:spPr>
            <a:xfrm>
              <a:off x="9612120" y="962198"/>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34" name="object 9">
              <a:extLst>
                <a:ext uri="{FF2B5EF4-FFF2-40B4-BE49-F238E27FC236}">
                  <a16:creationId xmlns:a16="http://schemas.microsoft.com/office/drawing/2014/main" id="{B34EA498-D71E-B659-82D1-43969C7D3C43}"/>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35" name="object 9">
              <a:extLst>
                <a:ext uri="{FF2B5EF4-FFF2-40B4-BE49-F238E27FC236}">
                  <a16:creationId xmlns:a16="http://schemas.microsoft.com/office/drawing/2014/main" id="{4BE76398-97C1-DF1D-9258-21AF0082CE22}"/>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36" name="object 9">
              <a:extLst>
                <a:ext uri="{FF2B5EF4-FFF2-40B4-BE49-F238E27FC236}">
                  <a16:creationId xmlns:a16="http://schemas.microsoft.com/office/drawing/2014/main" id="{4E7C470C-4C95-719A-F39F-E997E6C28CFA}"/>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37" name="object 9">
              <a:extLst>
                <a:ext uri="{FF2B5EF4-FFF2-40B4-BE49-F238E27FC236}">
                  <a16:creationId xmlns:a16="http://schemas.microsoft.com/office/drawing/2014/main" id="{CA36E5D4-1085-F622-66AC-1EF333AEF830}"/>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38" name="object 9">
              <a:extLst>
                <a:ext uri="{FF2B5EF4-FFF2-40B4-BE49-F238E27FC236}">
                  <a16:creationId xmlns:a16="http://schemas.microsoft.com/office/drawing/2014/main" id="{AF7FB3E5-B9DD-ED3D-1F6B-5B8CBF016ECA}"/>
                </a:ext>
                <a:ext uri="{C183D7F6-B498-43B3-948B-1728B52AA6E4}">
                  <adec:decorative xmlns:adec="http://schemas.microsoft.com/office/drawing/2017/decorative" val="1"/>
                </a:ext>
              </a:extLst>
            </p:cNvPr>
            <p:cNvSpPr txBox="1"/>
            <p:nvPr/>
          </p:nvSpPr>
          <p:spPr>
            <a:xfrm>
              <a:off x="10099702"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39" name="Kuusikulmio 38">
              <a:extLst>
                <a:ext uri="{FF2B5EF4-FFF2-40B4-BE49-F238E27FC236}">
                  <a16:creationId xmlns:a16="http://schemas.microsoft.com/office/drawing/2014/main" id="{81C4BF5F-6FFA-ABBC-DA24-69A312EFB229}"/>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0" name="object 9">
              <a:extLst>
                <a:ext uri="{FF2B5EF4-FFF2-40B4-BE49-F238E27FC236}">
                  <a16:creationId xmlns:a16="http://schemas.microsoft.com/office/drawing/2014/main" id="{3F4DC98E-669A-AC0B-8584-12B518AB7410}"/>
                </a:ext>
                <a:ext uri="{C183D7F6-B498-43B3-948B-1728B52AA6E4}">
                  <adec:decorative xmlns:adec="http://schemas.microsoft.com/office/drawing/2017/decorative" val="1"/>
                </a:ext>
              </a:extLst>
            </p:cNvPr>
            <p:cNvSpPr txBox="1"/>
            <p:nvPr/>
          </p:nvSpPr>
          <p:spPr>
            <a:xfrm>
              <a:off x="10055691" y="1253982"/>
              <a:ext cx="525567" cy="8552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b="1" dirty="0">
                  <a:solidFill>
                    <a:schemeClr val="tx2"/>
                  </a:solidFill>
                  <a:latin typeface="Myriad Pro"/>
                  <a:cs typeface="Myriad Pro"/>
                </a:rPr>
                <a:t>Kaikille osa-alueille </a:t>
              </a:r>
              <a:br>
                <a:rPr lang="fi-FI" sz="250" b="1" dirty="0">
                  <a:solidFill>
                    <a:schemeClr val="tx2"/>
                  </a:solidFill>
                  <a:latin typeface="Myriad Pro"/>
                  <a:cs typeface="Myriad Pro"/>
                </a:rPr>
              </a:br>
              <a:r>
                <a:rPr lang="fi-FI" sz="250" b="1" dirty="0">
                  <a:solidFill>
                    <a:schemeClr val="tx2"/>
                  </a:solidFill>
                  <a:latin typeface="Myriad Pro"/>
                  <a:cs typeface="Myriad Pro"/>
                </a:rPr>
                <a:t>ja toiminnoille yhteiset asiat</a:t>
              </a:r>
            </a:p>
          </p:txBody>
        </p:sp>
        <p:sp>
          <p:nvSpPr>
            <p:cNvPr id="41" name="Kuusikulmio 40">
              <a:extLst>
                <a:ext uri="{FF2B5EF4-FFF2-40B4-BE49-F238E27FC236}">
                  <a16:creationId xmlns:a16="http://schemas.microsoft.com/office/drawing/2014/main" id="{77BAAA02-3990-9045-BA9B-DB9178D9D7E9}"/>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2" name="Kuusikulmio 41">
              <a:extLst>
                <a:ext uri="{FF2B5EF4-FFF2-40B4-BE49-F238E27FC236}">
                  <a16:creationId xmlns:a16="http://schemas.microsoft.com/office/drawing/2014/main" id="{00B47DC3-57D8-1326-1592-F110DB8F8602}"/>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3" name="Kuusikulmio 42">
              <a:extLst>
                <a:ext uri="{FF2B5EF4-FFF2-40B4-BE49-F238E27FC236}">
                  <a16:creationId xmlns:a16="http://schemas.microsoft.com/office/drawing/2014/main" id="{9651E6A9-E701-58C4-E362-0CDF3E77B3DD}"/>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4" name="Kuusikulmio 43">
              <a:extLst>
                <a:ext uri="{FF2B5EF4-FFF2-40B4-BE49-F238E27FC236}">
                  <a16:creationId xmlns:a16="http://schemas.microsoft.com/office/drawing/2014/main" id="{9692B0C0-FD88-24DE-7CDC-7C175071B2E0}"/>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5" name="Kuusikulmio 44">
              <a:extLst>
                <a:ext uri="{FF2B5EF4-FFF2-40B4-BE49-F238E27FC236}">
                  <a16:creationId xmlns:a16="http://schemas.microsoft.com/office/drawing/2014/main" id="{A8BBEEE3-AB48-87D1-55B1-F52D930DD364}"/>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6" name="Kuusikulmio 45">
              <a:extLst>
                <a:ext uri="{FF2B5EF4-FFF2-40B4-BE49-F238E27FC236}">
                  <a16:creationId xmlns:a16="http://schemas.microsoft.com/office/drawing/2014/main" id="{20F9890B-9AC9-61E8-21EB-9CABDCB2D382}"/>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7" name="Kuusikulmio 46">
              <a:extLst>
                <a:ext uri="{FF2B5EF4-FFF2-40B4-BE49-F238E27FC236}">
                  <a16:creationId xmlns:a16="http://schemas.microsoft.com/office/drawing/2014/main" id="{D5F4A6F9-37A2-E812-0966-2435EE599FAE}"/>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8" name="Kuusikulmio 47">
              <a:extLst>
                <a:ext uri="{FF2B5EF4-FFF2-40B4-BE49-F238E27FC236}">
                  <a16:creationId xmlns:a16="http://schemas.microsoft.com/office/drawing/2014/main" id="{6C6ED4F8-918F-23D5-F3FE-B9296ABE7488}"/>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9" name="Kuusikulmio 48">
              <a:extLst>
                <a:ext uri="{FF2B5EF4-FFF2-40B4-BE49-F238E27FC236}">
                  <a16:creationId xmlns:a16="http://schemas.microsoft.com/office/drawing/2014/main" id="{B4F112EF-F5B3-C7CE-9381-62506F98C18E}"/>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50" name="Kuusikulmio 49">
              <a:extLst>
                <a:ext uri="{FF2B5EF4-FFF2-40B4-BE49-F238E27FC236}">
                  <a16:creationId xmlns:a16="http://schemas.microsoft.com/office/drawing/2014/main" id="{7CB2264E-F449-5E94-644C-4828939E35D1}"/>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51" name="Kuusikulmio 50">
              <a:extLst>
                <a:ext uri="{FF2B5EF4-FFF2-40B4-BE49-F238E27FC236}">
                  <a16:creationId xmlns:a16="http://schemas.microsoft.com/office/drawing/2014/main" id="{58053C46-C404-E678-CE40-95D6484810DD}"/>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52" name="Kuusikulmio 51">
              <a:extLst>
                <a:ext uri="{FF2B5EF4-FFF2-40B4-BE49-F238E27FC236}">
                  <a16:creationId xmlns:a16="http://schemas.microsoft.com/office/drawing/2014/main" id="{5AE2D67C-DDED-1D30-923B-A634FE390980}"/>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sp>
        <p:nvSpPr>
          <p:cNvPr id="55" name="Kuusikulmio 54">
            <a:extLst>
              <a:ext uri="{FF2B5EF4-FFF2-40B4-BE49-F238E27FC236}">
                <a16:creationId xmlns:a16="http://schemas.microsoft.com/office/drawing/2014/main" id="{230E0477-D02D-F032-5B89-2B6440173C03}"/>
              </a:ext>
              <a:ext uri="{C183D7F6-B498-43B3-948B-1728B52AA6E4}">
                <adec:decorative xmlns:adec="http://schemas.microsoft.com/office/drawing/2017/decorative" val="1"/>
              </a:ext>
            </a:extLst>
          </p:cNvPr>
          <p:cNvSpPr/>
          <p:nvPr/>
        </p:nvSpPr>
        <p:spPr>
          <a:xfrm>
            <a:off x="687647" y="1071933"/>
            <a:ext cx="1280040" cy="1020687"/>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56" name="object 9">
            <a:extLst>
              <a:ext uri="{FF2B5EF4-FFF2-40B4-BE49-F238E27FC236}">
                <a16:creationId xmlns:a16="http://schemas.microsoft.com/office/drawing/2014/main" id="{C6546970-7B41-890B-88F7-137898794E7C}"/>
              </a:ext>
              <a:ext uri="{C183D7F6-B498-43B3-948B-1728B52AA6E4}">
                <adec:decorative xmlns:adec="http://schemas.microsoft.com/office/drawing/2017/decorative" val="1"/>
              </a:ext>
            </a:extLst>
          </p:cNvPr>
          <p:cNvSpPr txBox="1"/>
          <p:nvPr/>
        </p:nvSpPr>
        <p:spPr>
          <a:xfrm>
            <a:off x="755060" y="1498419"/>
            <a:ext cx="1179715" cy="16073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Palkitseminen</a:t>
            </a:r>
          </a:p>
        </p:txBody>
      </p:sp>
      <p:sp>
        <p:nvSpPr>
          <p:cNvPr id="2" name="object 15">
            <a:extLst>
              <a:ext uri="{FF2B5EF4-FFF2-40B4-BE49-F238E27FC236}">
                <a16:creationId xmlns:a16="http://schemas.microsoft.com/office/drawing/2014/main" id="{00841D64-F532-5A35-18A2-A7831523E1AA}"/>
              </a:ext>
              <a:ext uri="{C183D7F6-B498-43B3-948B-1728B52AA6E4}">
                <adec:decorative xmlns:adec="http://schemas.microsoft.com/office/drawing/2017/decorative" val="1"/>
              </a:ext>
            </a:extLst>
          </p:cNvPr>
          <p:cNvSpPr txBox="1"/>
          <p:nvPr/>
        </p:nvSpPr>
        <p:spPr>
          <a:xfrm>
            <a:off x="11456117" y="478799"/>
            <a:ext cx="199885" cy="168743"/>
          </a:xfrm>
          <a:prstGeom prst="rect">
            <a:avLst/>
          </a:prstGeom>
        </p:spPr>
        <p:txBody>
          <a:bodyPr vert="horz" wrap="square" lIns="0" tIns="10012" rIns="0" bIns="0" rtlCol="0">
            <a:spAutoFit/>
          </a:bodyPr>
          <a:lstStyle/>
          <a:p>
            <a:pPr marL="7701">
              <a:spcBef>
                <a:spcPts val="79"/>
              </a:spcBef>
            </a:pPr>
            <a:fld id="{9B953A88-7586-4AE3-AEAE-E474DDC14AF1}" type="slidenum">
              <a:rPr lang="fi-FI" sz="1031" b="1" spc="24" smtClean="0">
                <a:solidFill>
                  <a:srgbClr val="006475"/>
                </a:solidFill>
                <a:latin typeface="Myriad Pro"/>
                <a:cs typeface="Myriad Pro"/>
              </a:rPr>
              <a:t>14</a:t>
            </a:fld>
            <a:endParaRPr sz="1031" dirty="0">
              <a:latin typeface="Myriad Pro"/>
              <a:cs typeface="Myriad Pro"/>
            </a:endParaRPr>
          </a:p>
        </p:txBody>
      </p:sp>
      <p:sp>
        <p:nvSpPr>
          <p:cNvPr id="12" name="object 9">
            <a:extLst>
              <a:ext uri="{FF2B5EF4-FFF2-40B4-BE49-F238E27FC236}">
                <a16:creationId xmlns:a16="http://schemas.microsoft.com/office/drawing/2014/main" id="{DDF1CBB7-B472-1A77-1D5D-87A92877B270}"/>
              </a:ext>
              <a:ext uri="{C183D7F6-B498-43B3-948B-1728B52AA6E4}">
                <adec:decorative xmlns:adec="http://schemas.microsoft.com/office/drawing/2017/decorative" val="1"/>
              </a:ext>
            </a:extLst>
          </p:cNvPr>
          <p:cNvSpPr/>
          <p:nvPr/>
        </p:nvSpPr>
        <p:spPr>
          <a:xfrm>
            <a:off x="8156672" y="1896689"/>
            <a:ext cx="3313190" cy="461804"/>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rgbClr val="FFF8E0"/>
          </a:solidFill>
        </p:spPr>
        <p:txBody>
          <a:bodyPr wrap="square" lIns="0" tIns="0" rIns="0" bIns="0" rtlCol="0"/>
          <a:lstStyle/>
          <a:p>
            <a:endParaRPr sz="1092" dirty="0"/>
          </a:p>
        </p:txBody>
      </p:sp>
      <p:sp>
        <p:nvSpPr>
          <p:cNvPr id="15" name="object 9">
            <a:extLst>
              <a:ext uri="{FF2B5EF4-FFF2-40B4-BE49-F238E27FC236}">
                <a16:creationId xmlns:a16="http://schemas.microsoft.com/office/drawing/2014/main" id="{DCD570FA-8D8A-6D81-94C1-AD0A346D1155}"/>
              </a:ext>
              <a:ext uri="{C183D7F6-B498-43B3-948B-1728B52AA6E4}">
                <adec:decorative xmlns:adec="http://schemas.microsoft.com/office/drawing/2017/decorative" val="1"/>
              </a:ext>
            </a:extLst>
          </p:cNvPr>
          <p:cNvSpPr/>
          <p:nvPr/>
        </p:nvSpPr>
        <p:spPr>
          <a:xfrm>
            <a:off x="8156672" y="2401197"/>
            <a:ext cx="3313190" cy="507984"/>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rgbClr val="FFF8E0"/>
          </a:solidFill>
        </p:spPr>
        <p:txBody>
          <a:bodyPr wrap="square" lIns="0" tIns="0" rIns="0" bIns="0" rtlCol="0"/>
          <a:lstStyle/>
          <a:p>
            <a:endParaRPr sz="1092" dirty="0"/>
          </a:p>
        </p:txBody>
      </p:sp>
      <p:sp>
        <p:nvSpPr>
          <p:cNvPr id="16" name="object 9">
            <a:extLst>
              <a:ext uri="{FF2B5EF4-FFF2-40B4-BE49-F238E27FC236}">
                <a16:creationId xmlns:a16="http://schemas.microsoft.com/office/drawing/2014/main" id="{04A52BFC-7389-9FA1-9B5A-5B9FF0153946}"/>
              </a:ext>
              <a:ext uri="{C183D7F6-B498-43B3-948B-1728B52AA6E4}">
                <adec:decorative xmlns:adec="http://schemas.microsoft.com/office/drawing/2017/decorative" val="1"/>
              </a:ext>
            </a:extLst>
          </p:cNvPr>
          <p:cNvSpPr/>
          <p:nvPr/>
        </p:nvSpPr>
        <p:spPr>
          <a:xfrm>
            <a:off x="8156672" y="2972413"/>
            <a:ext cx="3313190" cy="614660"/>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rgbClr val="FFF8E0"/>
          </a:solidFill>
        </p:spPr>
        <p:txBody>
          <a:bodyPr wrap="square" lIns="0" tIns="0" rIns="0" bIns="0" rtlCol="0"/>
          <a:lstStyle/>
          <a:p>
            <a:endParaRPr sz="1092" dirty="0"/>
          </a:p>
        </p:txBody>
      </p:sp>
      <p:sp>
        <p:nvSpPr>
          <p:cNvPr id="25" name="object 9">
            <a:extLst>
              <a:ext uri="{FF2B5EF4-FFF2-40B4-BE49-F238E27FC236}">
                <a16:creationId xmlns:a16="http://schemas.microsoft.com/office/drawing/2014/main" id="{0061FC73-A421-4A2C-2295-D5BE23494C8D}"/>
              </a:ext>
              <a:ext uri="{C183D7F6-B498-43B3-948B-1728B52AA6E4}">
                <adec:decorative xmlns:adec="http://schemas.microsoft.com/office/drawing/2017/decorative" val="1"/>
              </a:ext>
            </a:extLst>
          </p:cNvPr>
          <p:cNvSpPr/>
          <p:nvPr/>
        </p:nvSpPr>
        <p:spPr>
          <a:xfrm>
            <a:off x="8156672" y="4322157"/>
            <a:ext cx="3313190" cy="1809627"/>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tx2"/>
          </a:solidFill>
        </p:spPr>
        <p:txBody>
          <a:bodyPr wrap="square" lIns="0" tIns="0" rIns="0" bIns="0" rtlCol="0"/>
          <a:lstStyle/>
          <a:p>
            <a:endParaRPr sz="1092" dirty="0"/>
          </a:p>
        </p:txBody>
      </p:sp>
      <p:sp>
        <p:nvSpPr>
          <p:cNvPr id="53" name="object 9">
            <a:extLst>
              <a:ext uri="{FF2B5EF4-FFF2-40B4-BE49-F238E27FC236}">
                <a16:creationId xmlns:a16="http://schemas.microsoft.com/office/drawing/2014/main" id="{E6F2670D-0A17-A809-92D4-4690944903C2}"/>
              </a:ext>
              <a:ext uri="{C183D7F6-B498-43B3-948B-1728B52AA6E4}">
                <adec:decorative xmlns:adec="http://schemas.microsoft.com/office/drawing/2017/decorative" val="1"/>
              </a:ext>
            </a:extLst>
          </p:cNvPr>
          <p:cNvSpPr/>
          <p:nvPr/>
        </p:nvSpPr>
        <p:spPr>
          <a:xfrm>
            <a:off x="8156672" y="3547200"/>
            <a:ext cx="3313190" cy="869196"/>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1"/>
          </a:solidFill>
        </p:spPr>
        <p:txBody>
          <a:bodyPr wrap="square" lIns="0" tIns="0" rIns="0" bIns="0" rtlCol="0"/>
          <a:lstStyle/>
          <a:p>
            <a:endParaRPr sz="1092" dirty="0"/>
          </a:p>
        </p:txBody>
      </p:sp>
      <p:sp>
        <p:nvSpPr>
          <p:cNvPr id="5" name="Tekstiruutu 84">
            <a:extLst>
              <a:ext uri="{FF2B5EF4-FFF2-40B4-BE49-F238E27FC236}">
                <a16:creationId xmlns:a16="http://schemas.microsoft.com/office/drawing/2014/main" id="{2A22A9B5-0762-CE64-DEB0-5C955A54FF75}"/>
              </a:ext>
            </a:extLst>
          </p:cNvPr>
          <p:cNvSpPr txBox="1"/>
          <p:nvPr/>
        </p:nvSpPr>
        <p:spPr>
          <a:xfrm>
            <a:off x="8175622" y="1580624"/>
            <a:ext cx="3264469" cy="215444"/>
          </a:xfrm>
          <a:prstGeom prst="rect">
            <a:avLst/>
          </a:prstGeom>
          <a:noFill/>
        </p:spPr>
        <p:txBody>
          <a:bodyPr wrap="square" lIns="0" tIns="0" rIns="0" bIns="0" rtlCol="0">
            <a:spAutoFit/>
          </a:bodyPr>
          <a:lstStyle/>
          <a:p>
            <a:pPr marL="0" marR="0" lvl="0" indent="0" defTabSz="914411"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chemeClr val="accent1"/>
                </a:solidFill>
                <a:effectLst/>
                <a:uLnTx/>
                <a:uFillTx/>
                <a:latin typeface="Myriad Pro" panose="020B0503030403020204" pitchFamily="34" charset="0"/>
              </a:rPr>
              <a:t>Valtion palkkausjärjestelmän elementit</a:t>
            </a:r>
          </a:p>
        </p:txBody>
      </p:sp>
      <p:sp>
        <p:nvSpPr>
          <p:cNvPr id="61" name="Tekstiruutu 83">
            <a:extLst>
              <a:ext uri="{FF2B5EF4-FFF2-40B4-BE49-F238E27FC236}">
                <a16:creationId xmlns:a16="http://schemas.microsoft.com/office/drawing/2014/main" id="{459A8F94-EF7E-DA62-853E-F46DD4650AE1}"/>
              </a:ext>
            </a:extLst>
          </p:cNvPr>
          <p:cNvSpPr txBox="1"/>
          <p:nvPr/>
        </p:nvSpPr>
        <p:spPr>
          <a:xfrm>
            <a:off x="8326563" y="1972244"/>
            <a:ext cx="3143300" cy="323165"/>
          </a:xfrm>
          <a:prstGeom prst="rect">
            <a:avLst/>
          </a:prstGeom>
          <a:noFill/>
        </p:spPr>
        <p:txBody>
          <a:bodyPr wrap="square" lIns="0" tIns="0" rIns="0" bIns="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schemeClr val="accent1"/>
                </a:solidFill>
                <a:effectLst/>
                <a:uLnTx/>
                <a:uFillTx/>
                <a:latin typeface="Myriad Pro" panose="020B0503030403020204" pitchFamily="34" charset="0"/>
              </a:rPr>
              <a:t>Mahdolliset tulosperusteiset palkkiot </a:t>
            </a:r>
            <a:r>
              <a:rPr kumimoji="0" lang="fi-FI" sz="1000" i="1" u="none" strike="noStrike" kern="1200" cap="none" spc="0" normalizeH="0" baseline="0" noProof="0" dirty="0">
                <a:ln>
                  <a:noFill/>
                </a:ln>
                <a:solidFill>
                  <a:schemeClr val="accent1"/>
                </a:solidFill>
                <a:effectLst/>
                <a:uLnTx/>
                <a:uFillTx/>
                <a:latin typeface="Myriad Pro" panose="020B0503030403020204" pitchFamily="34" charset="0"/>
              </a:rPr>
              <a:t>ryhmä- ja yksilökohtaiset tulospalkkiot, muu rahallinen palkitseminen</a:t>
            </a:r>
          </a:p>
        </p:txBody>
      </p:sp>
      <p:sp>
        <p:nvSpPr>
          <p:cNvPr id="60" name="Tekstiruutu 71">
            <a:extLst>
              <a:ext uri="{FF2B5EF4-FFF2-40B4-BE49-F238E27FC236}">
                <a16:creationId xmlns:a16="http://schemas.microsoft.com/office/drawing/2014/main" id="{7D545700-472B-A2E4-052B-C76A1700036B}"/>
              </a:ext>
            </a:extLst>
          </p:cNvPr>
          <p:cNvSpPr txBox="1"/>
          <p:nvPr/>
        </p:nvSpPr>
        <p:spPr>
          <a:xfrm>
            <a:off x="8310326" y="2494066"/>
            <a:ext cx="3159537" cy="350093"/>
          </a:xfrm>
          <a:prstGeom prst="rect">
            <a:avLst/>
          </a:prstGeom>
          <a:noFill/>
        </p:spPr>
        <p:txBody>
          <a:bodyPr wrap="square" lIns="0" tIns="0" rIns="0" bIns="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schemeClr val="accent1"/>
                </a:solidFill>
                <a:effectLst/>
                <a:uLnTx/>
                <a:uFillTx/>
                <a:latin typeface="Myriad Pro" panose="020B0503030403020204" pitchFamily="34" charset="0"/>
              </a:rPr>
              <a:t>Mahdolliset säännöllisen työajan ulkopuoliset palkanlisät </a:t>
            </a:r>
            <a:r>
              <a:rPr kumimoji="0" lang="fi-FI" sz="1000" i="1" u="none" strike="noStrike" kern="1200" cap="none" spc="0" normalizeH="0" baseline="0" noProof="0" dirty="0">
                <a:ln>
                  <a:noFill/>
                </a:ln>
                <a:solidFill>
                  <a:schemeClr val="accent1"/>
                </a:solidFill>
                <a:effectLst/>
                <a:uLnTx/>
                <a:uFillTx/>
                <a:latin typeface="Myriad Pro" panose="020B0503030403020204" pitchFamily="34" charset="0"/>
              </a:rPr>
              <a:t>esim. yli- ja lisätyölisät</a:t>
            </a:r>
          </a:p>
        </p:txBody>
      </p:sp>
      <p:sp>
        <p:nvSpPr>
          <p:cNvPr id="4" name="Tekstiruutu 82">
            <a:extLst>
              <a:ext uri="{FF2B5EF4-FFF2-40B4-BE49-F238E27FC236}">
                <a16:creationId xmlns:a16="http://schemas.microsoft.com/office/drawing/2014/main" id="{A5A35336-51EA-ED07-8743-49A1F2D30EF8}"/>
              </a:ext>
            </a:extLst>
          </p:cNvPr>
          <p:cNvSpPr txBox="1"/>
          <p:nvPr/>
        </p:nvSpPr>
        <p:spPr>
          <a:xfrm rot="16200000">
            <a:off x="6654473" y="4526861"/>
            <a:ext cx="2393231" cy="169277"/>
          </a:xfrm>
          <a:prstGeom prst="rect">
            <a:avLst/>
          </a:prstGeom>
          <a:noFill/>
        </p:spPr>
        <p:txBody>
          <a:bodyPr wrap="square" lIns="0" tIns="0" rIns="0" bIns="0" rtlCol="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schemeClr val="accent1"/>
                </a:solidFill>
                <a:effectLst/>
                <a:uLnTx/>
                <a:uFillTx/>
                <a:latin typeface="Myriad Pro" panose="020B0503030403020204" pitchFamily="34" charset="0"/>
              </a:rPr>
              <a:t>Säännöllisen työajan ansio</a:t>
            </a:r>
            <a:endParaRPr kumimoji="0" lang="fi-FI" sz="1000" b="1" i="0" u="none" strike="noStrike" kern="1200" cap="none" spc="0" normalizeH="0" baseline="0" noProof="0" dirty="0">
              <a:ln>
                <a:noFill/>
              </a:ln>
              <a:solidFill>
                <a:schemeClr val="accent1"/>
              </a:solidFill>
              <a:effectLst/>
              <a:uLnTx/>
              <a:uFillTx/>
              <a:latin typeface="Myriad Pro" panose="020B0503030403020204" pitchFamily="34" charset="0"/>
            </a:endParaRPr>
          </a:p>
        </p:txBody>
      </p:sp>
      <p:sp>
        <p:nvSpPr>
          <p:cNvPr id="58" name="Tekstiruutu 70">
            <a:extLst>
              <a:ext uri="{FF2B5EF4-FFF2-40B4-BE49-F238E27FC236}">
                <a16:creationId xmlns:a16="http://schemas.microsoft.com/office/drawing/2014/main" id="{F7CA6DC6-2851-71E5-A2D9-5E23519EFF8D}"/>
              </a:ext>
            </a:extLst>
          </p:cNvPr>
          <p:cNvSpPr txBox="1"/>
          <p:nvPr/>
        </p:nvSpPr>
        <p:spPr>
          <a:xfrm>
            <a:off x="8316292" y="3100222"/>
            <a:ext cx="3153571" cy="323165"/>
          </a:xfrm>
          <a:prstGeom prst="rect">
            <a:avLst/>
          </a:prstGeom>
          <a:noFill/>
        </p:spPr>
        <p:txBody>
          <a:bodyPr wrap="square" lIns="0" tIns="0" rIns="0" bIns="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schemeClr val="accent1"/>
                </a:solidFill>
                <a:effectLst/>
                <a:uLnTx/>
                <a:uFillTx/>
                <a:latin typeface="Myriad Pro" panose="020B0503030403020204" pitchFamily="34" charset="0"/>
              </a:rPr>
              <a:t>Mahdolliset säännöllisen työajan palkanlisät </a:t>
            </a:r>
            <a:br>
              <a:rPr kumimoji="0" lang="fi-FI" sz="1100" b="1" i="0" u="none" strike="noStrike" kern="1200" cap="none" spc="0" normalizeH="0" baseline="0" noProof="0" dirty="0">
                <a:ln>
                  <a:noFill/>
                </a:ln>
                <a:solidFill>
                  <a:schemeClr val="accent1"/>
                </a:solidFill>
                <a:effectLst/>
                <a:uLnTx/>
                <a:uFillTx/>
                <a:latin typeface="Myriad Pro" panose="020B0503030403020204" pitchFamily="34" charset="0"/>
              </a:rPr>
            </a:br>
            <a:r>
              <a:rPr kumimoji="0" lang="fi-FI" sz="1000" i="1" u="none" strike="noStrike" kern="1200" cap="none" spc="0" normalizeH="0" baseline="0" noProof="0" dirty="0">
                <a:ln>
                  <a:noFill/>
                </a:ln>
                <a:solidFill>
                  <a:schemeClr val="accent1"/>
                </a:solidFill>
                <a:effectLst/>
                <a:uLnTx/>
                <a:uFillTx/>
                <a:latin typeface="Myriad Pro" panose="020B0503030403020204" pitchFamily="34" charset="0"/>
              </a:rPr>
              <a:t>esim. vuorotyölisät, suoritusperusteiset lisät</a:t>
            </a:r>
            <a:endParaRPr kumimoji="0" lang="fi-FI" sz="1000" i="0" u="none" strike="noStrike" kern="1200" cap="none" spc="0" normalizeH="0" baseline="0" noProof="0" dirty="0">
              <a:ln>
                <a:noFill/>
              </a:ln>
              <a:solidFill>
                <a:schemeClr val="accent1"/>
              </a:solidFill>
              <a:effectLst/>
              <a:uLnTx/>
              <a:uFillTx/>
              <a:latin typeface="Myriad Pro" panose="020B0503030403020204" pitchFamily="34" charset="0"/>
            </a:endParaRPr>
          </a:p>
        </p:txBody>
      </p:sp>
      <p:sp>
        <p:nvSpPr>
          <p:cNvPr id="57" name="Tekstiruutu 69">
            <a:extLst>
              <a:ext uri="{FF2B5EF4-FFF2-40B4-BE49-F238E27FC236}">
                <a16:creationId xmlns:a16="http://schemas.microsoft.com/office/drawing/2014/main" id="{381D2BDF-2E2B-C856-B7BD-746A05BC5F62}"/>
              </a:ext>
            </a:extLst>
          </p:cNvPr>
          <p:cNvSpPr txBox="1"/>
          <p:nvPr/>
        </p:nvSpPr>
        <p:spPr>
          <a:xfrm>
            <a:off x="8365048" y="3738031"/>
            <a:ext cx="3022194" cy="492443"/>
          </a:xfrm>
          <a:prstGeom prst="rect">
            <a:avLst/>
          </a:prstGeom>
          <a:noFill/>
        </p:spPr>
        <p:txBody>
          <a:bodyPr wrap="square" lIns="0" tIns="0" rIns="0" bIns="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schemeClr val="bg1"/>
                </a:solidFill>
                <a:effectLst/>
                <a:uLnTx/>
                <a:uFillTx/>
                <a:latin typeface="Myriad Pro" panose="020B0503030403020204" pitchFamily="34" charset="0"/>
              </a:rPr>
              <a:t>Henkilökohtaiseen suoritukseen perustuva palkanosa </a:t>
            </a:r>
            <a:r>
              <a:rPr kumimoji="0" lang="fi-FI" sz="1000" i="1" u="none" strike="noStrike" kern="1200" cap="none" spc="0" normalizeH="0" baseline="0" noProof="0" dirty="0">
                <a:ln>
                  <a:noFill/>
                </a:ln>
                <a:solidFill>
                  <a:schemeClr val="bg1"/>
                </a:solidFill>
                <a:effectLst/>
                <a:uLnTx/>
                <a:uFillTx/>
                <a:latin typeface="Myriad Pro" panose="020B0503030403020204" pitchFamily="34" charset="0"/>
              </a:rPr>
              <a:t>keskimäärin 25 % vaativuuteen perustuvasta palkanosasta</a:t>
            </a:r>
          </a:p>
        </p:txBody>
      </p:sp>
      <p:sp>
        <p:nvSpPr>
          <p:cNvPr id="54" name="Tekstiruutu 68">
            <a:extLst>
              <a:ext uri="{FF2B5EF4-FFF2-40B4-BE49-F238E27FC236}">
                <a16:creationId xmlns:a16="http://schemas.microsoft.com/office/drawing/2014/main" id="{5F90509B-C4D7-46C4-4B7D-2F1CAAD7A4BC}"/>
              </a:ext>
            </a:extLst>
          </p:cNvPr>
          <p:cNvSpPr txBox="1"/>
          <p:nvPr/>
        </p:nvSpPr>
        <p:spPr>
          <a:xfrm>
            <a:off x="8418088" y="4831050"/>
            <a:ext cx="2749866" cy="524492"/>
          </a:xfrm>
          <a:prstGeom prst="rect">
            <a:avLst/>
          </a:prstGeom>
          <a:noFill/>
        </p:spPr>
        <p:txBody>
          <a:bodyPr wrap="square" lIns="0" tIns="0" rIns="0" bIns="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chemeClr val="bg1"/>
                </a:solidFill>
                <a:effectLst/>
                <a:uLnTx/>
                <a:uFillTx/>
                <a:latin typeface="Myriad Pro" panose="020B0503030403020204" pitchFamily="34" charset="0"/>
              </a:rPr>
              <a:t>Tehtäväkohtainen työn vaativuuteen perustuva palkanosa </a:t>
            </a: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fi-FI" sz="1000" i="1" u="none" strike="noStrike" kern="1200" cap="none" spc="0" normalizeH="0" baseline="0" noProof="0" dirty="0">
                <a:ln>
                  <a:noFill/>
                </a:ln>
                <a:solidFill>
                  <a:schemeClr val="bg1"/>
                </a:solidFill>
                <a:effectLst/>
                <a:uLnTx/>
                <a:uFillTx/>
                <a:latin typeface="Myriad Pro" panose="020B0503030403020204" pitchFamily="34" charset="0"/>
              </a:rPr>
              <a:t>ns. taulukkopalkka</a:t>
            </a:r>
          </a:p>
        </p:txBody>
      </p:sp>
      <p:pic>
        <p:nvPicPr>
          <p:cNvPr id="6" name="Kuva 5">
            <a:extLst>
              <a:ext uri="{FF2B5EF4-FFF2-40B4-BE49-F238E27FC236}">
                <a16:creationId xmlns:a16="http://schemas.microsoft.com/office/drawing/2014/main" id="{7463B330-00CF-13C0-5BDA-6DBBE73523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0919" y="5915608"/>
            <a:ext cx="1736793" cy="632509"/>
          </a:xfrm>
          <a:prstGeom prst="rect">
            <a:avLst/>
          </a:prstGeom>
        </p:spPr>
      </p:pic>
      <p:sp>
        <p:nvSpPr>
          <p:cNvPr id="7" name="Tekstiruutu 94">
            <a:extLst>
              <a:ext uri="{FF2B5EF4-FFF2-40B4-BE49-F238E27FC236}">
                <a16:creationId xmlns:a16="http://schemas.microsoft.com/office/drawing/2014/main" id="{A8F07ABD-8BB2-855A-59BC-CBC1D65A6E1D}"/>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5" action="ppaction://hlinksldjump"/>
              </a:rPr>
              <a:t>Takaisin</a:t>
            </a:r>
            <a:endParaRPr lang="fi-FI" sz="800" i="1" dirty="0">
              <a:solidFill>
                <a:schemeClr val="tx2"/>
              </a:solidFill>
              <a:latin typeface="Myriad Pro" panose="020B0503030403020204" pitchFamily="34" charset="0"/>
            </a:endParaRPr>
          </a:p>
        </p:txBody>
      </p:sp>
      <p:sp>
        <p:nvSpPr>
          <p:cNvPr id="8" name="object 9" descr="Painike takaisin pääsivulle.">
            <a:hlinkClick r:id="rId5" action="ppaction://hlinksldjump"/>
            <a:extLst>
              <a:ext uri="{FF2B5EF4-FFF2-40B4-BE49-F238E27FC236}">
                <a16:creationId xmlns:a16="http://schemas.microsoft.com/office/drawing/2014/main" id="{1500D56D-9851-093A-8FDD-244F3993CCA9}"/>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dirty="0"/>
          </a:p>
        </p:txBody>
      </p:sp>
      <p:pic>
        <p:nvPicPr>
          <p:cNvPr id="10" name="Kuva 100">
            <a:extLst>
              <a:ext uri="{FF2B5EF4-FFF2-40B4-BE49-F238E27FC236}">
                <a16:creationId xmlns:a16="http://schemas.microsoft.com/office/drawing/2014/main" id="{4FAF22E0-79AB-9570-2207-0ADFE36FD9A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34978" y="6384829"/>
            <a:ext cx="280871" cy="274262"/>
          </a:xfrm>
          <a:prstGeom prst="rect">
            <a:avLst/>
          </a:prstGeom>
        </p:spPr>
      </p:pic>
      <p:pic>
        <p:nvPicPr>
          <p:cNvPr id="3" name="Kuva 91">
            <a:extLst>
              <a:ext uri="{FF2B5EF4-FFF2-40B4-BE49-F238E27FC236}">
                <a16:creationId xmlns:a16="http://schemas.microsoft.com/office/drawing/2014/main" id="{7A0DCC60-6533-E68E-2D41-9B1EB352B246}"/>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46635" y="2978162"/>
            <a:ext cx="349872" cy="3149868"/>
          </a:xfrm>
          <a:prstGeom prst="rect">
            <a:avLst/>
          </a:prstGeom>
        </p:spPr>
      </p:pic>
    </p:spTree>
    <p:extLst>
      <p:ext uri="{BB962C8B-B14F-4D97-AF65-F5344CB8AC3E}">
        <p14:creationId xmlns:p14="http://schemas.microsoft.com/office/powerpoint/2010/main" val="1607300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5E780B9-2E2B-4ACC-E170-186A43BBF8C1}"/>
            </a:ext>
          </a:extLst>
        </p:cNvPr>
        <p:cNvGrpSpPr/>
        <p:nvPr/>
      </p:nvGrpSpPr>
      <p:grpSpPr>
        <a:xfrm>
          <a:off x="0" y="0"/>
          <a:ext cx="0" cy="0"/>
          <a:chOff x="0" y="0"/>
          <a:chExt cx="0" cy="0"/>
        </a:xfrm>
      </p:grpSpPr>
      <p:sp>
        <p:nvSpPr>
          <p:cNvPr id="9" name="object 9">
            <a:extLst>
              <a:ext uri="{FF2B5EF4-FFF2-40B4-BE49-F238E27FC236}">
                <a16:creationId xmlns:a16="http://schemas.microsoft.com/office/drawing/2014/main" id="{32DFFB31-519A-3EF0-E61E-784AC331E4F3}"/>
              </a:ext>
              <a:ext uri="{C183D7F6-B498-43B3-948B-1728B52AA6E4}">
                <adec:decorative xmlns:adec="http://schemas.microsoft.com/office/drawing/2017/decorative" val="1"/>
              </a:ext>
            </a:extLst>
          </p:cNvPr>
          <p:cNvSpPr/>
          <p:nvPr/>
        </p:nvSpPr>
        <p:spPr>
          <a:xfrm>
            <a:off x="7772647" y="1030670"/>
            <a:ext cx="3714718" cy="504847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2">
              <a:lumMod val="20000"/>
              <a:lumOff val="80000"/>
            </a:schemeClr>
          </a:solidFill>
        </p:spPr>
        <p:txBody>
          <a:bodyPr wrap="square" lIns="0" tIns="0" rIns="0" bIns="0" rtlCol="0"/>
          <a:lstStyle/>
          <a:p>
            <a:endParaRPr sz="1092" dirty="0"/>
          </a:p>
        </p:txBody>
      </p:sp>
      <p:sp>
        <p:nvSpPr>
          <p:cNvPr id="13" name="object 13">
            <a:extLst>
              <a:ext uri="{FF2B5EF4-FFF2-40B4-BE49-F238E27FC236}">
                <a16:creationId xmlns:a16="http://schemas.microsoft.com/office/drawing/2014/main" id="{C77F1CF0-87E2-E7D6-3A61-512165A3860B}"/>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a:extLst>
              <a:ext uri="{FF2B5EF4-FFF2-40B4-BE49-F238E27FC236}">
                <a16:creationId xmlns:a16="http://schemas.microsoft.com/office/drawing/2014/main" id="{7697FB11-F1E6-C041-7C9E-338E0F4F4B62}"/>
              </a:ext>
            </a:extLst>
          </p:cNvPr>
          <p:cNvSpPr txBox="1">
            <a:spLocks noGrp="1"/>
          </p:cNvSpPr>
          <p:nvPr>
            <p:ph type="title" idx="4294967295"/>
          </p:nvPr>
        </p:nvSpPr>
        <p:spPr>
          <a:xfrm>
            <a:off x="2103246" y="1105533"/>
            <a:ext cx="4646189" cy="255554"/>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lang="fi-FI" sz="1600" b="1" i="0" u="none" strike="noStrike" kern="1200" cap="none" spc="-6" normalizeH="0" baseline="0" noProof="0" dirty="0">
                <a:ln>
                  <a:noFill/>
                </a:ln>
                <a:solidFill>
                  <a:srgbClr val="006475"/>
                </a:solidFill>
                <a:effectLst/>
                <a:uLnTx/>
                <a:uFillTx/>
                <a:latin typeface="Myriad Pro"/>
                <a:ea typeface="+mn-ea"/>
                <a:cs typeface="Myriad Pro"/>
              </a:rPr>
              <a:t>Neuvottelutoiminta ja työelämäsuhteet</a:t>
            </a:r>
            <a:endParaRPr kumimoji="0" lang="fi-FI" sz="16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C69CC9CD-2862-8137-D623-0435CC00E8CC}"/>
              </a:ext>
            </a:extLst>
          </p:cNvPr>
          <p:cNvSpPr txBox="1"/>
          <p:nvPr/>
        </p:nvSpPr>
        <p:spPr>
          <a:xfrm>
            <a:off x="1970961" y="1415478"/>
            <a:ext cx="5131588" cy="1131079"/>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Neuvottelutoiminnalla taataan työrauha sekä solmitaan </a:t>
            </a:r>
            <a:br>
              <a:rPr lang="fi-FI" sz="1300" i="1" dirty="0">
                <a:solidFill>
                  <a:schemeClr val="accent1"/>
                </a:solidFill>
                <a:latin typeface="Myriad Pro" panose="020B0503030403020204" pitchFamily="34" charset="0"/>
              </a:rPr>
            </a:br>
            <a:r>
              <a:rPr lang="fi-FI" sz="1300" i="1" dirty="0">
                <a:solidFill>
                  <a:schemeClr val="accent1"/>
                </a:solidFill>
                <a:latin typeface="Myriad Pro" panose="020B0503030403020204" pitchFamily="34" charset="0"/>
              </a:rPr>
              <a:t>keskustason ja virastotason sopimukset. Säännöllinen yhteistyö keskusjärjestötasolla sekä virastotason paikallisten ammattijärjestöjen kanssa on tärkeää ja tukee myös hyvän neuvotteluilmapiirin syntymistä. </a:t>
            </a:r>
          </a:p>
        </p:txBody>
      </p:sp>
      <p:sp>
        <p:nvSpPr>
          <p:cNvPr id="14" name="object 14">
            <a:extLst>
              <a:ext uri="{FF2B5EF4-FFF2-40B4-BE49-F238E27FC236}">
                <a16:creationId xmlns:a16="http://schemas.microsoft.com/office/drawing/2014/main" id="{A5223793-8C13-7152-787F-4F7FEC981FBC}"/>
              </a:ext>
            </a:extLst>
          </p:cNvPr>
          <p:cNvSpPr txBox="1"/>
          <p:nvPr/>
        </p:nvSpPr>
        <p:spPr>
          <a:xfrm>
            <a:off x="804760" y="2807195"/>
            <a:ext cx="6297790" cy="2990794"/>
          </a:xfrm>
          <a:prstGeom prst="rect">
            <a:avLst/>
          </a:prstGeom>
        </p:spPr>
        <p:txBody>
          <a:bodyPr vert="horz" wrap="square" lIns="0" tIns="9627" rIns="0" bIns="0" rtlCol="0">
            <a:spAutoFit/>
          </a:bodyPr>
          <a:lstStyle/>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Keskustason virka- ja työehtosopimuksien solmiminen sekä niiden hallinta, valmistelu, soveltaminen ja tulkinta, vastuutahona VM/VTML</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Valtion virka- ja työehtosopimukset (</a:t>
            </a:r>
            <a:r>
              <a:rPr lang="fi-FI" sz="1100" dirty="0">
                <a:solidFill>
                  <a:schemeClr val="accent1"/>
                </a:solidFill>
                <a:latin typeface="Myriad Pro"/>
                <a:cs typeface="Myriad Pro"/>
                <a:hlinkClick r:id="rId3">
                  <a:extLst>
                    <a:ext uri="{A12FA001-AC4F-418D-AE19-62706E023703}">
                      <ahyp:hlinkClr xmlns:ahyp="http://schemas.microsoft.com/office/drawing/2018/hyperlinkcolor" val="tx"/>
                    </a:ext>
                  </a:extLst>
                </a:hlinkClick>
              </a:rPr>
              <a:t>kts. koulutus </a:t>
            </a:r>
            <a:r>
              <a:rPr lang="fi-FI" sz="1100" dirty="0" err="1">
                <a:solidFill>
                  <a:schemeClr val="accent1"/>
                </a:solidFill>
                <a:latin typeface="Myriad Pro"/>
                <a:cs typeface="Myriad Pro"/>
                <a:hlinkClick r:id="rId3">
                  <a:extLst>
                    <a:ext uri="{A12FA001-AC4F-418D-AE19-62706E023703}">
                      <ahyp:hlinkClr xmlns:ahyp="http://schemas.microsoft.com/office/drawing/2018/hyperlinkcolor" val="tx"/>
                    </a:ext>
                  </a:extLst>
                </a:hlinkClick>
              </a:rPr>
              <a:t>eOppivassa</a:t>
            </a:r>
            <a:r>
              <a:rPr lang="fi-FI" sz="1100" dirty="0">
                <a:solidFill>
                  <a:schemeClr val="accent1"/>
                </a:solidFill>
                <a:latin typeface="Myriad Pro"/>
                <a:cs typeface="Myriad Pro"/>
              </a:rPr>
              <a:t>)</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Työaikasopimus, vuosilomasopimus ja matkustussääntö</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rPr>
              <a:t>Sisäinen erimielisyysmenettely ja työtuomioistuinprosessi</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Valtion neuvottelutoiminnan erityispiirteinä ovat yhteinen tietopohja ja virkamiesten rajoitetut työtaistelumahdollisuudet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Sopimuksiin</a:t>
            </a:r>
            <a:r>
              <a:rPr lang="fi-FI" sz="1200" dirty="0">
                <a:solidFill>
                  <a:srgbClr val="FF0000"/>
                </a:solidFill>
                <a:latin typeface="Myriad Pro"/>
                <a:cs typeface="Myriad Pro"/>
              </a:rPr>
              <a:t> </a:t>
            </a:r>
            <a:r>
              <a:rPr lang="fi-FI" sz="1200" dirty="0">
                <a:solidFill>
                  <a:schemeClr val="accent1"/>
                </a:solidFill>
                <a:latin typeface="Myriad Pro"/>
                <a:cs typeface="Myriad Pro"/>
              </a:rPr>
              <a:t>liittyvien henkilöstömenojen kustannusvaikutusten arviointi</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Mahdollinen paikallinen sopiminen; virastojen tarkentavat virka- ja työehtosopimukset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Työnantajarooli neuvottelutoiminnassa sekä valtion sisäinen linjanmuodostus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VTML:ssä ja virastotasolla jatkuvan neuvottelun periaate</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Edellä mainittuihin kohtiin liittyvä yhteistyö, mm. järjestöjen, virastojen ja muiden toimijoiden kanssa</a:t>
            </a:r>
          </a:p>
          <a:p>
            <a:pPr marL="178766" marR="225648" indent="-171450">
              <a:lnSpc>
                <a:spcPct val="108000"/>
              </a:lnSpc>
              <a:spcBef>
                <a:spcPts val="600"/>
              </a:spcBef>
              <a:buFont typeface="Arial" panose="020B0604020202020204" pitchFamily="34" charset="0"/>
              <a:buChar char="•"/>
              <a:tabLst>
                <a:tab pos="102812" algn="l"/>
              </a:tabLst>
            </a:pPr>
            <a:endParaRPr lang="fi-FI" sz="1200" dirty="0">
              <a:solidFill>
                <a:schemeClr val="accent1"/>
              </a:solidFill>
              <a:latin typeface="Myriad Pro"/>
              <a:cs typeface="Myriad Pro"/>
            </a:endParaRPr>
          </a:p>
        </p:txBody>
      </p:sp>
      <p:sp>
        <p:nvSpPr>
          <p:cNvPr id="10" name="object 10">
            <a:extLst>
              <a:ext uri="{FF2B5EF4-FFF2-40B4-BE49-F238E27FC236}">
                <a16:creationId xmlns:a16="http://schemas.microsoft.com/office/drawing/2014/main" id="{3F43BBB4-9600-C7C5-6371-949D306AD3C9}"/>
              </a:ext>
            </a:extLst>
          </p:cNvPr>
          <p:cNvSpPr txBox="1"/>
          <p:nvPr/>
        </p:nvSpPr>
        <p:spPr>
          <a:xfrm>
            <a:off x="7875879" y="3217926"/>
            <a:ext cx="3234739" cy="2672117"/>
          </a:xfrm>
          <a:prstGeom prst="rect">
            <a:avLst/>
          </a:prstGeom>
        </p:spPr>
        <p:txBody>
          <a:bodyPr vert="horz" wrap="square" lIns="0" tIns="9627" rIns="0" bIns="0" rtlCol="0">
            <a:spAutoFit/>
          </a:bodyPr>
          <a:lstStyle/>
          <a:p>
            <a:pPr marL="395076">
              <a:spcBef>
                <a:spcPts val="200"/>
              </a:spcBef>
              <a:spcAft>
                <a:spcPts val="600"/>
              </a:spcAft>
            </a:pPr>
            <a:r>
              <a:rPr lang="fi-FI" sz="1334" b="1" dirty="0">
                <a:solidFill>
                  <a:srgbClr val="006475"/>
                </a:solidFill>
                <a:latin typeface="Myriad Pro" panose="020B0503030403020204" pitchFamily="34" charset="0"/>
                <a:cs typeface="Myriad Pro"/>
              </a:rPr>
              <a:t>Palvelussuhteen elinkaaren hallinta</a:t>
            </a:r>
          </a:p>
          <a:p>
            <a:pPr marL="395076">
              <a:spcBef>
                <a:spcPts val="200"/>
              </a:spcBef>
              <a:tabLst>
                <a:tab pos="480945" algn="l"/>
              </a:tabLst>
            </a:pPr>
            <a:r>
              <a:rPr lang="fi-FI" sz="1100" spc="33" dirty="0">
                <a:solidFill>
                  <a:srgbClr val="006475"/>
                </a:solidFill>
                <a:latin typeface="Myriad Pro" panose="020B0503030403020204" pitchFamily="34" charset="0"/>
                <a:cs typeface="Calibri"/>
              </a:rPr>
              <a:t>Neuvottelutoiminnan kautta tulevat ja työnantajan päätettävissä olevat palvelus-suhteeseen liittyvät toimet. </a:t>
            </a:r>
            <a:br>
              <a:rPr lang="fi-FI" sz="1100" spc="33" dirty="0">
                <a:solidFill>
                  <a:srgbClr val="006475"/>
                </a:solidFill>
                <a:latin typeface="Myriad Pro" panose="020B0503030403020204" pitchFamily="34" charset="0"/>
                <a:cs typeface="Calibri"/>
              </a:rPr>
            </a:br>
            <a:br>
              <a:rPr lang="fi-FI" sz="1100" spc="33" dirty="0">
                <a:solidFill>
                  <a:srgbClr val="006475"/>
                </a:solidFill>
                <a:latin typeface="Myriad Pro" panose="020B0503030403020204" pitchFamily="34" charset="0"/>
                <a:cs typeface="Calibri"/>
              </a:rPr>
            </a:br>
            <a:r>
              <a:rPr lang="fi-FI" sz="1100" spc="33" dirty="0">
                <a:solidFill>
                  <a:srgbClr val="006475"/>
                </a:solidFill>
                <a:latin typeface="Myriad Pro" panose="020B0503030403020204" pitchFamily="34" charset="0"/>
                <a:cs typeface="Calibri"/>
              </a:rPr>
              <a:t>Näitä ovat esimerkiksi: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Palvelussuhteen perustaminen ja </a:t>
            </a:r>
            <a:br>
              <a:rPr lang="fi-FI" sz="1100" spc="33" dirty="0">
                <a:solidFill>
                  <a:srgbClr val="006475"/>
                </a:solidFill>
                <a:latin typeface="Myriad Pro" panose="020B0503030403020204" pitchFamily="34" charset="0"/>
                <a:cs typeface="Calibri"/>
              </a:rPr>
            </a:br>
            <a:r>
              <a:rPr lang="fi-FI" sz="1100" spc="33" dirty="0">
                <a:solidFill>
                  <a:srgbClr val="006475"/>
                </a:solidFill>
                <a:latin typeface="Myriad Pro" panose="020B0503030403020204" pitchFamily="34" charset="0"/>
                <a:cs typeface="Calibri"/>
              </a:rPr>
              <a:t>hallinta (palkka, muut etuudet)</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Vuosilomat ja muut poissaolot</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Työaika, joustavat työmuodot</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Matkakustannukset ja niiden korvaaminen</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Palvelussuhteen päättyminen </a:t>
            </a:r>
            <a:br>
              <a:rPr lang="fi-FI" sz="1100" spc="33" dirty="0">
                <a:solidFill>
                  <a:srgbClr val="006475"/>
                </a:solidFill>
                <a:latin typeface="Myriad Pro" panose="020B0503030403020204" pitchFamily="34" charset="0"/>
                <a:cs typeface="Calibri"/>
              </a:rPr>
            </a:br>
            <a:r>
              <a:rPr lang="fi-FI" sz="1100" spc="33" dirty="0">
                <a:solidFill>
                  <a:srgbClr val="006475"/>
                </a:solidFill>
                <a:latin typeface="Myriad Pro" panose="020B0503030403020204" pitchFamily="34" charset="0"/>
                <a:cs typeface="Calibri"/>
              </a:rPr>
              <a:t>(ml. eläkkeelle jääminen)</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Virkamiesten palvelussuhdeneuvonta</a:t>
            </a:r>
          </a:p>
        </p:txBody>
      </p:sp>
      <p:sp>
        <p:nvSpPr>
          <p:cNvPr id="12" name="object 12">
            <a:extLst>
              <a:ext uri="{FF2B5EF4-FFF2-40B4-BE49-F238E27FC236}">
                <a16:creationId xmlns:a16="http://schemas.microsoft.com/office/drawing/2014/main" id="{1EF954B1-C7AE-0EE9-C788-29D503802C84}"/>
              </a:ext>
              <a:ext uri="{C183D7F6-B498-43B3-948B-1728B52AA6E4}">
                <adec:decorative xmlns:adec="http://schemas.microsoft.com/office/drawing/2017/decorative" val="1"/>
              </a:ext>
            </a:extLst>
          </p:cNvPr>
          <p:cNvSpPr/>
          <p:nvPr/>
        </p:nvSpPr>
        <p:spPr>
          <a:xfrm>
            <a:off x="7775028" y="1028676"/>
            <a:ext cx="0" cy="5041650"/>
          </a:xfrm>
          <a:custGeom>
            <a:avLst/>
            <a:gdLst/>
            <a:ahLst/>
            <a:cxnLst/>
            <a:rect l="l" t="t" r="r" b="b"/>
            <a:pathLst>
              <a:path h="8314055">
                <a:moveTo>
                  <a:pt x="0" y="0"/>
                </a:moveTo>
                <a:lnTo>
                  <a:pt x="0" y="8313518"/>
                </a:lnTo>
              </a:path>
            </a:pathLst>
          </a:custGeom>
          <a:ln w="7853">
            <a:solidFill>
              <a:schemeClr val="accent2"/>
            </a:solidFill>
          </a:ln>
        </p:spPr>
        <p:txBody>
          <a:bodyPr wrap="square" lIns="0" tIns="0" rIns="0" bIns="0" rtlCol="0"/>
          <a:lstStyle/>
          <a:p>
            <a:endParaRPr sz="1092"/>
          </a:p>
        </p:txBody>
      </p:sp>
      <p:sp>
        <p:nvSpPr>
          <p:cNvPr id="15" name="object 15">
            <a:extLst>
              <a:ext uri="{FF2B5EF4-FFF2-40B4-BE49-F238E27FC236}">
                <a16:creationId xmlns:a16="http://schemas.microsoft.com/office/drawing/2014/main" id="{6D604804-AAD0-F47F-A046-6197B486C479}"/>
              </a:ext>
              <a:ext uri="{C183D7F6-B498-43B3-948B-1728B52AA6E4}">
                <adec:decorative xmlns:adec="http://schemas.microsoft.com/office/drawing/2017/decorative" val="1"/>
              </a:ext>
            </a:extLst>
          </p:cNvPr>
          <p:cNvSpPr txBox="1"/>
          <p:nvPr/>
        </p:nvSpPr>
        <p:spPr>
          <a:xfrm>
            <a:off x="11456117" y="478799"/>
            <a:ext cx="199885" cy="168743"/>
          </a:xfrm>
          <a:prstGeom prst="rect">
            <a:avLst/>
          </a:prstGeom>
        </p:spPr>
        <p:txBody>
          <a:bodyPr vert="horz" wrap="square" lIns="0" tIns="10012" rIns="0" bIns="0" rtlCol="0">
            <a:spAutoFit/>
          </a:bodyPr>
          <a:lstStyle/>
          <a:p>
            <a:pPr marL="7701">
              <a:spcBef>
                <a:spcPts val="79"/>
              </a:spcBef>
            </a:pPr>
            <a:fld id="{9B953A88-7586-4AE3-AEAE-E474DDC14AF1}" type="slidenum">
              <a:rPr lang="fi-FI" sz="1031" b="1" spc="24" smtClean="0">
                <a:solidFill>
                  <a:srgbClr val="006475"/>
                </a:solidFill>
                <a:latin typeface="Myriad Pro"/>
                <a:cs typeface="Myriad Pro"/>
              </a:rPr>
              <a:t>15</a:t>
            </a:fld>
            <a:endParaRPr sz="1031" dirty="0">
              <a:latin typeface="Myriad Pro"/>
              <a:cs typeface="Myriad Pro"/>
            </a:endParaRPr>
          </a:p>
        </p:txBody>
      </p:sp>
      <p:grpSp>
        <p:nvGrpSpPr>
          <p:cNvPr id="87" name="Ryhmä 86">
            <a:extLst>
              <a:ext uri="{FF2B5EF4-FFF2-40B4-BE49-F238E27FC236}">
                <a16:creationId xmlns:a16="http://schemas.microsoft.com/office/drawing/2014/main" id="{5DA5CD7A-6DC4-14AB-2AD6-42A5C54F4614}"/>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17" name="Kuusikulmio 16">
              <a:extLst>
                <a:ext uri="{FF2B5EF4-FFF2-40B4-BE49-F238E27FC236}">
                  <a16:creationId xmlns:a16="http://schemas.microsoft.com/office/drawing/2014/main" id="{DE31B3B3-6877-03F2-D03A-CD403CEBB384}"/>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18" name="Ryhmä 17">
              <a:extLst>
                <a:ext uri="{FF2B5EF4-FFF2-40B4-BE49-F238E27FC236}">
                  <a16:creationId xmlns:a16="http://schemas.microsoft.com/office/drawing/2014/main" id="{83947089-42E8-68B5-0E12-77D0D3A9048F}"/>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19" name="Kuusikulmio 18">
                <a:extLst>
                  <a:ext uri="{FF2B5EF4-FFF2-40B4-BE49-F238E27FC236}">
                    <a16:creationId xmlns:a16="http://schemas.microsoft.com/office/drawing/2014/main" id="{8FF027CE-36E1-13CE-7825-EF5083A60C5F}"/>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0" name="Kuusikulmio 19">
                <a:extLst>
                  <a:ext uri="{FF2B5EF4-FFF2-40B4-BE49-F238E27FC236}">
                    <a16:creationId xmlns:a16="http://schemas.microsoft.com/office/drawing/2014/main" id="{96264BEA-2FAA-5FB8-79A1-8DD1396ECA78}"/>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1" name="Kuusikulmio 20">
                <a:extLst>
                  <a:ext uri="{FF2B5EF4-FFF2-40B4-BE49-F238E27FC236}">
                    <a16:creationId xmlns:a16="http://schemas.microsoft.com/office/drawing/2014/main" id="{8B3FB48D-45D0-9604-82E3-4B80BB673379}"/>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2" name="object 9">
                <a:extLst>
                  <a:ext uri="{FF2B5EF4-FFF2-40B4-BE49-F238E27FC236}">
                    <a16:creationId xmlns:a16="http://schemas.microsoft.com/office/drawing/2014/main" id="{28555B8D-8754-70C4-8F09-A1232887E95A}"/>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23" name="object 9">
                <a:extLst>
                  <a:ext uri="{FF2B5EF4-FFF2-40B4-BE49-F238E27FC236}">
                    <a16:creationId xmlns:a16="http://schemas.microsoft.com/office/drawing/2014/main" id="{876B9133-F971-052A-D2ED-F1A4D1A43551}"/>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24" name="object 9">
                <a:extLst>
                  <a:ext uri="{FF2B5EF4-FFF2-40B4-BE49-F238E27FC236}">
                    <a16:creationId xmlns:a16="http://schemas.microsoft.com/office/drawing/2014/main" id="{403CE694-E0C1-614E-064A-D4A1BDDF59B7}"/>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26" name="object 9">
              <a:extLst>
                <a:ext uri="{FF2B5EF4-FFF2-40B4-BE49-F238E27FC236}">
                  <a16:creationId xmlns:a16="http://schemas.microsoft.com/office/drawing/2014/main" id="{8138D475-5A4C-6AE1-D9A2-6A0562F02D2A}"/>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27" name="object 9">
              <a:extLst>
                <a:ext uri="{FF2B5EF4-FFF2-40B4-BE49-F238E27FC236}">
                  <a16:creationId xmlns:a16="http://schemas.microsoft.com/office/drawing/2014/main" id="{4182C42A-ACE5-22A1-B163-0E063BB4FFD4}"/>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28" name="object 9">
              <a:extLst>
                <a:ext uri="{FF2B5EF4-FFF2-40B4-BE49-F238E27FC236}">
                  <a16:creationId xmlns:a16="http://schemas.microsoft.com/office/drawing/2014/main" id="{39507EBE-6C33-D08B-4B4D-695C57AB4923}"/>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29" name="object 9">
              <a:extLst>
                <a:ext uri="{FF2B5EF4-FFF2-40B4-BE49-F238E27FC236}">
                  <a16:creationId xmlns:a16="http://schemas.microsoft.com/office/drawing/2014/main" id="{8D38AAE5-3952-B8F7-CD51-7AF4F753AB2C}"/>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30" name="object 9">
              <a:extLst>
                <a:ext uri="{FF2B5EF4-FFF2-40B4-BE49-F238E27FC236}">
                  <a16:creationId xmlns:a16="http://schemas.microsoft.com/office/drawing/2014/main" id="{8A73EA25-1EFE-1AE9-8865-0B246AC00BBA}"/>
                </a:ext>
                <a:ext uri="{C183D7F6-B498-43B3-948B-1728B52AA6E4}">
                  <adec:decorative xmlns:adec="http://schemas.microsoft.com/office/drawing/2017/decorative" val="1"/>
                </a:ext>
              </a:extLst>
            </p:cNvPr>
            <p:cNvSpPr txBox="1"/>
            <p:nvPr/>
          </p:nvSpPr>
          <p:spPr>
            <a:xfrm>
              <a:off x="10571654" y="924228"/>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31" name="object 9">
              <a:extLst>
                <a:ext uri="{FF2B5EF4-FFF2-40B4-BE49-F238E27FC236}">
                  <a16:creationId xmlns:a16="http://schemas.microsoft.com/office/drawing/2014/main" id="{F5C7F885-93F2-0BAE-B078-A6AC2CA053BC}"/>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32" name="object 9">
              <a:extLst>
                <a:ext uri="{FF2B5EF4-FFF2-40B4-BE49-F238E27FC236}">
                  <a16:creationId xmlns:a16="http://schemas.microsoft.com/office/drawing/2014/main" id="{0C40EFAA-76D8-091B-68FD-EC0B45B96145}"/>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33" name="object 9">
              <a:extLst>
                <a:ext uri="{FF2B5EF4-FFF2-40B4-BE49-F238E27FC236}">
                  <a16:creationId xmlns:a16="http://schemas.microsoft.com/office/drawing/2014/main" id="{F426E0B6-CA10-AEA9-5881-55F702757357}"/>
                </a:ext>
                <a:ext uri="{C183D7F6-B498-43B3-948B-1728B52AA6E4}">
                  <adec:decorative xmlns:adec="http://schemas.microsoft.com/office/drawing/2017/decorative" val="1"/>
                </a:ext>
              </a:extLst>
            </p:cNvPr>
            <p:cNvSpPr txBox="1"/>
            <p:nvPr/>
          </p:nvSpPr>
          <p:spPr>
            <a:xfrm>
              <a:off x="9612120" y="962198"/>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34" name="object 9">
              <a:extLst>
                <a:ext uri="{FF2B5EF4-FFF2-40B4-BE49-F238E27FC236}">
                  <a16:creationId xmlns:a16="http://schemas.microsoft.com/office/drawing/2014/main" id="{6E775D3A-00EE-6C2B-8632-DDED01DF4D95}"/>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35" name="object 9">
              <a:extLst>
                <a:ext uri="{FF2B5EF4-FFF2-40B4-BE49-F238E27FC236}">
                  <a16:creationId xmlns:a16="http://schemas.microsoft.com/office/drawing/2014/main" id="{A09A1746-5470-4B71-BC8B-117BC8E9077D}"/>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36" name="object 9">
              <a:extLst>
                <a:ext uri="{FF2B5EF4-FFF2-40B4-BE49-F238E27FC236}">
                  <a16:creationId xmlns:a16="http://schemas.microsoft.com/office/drawing/2014/main" id="{40066037-CC44-4107-717D-E550A3ADD1CC}"/>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37" name="object 9">
              <a:extLst>
                <a:ext uri="{FF2B5EF4-FFF2-40B4-BE49-F238E27FC236}">
                  <a16:creationId xmlns:a16="http://schemas.microsoft.com/office/drawing/2014/main" id="{47B53941-A104-1F37-3C36-5A9E6259ECCF}"/>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38" name="object 9">
              <a:extLst>
                <a:ext uri="{FF2B5EF4-FFF2-40B4-BE49-F238E27FC236}">
                  <a16:creationId xmlns:a16="http://schemas.microsoft.com/office/drawing/2014/main" id="{E05D8F04-705E-0175-EB51-A0EEB941A36C}"/>
                </a:ext>
                <a:ext uri="{C183D7F6-B498-43B3-948B-1728B52AA6E4}">
                  <adec:decorative xmlns:adec="http://schemas.microsoft.com/office/drawing/2017/decorative" val="1"/>
                </a:ext>
              </a:extLst>
            </p:cNvPr>
            <p:cNvSpPr txBox="1"/>
            <p:nvPr/>
          </p:nvSpPr>
          <p:spPr>
            <a:xfrm>
              <a:off x="10093726"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39" name="Kuusikulmio 38">
              <a:extLst>
                <a:ext uri="{FF2B5EF4-FFF2-40B4-BE49-F238E27FC236}">
                  <a16:creationId xmlns:a16="http://schemas.microsoft.com/office/drawing/2014/main" id="{7B3ABD57-6CB3-2CEB-2352-427968F306EA}"/>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0" name="object 9">
              <a:extLst>
                <a:ext uri="{FF2B5EF4-FFF2-40B4-BE49-F238E27FC236}">
                  <a16:creationId xmlns:a16="http://schemas.microsoft.com/office/drawing/2014/main" id="{E433352F-D8B7-577A-5322-6219E11894D2}"/>
                </a:ext>
                <a:ext uri="{C183D7F6-B498-43B3-948B-1728B52AA6E4}">
                  <adec:decorative xmlns:adec="http://schemas.microsoft.com/office/drawing/2017/decorative" val="1"/>
                </a:ext>
              </a:extLst>
            </p:cNvPr>
            <p:cNvSpPr txBox="1"/>
            <p:nvPr/>
          </p:nvSpPr>
          <p:spPr>
            <a:xfrm>
              <a:off x="10055691" y="1253982"/>
              <a:ext cx="525567" cy="8552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b="1" dirty="0">
                  <a:solidFill>
                    <a:schemeClr val="tx2"/>
                  </a:solidFill>
                  <a:latin typeface="Myriad Pro"/>
                  <a:cs typeface="Myriad Pro"/>
                </a:rPr>
                <a:t>Kaikille osa-alueille </a:t>
              </a:r>
              <a:br>
                <a:rPr lang="fi-FI" sz="250" b="1" dirty="0">
                  <a:solidFill>
                    <a:schemeClr val="tx2"/>
                  </a:solidFill>
                  <a:latin typeface="Myriad Pro"/>
                  <a:cs typeface="Myriad Pro"/>
                </a:rPr>
              </a:br>
              <a:r>
                <a:rPr lang="fi-FI" sz="250" b="1" dirty="0">
                  <a:solidFill>
                    <a:schemeClr val="tx2"/>
                  </a:solidFill>
                  <a:latin typeface="Myriad Pro"/>
                  <a:cs typeface="Myriad Pro"/>
                </a:rPr>
                <a:t>ja toiminnoille yhteiset asiat</a:t>
              </a:r>
            </a:p>
          </p:txBody>
        </p:sp>
        <p:sp>
          <p:nvSpPr>
            <p:cNvPr id="41" name="Kuusikulmio 40">
              <a:extLst>
                <a:ext uri="{FF2B5EF4-FFF2-40B4-BE49-F238E27FC236}">
                  <a16:creationId xmlns:a16="http://schemas.microsoft.com/office/drawing/2014/main" id="{9FF863C8-DDEF-4A54-897B-AD16CC43E791}"/>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2" name="Kuusikulmio 41">
              <a:extLst>
                <a:ext uri="{FF2B5EF4-FFF2-40B4-BE49-F238E27FC236}">
                  <a16:creationId xmlns:a16="http://schemas.microsoft.com/office/drawing/2014/main" id="{713E36E8-FC73-23EA-C405-56BE7EAB6B1F}"/>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3" name="Kuusikulmio 42">
              <a:extLst>
                <a:ext uri="{FF2B5EF4-FFF2-40B4-BE49-F238E27FC236}">
                  <a16:creationId xmlns:a16="http://schemas.microsoft.com/office/drawing/2014/main" id="{0C75A9D2-185A-3CFD-D01B-B76537F0F7B5}"/>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4" name="Kuusikulmio 43">
              <a:extLst>
                <a:ext uri="{FF2B5EF4-FFF2-40B4-BE49-F238E27FC236}">
                  <a16:creationId xmlns:a16="http://schemas.microsoft.com/office/drawing/2014/main" id="{C82AA7EF-3E17-C42D-C198-CAFA6662502F}"/>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5" name="Kuusikulmio 44">
              <a:extLst>
                <a:ext uri="{FF2B5EF4-FFF2-40B4-BE49-F238E27FC236}">
                  <a16:creationId xmlns:a16="http://schemas.microsoft.com/office/drawing/2014/main" id="{45049768-C8E8-4E4E-889E-2FC5299CADDA}"/>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6" name="Kuusikulmio 45">
              <a:extLst>
                <a:ext uri="{FF2B5EF4-FFF2-40B4-BE49-F238E27FC236}">
                  <a16:creationId xmlns:a16="http://schemas.microsoft.com/office/drawing/2014/main" id="{11526A6A-7AA4-0D30-68CE-B745257EB916}"/>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7" name="Kuusikulmio 46">
              <a:extLst>
                <a:ext uri="{FF2B5EF4-FFF2-40B4-BE49-F238E27FC236}">
                  <a16:creationId xmlns:a16="http://schemas.microsoft.com/office/drawing/2014/main" id="{C955831E-7734-0EAE-0BAF-3FE6837FFDA1}"/>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8" name="Kuusikulmio 47">
              <a:extLst>
                <a:ext uri="{FF2B5EF4-FFF2-40B4-BE49-F238E27FC236}">
                  <a16:creationId xmlns:a16="http://schemas.microsoft.com/office/drawing/2014/main" id="{6A1657CD-81C6-4FF2-B492-A77ECB1D73B9}"/>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9" name="Kuusikulmio 48">
              <a:extLst>
                <a:ext uri="{FF2B5EF4-FFF2-40B4-BE49-F238E27FC236}">
                  <a16:creationId xmlns:a16="http://schemas.microsoft.com/office/drawing/2014/main" id="{CA157F7A-05A5-2D2F-6412-238339AE8191}"/>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0" name="Kuusikulmio 49">
              <a:extLst>
                <a:ext uri="{FF2B5EF4-FFF2-40B4-BE49-F238E27FC236}">
                  <a16:creationId xmlns:a16="http://schemas.microsoft.com/office/drawing/2014/main" id="{0F82B5B1-6ED4-7103-1EBE-1FFAE41D3738}"/>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1" name="Kuusikulmio 50">
              <a:extLst>
                <a:ext uri="{FF2B5EF4-FFF2-40B4-BE49-F238E27FC236}">
                  <a16:creationId xmlns:a16="http://schemas.microsoft.com/office/drawing/2014/main" id="{30677F0D-68C6-A717-81DD-0AEF872CE32F}"/>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2" name="Kuusikulmio 51">
              <a:extLst>
                <a:ext uri="{FF2B5EF4-FFF2-40B4-BE49-F238E27FC236}">
                  <a16:creationId xmlns:a16="http://schemas.microsoft.com/office/drawing/2014/main" id="{EB2B788A-4467-3FD9-3839-F3A14C546F90}"/>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grpSp>
      <p:sp>
        <p:nvSpPr>
          <p:cNvPr id="55" name="Kuusikulmio 54">
            <a:extLst>
              <a:ext uri="{FF2B5EF4-FFF2-40B4-BE49-F238E27FC236}">
                <a16:creationId xmlns:a16="http://schemas.microsoft.com/office/drawing/2014/main" id="{7EA45815-D734-3FA9-8102-A46324BF0536}"/>
              </a:ext>
              <a:ext uri="{C183D7F6-B498-43B3-948B-1728B52AA6E4}">
                <adec:decorative xmlns:adec="http://schemas.microsoft.com/office/drawing/2017/decorative" val="1"/>
              </a:ext>
            </a:extLst>
          </p:cNvPr>
          <p:cNvSpPr/>
          <p:nvPr/>
        </p:nvSpPr>
        <p:spPr>
          <a:xfrm>
            <a:off x="687647" y="1071933"/>
            <a:ext cx="1280040" cy="1020687"/>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6" name="object 9">
            <a:extLst>
              <a:ext uri="{FF2B5EF4-FFF2-40B4-BE49-F238E27FC236}">
                <a16:creationId xmlns:a16="http://schemas.microsoft.com/office/drawing/2014/main" id="{8C35382D-7E81-2985-E3FD-6A16A175BC9A}"/>
              </a:ext>
              <a:ext uri="{C183D7F6-B498-43B3-948B-1728B52AA6E4}">
                <adec:decorative xmlns:adec="http://schemas.microsoft.com/office/drawing/2017/decorative" val="1"/>
              </a:ext>
            </a:extLst>
          </p:cNvPr>
          <p:cNvSpPr txBox="1"/>
          <p:nvPr/>
        </p:nvSpPr>
        <p:spPr>
          <a:xfrm>
            <a:off x="858454" y="1295808"/>
            <a:ext cx="1005501" cy="65933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Neuvottelu-toiminta ja työelämä-suhteet</a:t>
            </a:r>
          </a:p>
        </p:txBody>
      </p:sp>
      <p:pic>
        <p:nvPicPr>
          <p:cNvPr id="7" name="Kuva 6">
            <a:extLst>
              <a:ext uri="{FF2B5EF4-FFF2-40B4-BE49-F238E27FC236}">
                <a16:creationId xmlns:a16="http://schemas.microsoft.com/office/drawing/2014/main" id="{A694052E-715D-5259-ACF5-3EE4FFF6E1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0919" y="5915608"/>
            <a:ext cx="1736793" cy="632509"/>
          </a:xfrm>
          <a:prstGeom prst="rect">
            <a:avLst/>
          </a:prstGeom>
        </p:spPr>
      </p:pic>
      <p:pic>
        <p:nvPicPr>
          <p:cNvPr id="63" name="Kuva 62">
            <a:extLst>
              <a:ext uri="{FF2B5EF4-FFF2-40B4-BE49-F238E27FC236}">
                <a16:creationId xmlns:a16="http://schemas.microsoft.com/office/drawing/2014/main" id="{095B6A2B-FC99-16C6-AED3-F1E10DC2FAC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1815" y="1350581"/>
            <a:ext cx="627765" cy="1483809"/>
          </a:xfrm>
          <a:prstGeom prst="rect">
            <a:avLst/>
          </a:prstGeom>
        </p:spPr>
      </p:pic>
      <p:sp>
        <p:nvSpPr>
          <p:cNvPr id="65" name="Tekstiruutu 94">
            <a:extLst>
              <a:ext uri="{FF2B5EF4-FFF2-40B4-BE49-F238E27FC236}">
                <a16:creationId xmlns:a16="http://schemas.microsoft.com/office/drawing/2014/main" id="{B67E0D9D-7048-EBF0-AA3E-6B43E447B581}"/>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7" action="ppaction://hlinksldjump"/>
              </a:rPr>
              <a:t>Takaisin</a:t>
            </a:r>
            <a:endParaRPr lang="fi-FI" sz="800" i="1" dirty="0">
              <a:solidFill>
                <a:schemeClr val="tx2"/>
              </a:solidFill>
              <a:latin typeface="Myriad Pro" panose="020B0503030403020204" pitchFamily="34" charset="0"/>
            </a:endParaRPr>
          </a:p>
        </p:txBody>
      </p:sp>
      <p:sp>
        <p:nvSpPr>
          <p:cNvPr id="66" name="object 9" descr="Painike takaisin pääsivulle.">
            <a:hlinkClick r:id="rId7" action="ppaction://hlinksldjump"/>
            <a:extLst>
              <a:ext uri="{FF2B5EF4-FFF2-40B4-BE49-F238E27FC236}">
                <a16:creationId xmlns:a16="http://schemas.microsoft.com/office/drawing/2014/main" id="{119DC8B0-750C-2C5E-4694-9A6384924283}"/>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67" name="Kuva 100">
            <a:extLst>
              <a:ext uri="{FF2B5EF4-FFF2-40B4-BE49-F238E27FC236}">
                <a16:creationId xmlns:a16="http://schemas.microsoft.com/office/drawing/2014/main" id="{F463094E-2EB7-A128-1108-A15CEF710C9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4978" y="6384829"/>
            <a:ext cx="280871" cy="274262"/>
          </a:xfrm>
          <a:prstGeom prst="rect">
            <a:avLst/>
          </a:prstGeom>
        </p:spPr>
      </p:pic>
      <p:pic>
        <p:nvPicPr>
          <p:cNvPr id="6" name="Graphic 5">
            <a:extLst>
              <a:ext uri="{FF2B5EF4-FFF2-40B4-BE49-F238E27FC236}">
                <a16:creationId xmlns:a16="http://schemas.microsoft.com/office/drawing/2014/main" id="{064B8BE1-1085-7F49-898B-CD9CA52ACEBA}"/>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90200" y="1912696"/>
            <a:ext cx="2785989" cy="1097715"/>
          </a:xfrm>
          <a:prstGeom prst="rect">
            <a:avLst/>
          </a:prstGeom>
        </p:spPr>
      </p:pic>
    </p:spTree>
    <p:extLst>
      <p:ext uri="{BB962C8B-B14F-4D97-AF65-F5344CB8AC3E}">
        <p14:creationId xmlns:p14="http://schemas.microsoft.com/office/powerpoint/2010/main" val="2353111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F37D82-0064-4F95-3F8A-AF56CF523A53}"/>
            </a:ext>
          </a:extLst>
        </p:cNvPr>
        <p:cNvGrpSpPr/>
        <p:nvPr/>
      </p:nvGrpSpPr>
      <p:grpSpPr>
        <a:xfrm>
          <a:off x="0" y="0"/>
          <a:ext cx="0" cy="0"/>
          <a:chOff x="0" y="0"/>
          <a:chExt cx="0" cy="0"/>
        </a:xfrm>
      </p:grpSpPr>
      <p:sp>
        <p:nvSpPr>
          <p:cNvPr id="9" name="object 9">
            <a:extLst>
              <a:ext uri="{FF2B5EF4-FFF2-40B4-BE49-F238E27FC236}">
                <a16:creationId xmlns:a16="http://schemas.microsoft.com/office/drawing/2014/main" id="{FDAC0044-F7D4-DBE1-ADC9-9FC814A7D7F8}"/>
              </a:ext>
              <a:ext uri="{C183D7F6-B498-43B3-948B-1728B52AA6E4}">
                <adec:decorative xmlns:adec="http://schemas.microsoft.com/office/drawing/2017/decorative" val="1"/>
              </a:ext>
            </a:extLst>
          </p:cNvPr>
          <p:cNvSpPr/>
          <p:nvPr/>
        </p:nvSpPr>
        <p:spPr>
          <a:xfrm>
            <a:off x="7772647" y="1030670"/>
            <a:ext cx="3714718" cy="504847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2">
              <a:lumMod val="20000"/>
              <a:lumOff val="80000"/>
            </a:schemeClr>
          </a:solidFill>
        </p:spPr>
        <p:txBody>
          <a:bodyPr wrap="square" lIns="0" tIns="0" rIns="0" bIns="0" rtlCol="0"/>
          <a:lstStyle/>
          <a:p>
            <a:endParaRPr sz="1092"/>
          </a:p>
        </p:txBody>
      </p:sp>
      <p:sp>
        <p:nvSpPr>
          <p:cNvPr id="13" name="object 13">
            <a:extLst>
              <a:ext uri="{FF2B5EF4-FFF2-40B4-BE49-F238E27FC236}">
                <a16:creationId xmlns:a16="http://schemas.microsoft.com/office/drawing/2014/main" id="{0A7DB828-F16E-0C27-E758-B1A6381481CC}"/>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a:extLst>
              <a:ext uri="{FF2B5EF4-FFF2-40B4-BE49-F238E27FC236}">
                <a16:creationId xmlns:a16="http://schemas.microsoft.com/office/drawing/2014/main" id="{9A979FA8-4E86-9375-111B-C34F838C5A37}"/>
              </a:ext>
            </a:extLst>
          </p:cNvPr>
          <p:cNvSpPr txBox="1">
            <a:spLocks noGrp="1"/>
          </p:cNvSpPr>
          <p:nvPr>
            <p:ph type="title" idx="4294967295"/>
          </p:nvPr>
        </p:nvSpPr>
        <p:spPr>
          <a:xfrm>
            <a:off x="2103246" y="1105533"/>
            <a:ext cx="4646189" cy="255554"/>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lang="fi-FI" sz="1600" b="1" i="0" u="none" strike="noStrike" kern="1200" cap="none" spc="-6" normalizeH="0" baseline="0" noProof="0" dirty="0">
                <a:ln>
                  <a:noFill/>
                </a:ln>
                <a:solidFill>
                  <a:srgbClr val="006475"/>
                </a:solidFill>
                <a:effectLst/>
                <a:uLnTx/>
                <a:uFillTx/>
                <a:latin typeface="Myriad Pro"/>
                <a:ea typeface="+mn-ea"/>
                <a:cs typeface="Myriad Pro"/>
              </a:rPr>
              <a:t>Henkilöstön oikeusasema ja työnantajavelvoitteet</a:t>
            </a:r>
            <a:endParaRPr kumimoji="0" lang="fi-FI" sz="16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4913B62D-9963-26D3-11CC-48E8C6E4FF82}"/>
              </a:ext>
            </a:extLst>
          </p:cNvPr>
          <p:cNvSpPr txBox="1"/>
          <p:nvPr/>
        </p:nvSpPr>
        <p:spPr>
          <a:xfrm>
            <a:off x="1970961" y="1415478"/>
            <a:ext cx="5131588" cy="715581"/>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Henkilöstön ja työnantajan oikeudet ja velvollisuudet, työnantajan </a:t>
            </a:r>
            <a:r>
              <a:rPr lang="fi-FI" sz="1300" i="1" dirty="0" err="1">
                <a:solidFill>
                  <a:schemeClr val="accent1"/>
                </a:solidFill>
                <a:latin typeface="Myriad Pro" panose="020B0503030403020204" pitchFamily="34" charset="0"/>
              </a:rPr>
              <a:t>direktio</a:t>
            </a:r>
            <a:r>
              <a:rPr lang="fi-FI" sz="1300" i="1" dirty="0">
                <a:solidFill>
                  <a:schemeClr val="accent1"/>
                </a:solidFill>
                <a:latin typeface="Myriad Pro" panose="020B0503030403020204" pitchFamily="34" charset="0"/>
              </a:rPr>
              <a:t>-oikeus ja työn organisointi. Näitä ohjaavien lakien ja säännösten sekä muun ohjeistuksen huomioiminen.</a:t>
            </a:r>
          </a:p>
        </p:txBody>
      </p:sp>
      <p:sp>
        <p:nvSpPr>
          <p:cNvPr id="14" name="object 14">
            <a:extLst>
              <a:ext uri="{FF2B5EF4-FFF2-40B4-BE49-F238E27FC236}">
                <a16:creationId xmlns:a16="http://schemas.microsoft.com/office/drawing/2014/main" id="{B4B22CF0-322E-67CB-C679-E3B4DFA725B8}"/>
              </a:ext>
            </a:extLst>
          </p:cNvPr>
          <p:cNvSpPr txBox="1"/>
          <p:nvPr/>
        </p:nvSpPr>
        <p:spPr>
          <a:xfrm>
            <a:off x="804759" y="2573183"/>
            <a:ext cx="6450427" cy="2571961"/>
          </a:xfrm>
          <a:prstGeom prst="rect">
            <a:avLst/>
          </a:prstGeom>
        </p:spPr>
        <p:txBody>
          <a:bodyPr vert="horz" wrap="square" lIns="0" tIns="9627" rIns="0" bIns="0" rtlCol="0">
            <a:spAutoFit/>
          </a:bodyPr>
          <a:lstStyle/>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Valtion virkamieslainsäädäntö ja työsopimuslaki (kts. myös viereinen listaus)</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VM:n määräykset ja ohjeet, mm. henkilöstön asema organisaatiomuutoksissa ja sivutoimet</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Johto ja esihenkilöt käyttävät </a:t>
            </a:r>
            <a:r>
              <a:rPr lang="fi-FI" sz="1200" dirty="0" err="1">
                <a:solidFill>
                  <a:schemeClr val="accent1"/>
                </a:solidFill>
                <a:latin typeface="Myriad Pro"/>
                <a:cs typeface="Myriad Pro"/>
              </a:rPr>
              <a:t>direktio</a:t>
            </a:r>
            <a:r>
              <a:rPr lang="fi-FI" sz="1200" dirty="0">
                <a:solidFill>
                  <a:schemeClr val="accent1"/>
                </a:solidFill>
                <a:latin typeface="Myriad Pro"/>
                <a:cs typeface="Myriad Pro"/>
              </a:rPr>
              <a:t>-oikeutta eli työnjohto-oikeutta (konkretisoituu henkilöstöjohtamisen eri toiminnoissa)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Muut esihenkilötoiminnan periaatteet</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Virkamiesrooli eli mitä virkamiehen roolissa toimiminen edellyttää, myös esihenkilötyössä</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Virkamiehen oikeusturva, esim. valittaminen virkamiestä koskevasta päätöksestä</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Lisätietoa: </a:t>
            </a:r>
            <a:r>
              <a:rPr lang="fi-FI" sz="1200" dirty="0" err="1">
                <a:solidFill>
                  <a:schemeClr val="accent1"/>
                </a:solidFill>
                <a:latin typeface="Myriad Pro"/>
                <a:cs typeface="Myriad Pro"/>
                <a:hlinkClick r:id="rId3"/>
              </a:rPr>
              <a:t>eOppiva</a:t>
            </a:r>
            <a:r>
              <a:rPr lang="fi-FI" sz="1200" dirty="0">
                <a:solidFill>
                  <a:schemeClr val="accent1"/>
                </a:solidFill>
                <a:latin typeface="Myriad Pro"/>
                <a:cs typeface="Myriad Pro"/>
                <a:hlinkClick r:id="rId3"/>
              </a:rPr>
              <a:t> | Haastavat henkilöstötilanteet –koulutus</a:t>
            </a:r>
            <a:r>
              <a:rPr lang="fi-FI" sz="1200" dirty="0">
                <a:solidFill>
                  <a:schemeClr val="accent1"/>
                </a:solidFill>
                <a:latin typeface="Myriad Pro"/>
                <a:cs typeface="Myriad Pro"/>
              </a:rPr>
              <a:t> ja </a:t>
            </a:r>
            <a:r>
              <a:rPr lang="fi-FI" sz="1200" dirty="0">
                <a:solidFill>
                  <a:schemeClr val="accent1"/>
                </a:solidFill>
                <a:latin typeface="Myriad Pro"/>
                <a:cs typeface="Myriad Pro"/>
                <a:hlinkClick r:id="rId4"/>
              </a:rPr>
              <a:t>vm.fi | Virkamiesoikeus</a:t>
            </a:r>
            <a:endParaRPr lang="fi-FI" sz="1200" dirty="0">
              <a:solidFill>
                <a:schemeClr val="accent1"/>
              </a:solidFill>
              <a:latin typeface="Myriad Pro"/>
              <a:cs typeface="Myriad Pro"/>
            </a:endParaRPr>
          </a:p>
          <a:p>
            <a:pPr marL="7316" marR="225648">
              <a:spcBef>
                <a:spcPts val="300"/>
              </a:spcBef>
              <a:tabLst>
                <a:tab pos="102812" algn="l"/>
              </a:tabLst>
            </a:pPr>
            <a:br>
              <a:rPr lang="fi-FI" sz="1200" dirty="0">
                <a:solidFill>
                  <a:schemeClr val="accent1"/>
                </a:solidFill>
                <a:latin typeface="Myriad Pro"/>
                <a:cs typeface="Myriad Pro"/>
              </a:rPr>
            </a:br>
            <a:r>
              <a:rPr lang="fi-FI" sz="1200" b="1" dirty="0">
                <a:solidFill>
                  <a:schemeClr val="accent1"/>
                </a:solidFill>
                <a:latin typeface="Myriad Pro"/>
                <a:cs typeface="Myriad Pro"/>
              </a:rPr>
              <a:t>VM vastaa myös valtiotasolla: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Valtion eläkkeiden rahoitukseen liittyvistä säädöksistä ja päätöksistä</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Valtion talousarvion henkilöstömenojen arvioinnista</a:t>
            </a:r>
          </a:p>
        </p:txBody>
      </p:sp>
      <p:sp>
        <p:nvSpPr>
          <p:cNvPr id="10" name="object 10">
            <a:extLst>
              <a:ext uri="{FF2B5EF4-FFF2-40B4-BE49-F238E27FC236}">
                <a16:creationId xmlns:a16="http://schemas.microsoft.com/office/drawing/2014/main" id="{AFE25DF5-A2F0-5AF8-0BA9-9180B1F43C4E}"/>
              </a:ext>
            </a:extLst>
          </p:cNvPr>
          <p:cNvSpPr txBox="1"/>
          <p:nvPr/>
        </p:nvSpPr>
        <p:spPr>
          <a:xfrm>
            <a:off x="7915634" y="1677565"/>
            <a:ext cx="3234739" cy="3969908"/>
          </a:xfrm>
          <a:prstGeom prst="rect">
            <a:avLst/>
          </a:prstGeom>
        </p:spPr>
        <p:txBody>
          <a:bodyPr vert="horz" wrap="square" lIns="0" tIns="9627" rIns="0" bIns="0" rtlCol="0">
            <a:spAutoFit/>
          </a:bodyPr>
          <a:lstStyle/>
          <a:p>
            <a:pPr marL="395076">
              <a:spcBef>
                <a:spcPts val="200"/>
              </a:spcBef>
              <a:spcAft>
                <a:spcPts val="600"/>
              </a:spcAft>
            </a:pPr>
            <a:r>
              <a:rPr lang="fi-FI" sz="1334" b="1" dirty="0">
                <a:solidFill>
                  <a:srgbClr val="006475"/>
                </a:solidFill>
                <a:latin typeface="Myriad Pro" panose="020B0503030403020204" pitchFamily="34" charset="0"/>
                <a:cs typeface="Myriad Pro"/>
              </a:rPr>
              <a:t>Lainsäädäntöympäristö</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Perustuslaki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Virkamieslaki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Virkaehtosopimuslaki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Hallintolaki ja HOL (</a:t>
            </a:r>
            <a:r>
              <a:rPr lang="fi-FI" sz="1100" spc="33" dirty="0" err="1">
                <a:solidFill>
                  <a:srgbClr val="006475"/>
                </a:solidFill>
                <a:latin typeface="Myriad Pro" panose="020B0503030403020204" pitchFamily="34" charset="0"/>
                <a:cs typeface="Calibri"/>
                <a:hlinkClick r:id="rId5"/>
              </a:rPr>
              <a:t>eO</a:t>
            </a:r>
            <a:r>
              <a:rPr lang="fi-FI" sz="1100" spc="33" dirty="0">
                <a:solidFill>
                  <a:srgbClr val="006475"/>
                </a:solidFill>
                <a:latin typeface="Myriad Pro" panose="020B0503030403020204" pitchFamily="34" charset="0"/>
                <a:cs typeface="Calibri"/>
                <a:hlinkClick r:id="rId5"/>
              </a:rPr>
              <a:t>-koulutus</a:t>
            </a:r>
            <a:r>
              <a:rPr lang="fi-FI" sz="1100" spc="33" dirty="0">
                <a:solidFill>
                  <a:srgbClr val="006475"/>
                </a:solidFill>
                <a:latin typeface="Myriad Pro" panose="020B0503030403020204" pitchFamily="34" charset="0"/>
                <a:cs typeface="Calibri"/>
              </a:rPr>
              <a:t>)</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Julkisuuslaki (</a:t>
            </a:r>
            <a:r>
              <a:rPr lang="fi-FI" sz="1100" spc="33" dirty="0" err="1">
                <a:solidFill>
                  <a:srgbClr val="006475"/>
                </a:solidFill>
                <a:latin typeface="Myriad Pro" panose="020B0503030403020204" pitchFamily="34" charset="0"/>
                <a:cs typeface="Calibri"/>
                <a:hlinkClick r:id="rId6"/>
              </a:rPr>
              <a:t>eO</a:t>
            </a:r>
            <a:r>
              <a:rPr lang="fi-FI" sz="1100" spc="33" dirty="0">
                <a:solidFill>
                  <a:srgbClr val="006475"/>
                </a:solidFill>
                <a:latin typeface="Myriad Pro" panose="020B0503030403020204" pitchFamily="34" charset="0"/>
                <a:cs typeface="Calibri"/>
                <a:hlinkClick r:id="rId6"/>
              </a:rPr>
              <a:t>-koulutus</a:t>
            </a:r>
            <a:r>
              <a:rPr lang="fi-FI" sz="1100" spc="33" dirty="0">
                <a:solidFill>
                  <a:srgbClr val="006475"/>
                </a:solidFill>
                <a:latin typeface="Myriad Pro" panose="020B0503030403020204" pitchFamily="34" charset="0"/>
                <a:cs typeface="Calibri"/>
              </a:rPr>
              <a:t>)</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Rikoslaki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Valtion yhteistoimintalaki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Työsopimuslaki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Työaikalaki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Työelämän tietosuojalaki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Vuosilomalaki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Tietosuojalaki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Tasa-arvolaki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Yhdenvertaisuuslaki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Työturvallisuuslaki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Työterveyshuoltolaki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Työtapaturma- ja ammattitautilaki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Laki työsuojelun valvonnasta ja työpaikan työsuojeluyhteistoiminnasta</a:t>
            </a:r>
          </a:p>
        </p:txBody>
      </p:sp>
      <p:sp>
        <p:nvSpPr>
          <p:cNvPr id="12" name="object 12">
            <a:extLst>
              <a:ext uri="{FF2B5EF4-FFF2-40B4-BE49-F238E27FC236}">
                <a16:creationId xmlns:a16="http://schemas.microsoft.com/office/drawing/2014/main" id="{4893E6AC-7E9D-1E11-237C-0A4E78CFD0EA}"/>
              </a:ext>
              <a:ext uri="{C183D7F6-B498-43B3-948B-1728B52AA6E4}">
                <adec:decorative xmlns:adec="http://schemas.microsoft.com/office/drawing/2017/decorative" val="1"/>
              </a:ext>
            </a:extLst>
          </p:cNvPr>
          <p:cNvSpPr/>
          <p:nvPr/>
        </p:nvSpPr>
        <p:spPr>
          <a:xfrm>
            <a:off x="7775028" y="1028676"/>
            <a:ext cx="0" cy="5041650"/>
          </a:xfrm>
          <a:custGeom>
            <a:avLst/>
            <a:gdLst/>
            <a:ahLst/>
            <a:cxnLst/>
            <a:rect l="l" t="t" r="r" b="b"/>
            <a:pathLst>
              <a:path h="8314055">
                <a:moveTo>
                  <a:pt x="0" y="0"/>
                </a:moveTo>
                <a:lnTo>
                  <a:pt x="0" y="8313518"/>
                </a:lnTo>
              </a:path>
            </a:pathLst>
          </a:custGeom>
          <a:ln w="7853">
            <a:solidFill>
              <a:schemeClr val="accent2"/>
            </a:solidFill>
          </a:ln>
        </p:spPr>
        <p:txBody>
          <a:bodyPr wrap="square" lIns="0" tIns="0" rIns="0" bIns="0" rtlCol="0"/>
          <a:lstStyle/>
          <a:p>
            <a:endParaRPr sz="1092"/>
          </a:p>
        </p:txBody>
      </p:sp>
      <p:sp>
        <p:nvSpPr>
          <p:cNvPr id="15" name="object 15">
            <a:extLst>
              <a:ext uri="{FF2B5EF4-FFF2-40B4-BE49-F238E27FC236}">
                <a16:creationId xmlns:a16="http://schemas.microsoft.com/office/drawing/2014/main" id="{809D3CAF-39FA-D6F0-9CB3-0E8E726D5166}"/>
              </a:ext>
              <a:ext uri="{C183D7F6-B498-43B3-948B-1728B52AA6E4}">
                <adec:decorative xmlns:adec="http://schemas.microsoft.com/office/drawing/2017/decorative" val="1"/>
              </a:ext>
            </a:extLst>
          </p:cNvPr>
          <p:cNvSpPr txBox="1"/>
          <p:nvPr/>
        </p:nvSpPr>
        <p:spPr>
          <a:xfrm>
            <a:off x="11456117" y="478799"/>
            <a:ext cx="199885" cy="168743"/>
          </a:xfrm>
          <a:prstGeom prst="rect">
            <a:avLst/>
          </a:prstGeom>
        </p:spPr>
        <p:txBody>
          <a:bodyPr vert="horz" wrap="square" lIns="0" tIns="10012" rIns="0" bIns="0" rtlCol="0">
            <a:spAutoFit/>
          </a:bodyPr>
          <a:lstStyle/>
          <a:p>
            <a:pPr marL="7701">
              <a:spcBef>
                <a:spcPts val="79"/>
              </a:spcBef>
            </a:pPr>
            <a:fld id="{9B953A88-7586-4AE3-AEAE-E474DDC14AF1}" type="slidenum">
              <a:rPr lang="fi-FI" sz="1031" b="1" spc="24" smtClean="0">
                <a:solidFill>
                  <a:srgbClr val="006475"/>
                </a:solidFill>
                <a:latin typeface="Myriad Pro"/>
                <a:cs typeface="Myriad Pro"/>
              </a:rPr>
              <a:t>16</a:t>
            </a:fld>
            <a:endParaRPr sz="1031" dirty="0">
              <a:latin typeface="Myriad Pro"/>
              <a:cs typeface="Myriad Pro"/>
            </a:endParaRPr>
          </a:p>
        </p:txBody>
      </p:sp>
      <p:grpSp>
        <p:nvGrpSpPr>
          <p:cNvPr id="87" name="Ryhmä 86">
            <a:extLst>
              <a:ext uri="{FF2B5EF4-FFF2-40B4-BE49-F238E27FC236}">
                <a16:creationId xmlns:a16="http://schemas.microsoft.com/office/drawing/2014/main" id="{E7218948-8F83-F81C-A239-55D70E81FCF2}"/>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17" name="Kuusikulmio 16">
              <a:extLst>
                <a:ext uri="{FF2B5EF4-FFF2-40B4-BE49-F238E27FC236}">
                  <a16:creationId xmlns:a16="http://schemas.microsoft.com/office/drawing/2014/main" id="{724503C5-24B1-9561-ED19-AC81D83CF537}"/>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18" name="Ryhmä 17">
              <a:extLst>
                <a:ext uri="{FF2B5EF4-FFF2-40B4-BE49-F238E27FC236}">
                  <a16:creationId xmlns:a16="http://schemas.microsoft.com/office/drawing/2014/main" id="{C6D251C8-ECC3-9608-B475-3EBB9542CD7C}"/>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19" name="Kuusikulmio 18">
                <a:extLst>
                  <a:ext uri="{FF2B5EF4-FFF2-40B4-BE49-F238E27FC236}">
                    <a16:creationId xmlns:a16="http://schemas.microsoft.com/office/drawing/2014/main" id="{DFCDE609-FAEB-B097-E30B-9A042A1300F7}"/>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0" name="Kuusikulmio 19">
                <a:extLst>
                  <a:ext uri="{FF2B5EF4-FFF2-40B4-BE49-F238E27FC236}">
                    <a16:creationId xmlns:a16="http://schemas.microsoft.com/office/drawing/2014/main" id="{BD57F7D3-6611-EE2F-F2C6-CB22DEADF40C}"/>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1" name="Kuusikulmio 20">
                <a:extLst>
                  <a:ext uri="{FF2B5EF4-FFF2-40B4-BE49-F238E27FC236}">
                    <a16:creationId xmlns:a16="http://schemas.microsoft.com/office/drawing/2014/main" id="{1C69FCE6-018A-7D85-8556-9C99E8B06A18}"/>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2" name="object 9">
                <a:extLst>
                  <a:ext uri="{FF2B5EF4-FFF2-40B4-BE49-F238E27FC236}">
                    <a16:creationId xmlns:a16="http://schemas.microsoft.com/office/drawing/2014/main" id="{D398CC5D-A9CC-DB27-B0EF-C16280B1FCD1}"/>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23" name="object 9">
                <a:extLst>
                  <a:ext uri="{FF2B5EF4-FFF2-40B4-BE49-F238E27FC236}">
                    <a16:creationId xmlns:a16="http://schemas.microsoft.com/office/drawing/2014/main" id="{E03B97CE-4861-6BA5-9529-D84D2EAA8CAE}"/>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24" name="object 9">
                <a:extLst>
                  <a:ext uri="{FF2B5EF4-FFF2-40B4-BE49-F238E27FC236}">
                    <a16:creationId xmlns:a16="http://schemas.microsoft.com/office/drawing/2014/main" id="{93F249CE-0BC2-331A-DA66-F31494A8115B}"/>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26" name="object 9">
              <a:extLst>
                <a:ext uri="{FF2B5EF4-FFF2-40B4-BE49-F238E27FC236}">
                  <a16:creationId xmlns:a16="http://schemas.microsoft.com/office/drawing/2014/main" id="{E7DEC4FB-3042-EA6A-73BE-0A2394498ACF}"/>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27" name="object 9">
              <a:extLst>
                <a:ext uri="{FF2B5EF4-FFF2-40B4-BE49-F238E27FC236}">
                  <a16:creationId xmlns:a16="http://schemas.microsoft.com/office/drawing/2014/main" id="{731BF07A-4606-57C2-EF57-869C1D18C744}"/>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28" name="object 9">
              <a:extLst>
                <a:ext uri="{FF2B5EF4-FFF2-40B4-BE49-F238E27FC236}">
                  <a16:creationId xmlns:a16="http://schemas.microsoft.com/office/drawing/2014/main" id="{95A7207B-F839-9CA5-1C35-36347C9D05AE}"/>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29" name="object 9">
              <a:extLst>
                <a:ext uri="{FF2B5EF4-FFF2-40B4-BE49-F238E27FC236}">
                  <a16:creationId xmlns:a16="http://schemas.microsoft.com/office/drawing/2014/main" id="{402CDAC4-EF8F-CB9C-9E69-AE570E9DD3EE}"/>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30" name="object 9">
              <a:extLst>
                <a:ext uri="{FF2B5EF4-FFF2-40B4-BE49-F238E27FC236}">
                  <a16:creationId xmlns:a16="http://schemas.microsoft.com/office/drawing/2014/main" id="{5C499DCF-FE97-2703-DD10-49750C64157E}"/>
                </a:ext>
                <a:ext uri="{C183D7F6-B498-43B3-948B-1728B52AA6E4}">
                  <adec:decorative xmlns:adec="http://schemas.microsoft.com/office/drawing/2017/decorative" val="1"/>
                </a:ext>
              </a:extLst>
            </p:cNvPr>
            <p:cNvSpPr txBox="1"/>
            <p:nvPr/>
          </p:nvSpPr>
          <p:spPr>
            <a:xfrm>
              <a:off x="10568849" y="927033"/>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31" name="object 9">
              <a:extLst>
                <a:ext uri="{FF2B5EF4-FFF2-40B4-BE49-F238E27FC236}">
                  <a16:creationId xmlns:a16="http://schemas.microsoft.com/office/drawing/2014/main" id="{D39A2C2B-7530-093C-85B9-1912D200DA98}"/>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32" name="object 9">
              <a:extLst>
                <a:ext uri="{FF2B5EF4-FFF2-40B4-BE49-F238E27FC236}">
                  <a16:creationId xmlns:a16="http://schemas.microsoft.com/office/drawing/2014/main" id="{DE31305D-52CD-843E-6E44-869ED0CFE695}"/>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33" name="object 9">
              <a:extLst>
                <a:ext uri="{FF2B5EF4-FFF2-40B4-BE49-F238E27FC236}">
                  <a16:creationId xmlns:a16="http://schemas.microsoft.com/office/drawing/2014/main" id="{4C29A3C4-F3AF-562C-077D-761415E86457}"/>
                </a:ext>
                <a:ext uri="{C183D7F6-B498-43B3-948B-1728B52AA6E4}">
                  <adec:decorative xmlns:adec="http://schemas.microsoft.com/office/drawing/2017/decorative" val="1"/>
                </a:ext>
              </a:extLst>
            </p:cNvPr>
            <p:cNvSpPr txBox="1"/>
            <p:nvPr/>
          </p:nvSpPr>
          <p:spPr>
            <a:xfrm>
              <a:off x="9620432" y="958042"/>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34" name="object 9">
              <a:extLst>
                <a:ext uri="{FF2B5EF4-FFF2-40B4-BE49-F238E27FC236}">
                  <a16:creationId xmlns:a16="http://schemas.microsoft.com/office/drawing/2014/main" id="{4334BAE8-ECFA-5726-A5AC-71BE87A0AE41}"/>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35" name="object 9">
              <a:extLst>
                <a:ext uri="{FF2B5EF4-FFF2-40B4-BE49-F238E27FC236}">
                  <a16:creationId xmlns:a16="http://schemas.microsoft.com/office/drawing/2014/main" id="{999FF951-95C6-327E-C617-6614D51D7000}"/>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36" name="object 9">
              <a:extLst>
                <a:ext uri="{FF2B5EF4-FFF2-40B4-BE49-F238E27FC236}">
                  <a16:creationId xmlns:a16="http://schemas.microsoft.com/office/drawing/2014/main" id="{4FC9542D-7F49-FFFE-C0F5-66532C44D597}"/>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37" name="object 9">
              <a:extLst>
                <a:ext uri="{FF2B5EF4-FFF2-40B4-BE49-F238E27FC236}">
                  <a16:creationId xmlns:a16="http://schemas.microsoft.com/office/drawing/2014/main" id="{849B70F6-F4B6-DFD3-0D95-3D00E9804559}"/>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38" name="object 9">
              <a:extLst>
                <a:ext uri="{FF2B5EF4-FFF2-40B4-BE49-F238E27FC236}">
                  <a16:creationId xmlns:a16="http://schemas.microsoft.com/office/drawing/2014/main" id="{156AEAD0-8D36-B04F-9D80-9F56BFFA4359}"/>
                </a:ext>
                <a:ext uri="{C183D7F6-B498-43B3-948B-1728B52AA6E4}">
                  <adec:decorative xmlns:adec="http://schemas.microsoft.com/office/drawing/2017/decorative" val="1"/>
                </a:ext>
              </a:extLst>
            </p:cNvPr>
            <p:cNvSpPr txBox="1"/>
            <p:nvPr/>
          </p:nvSpPr>
          <p:spPr>
            <a:xfrm>
              <a:off x="10093726"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39" name="Kuusikulmio 38">
              <a:extLst>
                <a:ext uri="{FF2B5EF4-FFF2-40B4-BE49-F238E27FC236}">
                  <a16:creationId xmlns:a16="http://schemas.microsoft.com/office/drawing/2014/main" id="{E903394E-55DB-FEEB-3B6F-B263E5C5DF62}"/>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0" name="object 9">
              <a:extLst>
                <a:ext uri="{FF2B5EF4-FFF2-40B4-BE49-F238E27FC236}">
                  <a16:creationId xmlns:a16="http://schemas.microsoft.com/office/drawing/2014/main" id="{F9F9284D-D414-39B7-F33F-4685C4611EF1}"/>
                </a:ext>
                <a:ext uri="{C183D7F6-B498-43B3-948B-1728B52AA6E4}">
                  <adec:decorative xmlns:adec="http://schemas.microsoft.com/office/drawing/2017/decorative" val="1"/>
                </a:ext>
              </a:extLst>
            </p:cNvPr>
            <p:cNvSpPr txBox="1"/>
            <p:nvPr/>
          </p:nvSpPr>
          <p:spPr>
            <a:xfrm>
              <a:off x="10055691" y="1253982"/>
              <a:ext cx="525567" cy="8552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b="1" dirty="0">
                  <a:solidFill>
                    <a:schemeClr val="tx2"/>
                  </a:solidFill>
                  <a:latin typeface="Myriad Pro"/>
                  <a:cs typeface="Myriad Pro"/>
                </a:rPr>
                <a:t>Kaikille osa-alueille </a:t>
              </a:r>
              <a:br>
                <a:rPr lang="fi-FI" sz="250" b="1" dirty="0">
                  <a:solidFill>
                    <a:schemeClr val="tx2"/>
                  </a:solidFill>
                  <a:latin typeface="Myriad Pro"/>
                  <a:cs typeface="Myriad Pro"/>
                </a:rPr>
              </a:br>
              <a:r>
                <a:rPr lang="fi-FI" sz="250" b="1" dirty="0">
                  <a:solidFill>
                    <a:schemeClr val="tx2"/>
                  </a:solidFill>
                  <a:latin typeface="Myriad Pro"/>
                  <a:cs typeface="Myriad Pro"/>
                </a:rPr>
                <a:t>ja toiminnoille yhteiset asiat</a:t>
              </a:r>
            </a:p>
          </p:txBody>
        </p:sp>
        <p:sp>
          <p:nvSpPr>
            <p:cNvPr id="41" name="Kuusikulmio 40">
              <a:extLst>
                <a:ext uri="{FF2B5EF4-FFF2-40B4-BE49-F238E27FC236}">
                  <a16:creationId xmlns:a16="http://schemas.microsoft.com/office/drawing/2014/main" id="{F3BE3E7F-4068-69CE-D803-24703643BF10}"/>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2" name="Kuusikulmio 41">
              <a:extLst>
                <a:ext uri="{FF2B5EF4-FFF2-40B4-BE49-F238E27FC236}">
                  <a16:creationId xmlns:a16="http://schemas.microsoft.com/office/drawing/2014/main" id="{A3C4B40B-9B31-0F2F-B54E-E32ABA3AC0C5}"/>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3" name="Kuusikulmio 42">
              <a:extLst>
                <a:ext uri="{FF2B5EF4-FFF2-40B4-BE49-F238E27FC236}">
                  <a16:creationId xmlns:a16="http://schemas.microsoft.com/office/drawing/2014/main" id="{1815FA97-465D-F7BE-0E9C-860FA7BA15BE}"/>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4" name="Kuusikulmio 43">
              <a:extLst>
                <a:ext uri="{FF2B5EF4-FFF2-40B4-BE49-F238E27FC236}">
                  <a16:creationId xmlns:a16="http://schemas.microsoft.com/office/drawing/2014/main" id="{87E0DCAB-F07E-742F-54F1-CBF1859040CB}"/>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5" name="Kuusikulmio 44">
              <a:extLst>
                <a:ext uri="{FF2B5EF4-FFF2-40B4-BE49-F238E27FC236}">
                  <a16:creationId xmlns:a16="http://schemas.microsoft.com/office/drawing/2014/main" id="{579E62D8-4D0F-121F-E8EB-52E1253E7792}"/>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6" name="Kuusikulmio 45">
              <a:extLst>
                <a:ext uri="{FF2B5EF4-FFF2-40B4-BE49-F238E27FC236}">
                  <a16:creationId xmlns:a16="http://schemas.microsoft.com/office/drawing/2014/main" id="{632BD5D5-6D93-38C6-DEB2-96C8523D6497}"/>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7" name="Kuusikulmio 46">
              <a:extLst>
                <a:ext uri="{FF2B5EF4-FFF2-40B4-BE49-F238E27FC236}">
                  <a16:creationId xmlns:a16="http://schemas.microsoft.com/office/drawing/2014/main" id="{9D28601F-E482-0C51-1CBC-452E0FB13389}"/>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8" name="Kuusikulmio 47">
              <a:extLst>
                <a:ext uri="{FF2B5EF4-FFF2-40B4-BE49-F238E27FC236}">
                  <a16:creationId xmlns:a16="http://schemas.microsoft.com/office/drawing/2014/main" id="{2EFF1FDC-CACE-2A35-3A74-C03B9455951C}"/>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9" name="Kuusikulmio 48">
              <a:extLst>
                <a:ext uri="{FF2B5EF4-FFF2-40B4-BE49-F238E27FC236}">
                  <a16:creationId xmlns:a16="http://schemas.microsoft.com/office/drawing/2014/main" id="{A152BD5B-A38A-05CF-07D4-18C0FCAAD355}"/>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0" name="Kuusikulmio 49">
              <a:extLst>
                <a:ext uri="{FF2B5EF4-FFF2-40B4-BE49-F238E27FC236}">
                  <a16:creationId xmlns:a16="http://schemas.microsoft.com/office/drawing/2014/main" id="{3029B1B4-94A9-9288-4C17-0990703159B9}"/>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1" name="Kuusikulmio 50">
              <a:extLst>
                <a:ext uri="{FF2B5EF4-FFF2-40B4-BE49-F238E27FC236}">
                  <a16:creationId xmlns:a16="http://schemas.microsoft.com/office/drawing/2014/main" id="{9DA9111A-693A-F7C1-43F0-724E5F128573}"/>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2" name="Kuusikulmio 51">
              <a:extLst>
                <a:ext uri="{FF2B5EF4-FFF2-40B4-BE49-F238E27FC236}">
                  <a16:creationId xmlns:a16="http://schemas.microsoft.com/office/drawing/2014/main" id="{F9B11F5A-B125-2DD6-D990-190A6AC23D00}"/>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grpSp>
      <p:sp>
        <p:nvSpPr>
          <p:cNvPr id="55" name="Kuusikulmio 54">
            <a:extLst>
              <a:ext uri="{FF2B5EF4-FFF2-40B4-BE49-F238E27FC236}">
                <a16:creationId xmlns:a16="http://schemas.microsoft.com/office/drawing/2014/main" id="{E006768C-0EA9-5027-08D6-27DD5212227A}"/>
              </a:ext>
              <a:ext uri="{C183D7F6-B498-43B3-948B-1728B52AA6E4}">
                <adec:decorative xmlns:adec="http://schemas.microsoft.com/office/drawing/2017/decorative" val="1"/>
              </a:ext>
            </a:extLst>
          </p:cNvPr>
          <p:cNvSpPr/>
          <p:nvPr/>
        </p:nvSpPr>
        <p:spPr>
          <a:xfrm>
            <a:off x="687647" y="1071933"/>
            <a:ext cx="1280040" cy="1020687"/>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6" name="object 9">
            <a:extLst>
              <a:ext uri="{FF2B5EF4-FFF2-40B4-BE49-F238E27FC236}">
                <a16:creationId xmlns:a16="http://schemas.microsoft.com/office/drawing/2014/main" id="{E944A10B-F701-2D1C-082A-5826C01C5A0E}"/>
              </a:ext>
              <a:ext uri="{C183D7F6-B498-43B3-948B-1728B52AA6E4}">
                <adec:decorative xmlns:adec="http://schemas.microsoft.com/office/drawing/2017/decorative" val="1"/>
              </a:ext>
            </a:extLst>
          </p:cNvPr>
          <p:cNvSpPr txBox="1"/>
          <p:nvPr/>
        </p:nvSpPr>
        <p:spPr>
          <a:xfrm>
            <a:off x="858454" y="1295808"/>
            <a:ext cx="1005501" cy="65933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Henkilöstön oikeusasema ja työnantaja-velvoitteet</a:t>
            </a:r>
          </a:p>
        </p:txBody>
      </p:sp>
      <p:pic>
        <p:nvPicPr>
          <p:cNvPr id="7" name="Kuva 6">
            <a:extLst>
              <a:ext uri="{FF2B5EF4-FFF2-40B4-BE49-F238E27FC236}">
                <a16:creationId xmlns:a16="http://schemas.microsoft.com/office/drawing/2014/main" id="{E180CFFE-45C0-3658-D7BA-57118A5399D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00919" y="5915608"/>
            <a:ext cx="1736793" cy="632509"/>
          </a:xfrm>
          <a:prstGeom prst="rect">
            <a:avLst/>
          </a:prstGeom>
        </p:spPr>
      </p:pic>
      <p:sp>
        <p:nvSpPr>
          <p:cNvPr id="57" name="Tekstiruutu 94">
            <a:extLst>
              <a:ext uri="{FF2B5EF4-FFF2-40B4-BE49-F238E27FC236}">
                <a16:creationId xmlns:a16="http://schemas.microsoft.com/office/drawing/2014/main" id="{49EC15C6-8CAA-0774-E8E8-6BA2FCD736D4}"/>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8" action="ppaction://hlinksldjump"/>
              </a:rPr>
              <a:t>Takaisin</a:t>
            </a:r>
            <a:endParaRPr lang="fi-FI" sz="800" i="1" dirty="0">
              <a:solidFill>
                <a:schemeClr val="tx2"/>
              </a:solidFill>
              <a:latin typeface="Myriad Pro" panose="020B0503030403020204" pitchFamily="34" charset="0"/>
            </a:endParaRPr>
          </a:p>
        </p:txBody>
      </p:sp>
      <p:sp>
        <p:nvSpPr>
          <p:cNvPr id="60" name="object 9" descr="Painike takaisin pääsivulle.">
            <a:hlinkClick r:id="rId8" action="ppaction://hlinksldjump"/>
            <a:extLst>
              <a:ext uri="{FF2B5EF4-FFF2-40B4-BE49-F238E27FC236}">
                <a16:creationId xmlns:a16="http://schemas.microsoft.com/office/drawing/2014/main" id="{72D40597-65D7-C8D7-9969-CAEA12E37726}"/>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61" name="Kuva 100">
            <a:extLst>
              <a:ext uri="{FF2B5EF4-FFF2-40B4-BE49-F238E27FC236}">
                <a16:creationId xmlns:a16="http://schemas.microsoft.com/office/drawing/2014/main" id="{4F8008C8-7838-2BC5-C739-E65BFD9D0E58}"/>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34978" y="6384829"/>
            <a:ext cx="280871" cy="274262"/>
          </a:xfrm>
          <a:prstGeom prst="rect">
            <a:avLst/>
          </a:prstGeom>
        </p:spPr>
      </p:pic>
      <p:sp>
        <p:nvSpPr>
          <p:cNvPr id="5" name="TextBox 3">
            <a:extLst>
              <a:ext uri="{FF2B5EF4-FFF2-40B4-BE49-F238E27FC236}">
                <a16:creationId xmlns:a16="http://schemas.microsoft.com/office/drawing/2014/main" id="{0691DB4D-20B8-608E-FAFE-93E651D9ED59}"/>
              </a:ext>
            </a:extLst>
          </p:cNvPr>
          <p:cNvSpPr txBox="1"/>
          <p:nvPr/>
        </p:nvSpPr>
        <p:spPr>
          <a:xfrm>
            <a:off x="8196780" y="5726887"/>
            <a:ext cx="2427459" cy="246221"/>
          </a:xfrm>
          <a:prstGeom prst="rect">
            <a:avLst/>
          </a:prstGeom>
          <a:noFill/>
        </p:spPr>
        <p:txBody>
          <a:bodyPr wrap="square">
            <a:spAutoFit/>
          </a:bodyPr>
          <a:lstStyle/>
          <a:p>
            <a:r>
              <a:rPr lang="fi-FI" sz="1000" dirty="0">
                <a:solidFill>
                  <a:schemeClr val="accent1"/>
                </a:solidFill>
                <a:latin typeface="Myriad Pro"/>
                <a:cs typeface="Myriad Pro"/>
              </a:rPr>
              <a:t>Lait löytyvät </a:t>
            </a:r>
            <a:r>
              <a:rPr lang="fi-FI" sz="1000" dirty="0">
                <a:solidFill>
                  <a:schemeClr val="accent1"/>
                </a:solidFill>
                <a:latin typeface="Myriad Pro"/>
                <a:cs typeface="Myriad Pro"/>
                <a:hlinkClick r:id="rId11"/>
              </a:rPr>
              <a:t>Finlex-palvelusta</a:t>
            </a:r>
            <a:endParaRPr lang="fi-FI" sz="1000" dirty="0"/>
          </a:p>
        </p:txBody>
      </p:sp>
    </p:spTree>
    <p:extLst>
      <p:ext uri="{BB962C8B-B14F-4D97-AF65-F5344CB8AC3E}">
        <p14:creationId xmlns:p14="http://schemas.microsoft.com/office/powerpoint/2010/main" val="4071461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E00748F-8D2A-9888-513C-6001172D8477}"/>
            </a:ext>
          </a:extLst>
        </p:cNvPr>
        <p:cNvGrpSpPr/>
        <p:nvPr/>
      </p:nvGrpSpPr>
      <p:grpSpPr>
        <a:xfrm>
          <a:off x="0" y="0"/>
          <a:ext cx="0" cy="0"/>
          <a:chOff x="0" y="0"/>
          <a:chExt cx="0" cy="0"/>
        </a:xfrm>
      </p:grpSpPr>
      <p:sp>
        <p:nvSpPr>
          <p:cNvPr id="9" name="object 9">
            <a:extLst>
              <a:ext uri="{FF2B5EF4-FFF2-40B4-BE49-F238E27FC236}">
                <a16:creationId xmlns:a16="http://schemas.microsoft.com/office/drawing/2014/main" id="{01D37F65-E2BF-834C-4C33-88A71563912E}"/>
              </a:ext>
              <a:ext uri="{C183D7F6-B498-43B3-948B-1728B52AA6E4}">
                <adec:decorative xmlns:adec="http://schemas.microsoft.com/office/drawing/2017/decorative" val="1"/>
              </a:ext>
            </a:extLst>
          </p:cNvPr>
          <p:cNvSpPr/>
          <p:nvPr/>
        </p:nvSpPr>
        <p:spPr>
          <a:xfrm>
            <a:off x="7772647" y="1030670"/>
            <a:ext cx="3714718" cy="504847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2">
              <a:lumMod val="20000"/>
              <a:lumOff val="80000"/>
            </a:schemeClr>
          </a:solidFill>
        </p:spPr>
        <p:txBody>
          <a:bodyPr wrap="square" lIns="0" tIns="0" rIns="0" bIns="0" rtlCol="0"/>
          <a:lstStyle/>
          <a:p>
            <a:endParaRPr sz="1092"/>
          </a:p>
        </p:txBody>
      </p:sp>
      <p:sp>
        <p:nvSpPr>
          <p:cNvPr id="13" name="object 13">
            <a:extLst>
              <a:ext uri="{FF2B5EF4-FFF2-40B4-BE49-F238E27FC236}">
                <a16:creationId xmlns:a16="http://schemas.microsoft.com/office/drawing/2014/main" id="{329677BB-3176-8B37-408A-AC95CF03BABB}"/>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a:extLst>
              <a:ext uri="{FF2B5EF4-FFF2-40B4-BE49-F238E27FC236}">
                <a16:creationId xmlns:a16="http://schemas.microsoft.com/office/drawing/2014/main" id="{D1744578-5D69-72F3-696F-475F92B522B8}"/>
              </a:ext>
            </a:extLst>
          </p:cNvPr>
          <p:cNvSpPr txBox="1">
            <a:spLocks noGrp="1"/>
          </p:cNvSpPr>
          <p:nvPr>
            <p:ph type="title" idx="4294967295"/>
          </p:nvPr>
        </p:nvSpPr>
        <p:spPr>
          <a:xfrm>
            <a:off x="2103246" y="1105533"/>
            <a:ext cx="4646189" cy="255554"/>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lang="fi-FI" sz="1600" b="1" i="0" u="none" strike="noStrike" kern="1200" cap="none" spc="-6" normalizeH="0" baseline="0" noProof="0" dirty="0">
                <a:ln>
                  <a:noFill/>
                </a:ln>
                <a:solidFill>
                  <a:srgbClr val="006475"/>
                </a:solidFill>
                <a:effectLst/>
                <a:uLnTx/>
                <a:uFillTx/>
                <a:latin typeface="Myriad Pro"/>
                <a:ea typeface="+mn-ea"/>
                <a:cs typeface="Myriad Pro"/>
              </a:rPr>
              <a:t>Yhteistoiminta</a:t>
            </a:r>
            <a:endParaRPr kumimoji="0" lang="fi-FI" sz="16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3DC76F66-6BD1-AEB0-3C11-8683C9055C1F}"/>
              </a:ext>
            </a:extLst>
          </p:cNvPr>
          <p:cNvSpPr txBox="1"/>
          <p:nvPr/>
        </p:nvSpPr>
        <p:spPr>
          <a:xfrm>
            <a:off x="1970960" y="1415478"/>
            <a:ext cx="5496639" cy="892552"/>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Yhteistoiminnan tarkoituksena on antaa henkilöstölle vaikutusmahdollisuus työhönsä ja työoloihinsa liittyvään, viraston toimintaa koskevaan päätöksentekoon. Velvoitteet ja toimintatavat yhteistoimintaan säädetään valtion yhteistoimintalaissa*. </a:t>
            </a:r>
          </a:p>
        </p:txBody>
      </p:sp>
      <p:sp>
        <p:nvSpPr>
          <p:cNvPr id="14" name="object 14">
            <a:extLst>
              <a:ext uri="{FF2B5EF4-FFF2-40B4-BE49-F238E27FC236}">
                <a16:creationId xmlns:a16="http://schemas.microsoft.com/office/drawing/2014/main" id="{6F421A8B-5972-39C9-1D7B-AE3844B421CF}"/>
              </a:ext>
            </a:extLst>
          </p:cNvPr>
          <p:cNvSpPr txBox="1"/>
          <p:nvPr/>
        </p:nvSpPr>
        <p:spPr>
          <a:xfrm>
            <a:off x="804759" y="2411421"/>
            <a:ext cx="6591032" cy="3426041"/>
          </a:xfrm>
          <a:prstGeom prst="rect">
            <a:avLst/>
          </a:prstGeom>
        </p:spPr>
        <p:txBody>
          <a:bodyPr vert="horz" wrap="square" lIns="0" tIns="9627" rIns="0" bIns="0" rtlCol="0">
            <a:spAutoFit/>
          </a:bodyPr>
          <a:lstStyle/>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Yhteistoimintalaki korostaa työelämän laadun ja henkilöstön työhyvinvoinnin edistämistä yhteis-toiminnan kautta, huomioiden valtionhallinnon erityispiirteet ja vastaten jatkuvasti muuttuvan työelämän tarpeisiin (ml. yt-toiminnan oikea-aikaisuus ja suunnitelmallisuus).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Yhteistoimintaa ja yt-elimiä on virasto- ja hallinnonalatasolla. Viraston yhteistoiminnasta voidaan sopia tarkemmin virastotasoisella yt-sopimuksella.</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Yt-järjestelmä jakaantuu kahteen osaan; parhaimmillaan osat toimivat yhteen ja täydentävät toisiaan</a:t>
            </a:r>
          </a:p>
          <a:p>
            <a:pPr marL="597150" marR="225648" lvl="1" indent="-228600">
              <a:spcBef>
                <a:spcPts val="300"/>
              </a:spcBef>
              <a:buFont typeface="+mj-lt"/>
              <a:buAutoNum type="arabicPeriod"/>
              <a:tabLst>
                <a:tab pos="102812" algn="l"/>
              </a:tabLst>
            </a:pPr>
            <a:r>
              <a:rPr lang="fi-FI" sz="1100" dirty="0">
                <a:solidFill>
                  <a:schemeClr val="accent1"/>
                </a:solidFill>
                <a:latin typeface="Myriad Pro"/>
                <a:cs typeface="Myriad Pro"/>
              </a:rPr>
              <a:t>edustuksellinen eli edustajien kautta toteutuva yhteistoiminta (yt-menettely ja yt-neuvottelu)</a:t>
            </a:r>
          </a:p>
          <a:p>
            <a:pPr marL="597150" marR="225648" lvl="1" indent="-228600">
              <a:spcBef>
                <a:spcPts val="300"/>
              </a:spcBef>
              <a:buFont typeface="+mj-lt"/>
              <a:buAutoNum type="arabicPeriod"/>
              <a:tabLst>
                <a:tab pos="102812" algn="l"/>
              </a:tabLst>
            </a:pPr>
            <a:r>
              <a:rPr lang="fi-FI" sz="1100" dirty="0">
                <a:solidFill>
                  <a:schemeClr val="accent1"/>
                </a:solidFill>
                <a:latin typeface="Myriad Pro"/>
                <a:cs typeface="Myriad Pro"/>
              </a:rPr>
              <a:t>välitön eli suora yhteistoiminta (kts. kuva)</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Yt-menettelyssä käsitellään viraston sisäiseen toimintaan liittyviä asioita (mm. talousarvioehdotus, toiminta- ja taloussuunnitelma, sisäiset ohjeet, henkilöstö- ja koulutussuunnitelma, henkilöstö-poliittiset linjaukset) sekä muuhun lainsäädäntöön perustuvia suunnitelmia, periaatteita ja käytäntöjä (mm. tasa-arvo- sekä yhdenvertaisuussuunnitelma)</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Yt-neuvotteluvelvoitteen piiriin kuuluvia asioita ovat mm. muutoksista johtuvat henkilöstö-</a:t>
            </a:r>
            <a:br>
              <a:rPr lang="fi-FI" sz="1200" dirty="0">
                <a:solidFill>
                  <a:schemeClr val="accent1"/>
                </a:solidFill>
                <a:latin typeface="Myriad Pro"/>
                <a:cs typeface="Myriad Pro"/>
              </a:rPr>
            </a:br>
            <a:r>
              <a:rPr lang="fi-FI" sz="1200" dirty="0">
                <a:solidFill>
                  <a:schemeClr val="accent1"/>
                </a:solidFill>
                <a:latin typeface="Myriad Pro"/>
                <a:cs typeface="Myriad Pro"/>
              </a:rPr>
              <a:t>vaikutukset ja niiden tukeminen sekä työvoiman vähentäminen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Päätökset tekee viime kädessä työnantaja.</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Lisätietoa: </a:t>
            </a:r>
            <a:r>
              <a:rPr lang="fi-FI" sz="1200" dirty="0">
                <a:solidFill>
                  <a:schemeClr val="accent1"/>
                </a:solidFill>
                <a:latin typeface="Myriad Pro"/>
                <a:cs typeface="Myriad Pro"/>
                <a:hlinkClick r:id="rId3"/>
              </a:rPr>
              <a:t>vm.fi | Yhteistoiminta</a:t>
            </a:r>
            <a:endParaRPr lang="fi-FI" sz="1200" dirty="0">
              <a:solidFill>
                <a:schemeClr val="accent1"/>
              </a:solidFill>
              <a:latin typeface="Myriad Pro"/>
              <a:cs typeface="Myriad Pro"/>
            </a:endParaRPr>
          </a:p>
        </p:txBody>
      </p:sp>
      <p:sp>
        <p:nvSpPr>
          <p:cNvPr id="4" name="TextBox 3">
            <a:extLst>
              <a:ext uri="{FF2B5EF4-FFF2-40B4-BE49-F238E27FC236}">
                <a16:creationId xmlns:a16="http://schemas.microsoft.com/office/drawing/2014/main" id="{8A68592A-143F-02F0-BC68-9FFE586ACE8D}"/>
              </a:ext>
            </a:extLst>
          </p:cNvPr>
          <p:cNvSpPr txBox="1"/>
          <p:nvPr/>
        </p:nvSpPr>
        <p:spPr>
          <a:xfrm>
            <a:off x="3486343" y="5608835"/>
            <a:ext cx="3909448" cy="246221"/>
          </a:xfrm>
          <a:prstGeom prst="rect">
            <a:avLst/>
          </a:prstGeom>
          <a:noFill/>
        </p:spPr>
        <p:txBody>
          <a:bodyPr wrap="square">
            <a:spAutoFit/>
          </a:bodyPr>
          <a:lstStyle/>
          <a:p>
            <a:r>
              <a:rPr lang="fi-FI" sz="1000" dirty="0">
                <a:solidFill>
                  <a:schemeClr val="accent1"/>
                </a:solidFill>
                <a:latin typeface="Myriad Pro"/>
                <a:cs typeface="Myriad Pro"/>
              </a:rPr>
              <a:t>*) Laki yhteistoiminnasta valtion virastoissa ja laitoksissa 1233/2013</a:t>
            </a:r>
            <a:endParaRPr lang="fi-FI" sz="1000" dirty="0"/>
          </a:p>
        </p:txBody>
      </p:sp>
      <p:sp>
        <p:nvSpPr>
          <p:cNvPr id="10" name="object 10">
            <a:extLst>
              <a:ext uri="{FF2B5EF4-FFF2-40B4-BE49-F238E27FC236}">
                <a16:creationId xmlns:a16="http://schemas.microsoft.com/office/drawing/2014/main" id="{123133BD-76CC-A506-7B6C-55896BC3BCD4}"/>
              </a:ext>
            </a:extLst>
          </p:cNvPr>
          <p:cNvSpPr txBox="1"/>
          <p:nvPr/>
        </p:nvSpPr>
        <p:spPr>
          <a:xfrm>
            <a:off x="7988323" y="2908660"/>
            <a:ext cx="3019063" cy="2815746"/>
          </a:xfrm>
          <a:prstGeom prst="rect">
            <a:avLst/>
          </a:prstGeom>
        </p:spPr>
        <p:txBody>
          <a:bodyPr vert="horz" wrap="square" lIns="0" tIns="9627" rIns="0" bIns="0" rtlCol="0">
            <a:spAutoFit/>
          </a:bodyPr>
          <a:lstStyle/>
          <a:p>
            <a:pPr marL="395076">
              <a:spcBef>
                <a:spcPts val="200"/>
              </a:spcBef>
              <a:spcAft>
                <a:spcPts val="600"/>
              </a:spcAft>
            </a:pPr>
            <a:r>
              <a:rPr lang="fi-FI" sz="1334" b="1" dirty="0">
                <a:solidFill>
                  <a:srgbClr val="006475"/>
                </a:solidFill>
                <a:latin typeface="Myriad Pro" panose="020B0503030403020204" pitchFamily="34" charset="0"/>
                <a:cs typeface="Myriad Pro"/>
              </a:rPr>
              <a:t>Välittömän </a:t>
            </a:r>
            <a:r>
              <a:rPr lang="fi-FI" sz="1334" b="1" dirty="0" err="1">
                <a:solidFill>
                  <a:srgbClr val="006475"/>
                </a:solidFill>
                <a:latin typeface="Myriad Pro" panose="020B0503030403020204" pitchFamily="34" charset="0"/>
                <a:cs typeface="Myriad Pro"/>
              </a:rPr>
              <a:t>yt:n</a:t>
            </a:r>
            <a:r>
              <a:rPr lang="fi-FI" sz="1334" b="1" dirty="0">
                <a:solidFill>
                  <a:srgbClr val="006475"/>
                </a:solidFill>
                <a:latin typeface="Myriad Pro" panose="020B0503030403020204" pitchFamily="34" charset="0"/>
                <a:cs typeface="Myriad Pro"/>
              </a:rPr>
              <a:t> monet muodot</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Tulos- ja kehityskeskustelut </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Osasto-, yksikkö-, ryhmä- ja tiimipalaverit </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Kehittämishankkeiden työryhmiin osallistuminen </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Viraston henkilöstötilaisuudet ja henkilöstön virkistystapahtumat</a:t>
            </a:r>
          </a:p>
          <a:p>
            <a:pPr marL="566526" indent="-171450">
              <a:spcBef>
                <a:spcPts val="200"/>
              </a:spcBef>
              <a:buFont typeface="Arial" panose="020B0604020202020204" pitchFamily="34" charset="0"/>
              <a:buChar char="•"/>
              <a:tabLst>
                <a:tab pos="480945" algn="l"/>
              </a:tabLst>
            </a:pPr>
            <a:endParaRPr lang="fi-FI" sz="1100" spc="33" dirty="0">
              <a:solidFill>
                <a:srgbClr val="006475"/>
              </a:solidFill>
              <a:latin typeface="Myriad Pro" panose="020B0503030403020204" pitchFamily="34" charset="0"/>
              <a:cs typeface="Calibri"/>
            </a:endParaRPr>
          </a:p>
          <a:p>
            <a:pPr marL="395076">
              <a:spcBef>
                <a:spcPts val="200"/>
              </a:spcBef>
              <a:tabLst>
                <a:tab pos="480945" algn="l"/>
              </a:tabLst>
            </a:pPr>
            <a:r>
              <a:rPr lang="fi-FI" sz="1100" spc="33" dirty="0">
                <a:solidFill>
                  <a:srgbClr val="006475"/>
                </a:solidFill>
                <a:latin typeface="Myriad Pro" panose="020B0503030403020204" pitchFamily="34" charset="0"/>
                <a:cs typeface="Calibri"/>
              </a:rPr>
              <a:t>Välitön yhteistoiminta on osa joka-</a:t>
            </a:r>
            <a:br>
              <a:rPr lang="fi-FI" sz="1100" spc="33" dirty="0">
                <a:solidFill>
                  <a:srgbClr val="006475"/>
                </a:solidFill>
                <a:latin typeface="Myriad Pro" panose="020B0503030403020204" pitchFamily="34" charset="0"/>
                <a:cs typeface="Calibri"/>
              </a:rPr>
            </a:br>
            <a:r>
              <a:rPr lang="fi-FI" sz="1100" spc="33" dirty="0">
                <a:solidFill>
                  <a:srgbClr val="006475"/>
                </a:solidFill>
                <a:latin typeface="Myriad Pro" panose="020B0503030403020204" pitchFamily="34" charset="0"/>
                <a:cs typeface="Calibri"/>
              </a:rPr>
              <a:t>päiväistä johtamista. </a:t>
            </a:r>
            <a:br>
              <a:rPr lang="fi-FI" sz="1100" spc="33" dirty="0">
                <a:solidFill>
                  <a:srgbClr val="006475"/>
                </a:solidFill>
                <a:latin typeface="Myriad Pro" panose="020B0503030403020204" pitchFamily="34" charset="0"/>
                <a:cs typeface="Calibri"/>
              </a:rPr>
            </a:br>
            <a:br>
              <a:rPr lang="fi-FI" sz="1100" spc="33" dirty="0">
                <a:solidFill>
                  <a:srgbClr val="006475"/>
                </a:solidFill>
                <a:latin typeface="Myriad Pro" panose="020B0503030403020204" pitchFamily="34" charset="0"/>
                <a:cs typeface="Calibri"/>
              </a:rPr>
            </a:br>
            <a:r>
              <a:rPr lang="fi-FI" sz="1100" spc="33" dirty="0">
                <a:solidFill>
                  <a:srgbClr val="006475"/>
                </a:solidFill>
                <a:latin typeface="Myriad Pro" panose="020B0503030403020204" pitchFamily="34" charset="0"/>
                <a:cs typeface="Calibri"/>
              </a:rPr>
              <a:t>Virkamiehille välitön yhteistoiminta on hyvä mahdollisuus vaikuttaa omaan työhön, työympäristöön ja työyhteisöön.</a:t>
            </a:r>
          </a:p>
        </p:txBody>
      </p:sp>
      <p:sp>
        <p:nvSpPr>
          <p:cNvPr id="12" name="object 12">
            <a:extLst>
              <a:ext uri="{FF2B5EF4-FFF2-40B4-BE49-F238E27FC236}">
                <a16:creationId xmlns:a16="http://schemas.microsoft.com/office/drawing/2014/main" id="{861DE78D-E6FE-FDC7-B12D-BE2586B7170A}"/>
              </a:ext>
              <a:ext uri="{C183D7F6-B498-43B3-948B-1728B52AA6E4}">
                <adec:decorative xmlns:adec="http://schemas.microsoft.com/office/drawing/2017/decorative" val="1"/>
              </a:ext>
            </a:extLst>
          </p:cNvPr>
          <p:cNvSpPr/>
          <p:nvPr/>
        </p:nvSpPr>
        <p:spPr>
          <a:xfrm>
            <a:off x="7775028" y="1028676"/>
            <a:ext cx="0" cy="5041650"/>
          </a:xfrm>
          <a:custGeom>
            <a:avLst/>
            <a:gdLst/>
            <a:ahLst/>
            <a:cxnLst/>
            <a:rect l="l" t="t" r="r" b="b"/>
            <a:pathLst>
              <a:path h="8314055">
                <a:moveTo>
                  <a:pt x="0" y="0"/>
                </a:moveTo>
                <a:lnTo>
                  <a:pt x="0" y="8313518"/>
                </a:lnTo>
              </a:path>
            </a:pathLst>
          </a:custGeom>
          <a:ln w="7853">
            <a:solidFill>
              <a:schemeClr val="accent2"/>
            </a:solidFill>
          </a:ln>
        </p:spPr>
        <p:txBody>
          <a:bodyPr wrap="square" lIns="0" tIns="0" rIns="0" bIns="0" rtlCol="0"/>
          <a:lstStyle/>
          <a:p>
            <a:endParaRPr sz="1092"/>
          </a:p>
        </p:txBody>
      </p:sp>
      <p:sp>
        <p:nvSpPr>
          <p:cNvPr id="15" name="object 15">
            <a:extLst>
              <a:ext uri="{FF2B5EF4-FFF2-40B4-BE49-F238E27FC236}">
                <a16:creationId xmlns:a16="http://schemas.microsoft.com/office/drawing/2014/main" id="{BA12BD5B-E8FC-4C88-1DAA-FD33E7168471}"/>
              </a:ext>
              <a:ext uri="{C183D7F6-B498-43B3-948B-1728B52AA6E4}">
                <adec:decorative xmlns:adec="http://schemas.microsoft.com/office/drawing/2017/decorative" val="1"/>
              </a:ext>
            </a:extLst>
          </p:cNvPr>
          <p:cNvSpPr txBox="1"/>
          <p:nvPr/>
        </p:nvSpPr>
        <p:spPr>
          <a:xfrm>
            <a:off x="11456117" y="478799"/>
            <a:ext cx="199885" cy="168743"/>
          </a:xfrm>
          <a:prstGeom prst="rect">
            <a:avLst/>
          </a:prstGeom>
        </p:spPr>
        <p:txBody>
          <a:bodyPr vert="horz" wrap="square" lIns="0" tIns="10012" rIns="0" bIns="0" rtlCol="0">
            <a:spAutoFit/>
          </a:bodyPr>
          <a:lstStyle/>
          <a:p>
            <a:pPr marL="7701">
              <a:spcBef>
                <a:spcPts val="79"/>
              </a:spcBef>
            </a:pPr>
            <a:fld id="{9B953A88-7586-4AE3-AEAE-E474DDC14AF1}" type="slidenum">
              <a:rPr lang="fi-FI" sz="1031" b="1" spc="24" smtClean="0">
                <a:solidFill>
                  <a:srgbClr val="006475"/>
                </a:solidFill>
                <a:latin typeface="Myriad Pro"/>
                <a:cs typeface="Myriad Pro"/>
              </a:rPr>
              <a:t>17</a:t>
            </a:fld>
            <a:endParaRPr sz="1031" dirty="0">
              <a:latin typeface="Myriad Pro"/>
              <a:cs typeface="Myriad Pro"/>
            </a:endParaRPr>
          </a:p>
        </p:txBody>
      </p:sp>
      <p:grpSp>
        <p:nvGrpSpPr>
          <p:cNvPr id="87" name="Ryhmä 86">
            <a:extLst>
              <a:ext uri="{FF2B5EF4-FFF2-40B4-BE49-F238E27FC236}">
                <a16:creationId xmlns:a16="http://schemas.microsoft.com/office/drawing/2014/main" id="{0B32CA22-B028-B14C-17DD-C7065D70AF03}"/>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17" name="Kuusikulmio 16">
              <a:extLst>
                <a:ext uri="{FF2B5EF4-FFF2-40B4-BE49-F238E27FC236}">
                  <a16:creationId xmlns:a16="http://schemas.microsoft.com/office/drawing/2014/main" id="{A0183828-F001-5F9F-8D71-AD6862328B10}"/>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18" name="Ryhmä 17">
              <a:extLst>
                <a:ext uri="{FF2B5EF4-FFF2-40B4-BE49-F238E27FC236}">
                  <a16:creationId xmlns:a16="http://schemas.microsoft.com/office/drawing/2014/main" id="{31B131F0-FC86-0C14-3893-C1E72E04BB8B}"/>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19" name="Kuusikulmio 18">
                <a:extLst>
                  <a:ext uri="{FF2B5EF4-FFF2-40B4-BE49-F238E27FC236}">
                    <a16:creationId xmlns:a16="http://schemas.microsoft.com/office/drawing/2014/main" id="{A7683F01-D316-BCC9-37FE-B9501963A772}"/>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0" name="Kuusikulmio 19">
                <a:extLst>
                  <a:ext uri="{FF2B5EF4-FFF2-40B4-BE49-F238E27FC236}">
                    <a16:creationId xmlns:a16="http://schemas.microsoft.com/office/drawing/2014/main" id="{3A0EC418-4764-56C4-F70A-79F0748045A0}"/>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1" name="Kuusikulmio 20">
                <a:extLst>
                  <a:ext uri="{FF2B5EF4-FFF2-40B4-BE49-F238E27FC236}">
                    <a16:creationId xmlns:a16="http://schemas.microsoft.com/office/drawing/2014/main" id="{CDC3F73C-9ABE-6B4B-DF40-23C316B03178}"/>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2" name="object 9">
                <a:extLst>
                  <a:ext uri="{FF2B5EF4-FFF2-40B4-BE49-F238E27FC236}">
                    <a16:creationId xmlns:a16="http://schemas.microsoft.com/office/drawing/2014/main" id="{8CBE4AE7-F19F-BA1B-6E36-10E01D017C1E}"/>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23" name="object 9">
                <a:extLst>
                  <a:ext uri="{FF2B5EF4-FFF2-40B4-BE49-F238E27FC236}">
                    <a16:creationId xmlns:a16="http://schemas.microsoft.com/office/drawing/2014/main" id="{C7F988C8-9220-FF0E-8925-9F2842E4BE79}"/>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24" name="object 9">
                <a:extLst>
                  <a:ext uri="{FF2B5EF4-FFF2-40B4-BE49-F238E27FC236}">
                    <a16:creationId xmlns:a16="http://schemas.microsoft.com/office/drawing/2014/main" id="{AA7AB44D-8D33-5C12-523A-376F8D2F1CAE}"/>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26" name="object 9">
              <a:extLst>
                <a:ext uri="{FF2B5EF4-FFF2-40B4-BE49-F238E27FC236}">
                  <a16:creationId xmlns:a16="http://schemas.microsoft.com/office/drawing/2014/main" id="{58E3FC5D-9BE6-39E6-7D77-45724ABE6147}"/>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27" name="object 9">
              <a:extLst>
                <a:ext uri="{FF2B5EF4-FFF2-40B4-BE49-F238E27FC236}">
                  <a16:creationId xmlns:a16="http://schemas.microsoft.com/office/drawing/2014/main" id="{8B2B8AF1-95FC-F6A4-F51F-6A6CDE8B9429}"/>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28" name="object 9">
              <a:extLst>
                <a:ext uri="{FF2B5EF4-FFF2-40B4-BE49-F238E27FC236}">
                  <a16:creationId xmlns:a16="http://schemas.microsoft.com/office/drawing/2014/main" id="{C5B96894-301E-0938-BE07-7A6570399536}"/>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29" name="object 9">
              <a:extLst>
                <a:ext uri="{FF2B5EF4-FFF2-40B4-BE49-F238E27FC236}">
                  <a16:creationId xmlns:a16="http://schemas.microsoft.com/office/drawing/2014/main" id="{10AF561E-EC92-F8C8-B000-02B9B4418397}"/>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30" name="object 9">
              <a:extLst>
                <a:ext uri="{FF2B5EF4-FFF2-40B4-BE49-F238E27FC236}">
                  <a16:creationId xmlns:a16="http://schemas.microsoft.com/office/drawing/2014/main" id="{7553663D-41BD-6ED6-8936-C5A032C37670}"/>
                </a:ext>
                <a:ext uri="{C183D7F6-B498-43B3-948B-1728B52AA6E4}">
                  <adec:decorative xmlns:adec="http://schemas.microsoft.com/office/drawing/2017/decorative" val="1"/>
                </a:ext>
              </a:extLst>
            </p:cNvPr>
            <p:cNvSpPr txBox="1"/>
            <p:nvPr/>
          </p:nvSpPr>
          <p:spPr>
            <a:xfrm>
              <a:off x="10571654" y="924228"/>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31" name="object 9">
              <a:extLst>
                <a:ext uri="{FF2B5EF4-FFF2-40B4-BE49-F238E27FC236}">
                  <a16:creationId xmlns:a16="http://schemas.microsoft.com/office/drawing/2014/main" id="{2E20EB84-FB67-9B38-0B19-81E860A2010F}"/>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32" name="object 9">
              <a:extLst>
                <a:ext uri="{FF2B5EF4-FFF2-40B4-BE49-F238E27FC236}">
                  <a16:creationId xmlns:a16="http://schemas.microsoft.com/office/drawing/2014/main" id="{B6A43BD9-2D0E-07D7-9B27-26187E0772D5}"/>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33" name="object 9">
              <a:extLst>
                <a:ext uri="{FF2B5EF4-FFF2-40B4-BE49-F238E27FC236}">
                  <a16:creationId xmlns:a16="http://schemas.microsoft.com/office/drawing/2014/main" id="{FB63DF36-9E2D-CC60-C527-A975E124D559}"/>
                </a:ext>
                <a:ext uri="{C183D7F6-B498-43B3-948B-1728B52AA6E4}">
                  <adec:decorative xmlns:adec="http://schemas.microsoft.com/office/drawing/2017/decorative" val="1"/>
                </a:ext>
              </a:extLst>
            </p:cNvPr>
            <p:cNvSpPr txBox="1"/>
            <p:nvPr/>
          </p:nvSpPr>
          <p:spPr>
            <a:xfrm>
              <a:off x="9620432" y="958042"/>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34" name="object 9">
              <a:extLst>
                <a:ext uri="{FF2B5EF4-FFF2-40B4-BE49-F238E27FC236}">
                  <a16:creationId xmlns:a16="http://schemas.microsoft.com/office/drawing/2014/main" id="{1FFB7812-E1BA-944E-123C-7DA760C245B0}"/>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35" name="object 9">
              <a:extLst>
                <a:ext uri="{FF2B5EF4-FFF2-40B4-BE49-F238E27FC236}">
                  <a16:creationId xmlns:a16="http://schemas.microsoft.com/office/drawing/2014/main" id="{EC983FD8-33A0-9165-D109-2E1C10434C6F}"/>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36" name="object 9">
              <a:extLst>
                <a:ext uri="{FF2B5EF4-FFF2-40B4-BE49-F238E27FC236}">
                  <a16:creationId xmlns:a16="http://schemas.microsoft.com/office/drawing/2014/main" id="{8CB01871-8DF8-4B12-1E7A-91DE8070D0FD}"/>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37" name="object 9">
              <a:extLst>
                <a:ext uri="{FF2B5EF4-FFF2-40B4-BE49-F238E27FC236}">
                  <a16:creationId xmlns:a16="http://schemas.microsoft.com/office/drawing/2014/main" id="{62F89DDD-6FEA-6E1B-D312-607898CFD654}"/>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38" name="object 9">
              <a:extLst>
                <a:ext uri="{FF2B5EF4-FFF2-40B4-BE49-F238E27FC236}">
                  <a16:creationId xmlns:a16="http://schemas.microsoft.com/office/drawing/2014/main" id="{AFC817C5-85A4-A3F5-4B1C-8511094E7F1B}"/>
                </a:ext>
                <a:ext uri="{C183D7F6-B498-43B3-948B-1728B52AA6E4}">
                  <adec:decorative xmlns:adec="http://schemas.microsoft.com/office/drawing/2017/decorative" val="1"/>
                </a:ext>
              </a:extLst>
            </p:cNvPr>
            <p:cNvSpPr txBox="1"/>
            <p:nvPr/>
          </p:nvSpPr>
          <p:spPr>
            <a:xfrm>
              <a:off x="10093726"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39" name="Kuusikulmio 38">
              <a:extLst>
                <a:ext uri="{FF2B5EF4-FFF2-40B4-BE49-F238E27FC236}">
                  <a16:creationId xmlns:a16="http://schemas.microsoft.com/office/drawing/2014/main" id="{9A15EE0E-FE88-0F84-828A-CC30E25CA1F2}"/>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0" name="object 9">
              <a:extLst>
                <a:ext uri="{FF2B5EF4-FFF2-40B4-BE49-F238E27FC236}">
                  <a16:creationId xmlns:a16="http://schemas.microsoft.com/office/drawing/2014/main" id="{5BBCA5BE-5F7B-84CF-FF79-362C37524617}"/>
                </a:ext>
                <a:ext uri="{C183D7F6-B498-43B3-948B-1728B52AA6E4}">
                  <adec:decorative xmlns:adec="http://schemas.microsoft.com/office/drawing/2017/decorative" val="1"/>
                </a:ext>
              </a:extLst>
            </p:cNvPr>
            <p:cNvSpPr txBox="1"/>
            <p:nvPr/>
          </p:nvSpPr>
          <p:spPr>
            <a:xfrm>
              <a:off x="10055691" y="1253982"/>
              <a:ext cx="525567" cy="8552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b="1" dirty="0">
                  <a:solidFill>
                    <a:schemeClr val="tx2"/>
                  </a:solidFill>
                  <a:latin typeface="Myriad Pro"/>
                  <a:cs typeface="Myriad Pro"/>
                </a:rPr>
                <a:t>Kaikille osa-alueille </a:t>
              </a:r>
              <a:br>
                <a:rPr lang="fi-FI" sz="250" b="1" dirty="0">
                  <a:solidFill>
                    <a:schemeClr val="tx2"/>
                  </a:solidFill>
                  <a:latin typeface="Myriad Pro"/>
                  <a:cs typeface="Myriad Pro"/>
                </a:rPr>
              </a:br>
              <a:r>
                <a:rPr lang="fi-FI" sz="250" b="1" dirty="0">
                  <a:solidFill>
                    <a:schemeClr val="tx2"/>
                  </a:solidFill>
                  <a:latin typeface="Myriad Pro"/>
                  <a:cs typeface="Myriad Pro"/>
                </a:rPr>
                <a:t>ja toiminnoille yhteiset asiat</a:t>
              </a:r>
            </a:p>
          </p:txBody>
        </p:sp>
        <p:sp>
          <p:nvSpPr>
            <p:cNvPr id="41" name="Kuusikulmio 40">
              <a:extLst>
                <a:ext uri="{FF2B5EF4-FFF2-40B4-BE49-F238E27FC236}">
                  <a16:creationId xmlns:a16="http://schemas.microsoft.com/office/drawing/2014/main" id="{41415006-0CD2-0123-6A56-43734AE415E4}"/>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2" name="Kuusikulmio 41">
              <a:extLst>
                <a:ext uri="{FF2B5EF4-FFF2-40B4-BE49-F238E27FC236}">
                  <a16:creationId xmlns:a16="http://schemas.microsoft.com/office/drawing/2014/main" id="{F04D84C8-72FB-4645-0834-AA1B5625655D}"/>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3" name="Kuusikulmio 42">
              <a:extLst>
                <a:ext uri="{FF2B5EF4-FFF2-40B4-BE49-F238E27FC236}">
                  <a16:creationId xmlns:a16="http://schemas.microsoft.com/office/drawing/2014/main" id="{D14E97C2-2D86-1E24-01BF-63CA7C76A156}"/>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4" name="Kuusikulmio 43">
              <a:extLst>
                <a:ext uri="{FF2B5EF4-FFF2-40B4-BE49-F238E27FC236}">
                  <a16:creationId xmlns:a16="http://schemas.microsoft.com/office/drawing/2014/main" id="{FBD3D34F-7FCE-5890-C053-40BED736E1A7}"/>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5" name="Kuusikulmio 44">
              <a:extLst>
                <a:ext uri="{FF2B5EF4-FFF2-40B4-BE49-F238E27FC236}">
                  <a16:creationId xmlns:a16="http://schemas.microsoft.com/office/drawing/2014/main" id="{8A1D0DE0-E185-E278-6B2D-6FE33658DBE2}"/>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6" name="Kuusikulmio 45">
              <a:extLst>
                <a:ext uri="{FF2B5EF4-FFF2-40B4-BE49-F238E27FC236}">
                  <a16:creationId xmlns:a16="http://schemas.microsoft.com/office/drawing/2014/main" id="{47A25C94-BDAD-6FED-8A6C-4486372F8F48}"/>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7" name="Kuusikulmio 46">
              <a:extLst>
                <a:ext uri="{FF2B5EF4-FFF2-40B4-BE49-F238E27FC236}">
                  <a16:creationId xmlns:a16="http://schemas.microsoft.com/office/drawing/2014/main" id="{215C068E-D7EA-CE76-2582-940FDB9BFDB0}"/>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8" name="Kuusikulmio 47">
              <a:extLst>
                <a:ext uri="{FF2B5EF4-FFF2-40B4-BE49-F238E27FC236}">
                  <a16:creationId xmlns:a16="http://schemas.microsoft.com/office/drawing/2014/main" id="{3D066800-B41B-9026-2DB8-03C8F345C21F}"/>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9" name="Kuusikulmio 48">
              <a:extLst>
                <a:ext uri="{FF2B5EF4-FFF2-40B4-BE49-F238E27FC236}">
                  <a16:creationId xmlns:a16="http://schemas.microsoft.com/office/drawing/2014/main" id="{8B4343CE-0692-C33E-1EEF-3620223C765F}"/>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0" name="Kuusikulmio 49">
              <a:extLst>
                <a:ext uri="{FF2B5EF4-FFF2-40B4-BE49-F238E27FC236}">
                  <a16:creationId xmlns:a16="http://schemas.microsoft.com/office/drawing/2014/main" id="{1477FEB1-AA15-F593-557B-1BBEFEB6D517}"/>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1" name="Kuusikulmio 50">
              <a:extLst>
                <a:ext uri="{FF2B5EF4-FFF2-40B4-BE49-F238E27FC236}">
                  <a16:creationId xmlns:a16="http://schemas.microsoft.com/office/drawing/2014/main" id="{14184EDE-0013-8BB5-92C3-AFB390208477}"/>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2" name="Kuusikulmio 51">
              <a:extLst>
                <a:ext uri="{FF2B5EF4-FFF2-40B4-BE49-F238E27FC236}">
                  <a16:creationId xmlns:a16="http://schemas.microsoft.com/office/drawing/2014/main" id="{FF670638-B461-79DD-37E2-1DAF04CE1528}"/>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grpSp>
      <p:sp>
        <p:nvSpPr>
          <p:cNvPr id="55" name="Kuusikulmio 54">
            <a:extLst>
              <a:ext uri="{FF2B5EF4-FFF2-40B4-BE49-F238E27FC236}">
                <a16:creationId xmlns:a16="http://schemas.microsoft.com/office/drawing/2014/main" id="{733E9FA6-E533-8EB4-6F36-E3538F96E831}"/>
              </a:ext>
              <a:ext uri="{C183D7F6-B498-43B3-948B-1728B52AA6E4}">
                <adec:decorative xmlns:adec="http://schemas.microsoft.com/office/drawing/2017/decorative" val="1"/>
              </a:ext>
            </a:extLst>
          </p:cNvPr>
          <p:cNvSpPr/>
          <p:nvPr/>
        </p:nvSpPr>
        <p:spPr>
          <a:xfrm>
            <a:off x="687647" y="1071933"/>
            <a:ext cx="1280040" cy="1020687"/>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6" name="object 9">
            <a:extLst>
              <a:ext uri="{FF2B5EF4-FFF2-40B4-BE49-F238E27FC236}">
                <a16:creationId xmlns:a16="http://schemas.microsoft.com/office/drawing/2014/main" id="{838FC861-4335-1FAD-FAEA-10E98FD5E334}"/>
              </a:ext>
              <a:ext uri="{C183D7F6-B498-43B3-948B-1728B52AA6E4}">
                <adec:decorative xmlns:adec="http://schemas.microsoft.com/office/drawing/2017/decorative" val="1"/>
              </a:ext>
            </a:extLst>
          </p:cNvPr>
          <p:cNvSpPr txBox="1"/>
          <p:nvPr/>
        </p:nvSpPr>
        <p:spPr>
          <a:xfrm>
            <a:off x="858454" y="1531589"/>
            <a:ext cx="1005501" cy="16073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Yhteistoiminta</a:t>
            </a:r>
          </a:p>
        </p:txBody>
      </p:sp>
      <p:pic>
        <p:nvPicPr>
          <p:cNvPr id="7" name="Kuva 6">
            <a:extLst>
              <a:ext uri="{FF2B5EF4-FFF2-40B4-BE49-F238E27FC236}">
                <a16:creationId xmlns:a16="http://schemas.microsoft.com/office/drawing/2014/main" id="{98BD73E3-5A61-3ACD-B685-340298FCC33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0919" y="5915608"/>
            <a:ext cx="1736793" cy="632509"/>
          </a:xfrm>
          <a:prstGeom prst="rect">
            <a:avLst/>
          </a:prstGeom>
        </p:spPr>
      </p:pic>
      <p:sp>
        <p:nvSpPr>
          <p:cNvPr id="57" name="Tekstiruutu 94">
            <a:extLst>
              <a:ext uri="{FF2B5EF4-FFF2-40B4-BE49-F238E27FC236}">
                <a16:creationId xmlns:a16="http://schemas.microsoft.com/office/drawing/2014/main" id="{872A6311-8793-1CEB-2066-1D873D4AA8F0}"/>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5" action="ppaction://hlinksldjump"/>
              </a:rPr>
              <a:t>Takaisin</a:t>
            </a:r>
            <a:endParaRPr lang="fi-FI" sz="800" i="1" dirty="0">
              <a:solidFill>
                <a:schemeClr val="tx2"/>
              </a:solidFill>
              <a:latin typeface="Myriad Pro" panose="020B0503030403020204" pitchFamily="34" charset="0"/>
            </a:endParaRPr>
          </a:p>
        </p:txBody>
      </p:sp>
      <p:sp>
        <p:nvSpPr>
          <p:cNvPr id="60" name="object 9" descr="Painike takaisin pääsivulle.">
            <a:hlinkClick r:id="rId5" action="ppaction://hlinksldjump"/>
            <a:extLst>
              <a:ext uri="{FF2B5EF4-FFF2-40B4-BE49-F238E27FC236}">
                <a16:creationId xmlns:a16="http://schemas.microsoft.com/office/drawing/2014/main" id="{5319DBF8-38CE-4570-766D-1A9B9D9CAE35}"/>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61" name="Kuva 100">
            <a:extLst>
              <a:ext uri="{FF2B5EF4-FFF2-40B4-BE49-F238E27FC236}">
                <a16:creationId xmlns:a16="http://schemas.microsoft.com/office/drawing/2014/main" id="{BD81913F-CA34-074B-9892-744FE60D0B4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34978" y="6384829"/>
            <a:ext cx="280871" cy="274262"/>
          </a:xfrm>
          <a:prstGeom prst="rect">
            <a:avLst/>
          </a:prstGeom>
        </p:spPr>
      </p:pic>
      <p:pic>
        <p:nvPicPr>
          <p:cNvPr id="2" name="Kuva 19">
            <a:extLst>
              <a:ext uri="{FF2B5EF4-FFF2-40B4-BE49-F238E27FC236}">
                <a16:creationId xmlns:a16="http://schemas.microsoft.com/office/drawing/2014/main" id="{86533055-4C9C-9923-1279-2F31B8F74C7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667775" y="1585403"/>
            <a:ext cx="1641179" cy="1277635"/>
          </a:xfrm>
          <a:prstGeom prst="rect">
            <a:avLst/>
          </a:prstGeom>
        </p:spPr>
      </p:pic>
    </p:spTree>
    <p:extLst>
      <p:ext uri="{BB962C8B-B14F-4D97-AF65-F5344CB8AC3E}">
        <p14:creationId xmlns:p14="http://schemas.microsoft.com/office/powerpoint/2010/main" val="1530932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32E758C-8F9D-1C39-056F-00BC53CC885A}"/>
            </a:ext>
          </a:extLst>
        </p:cNvPr>
        <p:cNvGrpSpPr/>
        <p:nvPr/>
      </p:nvGrpSpPr>
      <p:grpSpPr>
        <a:xfrm>
          <a:off x="0" y="0"/>
          <a:ext cx="0" cy="0"/>
          <a:chOff x="0" y="0"/>
          <a:chExt cx="0" cy="0"/>
        </a:xfrm>
      </p:grpSpPr>
      <p:grpSp>
        <p:nvGrpSpPr>
          <p:cNvPr id="66" name="Group 65">
            <a:extLst>
              <a:ext uri="{FF2B5EF4-FFF2-40B4-BE49-F238E27FC236}">
                <a16:creationId xmlns:a16="http://schemas.microsoft.com/office/drawing/2014/main" id="{6F44135C-49E6-F398-43C2-421E07F8B925}"/>
              </a:ext>
              <a:ext uri="{C183D7F6-B498-43B3-948B-1728B52AA6E4}">
                <adec:decorative xmlns:adec="http://schemas.microsoft.com/office/drawing/2017/decorative" val="1"/>
              </a:ext>
            </a:extLst>
          </p:cNvPr>
          <p:cNvGrpSpPr/>
          <p:nvPr/>
        </p:nvGrpSpPr>
        <p:grpSpPr>
          <a:xfrm>
            <a:off x="10560675" y="4655709"/>
            <a:ext cx="1028927" cy="1448116"/>
            <a:chOff x="7227281" y="4684284"/>
            <a:chExt cx="1028927" cy="1448116"/>
          </a:xfrm>
        </p:grpSpPr>
        <p:sp>
          <p:nvSpPr>
            <p:cNvPr id="62" name="object 9">
              <a:extLst>
                <a:ext uri="{FF2B5EF4-FFF2-40B4-BE49-F238E27FC236}">
                  <a16:creationId xmlns:a16="http://schemas.microsoft.com/office/drawing/2014/main" id="{9DF765E4-6C52-800E-5A3E-386D5EE36E38}"/>
                </a:ext>
                <a:ext uri="{C183D7F6-B498-43B3-948B-1728B52AA6E4}">
                  <adec:decorative xmlns:adec="http://schemas.microsoft.com/office/drawing/2017/decorative" val="1"/>
                </a:ext>
              </a:extLst>
            </p:cNvPr>
            <p:cNvSpPr/>
            <p:nvPr/>
          </p:nvSpPr>
          <p:spPr>
            <a:xfrm>
              <a:off x="7227282" y="4684284"/>
              <a:ext cx="1028926" cy="1135515"/>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1"/>
            </a:solidFill>
          </p:spPr>
          <p:txBody>
            <a:bodyPr wrap="square" lIns="0" tIns="0" rIns="0" bIns="0" rtlCol="0"/>
            <a:lstStyle/>
            <a:p>
              <a:endParaRPr sz="1092"/>
            </a:p>
          </p:txBody>
        </p:sp>
        <p:sp>
          <p:nvSpPr>
            <p:cNvPr id="63" name="Isosceles Triangle 62">
              <a:extLst>
                <a:ext uri="{FF2B5EF4-FFF2-40B4-BE49-F238E27FC236}">
                  <a16:creationId xmlns:a16="http://schemas.microsoft.com/office/drawing/2014/main" id="{73EAEAE1-77FA-2663-3BCE-CB1600B5BCB0}"/>
                </a:ext>
              </a:extLst>
            </p:cNvPr>
            <p:cNvSpPr/>
            <p:nvPr/>
          </p:nvSpPr>
          <p:spPr>
            <a:xfrm rot="10800000">
              <a:off x="7227281" y="5815709"/>
              <a:ext cx="1028926" cy="316691"/>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67" name="Group 66">
            <a:extLst>
              <a:ext uri="{FF2B5EF4-FFF2-40B4-BE49-F238E27FC236}">
                <a16:creationId xmlns:a16="http://schemas.microsoft.com/office/drawing/2014/main" id="{62325692-D462-38A9-1F83-7B6FE97A538A}"/>
              </a:ext>
              <a:ext uri="{C183D7F6-B498-43B3-948B-1728B52AA6E4}">
                <adec:decorative xmlns:adec="http://schemas.microsoft.com/office/drawing/2017/decorative" val="1"/>
              </a:ext>
            </a:extLst>
          </p:cNvPr>
          <p:cNvGrpSpPr/>
          <p:nvPr/>
        </p:nvGrpSpPr>
        <p:grpSpPr>
          <a:xfrm>
            <a:off x="10551036" y="3158222"/>
            <a:ext cx="1028927" cy="1449549"/>
            <a:chOff x="7227281" y="4674759"/>
            <a:chExt cx="1028927" cy="1449549"/>
          </a:xfrm>
        </p:grpSpPr>
        <p:sp>
          <p:nvSpPr>
            <p:cNvPr id="68" name="object 9">
              <a:extLst>
                <a:ext uri="{FF2B5EF4-FFF2-40B4-BE49-F238E27FC236}">
                  <a16:creationId xmlns:a16="http://schemas.microsoft.com/office/drawing/2014/main" id="{38C61A21-F59B-9618-2774-A100E6E76B0F}"/>
                </a:ext>
                <a:ext uri="{C183D7F6-B498-43B3-948B-1728B52AA6E4}">
                  <adec:decorative xmlns:adec="http://schemas.microsoft.com/office/drawing/2017/decorative" val="1"/>
                </a:ext>
              </a:extLst>
            </p:cNvPr>
            <p:cNvSpPr/>
            <p:nvPr/>
          </p:nvSpPr>
          <p:spPr>
            <a:xfrm>
              <a:off x="7227282" y="4674759"/>
              <a:ext cx="1028926" cy="1135515"/>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1"/>
            </a:solidFill>
          </p:spPr>
          <p:txBody>
            <a:bodyPr wrap="square" lIns="0" tIns="0" rIns="0" bIns="0" rtlCol="0"/>
            <a:lstStyle/>
            <a:p>
              <a:endParaRPr sz="1092"/>
            </a:p>
          </p:txBody>
        </p:sp>
        <p:sp>
          <p:nvSpPr>
            <p:cNvPr id="69" name="Isosceles Triangle 68">
              <a:extLst>
                <a:ext uri="{FF2B5EF4-FFF2-40B4-BE49-F238E27FC236}">
                  <a16:creationId xmlns:a16="http://schemas.microsoft.com/office/drawing/2014/main" id="{BC35F547-EC73-72BD-BF2E-B898FC3BAADB}"/>
                </a:ext>
              </a:extLst>
            </p:cNvPr>
            <p:cNvSpPr/>
            <p:nvPr/>
          </p:nvSpPr>
          <p:spPr>
            <a:xfrm rot="10800000">
              <a:off x="7227281" y="5807617"/>
              <a:ext cx="1028926" cy="316691"/>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70" name="Group 69">
            <a:extLst>
              <a:ext uri="{FF2B5EF4-FFF2-40B4-BE49-F238E27FC236}">
                <a16:creationId xmlns:a16="http://schemas.microsoft.com/office/drawing/2014/main" id="{A988C561-9308-7288-5BB2-6877354EA830}"/>
              </a:ext>
              <a:ext uri="{C183D7F6-B498-43B3-948B-1728B52AA6E4}">
                <adec:decorative xmlns:adec="http://schemas.microsoft.com/office/drawing/2017/decorative" val="1"/>
              </a:ext>
            </a:extLst>
          </p:cNvPr>
          <p:cNvGrpSpPr/>
          <p:nvPr/>
        </p:nvGrpSpPr>
        <p:grpSpPr>
          <a:xfrm>
            <a:off x="10538349" y="1683401"/>
            <a:ext cx="1028927" cy="1436409"/>
            <a:chOff x="7227281" y="4687899"/>
            <a:chExt cx="1028927" cy="1436409"/>
          </a:xfrm>
        </p:grpSpPr>
        <p:sp>
          <p:nvSpPr>
            <p:cNvPr id="71" name="object 9">
              <a:extLst>
                <a:ext uri="{FF2B5EF4-FFF2-40B4-BE49-F238E27FC236}">
                  <a16:creationId xmlns:a16="http://schemas.microsoft.com/office/drawing/2014/main" id="{2E6653FD-0FEB-7D7F-1103-C696603C4437}"/>
                </a:ext>
                <a:ext uri="{C183D7F6-B498-43B3-948B-1728B52AA6E4}">
                  <adec:decorative xmlns:adec="http://schemas.microsoft.com/office/drawing/2017/decorative" val="1"/>
                </a:ext>
              </a:extLst>
            </p:cNvPr>
            <p:cNvSpPr/>
            <p:nvPr/>
          </p:nvSpPr>
          <p:spPr>
            <a:xfrm>
              <a:off x="7227282" y="4687899"/>
              <a:ext cx="1028926" cy="1122375"/>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1"/>
            </a:solidFill>
          </p:spPr>
          <p:txBody>
            <a:bodyPr wrap="square" lIns="0" tIns="0" rIns="0" bIns="0" rtlCol="0"/>
            <a:lstStyle/>
            <a:p>
              <a:endParaRPr sz="1092"/>
            </a:p>
          </p:txBody>
        </p:sp>
        <p:sp>
          <p:nvSpPr>
            <p:cNvPr id="72" name="Isosceles Triangle 71">
              <a:extLst>
                <a:ext uri="{FF2B5EF4-FFF2-40B4-BE49-F238E27FC236}">
                  <a16:creationId xmlns:a16="http://schemas.microsoft.com/office/drawing/2014/main" id="{F29E8105-BC99-7111-0B7B-CE982EF58524}"/>
                </a:ext>
              </a:extLst>
            </p:cNvPr>
            <p:cNvSpPr/>
            <p:nvPr/>
          </p:nvSpPr>
          <p:spPr>
            <a:xfrm rot="10800000">
              <a:off x="7227281" y="5807617"/>
              <a:ext cx="1028926" cy="316691"/>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9" name="object 9">
            <a:extLst>
              <a:ext uri="{FF2B5EF4-FFF2-40B4-BE49-F238E27FC236}">
                <a16:creationId xmlns:a16="http://schemas.microsoft.com/office/drawing/2014/main" id="{89286E2D-1B42-4F96-5E69-62CA5A70398A}"/>
              </a:ext>
              <a:ext uri="{C183D7F6-B498-43B3-948B-1728B52AA6E4}">
                <adec:decorative xmlns:adec="http://schemas.microsoft.com/office/drawing/2017/decorative" val="1"/>
              </a:ext>
            </a:extLst>
          </p:cNvPr>
          <p:cNvSpPr/>
          <p:nvPr/>
        </p:nvSpPr>
        <p:spPr>
          <a:xfrm>
            <a:off x="7412659" y="1683401"/>
            <a:ext cx="2993403" cy="1385495"/>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2">
              <a:lumMod val="20000"/>
              <a:lumOff val="80000"/>
            </a:schemeClr>
          </a:solidFill>
        </p:spPr>
        <p:txBody>
          <a:bodyPr wrap="square" lIns="0" tIns="0" rIns="0" bIns="0" rtlCol="0"/>
          <a:lstStyle/>
          <a:p>
            <a:endParaRPr sz="1092"/>
          </a:p>
        </p:txBody>
      </p:sp>
      <p:sp>
        <p:nvSpPr>
          <p:cNvPr id="8" name="object 9">
            <a:extLst>
              <a:ext uri="{FF2B5EF4-FFF2-40B4-BE49-F238E27FC236}">
                <a16:creationId xmlns:a16="http://schemas.microsoft.com/office/drawing/2014/main" id="{7F9032A9-E9BC-D1B6-14AB-24E1D058D06A}"/>
              </a:ext>
              <a:ext uri="{C183D7F6-B498-43B3-948B-1728B52AA6E4}">
                <adec:decorative xmlns:adec="http://schemas.microsoft.com/office/drawing/2017/decorative" val="1"/>
              </a:ext>
            </a:extLst>
          </p:cNvPr>
          <p:cNvSpPr/>
          <p:nvPr/>
        </p:nvSpPr>
        <p:spPr>
          <a:xfrm>
            <a:off x="7412659" y="3155799"/>
            <a:ext cx="2993403" cy="1385495"/>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2">
              <a:lumMod val="20000"/>
              <a:lumOff val="80000"/>
            </a:schemeClr>
          </a:solidFill>
        </p:spPr>
        <p:txBody>
          <a:bodyPr wrap="square" lIns="0" tIns="0" rIns="0" bIns="0" rtlCol="0"/>
          <a:lstStyle/>
          <a:p>
            <a:endParaRPr sz="1092"/>
          </a:p>
        </p:txBody>
      </p:sp>
      <p:sp>
        <p:nvSpPr>
          <p:cNvPr id="16" name="object 9">
            <a:extLst>
              <a:ext uri="{FF2B5EF4-FFF2-40B4-BE49-F238E27FC236}">
                <a16:creationId xmlns:a16="http://schemas.microsoft.com/office/drawing/2014/main" id="{147DE8DE-EBD6-2E81-DFA1-6071B8DAF00F}"/>
              </a:ext>
              <a:ext uri="{C183D7F6-B498-43B3-948B-1728B52AA6E4}">
                <adec:decorative xmlns:adec="http://schemas.microsoft.com/office/drawing/2017/decorative" val="1"/>
              </a:ext>
            </a:extLst>
          </p:cNvPr>
          <p:cNvSpPr/>
          <p:nvPr/>
        </p:nvSpPr>
        <p:spPr>
          <a:xfrm>
            <a:off x="7412659" y="4665235"/>
            <a:ext cx="2993403" cy="1385495"/>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2">
              <a:lumMod val="20000"/>
              <a:lumOff val="80000"/>
            </a:schemeClr>
          </a:solidFill>
        </p:spPr>
        <p:txBody>
          <a:bodyPr wrap="square" lIns="0" tIns="0" rIns="0" bIns="0" rtlCol="0"/>
          <a:lstStyle/>
          <a:p>
            <a:endParaRPr sz="1092"/>
          </a:p>
        </p:txBody>
      </p:sp>
      <p:sp>
        <p:nvSpPr>
          <p:cNvPr id="13" name="object 13">
            <a:extLst>
              <a:ext uri="{FF2B5EF4-FFF2-40B4-BE49-F238E27FC236}">
                <a16:creationId xmlns:a16="http://schemas.microsoft.com/office/drawing/2014/main" id="{580AD608-4FE7-439F-A4B6-4FF98B4829EB}"/>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a:extLst>
              <a:ext uri="{FF2B5EF4-FFF2-40B4-BE49-F238E27FC236}">
                <a16:creationId xmlns:a16="http://schemas.microsoft.com/office/drawing/2014/main" id="{F3AF44CB-351D-DA2D-241C-59168DDCB922}"/>
              </a:ext>
            </a:extLst>
          </p:cNvPr>
          <p:cNvSpPr txBox="1">
            <a:spLocks noGrp="1"/>
          </p:cNvSpPr>
          <p:nvPr>
            <p:ph type="title" idx="4294967295"/>
          </p:nvPr>
        </p:nvSpPr>
        <p:spPr>
          <a:xfrm>
            <a:off x="2103246" y="1105533"/>
            <a:ext cx="4646189" cy="255554"/>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lang="fi-FI" sz="1600" b="1" i="0" u="none" strike="noStrike" kern="1200" cap="none" spc="-6" normalizeH="0" baseline="0" noProof="0" dirty="0">
                <a:ln>
                  <a:noFill/>
                </a:ln>
                <a:solidFill>
                  <a:srgbClr val="006475"/>
                </a:solidFill>
                <a:effectLst/>
                <a:uLnTx/>
                <a:uFillTx/>
                <a:latin typeface="Myriad Pro"/>
                <a:ea typeface="+mn-ea"/>
                <a:cs typeface="Myriad Pro"/>
              </a:rPr>
              <a:t>Henkilöstösuunnittelu</a:t>
            </a:r>
            <a:endParaRPr kumimoji="0" lang="fi-FI" sz="16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EB308932-CA70-F07E-0127-8A565230F85C}"/>
              </a:ext>
            </a:extLst>
          </p:cNvPr>
          <p:cNvSpPr txBox="1"/>
          <p:nvPr/>
        </p:nvSpPr>
        <p:spPr>
          <a:xfrm>
            <a:off x="1970960" y="1415478"/>
            <a:ext cx="4646189" cy="692497"/>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Henkilöstösuunnittelun tavoitteena on, että organisaatiolla </a:t>
            </a:r>
            <a:br>
              <a:rPr lang="fi-FI" sz="1300" i="1" dirty="0">
                <a:solidFill>
                  <a:schemeClr val="accent1"/>
                </a:solidFill>
                <a:latin typeface="Myriad Pro" panose="020B0503030403020204" pitchFamily="34" charset="0"/>
              </a:rPr>
            </a:br>
            <a:r>
              <a:rPr lang="fi-FI" sz="1300" i="1" dirty="0">
                <a:solidFill>
                  <a:schemeClr val="accent1"/>
                </a:solidFill>
                <a:latin typeface="Myriad Pro" panose="020B0503030403020204" pitchFamily="34" charset="0"/>
              </a:rPr>
              <a:t>on käytettävissä oikea määrä oikeanlaista osaamista oikeissa tehtävissä. </a:t>
            </a:r>
          </a:p>
        </p:txBody>
      </p:sp>
      <p:sp>
        <p:nvSpPr>
          <p:cNvPr id="14" name="object 14">
            <a:extLst>
              <a:ext uri="{FF2B5EF4-FFF2-40B4-BE49-F238E27FC236}">
                <a16:creationId xmlns:a16="http://schemas.microsoft.com/office/drawing/2014/main" id="{36E36917-BEF8-8E45-A841-E2F70458A1E1}"/>
              </a:ext>
            </a:extLst>
          </p:cNvPr>
          <p:cNvSpPr txBox="1"/>
          <p:nvPr/>
        </p:nvSpPr>
        <p:spPr>
          <a:xfrm>
            <a:off x="804759" y="2286354"/>
            <a:ext cx="6367566" cy="3703040"/>
          </a:xfrm>
          <a:prstGeom prst="rect">
            <a:avLst/>
          </a:prstGeom>
        </p:spPr>
        <p:txBody>
          <a:bodyPr vert="horz" wrap="square" lIns="0" tIns="9627" rIns="0" bIns="0" rtlCol="0">
            <a:spAutoFit/>
          </a:bodyPr>
          <a:lstStyle/>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Viraston toiminnan tavoitetila ja sen vaatima osaaminen luovat perustan henkilöstö-suunnittelulle.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Henkilöstösuunnitelma kertoo osaamistarpeiden ja niiden mukaisen henkilöstömäärän </a:t>
            </a:r>
            <a:br>
              <a:rPr lang="fi-FI" sz="1200" dirty="0">
                <a:solidFill>
                  <a:schemeClr val="accent1"/>
                </a:solidFill>
                <a:latin typeface="Myriad Pro"/>
                <a:cs typeface="Myriad Pro"/>
              </a:rPr>
            </a:br>
            <a:r>
              <a:rPr lang="fi-FI" sz="1200" dirty="0">
                <a:solidFill>
                  <a:schemeClr val="accent1"/>
                </a:solidFill>
                <a:latin typeface="Myriad Pro"/>
                <a:cs typeface="Myriad Pro"/>
              </a:rPr>
              <a:t>ja -rakenteen kehityssuunnasta ja tavoitetilasta. Kun lisäksi arvioidaan, kuinka paljon nykyhenkilöstöstä ja sen osaamisesta on käytettävissä tulevina vuosina, tiedetään kuinka paljon on hankittava uutta osaamista.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Henkilöstösuunnitelma toimeenpannaan konkreettisilla toimenpiteillä, esim. ulkoisilla ja sisäisillä rekrytoinneilla ja nykyhenkilöstön osaamisen kehittämisellä.</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Henkilöstösuunnittelussa </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Ennakoidaan osaamistarpeita ja päätetään henkilöstömäärän ja -rakenteen tavoitetilasta. Varmistetaan, että henkilöstön tavoitetila vastaa määrärahoja.</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Selvitetään nykyhenkilöstön osaamisen kehittämistarpeita ja suunnitellaan sisältä ja ulkoa rekrytoitavaa osaamista.</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Toimeenpannaan henkilöstösuunnitelma kehittämällä nykyhenkilöstön osaamista ja rekrytoimalla henkilöstöä sisältä ja ulkoa.</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Seurataan ja arvioidaan henkilöstömäärän ja -rakenteen muutosta ja toimenpiteiden </a:t>
            </a:r>
            <a:br>
              <a:rPr lang="fi-FI" sz="1100" dirty="0">
                <a:solidFill>
                  <a:schemeClr val="accent1"/>
                </a:solidFill>
                <a:latin typeface="Myriad Pro"/>
                <a:cs typeface="Myriad Pro"/>
              </a:rPr>
            </a:br>
            <a:r>
              <a:rPr lang="fi-FI" sz="1100" dirty="0">
                <a:solidFill>
                  <a:schemeClr val="accent1"/>
                </a:solidFill>
                <a:latin typeface="Myriad Pro"/>
                <a:cs typeface="Myriad Pro"/>
              </a:rPr>
              <a:t>riittävyyttä sekä tarkennetaan tavoitteita ja toimenpiteitä.</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Osana henkilöstöstrategian toimenpanoa on tuotettu valtiolle yhteinen strategisen henkilöstösuunnittelun malli, joka löytyy osoitteesta : </a:t>
            </a:r>
            <a:r>
              <a:rPr lang="fi-FI" sz="1200" dirty="0">
                <a:solidFill>
                  <a:schemeClr val="accent1"/>
                </a:solidFill>
                <a:latin typeface="Myriad Pro"/>
                <a:cs typeface="Myriad Pro"/>
                <a:hlinkClick r:id="rId3"/>
              </a:rPr>
              <a:t>vm.fi | Henkilöstösuunnittelu</a:t>
            </a:r>
            <a:endParaRPr lang="fi-FI" sz="1200" dirty="0">
              <a:solidFill>
                <a:schemeClr val="accent1"/>
              </a:solidFill>
              <a:latin typeface="Myriad Pro"/>
              <a:cs typeface="Myriad Pro"/>
            </a:endParaRPr>
          </a:p>
        </p:txBody>
      </p:sp>
      <p:sp>
        <p:nvSpPr>
          <p:cNvPr id="10" name="object 10">
            <a:extLst>
              <a:ext uri="{FF2B5EF4-FFF2-40B4-BE49-F238E27FC236}">
                <a16:creationId xmlns:a16="http://schemas.microsoft.com/office/drawing/2014/main" id="{708E1720-2649-40FF-2556-191E44040699}"/>
              </a:ext>
            </a:extLst>
          </p:cNvPr>
          <p:cNvSpPr txBox="1"/>
          <p:nvPr/>
        </p:nvSpPr>
        <p:spPr>
          <a:xfrm>
            <a:off x="7651869" y="1910650"/>
            <a:ext cx="3019063" cy="984347"/>
          </a:xfrm>
          <a:prstGeom prst="rect">
            <a:avLst/>
          </a:prstGeom>
        </p:spPr>
        <p:txBody>
          <a:bodyPr vert="horz" wrap="square" lIns="0" tIns="9627" rIns="0" bIns="0" rtlCol="0">
            <a:spAutoFit/>
          </a:bodyPr>
          <a:lstStyle/>
          <a:p>
            <a:pPr>
              <a:spcBef>
                <a:spcPts val="200"/>
              </a:spcBef>
              <a:spcAft>
                <a:spcPts val="600"/>
              </a:spcAft>
            </a:pPr>
            <a:r>
              <a:rPr lang="fi-FI" sz="1200" dirty="0">
                <a:solidFill>
                  <a:srgbClr val="006475"/>
                </a:solidFill>
                <a:latin typeface="Myriad Pro" panose="020B0503030403020204" pitchFamily="34" charset="0"/>
                <a:cs typeface="Myriad Pro"/>
              </a:rPr>
              <a:t>Strategiset ja toiminnalliset tavoitteet</a:t>
            </a:r>
          </a:p>
          <a:p>
            <a:pPr>
              <a:spcBef>
                <a:spcPts val="200"/>
              </a:spcBef>
              <a:spcAft>
                <a:spcPts val="600"/>
              </a:spcAft>
            </a:pPr>
            <a:r>
              <a:rPr lang="fi-FI" sz="1200" dirty="0">
                <a:solidFill>
                  <a:srgbClr val="006475"/>
                </a:solidFill>
                <a:latin typeface="Myriad Pro" panose="020B0503030403020204" pitchFamily="34" charset="0"/>
                <a:cs typeface="Myriad Pro"/>
              </a:rPr>
              <a:t>Tavoitteiden vaatima osaaminen ja sen mukainen henkilöstömäärä ja -rakenne</a:t>
            </a:r>
          </a:p>
          <a:p>
            <a:pPr>
              <a:spcBef>
                <a:spcPts val="200"/>
              </a:spcBef>
              <a:spcAft>
                <a:spcPts val="600"/>
              </a:spcAft>
            </a:pPr>
            <a:r>
              <a:rPr lang="fi-FI" sz="1400" dirty="0">
                <a:solidFill>
                  <a:schemeClr val="accent1"/>
                </a:solidFill>
                <a:sym typeface="Wingdings" panose="05000000000000000000" pitchFamily="2" charset="2"/>
              </a:rPr>
              <a:t></a:t>
            </a:r>
            <a:r>
              <a:rPr lang="fi-FI" sz="1334" b="1" dirty="0">
                <a:solidFill>
                  <a:srgbClr val="006475"/>
                </a:solidFill>
                <a:latin typeface="Myriad Pro" panose="020B0503030403020204" pitchFamily="34" charset="0"/>
                <a:cs typeface="Myriad Pro"/>
              </a:rPr>
              <a:t> Henkilöstön tavoitetila</a:t>
            </a:r>
          </a:p>
        </p:txBody>
      </p:sp>
      <p:sp>
        <p:nvSpPr>
          <p:cNvPr id="53" name="TextBox 52">
            <a:extLst>
              <a:ext uri="{FF2B5EF4-FFF2-40B4-BE49-F238E27FC236}">
                <a16:creationId xmlns:a16="http://schemas.microsoft.com/office/drawing/2014/main" id="{8412F59B-DA99-58EA-C60F-1857EA047DA7}"/>
              </a:ext>
            </a:extLst>
          </p:cNvPr>
          <p:cNvSpPr txBox="1"/>
          <p:nvPr/>
        </p:nvSpPr>
        <p:spPr>
          <a:xfrm>
            <a:off x="10451548" y="2239232"/>
            <a:ext cx="1202531" cy="276999"/>
          </a:xfrm>
          <a:prstGeom prst="rect">
            <a:avLst/>
          </a:prstGeom>
          <a:noFill/>
        </p:spPr>
        <p:txBody>
          <a:bodyPr wrap="square">
            <a:spAutoFit/>
          </a:bodyPr>
          <a:lstStyle/>
          <a:p>
            <a:pPr lvl="0" algn="ctr"/>
            <a:r>
              <a:rPr lang="fi-FI" sz="1200" dirty="0">
                <a:solidFill>
                  <a:schemeClr val="bg1"/>
                </a:solidFill>
                <a:latin typeface="Myriad Pro" panose="020B0503030403020204" pitchFamily="34" charset="0"/>
              </a:rPr>
              <a:t>Tavoitteet</a:t>
            </a:r>
          </a:p>
        </p:txBody>
      </p:sp>
      <p:sp>
        <p:nvSpPr>
          <p:cNvPr id="3" name="object 10">
            <a:extLst>
              <a:ext uri="{FF2B5EF4-FFF2-40B4-BE49-F238E27FC236}">
                <a16:creationId xmlns:a16="http://schemas.microsoft.com/office/drawing/2014/main" id="{7CD0C6DC-0AD5-9B81-AF09-4826BC3EF444}"/>
              </a:ext>
            </a:extLst>
          </p:cNvPr>
          <p:cNvSpPr txBox="1"/>
          <p:nvPr/>
        </p:nvSpPr>
        <p:spPr>
          <a:xfrm>
            <a:off x="7651869" y="3404395"/>
            <a:ext cx="2747209" cy="799681"/>
          </a:xfrm>
          <a:prstGeom prst="rect">
            <a:avLst/>
          </a:prstGeom>
        </p:spPr>
        <p:txBody>
          <a:bodyPr vert="horz" wrap="square" lIns="0" tIns="9627" rIns="0" bIns="0" rtlCol="0">
            <a:spAutoFit/>
          </a:bodyPr>
          <a:lstStyle/>
          <a:p>
            <a:pPr>
              <a:spcBef>
                <a:spcPts val="200"/>
              </a:spcBef>
              <a:spcAft>
                <a:spcPts val="600"/>
              </a:spcAft>
            </a:pPr>
            <a:r>
              <a:rPr lang="fi-FI" sz="1200" dirty="0">
                <a:solidFill>
                  <a:srgbClr val="006475"/>
                </a:solidFill>
                <a:latin typeface="Myriad Pro" panose="020B0503030403020204" pitchFamily="34" charset="0"/>
                <a:cs typeface="Myriad Pro"/>
              </a:rPr>
              <a:t>Nykyhenkilöstön määrä ja rakenne</a:t>
            </a:r>
          </a:p>
          <a:p>
            <a:pPr>
              <a:spcBef>
                <a:spcPts val="200"/>
              </a:spcBef>
              <a:spcAft>
                <a:spcPts val="600"/>
              </a:spcAft>
            </a:pPr>
            <a:r>
              <a:rPr lang="fi-FI" sz="1200" dirty="0">
                <a:solidFill>
                  <a:srgbClr val="006475"/>
                </a:solidFill>
                <a:latin typeface="Myriad Pro" panose="020B0503030403020204" pitchFamily="34" charset="0"/>
                <a:cs typeface="Myriad Pro"/>
              </a:rPr>
              <a:t>Henkilöstön poistuma tulevina vuosina</a:t>
            </a:r>
          </a:p>
          <a:p>
            <a:pPr>
              <a:spcBef>
                <a:spcPts val="200"/>
              </a:spcBef>
              <a:spcAft>
                <a:spcPts val="600"/>
              </a:spcAft>
            </a:pPr>
            <a:r>
              <a:rPr lang="fi-FI" sz="1400" dirty="0">
                <a:solidFill>
                  <a:schemeClr val="accent1"/>
                </a:solidFill>
                <a:sym typeface="Wingdings" panose="05000000000000000000" pitchFamily="2" charset="2"/>
              </a:rPr>
              <a:t></a:t>
            </a:r>
            <a:r>
              <a:rPr lang="fi-FI" sz="1334" b="1" dirty="0">
                <a:solidFill>
                  <a:srgbClr val="006475"/>
                </a:solidFill>
                <a:latin typeface="Myriad Pro" panose="020B0503030403020204" pitchFamily="34" charset="0"/>
                <a:cs typeface="Myriad Pro"/>
              </a:rPr>
              <a:t> Hankittava osaaminen</a:t>
            </a:r>
          </a:p>
        </p:txBody>
      </p:sp>
      <p:sp>
        <p:nvSpPr>
          <p:cNvPr id="64" name="TextBox 63">
            <a:extLst>
              <a:ext uri="{FF2B5EF4-FFF2-40B4-BE49-F238E27FC236}">
                <a16:creationId xmlns:a16="http://schemas.microsoft.com/office/drawing/2014/main" id="{E6D5645A-6C0B-1E71-D848-32D22EA73173}"/>
              </a:ext>
            </a:extLst>
          </p:cNvPr>
          <p:cNvSpPr txBox="1"/>
          <p:nvPr/>
        </p:nvSpPr>
        <p:spPr>
          <a:xfrm>
            <a:off x="10451548" y="3546744"/>
            <a:ext cx="1202531" cy="646331"/>
          </a:xfrm>
          <a:prstGeom prst="rect">
            <a:avLst/>
          </a:prstGeom>
          <a:noFill/>
        </p:spPr>
        <p:txBody>
          <a:bodyPr wrap="square">
            <a:spAutoFit/>
          </a:bodyPr>
          <a:lstStyle/>
          <a:p>
            <a:pPr lvl="0" algn="ctr"/>
            <a:r>
              <a:rPr lang="fi-FI" sz="1200" dirty="0">
                <a:solidFill>
                  <a:schemeClr val="bg1"/>
                </a:solidFill>
                <a:latin typeface="Myriad Pro" panose="020B0503030403020204" pitchFamily="34" charset="0"/>
              </a:rPr>
              <a:t>Nykytila ja kehittämis-tarve</a:t>
            </a:r>
          </a:p>
        </p:txBody>
      </p:sp>
      <p:sp>
        <p:nvSpPr>
          <p:cNvPr id="5" name="object 10">
            <a:extLst>
              <a:ext uri="{FF2B5EF4-FFF2-40B4-BE49-F238E27FC236}">
                <a16:creationId xmlns:a16="http://schemas.microsoft.com/office/drawing/2014/main" id="{FADB4C37-945F-1341-AD23-A4B968671239}"/>
              </a:ext>
            </a:extLst>
          </p:cNvPr>
          <p:cNvSpPr txBox="1"/>
          <p:nvPr/>
        </p:nvSpPr>
        <p:spPr>
          <a:xfrm>
            <a:off x="7651869" y="4856042"/>
            <a:ext cx="3019063" cy="799681"/>
          </a:xfrm>
          <a:prstGeom prst="rect">
            <a:avLst/>
          </a:prstGeom>
        </p:spPr>
        <p:txBody>
          <a:bodyPr vert="horz" wrap="square" lIns="0" tIns="9627" rIns="0" bIns="0" rtlCol="0">
            <a:spAutoFit/>
          </a:bodyPr>
          <a:lstStyle/>
          <a:p>
            <a:pPr>
              <a:spcBef>
                <a:spcPts val="200"/>
              </a:spcBef>
              <a:spcAft>
                <a:spcPts val="600"/>
              </a:spcAft>
            </a:pPr>
            <a:r>
              <a:rPr lang="fi-FI" sz="1200" dirty="0">
                <a:solidFill>
                  <a:srgbClr val="006475"/>
                </a:solidFill>
                <a:latin typeface="Myriad Pro" panose="020B0503030403020204" pitchFamily="34" charset="0"/>
                <a:cs typeface="Myriad Pro"/>
              </a:rPr>
              <a:t>Sisäiset ja ulkoiset rekrytoinnit</a:t>
            </a:r>
          </a:p>
          <a:p>
            <a:pPr>
              <a:spcBef>
                <a:spcPts val="200"/>
              </a:spcBef>
              <a:spcAft>
                <a:spcPts val="600"/>
              </a:spcAft>
            </a:pPr>
            <a:r>
              <a:rPr lang="fi-FI" sz="1200" dirty="0">
                <a:solidFill>
                  <a:srgbClr val="006475"/>
                </a:solidFill>
                <a:latin typeface="Myriad Pro" panose="020B0503030403020204" pitchFamily="34" charset="0"/>
                <a:cs typeface="Myriad Pro"/>
              </a:rPr>
              <a:t>Nykyhenkilöstön osaamisen kehittäminen</a:t>
            </a:r>
          </a:p>
          <a:p>
            <a:pPr>
              <a:spcBef>
                <a:spcPts val="200"/>
              </a:spcBef>
              <a:spcAft>
                <a:spcPts val="600"/>
              </a:spcAft>
            </a:pPr>
            <a:r>
              <a:rPr lang="fi-FI" sz="1400" dirty="0">
                <a:solidFill>
                  <a:schemeClr val="accent1"/>
                </a:solidFill>
                <a:sym typeface="Wingdings" panose="05000000000000000000" pitchFamily="2" charset="2"/>
              </a:rPr>
              <a:t></a:t>
            </a:r>
            <a:r>
              <a:rPr lang="fi-FI" sz="1334" b="1" dirty="0">
                <a:solidFill>
                  <a:srgbClr val="006475"/>
                </a:solidFill>
                <a:latin typeface="Myriad Pro" panose="020B0503030403020204" pitchFamily="34" charset="0"/>
                <a:cs typeface="Myriad Pro"/>
              </a:rPr>
              <a:t> Toimeenpano ja seuranta</a:t>
            </a:r>
          </a:p>
        </p:txBody>
      </p:sp>
      <p:sp>
        <p:nvSpPr>
          <p:cNvPr id="65" name="TextBox 64">
            <a:extLst>
              <a:ext uri="{FF2B5EF4-FFF2-40B4-BE49-F238E27FC236}">
                <a16:creationId xmlns:a16="http://schemas.microsoft.com/office/drawing/2014/main" id="{16D95501-E1E4-B9D9-F7F9-3F8D980D9CF9}"/>
              </a:ext>
            </a:extLst>
          </p:cNvPr>
          <p:cNvSpPr txBox="1"/>
          <p:nvPr/>
        </p:nvSpPr>
        <p:spPr>
          <a:xfrm>
            <a:off x="10464235" y="5096514"/>
            <a:ext cx="1202531" cy="276999"/>
          </a:xfrm>
          <a:prstGeom prst="rect">
            <a:avLst/>
          </a:prstGeom>
          <a:noFill/>
        </p:spPr>
        <p:txBody>
          <a:bodyPr wrap="square">
            <a:spAutoFit/>
          </a:bodyPr>
          <a:lstStyle/>
          <a:p>
            <a:pPr lvl="0" algn="ctr"/>
            <a:r>
              <a:rPr lang="fi-FI" sz="1200" dirty="0">
                <a:solidFill>
                  <a:schemeClr val="bg1"/>
                </a:solidFill>
                <a:latin typeface="Myriad Pro" panose="020B0503030403020204" pitchFamily="34" charset="0"/>
              </a:rPr>
              <a:t>Kehittäminen</a:t>
            </a:r>
          </a:p>
        </p:txBody>
      </p:sp>
      <p:sp>
        <p:nvSpPr>
          <p:cNvPr id="15" name="object 15">
            <a:extLst>
              <a:ext uri="{FF2B5EF4-FFF2-40B4-BE49-F238E27FC236}">
                <a16:creationId xmlns:a16="http://schemas.microsoft.com/office/drawing/2014/main" id="{39397193-DA51-88FF-186D-8B882A9E3E25}"/>
              </a:ext>
              <a:ext uri="{C183D7F6-B498-43B3-948B-1728B52AA6E4}">
                <adec:decorative xmlns:adec="http://schemas.microsoft.com/office/drawing/2017/decorative" val="1"/>
              </a:ext>
            </a:extLst>
          </p:cNvPr>
          <p:cNvSpPr txBox="1"/>
          <p:nvPr/>
        </p:nvSpPr>
        <p:spPr>
          <a:xfrm>
            <a:off x="11456117" y="478799"/>
            <a:ext cx="199885" cy="168743"/>
          </a:xfrm>
          <a:prstGeom prst="rect">
            <a:avLst/>
          </a:prstGeom>
        </p:spPr>
        <p:txBody>
          <a:bodyPr vert="horz" wrap="square" lIns="0" tIns="10012" rIns="0" bIns="0" rtlCol="0">
            <a:spAutoFit/>
          </a:bodyPr>
          <a:lstStyle/>
          <a:p>
            <a:pPr marL="7701">
              <a:spcBef>
                <a:spcPts val="79"/>
              </a:spcBef>
            </a:pPr>
            <a:fld id="{9B953A88-7586-4AE3-AEAE-E474DDC14AF1}" type="slidenum">
              <a:rPr lang="fi-FI" sz="1031" b="1" spc="24" smtClean="0">
                <a:solidFill>
                  <a:srgbClr val="006475"/>
                </a:solidFill>
                <a:latin typeface="Myriad Pro"/>
                <a:cs typeface="Myriad Pro"/>
              </a:rPr>
              <a:t>18</a:t>
            </a:fld>
            <a:endParaRPr sz="1031" dirty="0">
              <a:latin typeface="Myriad Pro"/>
              <a:cs typeface="Myriad Pro"/>
            </a:endParaRPr>
          </a:p>
        </p:txBody>
      </p:sp>
      <p:grpSp>
        <p:nvGrpSpPr>
          <p:cNvPr id="87" name="Ryhmä 86">
            <a:extLst>
              <a:ext uri="{FF2B5EF4-FFF2-40B4-BE49-F238E27FC236}">
                <a16:creationId xmlns:a16="http://schemas.microsoft.com/office/drawing/2014/main" id="{C7D88BDE-D94A-0B56-DB05-5725AD1E81A6}"/>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17" name="Kuusikulmio 16">
              <a:extLst>
                <a:ext uri="{FF2B5EF4-FFF2-40B4-BE49-F238E27FC236}">
                  <a16:creationId xmlns:a16="http://schemas.microsoft.com/office/drawing/2014/main" id="{AF6B4598-5A4C-C96C-CF55-42F8527F7C3A}"/>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18" name="Ryhmä 17">
              <a:extLst>
                <a:ext uri="{FF2B5EF4-FFF2-40B4-BE49-F238E27FC236}">
                  <a16:creationId xmlns:a16="http://schemas.microsoft.com/office/drawing/2014/main" id="{EB7066AF-1887-A245-65B7-2AB4BFCD67F4}"/>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19" name="Kuusikulmio 18">
                <a:extLst>
                  <a:ext uri="{FF2B5EF4-FFF2-40B4-BE49-F238E27FC236}">
                    <a16:creationId xmlns:a16="http://schemas.microsoft.com/office/drawing/2014/main" id="{79D46EAA-E9FF-3895-0198-B7BF7B374981}"/>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0" name="Kuusikulmio 19">
                <a:extLst>
                  <a:ext uri="{FF2B5EF4-FFF2-40B4-BE49-F238E27FC236}">
                    <a16:creationId xmlns:a16="http://schemas.microsoft.com/office/drawing/2014/main" id="{AF082468-6C83-5164-1AC4-2631965FAC53}"/>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1" name="Kuusikulmio 20">
                <a:extLst>
                  <a:ext uri="{FF2B5EF4-FFF2-40B4-BE49-F238E27FC236}">
                    <a16:creationId xmlns:a16="http://schemas.microsoft.com/office/drawing/2014/main" id="{D7745253-97A9-313E-1353-F3C1AF0A5F88}"/>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2" name="object 9">
                <a:extLst>
                  <a:ext uri="{FF2B5EF4-FFF2-40B4-BE49-F238E27FC236}">
                    <a16:creationId xmlns:a16="http://schemas.microsoft.com/office/drawing/2014/main" id="{498CD4D0-F124-8F27-8F40-3D64FF7B88DC}"/>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23" name="object 9">
                <a:extLst>
                  <a:ext uri="{FF2B5EF4-FFF2-40B4-BE49-F238E27FC236}">
                    <a16:creationId xmlns:a16="http://schemas.microsoft.com/office/drawing/2014/main" id="{024D8C59-9EB7-CDD5-9A11-ECE370E68C7F}"/>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24" name="object 9">
                <a:extLst>
                  <a:ext uri="{FF2B5EF4-FFF2-40B4-BE49-F238E27FC236}">
                    <a16:creationId xmlns:a16="http://schemas.microsoft.com/office/drawing/2014/main" id="{31007DBC-AEB5-4456-D213-88108AC80252}"/>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26" name="object 9">
              <a:extLst>
                <a:ext uri="{FF2B5EF4-FFF2-40B4-BE49-F238E27FC236}">
                  <a16:creationId xmlns:a16="http://schemas.microsoft.com/office/drawing/2014/main" id="{31A1BA9F-11AA-7239-49A2-0A4489AFA259}"/>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27" name="object 9">
              <a:extLst>
                <a:ext uri="{FF2B5EF4-FFF2-40B4-BE49-F238E27FC236}">
                  <a16:creationId xmlns:a16="http://schemas.microsoft.com/office/drawing/2014/main" id="{408B3F4E-3ABC-A6BA-F8A1-5F906168FC05}"/>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28" name="object 9">
              <a:extLst>
                <a:ext uri="{FF2B5EF4-FFF2-40B4-BE49-F238E27FC236}">
                  <a16:creationId xmlns:a16="http://schemas.microsoft.com/office/drawing/2014/main" id="{DC1E39E6-4141-38D4-AF8F-37092E0436C8}"/>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29" name="object 9">
              <a:extLst>
                <a:ext uri="{FF2B5EF4-FFF2-40B4-BE49-F238E27FC236}">
                  <a16:creationId xmlns:a16="http://schemas.microsoft.com/office/drawing/2014/main" id="{5606C038-5A17-F090-3C4C-674F9F3B50C5}"/>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30" name="object 9">
              <a:extLst>
                <a:ext uri="{FF2B5EF4-FFF2-40B4-BE49-F238E27FC236}">
                  <a16:creationId xmlns:a16="http://schemas.microsoft.com/office/drawing/2014/main" id="{32E38ACD-95D1-1DB6-A161-8E2570E08885}"/>
                </a:ext>
                <a:ext uri="{C183D7F6-B498-43B3-948B-1728B52AA6E4}">
                  <adec:decorative xmlns:adec="http://schemas.microsoft.com/office/drawing/2017/decorative" val="1"/>
                </a:ext>
              </a:extLst>
            </p:cNvPr>
            <p:cNvSpPr txBox="1"/>
            <p:nvPr/>
          </p:nvSpPr>
          <p:spPr>
            <a:xfrm>
              <a:off x="10571654" y="924228"/>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31" name="object 9">
              <a:extLst>
                <a:ext uri="{FF2B5EF4-FFF2-40B4-BE49-F238E27FC236}">
                  <a16:creationId xmlns:a16="http://schemas.microsoft.com/office/drawing/2014/main" id="{0781B232-77C7-DAF9-211A-5CBA80B40425}"/>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32" name="object 9">
              <a:extLst>
                <a:ext uri="{FF2B5EF4-FFF2-40B4-BE49-F238E27FC236}">
                  <a16:creationId xmlns:a16="http://schemas.microsoft.com/office/drawing/2014/main" id="{3D26AA6C-A684-DF24-4E37-7C90C373D561}"/>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33" name="object 9">
              <a:extLst>
                <a:ext uri="{FF2B5EF4-FFF2-40B4-BE49-F238E27FC236}">
                  <a16:creationId xmlns:a16="http://schemas.microsoft.com/office/drawing/2014/main" id="{79D49989-BDF3-5C43-600F-4CFB391799E3}"/>
                </a:ext>
                <a:ext uri="{C183D7F6-B498-43B3-948B-1728B52AA6E4}">
                  <adec:decorative xmlns:adec="http://schemas.microsoft.com/office/drawing/2017/decorative" val="1"/>
                </a:ext>
              </a:extLst>
            </p:cNvPr>
            <p:cNvSpPr txBox="1"/>
            <p:nvPr/>
          </p:nvSpPr>
          <p:spPr>
            <a:xfrm>
              <a:off x="9620432" y="958042"/>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34" name="object 9">
              <a:extLst>
                <a:ext uri="{FF2B5EF4-FFF2-40B4-BE49-F238E27FC236}">
                  <a16:creationId xmlns:a16="http://schemas.microsoft.com/office/drawing/2014/main" id="{1B47F139-58AE-DC82-AC26-66146C77CA88}"/>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35" name="object 9">
              <a:extLst>
                <a:ext uri="{FF2B5EF4-FFF2-40B4-BE49-F238E27FC236}">
                  <a16:creationId xmlns:a16="http://schemas.microsoft.com/office/drawing/2014/main" id="{41DC5C84-5C0A-2C1E-C81B-616840994601}"/>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36" name="object 9">
              <a:extLst>
                <a:ext uri="{FF2B5EF4-FFF2-40B4-BE49-F238E27FC236}">
                  <a16:creationId xmlns:a16="http://schemas.microsoft.com/office/drawing/2014/main" id="{2D6F28CB-4944-5D80-27CF-920CE88B3FB3}"/>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37" name="object 9">
              <a:extLst>
                <a:ext uri="{FF2B5EF4-FFF2-40B4-BE49-F238E27FC236}">
                  <a16:creationId xmlns:a16="http://schemas.microsoft.com/office/drawing/2014/main" id="{CC19A4FF-0DA8-03FA-8B8D-CB8B3730D921}"/>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38" name="object 9">
              <a:extLst>
                <a:ext uri="{FF2B5EF4-FFF2-40B4-BE49-F238E27FC236}">
                  <a16:creationId xmlns:a16="http://schemas.microsoft.com/office/drawing/2014/main" id="{CE1FF48B-0009-A888-C58E-8BEF736FD12F}"/>
                </a:ext>
                <a:ext uri="{C183D7F6-B498-43B3-948B-1728B52AA6E4}">
                  <adec:decorative xmlns:adec="http://schemas.microsoft.com/office/drawing/2017/decorative" val="1"/>
                </a:ext>
              </a:extLst>
            </p:cNvPr>
            <p:cNvSpPr txBox="1"/>
            <p:nvPr/>
          </p:nvSpPr>
          <p:spPr>
            <a:xfrm>
              <a:off x="10093726"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39" name="Kuusikulmio 38">
              <a:extLst>
                <a:ext uri="{FF2B5EF4-FFF2-40B4-BE49-F238E27FC236}">
                  <a16:creationId xmlns:a16="http://schemas.microsoft.com/office/drawing/2014/main" id="{84E2A579-DBF1-A89F-F7C0-8958B4225EC5}"/>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0" name="object 9">
              <a:extLst>
                <a:ext uri="{FF2B5EF4-FFF2-40B4-BE49-F238E27FC236}">
                  <a16:creationId xmlns:a16="http://schemas.microsoft.com/office/drawing/2014/main" id="{8AFACE53-7899-3616-2E39-10D6F0AF4E19}"/>
                </a:ext>
                <a:ext uri="{C183D7F6-B498-43B3-948B-1728B52AA6E4}">
                  <adec:decorative xmlns:adec="http://schemas.microsoft.com/office/drawing/2017/decorative" val="1"/>
                </a:ext>
              </a:extLst>
            </p:cNvPr>
            <p:cNvSpPr txBox="1"/>
            <p:nvPr/>
          </p:nvSpPr>
          <p:spPr>
            <a:xfrm>
              <a:off x="10055691" y="1253982"/>
              <a:ext cx="525567" cy="8552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b="1" dirty="0">
                  <a:solidFill>
                    <a:schemeClr val="tx2"/>
                  </a:solidFill>
                  <a:latin typeface="Myriad Pro"/>
                  <a:cs typeface="Myriad Pro"/>
                </a:rPr>
                <a:t>Kaikille osa-alueille </a:t>
              </a:r>
              <a:br>
                <a:rPr lang="fi-FI" sz="250" b="1" dirty="0">
                  <a:solidFill>
                    <a:schemeClr val="tx2"/>
                  </a:solidFill>
                  <a:latin typeface="Myriad Pro"/>
                  <a:cs typeface="Myriad Pro"/>
                </a:rPr>
              </a:br>
              <a:r>
                <a:rPr lang="fi-FI" sz="250" b="1" dirty="0">
                  <a:solidFill>
                    <a:schemeClr val="tx2"/>
                  </a:solidFill>
                  <a:latin typeface="Myriad Pro"/>
                  <a:cs typeface="Myriad Pro"/>
                </a:rPr>
                <a:t>ja toiminnoille yhteiset asiat</a:t>
              </a:r>
            </a:p>
          </p:txBody>
        </p:sp>
        <p:sp>
          <p:nvSpPr>
            <p:cNvPr id="41" name="Kuusikulmio 40">
              <a:extLst>
                <a:ext uri="{FF2B5EF4-FFF2-40B4-BE49-F238E27FC236}">
                  <a16:creationId xmlns:a16="http://schemas.microsoft.com/office/drawing/2014/main" id="{B026F76F-DFA6-EEC8-4F32-5D701879F105}"/>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2" name="Kuusikulmio 41">
              <a:extLst>
                <a:ext uri="{FF2B5EF4-FFF2-40B4-BE49-F238E27FC236}">
                  <a16:creationId xmlns:a16="http://schemas.microsoft.com/office/drawing/2014/main" id="{27682046-FF4F-36CE-8C81-9EA3E45EC670}"/>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3" name="Kuusikulmio 42">
              <a:extLst>
                <a:ext uri="{FF2B5EF4-FFF2-40B4-BE49-F238E27FC236}">
                  <a16:creationId xmlns:a16="http://schemas.microsoft.com/office/drawing/2014/main" id="{F4FC2A58-9055-C458-3C0D-91F85F3D9108}"/>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4" name="Kuusikulmio 43">
              <a:extLst>
                <a:ext uri="{FF2B5EF4-FFF2-40B4-BE49-F238E27FC236}">
                  <a16:creationId xmlns:a16="http://schemas.microsoft.com/office/drawing/2014/main" id="{68CED73C-BDC2-1BDF-1FAC-A1EFE17170AE}"/>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5" name="Kuusikulmio 44">
              <a:extLst>
                <a:ext uri="{FF2B5EF4-FFF2-40B4-BE49-F238E27FC236}">
                  <a16:creationId xmlns:a16="http://schemas.microsoft.com/office/drawing/2014/main" id="{C01C5AC4-0E2D-9E02-FE41-C2BC6009541F}"/>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6" name="Kuusikulmio 45">
              <a:extLst>
                <a:ext uri="{FF2B5EF4-FFF2-40B4-BE49-F238E27FC236}">
                  <a16:creationId xmlns:a16="http://schemas.microsoft.com/office/drawing/2014/main" id="{950F5441-3B53-03FE-1EAE-8AB953C649E3}"/>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7" name="Kuusikulmio 46">
              <a:extLst>
                <a:ext uri="{FF2B5EF4-FFF2-40B4-BE49-F238E27FC236}">
                  <a16:creationId xmlns:a16="http://schemas.microsoft.com/office/drawing/2014/main" id="{7770A45D-6422-6040-3794-C9AB8FA9D824}"/>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8" name="Kuusikulmio 47">
              <a:extLst>
                <a:ext uri="{FF2B5EF4-FFF2-40B4-BE49-F238E27FC236}">
                  <a16:creationId xmlns:a16="http://schemas.microsoft.com/office/drawing/2014/main" id="{D2CC7D76-862A-B2E8-69DF-3D4FC2A54202}"/>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9" name="Kuusikulmio 48">
              <a:extLst>
                <a:ext uri="{FF2B5EF4-FFF2-40B4-BE49-F238E27FC236}">
                  <a16:creationId xmlns:a16="http://schemas.microsoft.com/office/drawing/2014/main" id="{33073543-1492-5762-9DE9-9015747B7D40}"/>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0" name="Kuusikulmio 49">
              <a:extLst>
                <a:ext uri="{FF2B5EF4-FFF2-40B4-BE49-F238E27FC236}">
                  <a16:creationId xmlns:a16="http://schemas.microsoft.com/office/drawing/2014/main" id="{41A4958D-17A6-D8FC-175E-0B48DECA9E0B}"/>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1" name="Kuusikulmio 50">
              <a:extLst>
                <a:ext uri="{FF2B5EF4-FFF2-40B4-BE49-F238E27FC236}">
                  <a16:creationId xmlns:a16="http://schemas.microsoft.com/office/drawing/2014/main" id="{045EDAF0-5A2B-7B71-42D4-DFB7B9896E9E}"/>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2" name="Kuusikulmio 51">
              <a:extLst>
                <a:ext uri="{FF2B5EF4-FFF2-40B4-BE49-F238E27FC236}">
                  <a16:creationId xmlns:a16="http://schemas.microsoft.com/office/drawing/2014/main" id="{6C96AAD8-6AB2-8923-E719-48E79620A538}"/>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grpSp>
      <p:sp>
        <p:nvSpPr>
          <p:cNvPr id="55" name="Kuusikulmio 54">
            <a:extLst>
              <a:ext uri="{FF2B5EF4-FFF2-40B4-BE49-F238E27FC236}">
                <a16:creationId xmlns:a16="http://schemas.microsoft.com/office/drawing/2014/main" id="{E420EED3-BDB1-EBA5-A40E-9AC16D89C8C6}"/>
              </a:ext>
              <a:ext uri="{C183D7F6-B498-43B3-948B-1728B52AA6E4}">
                <adec:decorative xmlns:adec="http://schemas.microsoft.com/office/drawing/2017/decorative" val="1"/>
              </a:ext>
            </a:extLst>
          </p:cNvPr>
          <p:cNvSpPr/>
          <p:nvPr/>
        </p:nvSpPr>
        <p:spPr>
          <a:xfrm>
            <a:off x="687647" y="1071933"/>
            <a:ext cx="1280040" cy="1020687"/>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6" name="object 9">
            <a:extLst>
              <a:ext uri="{FF2B5EF4-FFF2-40B4-BE49-F238E27FC236}">
                <a16:creationId xmlns:a16="http://schemas.microsoft.com/office/drawing/2014/main" id="{A6DCB051-35DA-0DFB-D0E5-C57C6609858D}"/>
              </a:ext>
              <a:ext uri="{C183D7F6-B498-43B3-948B-1728B52AA6E4}">
                <adec:decorative xmlns:adec="http://schemas.microsoft.com/office/drawing/2017/decorative" val="1"/>
              </a:ext>
            </a:extLst>
          </p:cNvPr>
          <p:cNvSpPr txBox="1"/>
          <p:nvPr/>
        </p:nvSpPr>
        <p:spPr>
          <a:xfrm>
            <a:off x="970085" y="1445922"/>
            <a:ext cx="757695" cy="32693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Henkilöstö-suunnittelu</a:t>
            </a:r>
          </a:p>
        </p:txBody>
      </p:sp>
      <p:pic>
        <p:nvPicPr>
          <p:cNvPr id="7" name="Kuva 6" descr="Kolmikielinen Työtä Suomen parhaaksi tunnus.">
            <a:extLst>
              <a:ext uri="{FF2B5EF4-FFF2-40B4-BE49-F238E27FC236}">
                <a16:creationId xmlns:a16="http://schemas.microsoft.com/office/drawing/2014/main" id="{2385D01B-C855-77BC-B93F-C1F3D616DADF}"/>
              </a:ext>
            </a:extLst>
          </p:cNvPr>
          <p:cNvPicPr>
            <a:picLocks noChangeAspect="1"/>
          </p:cNvPicPr>
          <p:nvPr/>
        </p:nvPicPr>
        <p:blipFill>
          <a:blip r:embed="rId4"/>
          <a:stretch>
            <a:fillRect/>
          </a:stretch>
        </p:blipFill>
        <p:spPr>
          <a:xfrm>
            <a:off x="400919" y="5915608"/>
            <a:ext cx="1736793" cy="632509"/>
          </a:xfrm>
          <a:prstGeom prst="rect">
            <a:avLst/>
          </a:prstGeom>
        </p:spPr>
      </p:pic>
      <p:sp>
        <p:nvSpPr>
          <p:cNvPr id="57" name="Tekstiruutu 94">
            <a:extLst>
              <a:ext uri="{FF2B5EF4-FFF2-40B4-BE49-F238E27FC236}">
                <a16:creationId xmlns:a16="http://schemas.microsoft.com/office/drawing/2014/main" id="{B657DFBF-5EC5-2891-63C2-7ABA2DBECE0E}"/>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5" action="ppaction://hlinksldjump"/>
              </a:rPr>
              <a:t>Takaisin</a:t>
            </a:r>
            <a:endParaRPr lang="fi-FI" sz="800" i="1" dirty="0">
              <a:solidFill>
                <a:schemeClr val="tx2"/>
              </a:solidFill>
              <a:latin typeface="Myriad Pro" panose="020B0503030403020204" pitchFamily="34" charset="0"/>
            </a:endParaRPr>
          </a:p>
        </p:txBody>
      </p:sp>
      <p:sp>
        <p:nvSpPr>
          <p:cNvPr id="60" name="object 9" descr="Painike takaisin pääsivulle.">
            <a:hlinkClick r:id="rId5" action="ppaction://hlinksldjump"/>
            <a:extLst>
              <a:ext uri="{FF2B5EF4-FFF2-40B4-BE49-F238E27FC236}">
                <a16:creationId xmlns:a16="http://schemas.microsoft.com/office/drawing/2014/main" id="{454B432C-27BC-4EBB-95E5-5866392D1D68}"/>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61" name="Kuva 100">
            <a:extLst>
              <a:ext uri="{FF2B5EF4-FFF2-40B4-BE49-F238E27FC236}">
                <a16:creationId xmlns:a16="http://schemas.microsoft.com/office/drawing/2014/main" id="{D81FBAEF-EE47-B110-C336-1BF76DBC002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34978" y="6384829"/>
            <a:ext cx="280871" cy="274262"/>
          </a:xfrm>
          <a:prstGeom prst="rect">
            <a:avLst/>
          </a:prstGeom>
        </p:spPr>
      </p:pic>
    </p:spTree>
    <p:extLst>
      <p:ext uri="{BB962C8B-B14F-4D97-AF65-F5344CB8AC3E}">
        <p14:creationId xmlns:p14="http://schemas.microsoft.com/office/powerpoint/2010/main" val="575487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CAD360-E2E0-EBCB-C52B-20C2465ACFED}"/>
            </a:ext>
          </a:extLst>
        </p:cNvPr>
        <p:cNvGrpSpPr/>
        <p:nvPr/>
      </p:nvGrpSpPr>
      <p:grpSpPr>
        <a:xfrm>
          <a:off x="0" y="0"/>
          <a:ext cx="0" cy="0"/>
          <a:chOff x="0" y="0"/>
          <a:chExt cx="0" cy="0"/>
        </a:xfrm>
      </p:grpSpPr>
      <p:sp>
        <p:nvSpPr>
          <p:cNvPr id="5" name="object 9">
            <a:extLst>
              <a:ext uri="{FF2B5EF4-FFF2-40B4-BE49-F238E27FC236}">
                <a16:creationId xmlns:a16="http://schemas.microsoft.com/office/drawing/2014/main" id="{D6F088B5-E703-16EB-E932-081CECF09A4F}"/>
              </a:ext>
              <a:ext uri="{C183D7F6-B498-43B3-948B-1728B52AA6E4}">
                <adec:decorative xmlns:adec="http://schemas.microsoft.com/office/drawing/2017/decorative" val="1"/>
              </a:ext>
            </a:extLst>
          </p:cNvPr>
          <p:cNvSpPr/>
          <p:nvPr/>
        </p:nvSpPr>
        <p:spPr>
          <a:xfrm>
            <a:off x="7772647" y="1030670"/>
            <a:ext cx="3714718" cy="504847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2">
              <a:lumMod val="20000"/>
              <a:lumOff val="80000"/>
            </a:schemeClr>
          </a:solidFill>
        </p:spPr>
        <p:txBody>
          <a:bodyPr wrap="square" lIns="0" tIns="0" rIns="0" bIns="0" rtlCol="0"/>
          <a:lstStyle/>
          <a:p>
            <a:endParaRPr sz="1092"/>
          </a:p>
        </p:txBody>
      </p:sp>
      <p:sp>
        <p:nvSpPr>
          <p:cNvPr id="13" name="object 13">
            <a:extLst>
              <a:ext uri="{FF2B5EF4-FFF2-40B4-BE49-F238E27FC236}">
                <a16:creationId xmlns:a16="http://schemas.microsoft.com/office/drawing/2014/main" id="{825859EF-CDA2-ADC6-5A63-FBC3FDFF3A75}"/>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a:extLst>
              <a:ext uri="{FF2B5EF4-FFF2-40B4-BE49-F238E27FC236}">
                <a16:creationId xmlns:a16="http://schemas.microsoft.com/office/drawing/2014/main" id="{7DE0EACF-E78B-3975-0F90-BB1CDB0CCA5E}"/>
              </a:ext>
            </a:extLst>
          </p:cNvPr>
          <p:cNvSpPr txBox="1">
            <a:spLocks noGrp="1"/>
          </p:cNvSpPr>
          <p:nvPr>
            <p:ph type="title" idx="4294967295"/>
          </p:nvPr>
        </p:nvSpPr>
        <p:spPr>
          <a:xfrm>
            <a:off x="2103246" y="1105533"/>
            <a:ext cx="4646189" cy="255554"/>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lang="fi-FI" sz="1600" spc="-6" dirty="0">
                <a:solidFill>
                  <a:srgbClr val="006475"/>
                </a:solidFill>
                <a:latin typeface="Myriad Pro"/>
                <a:ea typeface="+mn-ea"/>
                <a:cs typeface="Myriad Pro"/>
              </a:rPr>
              <a:t>Rekrytointi ja muu o</a:t>
            </a:r>
            <a:r>
              <a:rPr kumimoji="0" lang="fi-FI" sz="1600" b="1" i="0" u="none" strike="noStrike" kern="1200" cap="none" spc="-6" normalizeH="0" baseline="0" noProof="0" dirty="0">
                <a:ln>
                  <a:noFill/>
                </a:ln>
                <a:solidFill>
                  <a:srgbClr val="006475"/>
                </a:solidFill>
                <a:effectLst/>
                <a:uLnTx/>
                <a:uFillTx/>
                <a:latin typeface="Myriad Pro"/>
                <a:ea typeface="+mn-ea"/>
                <a:cs typeface="Myriad Pro"/>
              </a:rPr>
              <a:t>saamisen hankinta</a:t>
            </a:r>
            <a:endParaRPr kumimoji="0" lang="fi-FI" sz="16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48A353E9-1ACD-02A1-9A44-56EB40CFD220}"/>
              </a:ext>
            </a:extLst>
          </p:cNvPr>
          <p:cNvSpPr txBox="1"/>
          <p:nvPr/>
        </p:nvSpPr>
        <p:spPr>
          <a:xfrm>
            <a:off x="1970960" y="1415478"/>
            <a:ext cx="5496639" cy="892552"/>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Osaamisen hankinta liittyy viraston resursointiin ja perustuu ennakoivaan henkilöstösuunnitteluun. Osaamista voidaan hankkia rekrytoimalla, kehittämällä oman henkilöstön osaamista, palveluostoilla sekä kumppanuuksien/yhteistyön avulla. </a:t>
            </a:r>
          </a:p>
        </p:txBody>
      </p:sp>
      <p:sp>
        <p:nvSpPr>
          <p:cNvPr id="2" name="object 14">
            <a:extLst>
              <a:ext uri="{FF2B5EF4-FFF2-40B4-BE49-F238E27FC236}">
                <a16:creationId xmlns:a16="http://schemas.microsoft.com/office/drawing/2014/main" id="{92B97D38-2E11-B957-666E-6291D39F39AD}"/>
              </a:ext>
            </a:extLst>
          </p:cNvPr>
          <p:cNvSpPr txBox="1"/>
          <p:nvPr/>
        </p:nvSpPr>
        <p:spPr>
          <a:xfrm>
            <a:off x="804759" y="2429263"/>
            <a:ext cx="6967887" cy="3703040"/>
          </a:xfrm>
          <a:prstGeom prst="rect">
            <a:avLst/>
          </a:prstGeom>
        </p:spPr>
        <p:txBody>
          <a:bodyPr vert="horz" wrap="square" lIns="0" tIns="9627" rIns="0" bIns="0" rtlCol="0">
            <a:spAutoFit/>
          </a:bodyPr>
          <a:lstStyle/>
          <a:p>
            <a:pPr marL="178766" marR="225648" indent="-171450">
              <a:spcBef>
                <a:spcPts val="300"/>
              </a:spcBef>
              <a:buFont typeface="Arial" panose="020B0604020202020204" pitchFamily="34" charset="0"/>
              <a:buChar char="•"/>
              <a:tabLst>
                <a:tab pos="102812" algn="l"/>
              </a:tabLst>
            </a:pPr>
            <a:r>
              <a:rPr lang="fi-FI" sz="1200" b="1" dirty="0">
                <a:solidFill>
                  <a:schemeClr val="accent1"/>
                </a:solidFill>
                <a:latin typeface="Myriad Pro"/>
                <a:cs typeface="Myriad Pro"/>
              </a:rPr>
              <a:t>Rekrytointi: </a:t>
            </a:r>
            <a:r>
              <a:rPr lang="fi-FI" sz="1200" dirty="0">
                <a:solidFill>
                  <a:schemeClr val="accent1"/>
                </a:solidFill>
                <a:latin typeface="Myriad Pro"/>
                <a:cs typeface="Myriad Pro"/>
              </a:rPr>
              <a:t>tavoitteena on löytää ja palkata avoimeen tehtävään siihen parhaiten soveltuva henkilö</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Valtion rekrytointiprosessin tuntemus ja jokaisen yksittäisen rekrytoinnin laadukas toteuttaminen </a:t>
            </a:r>
            <a:br>
              <a:rPr lang="fi-FI" sz="1100" dirty="0">
                <a:solidFill>
                  <a:schemeClr val="accent1"/>
                </a:solidFill>
                <a:latin typeface="Myriad Pro"/>
                <a:cs typeface="Myriad Pro"/>
              </a:rPr>
            </a:br>
            <a:r>
              <a:rPr lang="fi-FI" sz="1100" dirty="0">
                <a:solidFill>
                  <a:schemeClr val="accent1"/>
                </a:solidFill>
                <a:latin typeface="Myriad Pro"/>
                <a:cs typeface="Myriad Pro"/>
              </a:rPr>
              <a:t>(virkojen täyttömenettely, hakijaviestintä, työnantajakuvanäkökulmat)</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Virastot vastaavat omista rekrytoinneistaan, konsernipalveluita hyödyntäen (Valtiolle.fi-rekrytointi-</a:t>
            </a:r>
            <a:br>
              <a:rPr lang="fi-FI" sz="1100" dirty="0">
                <a:solidFill>
                  <a:schemeClr val="accent1"/>
                </a:solidFill>
                <a:latin typeface="Myriad Pro"/>
                <a:cs typeface="Myriad Pro"/>
              </a:rPr>
            </a:br>
            <a:r>
              <a:rPr lang="fi-FI" sz="1100" dirty="0">
                <a:solidFill>
                  <a:schemeClr val="accent1"/>
                </a:solidFill>
                <a:latin typeface="Myriad Pro"/>
                <a:cs typeface="Myriad Pro"/>
              </a:rPr>
              <a:t>järjestelmä, Palkeiden tarjoama rekrytointipalvelu). </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VM/VKO </a:t>
            </a:r>
            <a:r>
              <a:rPr lang="fi-FI" sz="1100" dirty="0">
                <a:solidFill>
                  <a:schemeClr val="accent1"/>
                </a:solidFill>
                <a:latin typeface="Myriad Pro"/>
                <a:cs typeface="Myriad Pro"/>
                <a:hlinkClick r:id="rId3"/>
              </a:rPr>
              <a:t>vastaa valtion rekrytointiohjeistuksesta </a:t>
            </a:r>
            <a:r>
              <a:rPr lang="fi-FI" sz="1100" dirty="0">
                <a:solidFill>
                  <a:schemeClr val="accent1"/>
                </a:solidFill>
                <a:latin typeface="Myriad Pro"/>
                <a:cs typeface="Myriad Pro"/>
              </a:rPr>
              <a:t>(vm.fi), kts. myös </a:t>
            </a:r>
            <a:r>
              <a:rPr lang="fi-FI" sz="1100" dirty="0">
                <a:solidFill>
                  <a:schemeClr val="accent1"/>
                </a:solidFill>
                <a:latin typeface="Myriad Pro"/>
                <a:cs typeface="Myriad Pro"/>
                <a:hlinkClick r:id="rId4"/>
              </a:rPr>
              <a:t>Johdanto valtion rekrytoinnin pääperiaatteisiin</a:t>
            </a:r>
            <a:r>
              <a:rPr lang="fi-FI" sz="1100" dirty="0">
                <a:solidFill>
                  <a:schemeClr val="accent1"/>
                </a:solidFill>
                <a:latin typeface="Myriad Pro"/>
                <a:cs typeface="Myriad Pro"/>
              </a:rPr>
              <a:t> -esitys ja </a:t>
            </a:r>
            <a:r>
              <a:rPr lang="fi-FI" sz="1100" dirty="0">
                <a:solidFill>
                  <a:schemeClr val="accent1"/>
                </a:solidFill>
                <a:latin typeface="Myriad Pro"/>
                <a:cs typeface="Myriad Pro"/>
                <a:hlinkClick r:id="rId5"/>
              </a:rPr>
              <a:t>Rekrytointi valtiolla -koulutus </a:t>
            </a:r>
            <a:r>
              <a:rPr lang="fi-FI" sz="1100" dirty="0">
                <a:solidFill>
                  <a:schemeClr val="accent1"/>
                </a:solidFill>
                <a:latin typeface="Myriad Pro"/>
                <a:cs typeface="Myriad Pro"/>
              </a:rPr>
              <a:t>(</a:t>
            </a:r>
            <a:r>
              <a:rPr lang="fi-FI" sz="1100" dirty="0" err="1">
                <a:solidFill>
                  <a:schemeClr val="accent1"/>
                </a:solidFill>
                <a:latin typeface="Myriad Pro"/>
                <a:cs typeface="Myriad Pro"/>
              </a:rPr>
              <a:t>eO</a:t>
            </a:r>
            <a:r>
              <a:rPr lang="fi-FI" sz="1100" dirty="0">
                <a:solidFill>
                  <a:schemeClr val="accent1"/>
                </a:solidFill>
                <a:latin typeface="Myriad Pro"/>
                <a:cs typeface="Myriad Pro"/>
              </a:rPr>
              <a:t>) </a:t>
            </a:r>
          </a:p>
          <a:p>
            <a:pPr marL="178766" marR="225648" indent="-171450">
              <a:spcBef>
                <a:spcPts val="300"/>
              </a:spcBef>
              <a:buFont typeface="Arial" panose="020B0604020202020204" pitchFamily="34" charset="0"/>
              <a:buChar char="•"/>
              <a:tabLst>
                <a:tab pos="102812" algn="l"/>
              </a:tabLst>
            </a:pPr>
            <a:r>
              <a:rPr lang="fi-FI" sz="1200" b="1" dirty="0">
                <a:solidFill>
                  <a:schemeClr val="accent1"/>
                </a:solidFill>
                <a:latin typeface="Myriad Pro"/>
                <a:cs typeface="Myriad Pro"/>
              </a:rPr>
              <a:t>Henkilöstön osaamisen kehittäminen </a:t>
            </a:r>
            <a:r>
              <a:rPr lang="fi-FI" sz="1200" dirty="0">
                <a:solidFill>
                  <a:schemeClr val="accent1"/>
                </a:solidFill>
                <a:latin typeface="Myriad Pro"/>
                <a:cs typeface="Myriad Pro"/>
              </a:rPr>
              <a:t>(HRD) on oleellinen osaamisen hankinnan osa-alue, </a:t>
            </a:r>
            <a:br>
              <a:rPr lang="fi-FI" sz="1200" dirty="0">
                <a:solidFill>
                  <a:schemeClr val="accent1"/>
                </a:solidFill>
                <a:latin typeface="Myriad Pro"/>
                <a:cs typeface="Myriad Pro"/>
              </a:rPr>
            </a:br>
            <a:r>
              <a:rPr lang="fi-FI" sz="1200" dirty="0">
                <a:solidFill>
                  <a:schemeClr val="accent1"/>
                </a:solidFill>
                <a:latin typeface="Myriad Pro"/>
                <a:cs typeface="Myriad Pro"/>
              </a:rPr>
              <a:t>kts. dia </a:t>
            </a:r>
            <a:r>
              <a:rPr lang="fi-FI" sz="1200" dirty="0">
                <a:solidFill>
                  <a:schemeClr val="accent1"/>
                </a:solidFill>
                <a:latin typeface="Myriad Pro"/>
                <a:cs typeface="Myriad Pro"/>
                <a:hlinkClick r:id="rId6" action="ppaction://hlinksldjump"/>
              </a:rPr>
              <a:t>Oppimisen ja uudistumisen edistäminen</a:t>
            </a:r>
            <a:endParaRPr lang="fi-FI" sz="1200" dirty="0">
              <a:solidFill>
                <a:schemeClr val="accent1"/>
              </a:solidFill>
              <a:latin typeface="Myriad Pro"/>
              <a:cs typeface="Myriad Pro"/>
            </a:endParaRPr>
          </a:p>
          <a:p>
            <a:pPr marL="178766" marR="225648" indent="-171450">
              <a:spcBef>
                <a:spcPts val="300"/>
              </a:spcBef>
              <a:buFont typeface="Arial" panose="020B0604020202020204" pitchFamily="34" charset="0"/>
              <a:buChar char="•"/>
              <a:tabLst>
                <a:tab pos="102812" algn="l"/>
              </a:tabLst>
            </a:pPr>
            <a:r>
              <a:rPr lang="fi-FI" sz="1200" b="1" dirty="0">
                <a:solidFill>
                  <a:schemeClr val="accent1"/>
                </a:solidFill>
                <a:latin typeface="Myriad Pro"/>
                <a:cs typeface="Myriad Pro"/>
              </a:rPr>
              <a:t>Palveluostot</a:t>
            </a:r>
            <a:r>
              <a:rPr lang="fi-FI" sz="1200" dirty="0">
                <a:solidFill>
                  <a:schemeClr val="accent1"/>
                </a:solidFill>
                <a:latin typeface="Myriad Pro"/>
                <a:cs typeface="Myriad Pro"/>
              </a:rPr>
              <a:t> konsernin sisältä ja ulkoa</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Konsernipalvelut mahdollistavat virastojen tarpeisiin laadittujen palveluiden ostamisen kevyesti, </a:t>
            </a:r>
            <a:br>
              <a:rPr lang="fi-FI" sz="1100" dirty="0">
                <a:solidFill>
                  <a:schemeClr val="accent1"/>
                </a:solidFill>
                <a:latin typeface="Myriad Pro"/>
                <a:cs typeface="Myriad Pro"/>
              </a:rPr>
            </a:br>
            <a:r>
              <a:rPr lang="fi-FI" sz="1100" dirty="0">
                <a:solidFill>
                  <a:schemeClr val="accent1"/>
                </a:solidFill>
                <a:latin typeface="Myriad Pro"/>
                <a:cs typeface="Myriad Pro"/>
              </a:rPr>
              <a:t>ilman kilpailutusta. Mukana henkilöstöjohtamiseen liittyviä palveluita (lähinnä Palkeet ja HAUS) </a:t>
            </a:r>
            <a:br>
              <a:rPr lang="fi-FI" sz="1100" dirty="0">
                <a:solidFill>
                  <a:schemeClr val="accent1"/>
                </a:solidFill>
                <a:latin typeface="Myriad Pro"/>
                <a:cs typeface="Myriad Pro"/>
              </a:rPr>
            </a:br>
            <a:r>
              <a:rPr lang="fi-FI" sz="1100" dirty="0">
                <a:solidFill>
                  <a:schemeClr val="accent1"/>
                </a:solidFill>
                <a:latin typeface="Myriad Pro"/>
                <a:cs typeface="Myriad Pro"/>
              </a:rPr>
              <a:t>sekä muita palveluita (Hansel, Senaatti, Valtori), vrt. </a:t>
            </a:r>
            <a:r>
              <a:rPr lang="fi-FI" sz="1100" u="sng" dirty="0">
                <a:solidFill>
                  <a:schemeClr val="accent1"/>
                </a:solidFill>
                <a:latin typeface="Myriad Pro"/>
                <a:cs typeface="Myriad Pro"/>
                <a:hlinkClick r:id="rId7" action="ppaction://hlinksldjump"/>
              </a:rPr>
              <a:t>Valtion palvelutarjoajat</a:t>
            </a:r>
            <a:endParaRPr lang="fi-FI" sz="1100" u="sng" dirty="0">
              <a:solidFill>
                <a:schemeClr val="accent1"/>
              </a:solidFill>
              <a:latin typeface="Myriad Pro"/>
              <a:cs typeface="Myriad Pro"/>
            </a:endParaRP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Virastot voivat hankkia myös oman substanssitoimintansa edellyttämää osaamista mm. konsultointipalveluina (vrt. </a:t>
            </a:r>
            <a:r>
              <a:rPr lang="fi-FI" sz="1100" dirty="0">
                <a:solidFill>
                  <a:schemeClr val="accent1"/>
                </a:solidFill>
                <a:latin typeface="Myriad Pro"/>
                <a:cs typeface="Myriad Pro"/>
                <a:hlinkClick r:id="rId8"/>
              </a:rPr>
              <a:t>Hansel.fi | Yhteishankinnat</a:t>
            </a:r>
            <a:r>
              <a:rPr lang="fi-FI" sz="1100" dirty="0">
                <a:solidFill>
                  <a:schemeClr val="accent1"/>
                </a:solidFill>
                <a:latin typeface="Myriad Pro"/>
                <a:cs typeface="Myriad Pro"/>
              </a:rPr>
              <a:t>) </a:t>
            </a:r>
          </a:p>
          <a:p>
            <a:pPr marL="178766" marR="225648" indent="-171450">
              <a:spcBef>
                <a:spcPts val="300"/>
              </a:spcBef>
              <a:buFont typeface="Arial" panose="020B0604020202020204" pitchFamily="34" charset="0"/>
              <a:buChar char="•"/>
              <a:tabLst>
                <a:tab pos="102812" algn="l"/>
              </a:tabLst>
            </a:pPr>
            <a:r>
              <a:rPr lang="fi-FI" sz="1200" b="1" dirty="0">
                <a:solidFill>
                  <a:schemeClr val="accent1"/>
                </a:solidFill>
                <a:latin typeface="Myriad Pro"/>
                <a:cs typeface="Myriad Pro"/>
              </a:rPr>
              <a:t>Kumppanuudet/yhteistyö </a:t>
            </a:r>
            <a:r>
              <a:rPr lang="fi-FI" sz="1200" dirty="0">
                <a:solidFill>
                  <a:schemeClr val="accent1"/>
                </a:solidFill>
                <a:latin typeface="Myriad Pro"/>
                <a:cs typeface="Myriad Pro"/>
              </a:rPr>
              <a:t>tarjoaa entistä tärkeämmän tavan hankkia osaamista</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Oleellisia mm. verkostot, yhteisprojektit ja </a:t>
            </a:r>
            <a:r>
              <a:rPr lang="fi-FI" sz="1100" dirty="0" err="1">
                <a:solidFill>
                  <a:schemeClr val="accent1"/>
                </a:solidFill>
                <a:latin typeface="Myriad Pro"/>
                <a:cs typeface="Myriad Pro"/>
              </a:rPr>
              <a:t>benchmarking</a:t>
            </a:r>
            <a:r>
              <a:rPr lang="fi-FI" sz="1100" dirty="0">
                <a:solidFill>
                  <a:schemeClr val="accent1"/>
                </a:solidFill>
                <a:latin typeface="Myriad Pro"/>
                <a:cs typeface="Myriad Pro"/>
              </a:rPr>
              <a:t>. Valtiolla.fi-sivusto tuo esille toimivia</a:t>
            </a:r>
            <a:br>
              <a:rPr lang="fi-FI" sz="1100" dirty="0">
                <a:solidFill>
                  <a:schemeClr val="accent1"/>
                </a:solidFill>
                <a:latin typeface="Myriad Pro"/>
                <a:cs typeface="Myriad Pro"/>
              </a:rPr>
            </a:br>
            <a:r>
              <a:rPr lang="fi-FI" sz="1100" dirty="0">
                <a:solidFill>
                  <a:schemeClr val="accent1"/>
                </a:solidFill>
                <a:latin typeface="Myriad Pro"/>
                <a:cs typeface="Myriad Pro"/>
              </a:rPr>
              <a:t>hallinnon yhteistyöesimerkkejä, esim. </a:t>
            </a:r>
            <a:r>
              <a:rPr lang="fi-FI" sz="1100" dirty="0">
                <a:solidFill>
                  <a:schemeClr val="accent1"/>
                </a:solidFill>
                <a:latin typeface="Myriad Pro"/>
                <a:cs typeface="Myriad Pro"/>
                <a:hlinkClick r:id="rId9"/>
              </a:rPr>
              <a:t>Valtion verkostot</a:t>
            </a:r>
            <a:r>
              <a:rPr lang="fi-FI" sz="1100" dirty="0">
                <a:solidFill>
                  <a:schemeClr val="accent1"/>
                </a:solidFill>
                <a:latin typeface="Myriad Pro"/>
                <a:cs typeface="Myriad Pro"/>
              </a:rPr>
              <a:t>, </a:t>
            </a:r>
            <a:r>
              <a:rPr lang="fi-FI" sz="1100" dirty="0" err="1">
                <a:solidFill>
                  <a:schemeClr val="accent1"/>
                </a:solidFill>
                <a:latin typeface="Myriad Pro"/>
                <a:cs typeface="Myriad Pro"/>
                <a:hlinkClick r:id="rId10"/>
              </a:rPr>
              <a:t>Törmäämöt</a:t>
            </a:r>
            <a:r>
              <a:rPr lang="fi-FI" sz="1100" dirty="0">
                <a:solidFill>
                  <a:schemeClr val="accent1"/>
                </a:solidFill>
                <a:latin typeface="Myriad Pro"/>
                <a:cs typeface="Myriad Pro"/>
              </a:rPr>
              <a:t>, </a:t>
            </a:r>
            <a:r>
              <a:rPr lang="fi-FI" sz="1100" dirty="0">
                <a:solidFill>
                  <a:schemeClr val="accent1"/>
                </a:solidFill>
                <a:latin typeface="Myriad Pro"/>
                <a:cs typeface="Myriad Pro"/>
                <a:hlinkClick r:id="rId11"/>
              </a:rPr>
              <a:t>ekosysteemikoulut</a:t>
            </a:r>
            <a:endParaRPr lang="fi-FI" sz="1100" dirty="0">
              <a:solidFill>
                <a:schemeClr val="accent1"/>
              </a:solidFill>
              <a:latin typeface="Myriad Pro"/>
              <a:cs typeface="Myriad Pro"/>
            </a:endParaRPr>
          </a:p>
          <a:p>
            <a:pPr marL="178766" marR="225648" indent="-171450">
              <a:spcBef>
                <a:spcPts val="300"/>
              </a:spcBef>
              <a:buFont typeface="Arial" panose="020B0604020202020204" pitchFamily="34" charset="0"/>
              <a:buChar char="•"/>
              <a:tabLst>
                <a:tab pos="102812" algn="l"/>
              </a:tabLst>
            </a:pPr>
            <a:endParaRPr lang="fi-FI" sz="1200" dirty="0">
              <a:solidFill>
                <a:schemeClr val="accent1"/>
              </a:solidFill>
              <a:latin typeface="Myriad Pro"/>
              <a:cs typeface="Myriad Pro"/>
            </a:endParaRPr>
          </a:p>
        </p:txBody>
      </p:sp>
      <p:sp>
        <p:nvSpPr>
          <p:cNvPr id="12" name="object 12">
            <a:extLst>
              <a:ext uri="{FF2B5EF4-FFF2-40B4-BE49-F238E27FC236}">
                <a16:creationId xmlns:a16="http://schemas.microsoft.com/office/drawing/2014/main" id="{92A562A5-FD27-99F1-951B-3C5D9E7126ED}"/>
              </a:ext>
              <a:ext uri="{C183D7F6-B498-43B3-948B-1728B52AA6E4}">
                <adec:decorative xmlns:adec="http://schemas.microsoft.com/office/drawing/2017/decorative" val="1"/>
              </a:ext>
            </a:extLst>
          </p:cNvPr>
          <p:cNvSpPr/>
          <p:nvPr/>
        </p:nvSpPr>
        <p:spPr>
          <a:xfrm>
            <a:off x="7775028" y="1028676"/>
            <a:ext cx="0" cy="5041650"/>
          </a:xfrm>
          <a:custGeom>
            <a:avLst/>
            <a:gdLst/>
            <a:ahLst/>
            <a:cxnLst/>
            <a:rect l="l" t="t" r="r" b="b"/>
            <a:pathLst>
              <a:path h="8314055">
                <a:moveTo>
                  <a:pt x="0" y="0"/>
                </a:moveTo>
                <a:lnTo>
                  <a:pt x="0" y="8313518"/>
                </a:lnTo>
              </a:path>
            </a:pathLst>
          </a:custGeom>
          <a:ln w="7853">
            <a:solidFill>
              <a:schemeClr val="accent2"/>
            </a:solidFill>
          </a:ln>
        </p:spPr>
        <p:txBody>
          <a:bodyPr wrap="square" lIns="0" tIns="0" rIns="0" bIns="0" rtlCol="0"/>
          <a:lstStyle/>
          <a:p>
            <a:endParaRPr sz="1092"/>
          </a:p>
        </p:txBody>
      </p:sp>
      <p:sp>
        <p:nvSpPr>
          <p:cNvPr id="15" name="object 15">
            <a:extLst>
              <a:ext uri="{FF2B5EF4-FFF2-40B4-BE49-F238E27FC236}">
                <a16:creationId xmlns:a16="http://schemas.microsoft.com/office/drawing/2014/main" id="{0AF1EAD1-58BD-51E2-932F-845C4E988AEA}"/>
              </a:ext>
              <a:ext uri="{C183D7F6-B498-43B3-948B-1728B52AA6E4}">
                <adec:decorative xmlns:adec="http://schemas.microsoft.com/office/drawing/2017/decorative" val="1"/>
              </a:ext>
            </a:extLst>
          </p:cNvPr>
          <p:cNvSpPr txBox="1"/>
          <p:nvPr/>
        </p:nvSpPr>
        <p:spPr>
          <a:xfrm>
            <a:off x="11456117" y="478799"/>
            <a:ext cx="199885" cy="168743"/>
          </a:xfrm>
          <a:prstGeom prst="rect">
            <a:avLst/>
          </a:prstGeom>
        </p:spPr>
        <p:txBody>
          <a:bodyPr vert="horz" wrap="square" lIns="0" tIns="10012" rIns="0" bIns="0" rtlCol="0">
            <a:spAutoFit/>
          </a:bodyPr>
          <a:lstStyle/>
          <a:p>
            <a:pPr marL="7701">
              <a:spcBef>
                <a:spcPts val="79"/>
              </a:spcBef>
            </a:pPr>
            <a:fld id="{9B953A88-7586-4AE3-AEAE-E474DDC14AF1}" type="slidenum">
              <a:rPr lang="fi-FI" sz="1031" b="1" spc="24" smtClean="0">
                <a:solidFill>
                  <a:srgbClr val="006475"/>
                </a:solidFill>
                <a:latin typeface="Myriad Pro"/>
                <a:cs typeface="Myriad Pro"/>
              </a:rPr>
              <a:t>19</a:t>
            </a:fld>
            <a:endParaRPr sz="1031" dirty="0">
              <a:latin typeface="Myriad Pro"/>
              <a:cs typeface="Myriad Pro"/>
            </a:endParaRPr>
          </a:p>
        </p:txBody>
      </p:sp>
      <p:grpSp>
        <p:nvGrpSpPr>
          <p:cNvPr id="87" name="Ryhmä 86">
            <a:extLst>
              <a:ext uri="{FF2B5EF4-FFF2-40B4-BE49-F238E27FC236}">
                <a16:creationId xmlns:a16="http://schemas.microsoft.com/office/drawing/2014/main" id="{7242B353-D72E-D4F5-68D5-29D532D4D0DD}"/>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17" name="Kuusikulmio 16">
              <a:extLst>
                <a:ext uri="{FF2B5EF4-FFF2-40B4-BE49-F238E27FC236}">
                  <a16:creationId xmlns:a16="http://schemas.microsoft.com/office/drawing/2014/main" id="{BF3E06B1-5315-9905-CD7D-BA13DC89CC77}"/>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18" name="Ryhmä 17">
              <a:extLst>
                <a:ext uri="{FF2B5EF4-FFF2-40B4-BE49-F238E27FC236}">
                  <a16:creationId xmlns:a16="http://schemas.microsoft.com/office/drawing/2014/main" id="{C2CF8805-9712-5F4F-26F3-697A20D003E1}"/>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19" name="Kuusikulmio 18">
                <a:extLst>
                  <a:ext uri="{FF2B5EF4-FFF2-40B4-BE49-F238E27FC236}">
                    <a16:creationId xmlns:a16="http://schemas.microsoft.com/office/drawing/2014/main" id="{C6EA434E-6765-3807-1BBF-2CF5BA73D83B}"/>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0" name="Kuusikulmio 19">
                <a:extLst>
                  <a:ext uri="{FF2B5EF4-FFF2-40B4-BE49-F238E27FC236}">
                    <a16:creationId xmlns:a16="http://schemas.microsoft.com/office/drawing/2014/main" id="{E4A086AB-509F-98B8-CC50-3FE7D6F30C38}"/>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1" name="Kuusikulmio 20">
                <a:extLst>
                  <a:ext uri="{FF2B5EF4-FFF2-40B4-BE49-F238E27FC236}">
                    <a16:creationId xmlns:a16="http://schemas.microsoft.com/office/drawing/2014/main" id="{5407E0F4-079F-3529-6B34-D62BE7FE6D0A}"/>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2" name="object 9">
                <a:extLst>
                  <a:ext uri="{FF2B5EF4-FFF2-40B4-BE49-F238E27FC236}">
                    <a16:creationId xmlns:a16="http://schemas.microsoft.com/office/drawing/2014/main" id="{BB432E89-7DB8-1363-B2E2-9F7F752D8CA9}"/>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23" name="object 9">
                <a:extLst>
                  <a:ext uri="{FF2B5EF4-FFF2-40B4-BE49-F238E27FC236}">
                    <a16:creationId xmlns:a16="http://schemas.microsoft.com/office/drawing/2014/main" id="{AAE3DA3E-694F-3511-3565-CFB467BE19C5}"/>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24" name="object 9">
                <a:extLst>
                  <a:ext uri="{FF2B5EF4-FFF2-40B4-BE49-F238E27FC236}">
                    <a16:creationId xmlns:a16="http://schemas.microsoft.com/office/drawing/2014/main" id="{411C5ECA-4306-7675-D313-6EF460BB288A}"/>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26" name="object 9">
              <a:extLst>
                <a:ext uri="{FF2B5EF4-FFF2-40B4-BE49-F238E27FC236}">
                  <a16:creationId xmlns:a16="http://schemas.microsoft.com/office/drawing/2014/main" id="{FE86D980-B5CF-FCDE-E4B2-22556F86D7A5}"/>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27" name="object 9">
              <a:extLst>
                <a:ext uri="{FF2B5EF4-FFF2-40B4-BE49-F238E27FC236}">
                  <a16:creationId xmlns:a16="http://schemas.microsoft.com/office/drawing/2014/main" id="{3B1C0CA4-F2F5-9CE1-14BA-62648347882C}"/>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28" name="object 9">
              <a:extLst>
                <a:ext uri="{FF2B5EF4-FFF2-40B4-BE49-F238E27FC236}">
                  <a16:creationId xmlns:a16="http://schemas.microsoft.com/office/drawing/2014/main" id="{E8C6FF75-E9CE-7155-9314-06A038AFFB74}"/>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29" name="object 9">
              <a:extLst>
                <a:ext uri="{FF2B5EF4-FFF2-40B4-BE49-F238E27FC236}">
                  <a16:creationId xmlns:a16="http://schemas.microsoft.com/office/drawing/2014/main" id="{FDCBDE73-B52F-6AFA-08B6-E997ECDEB07C}"/>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30" name="object 9">
              <a:extLst>
                <a:ext uri="{FF2B5EF4-FFF2-40B4-BE49-F238E27FC236}">
                  <a16:creationId xmlns:a16="http://schemas.microsoft.com/office/drawing/2014/main" id="{571763EE-B05A-89B7-B2C3-45593073B765}"/>
                </a:ext>
                <a:ext uri="{C183D7F6-B498-43B3-948B-1728B52AA6E4}">
                  <adec:decorative xmlns:adec="http://schemas.microsoft.com/office/drawing/2017/decorative" val="1"/>
                </a:ext>
              </a:extLst>
            </p:cNvPr>
            <p:cNvSpPr txBox="1"/>
            <p:nvPr/>
          </p:nvSpPr>
          <p:spPr>
            <a:xfrm>
              <a:off x="10568263" y="921423"/>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31" name="object 9">
              <a:extLst>
                <a:ext uri="{FF2B5EF4-FFF2-40B4-BE49-F238E27FC236}">
                  <a16:creationId xmlns:a16="http://schemas.microsoft.com/office/drawing/2014/main" id="{91263FCA-A94D-0086-675D-215DD0FE1667}"/>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32" name="object 9">
              <a:extLst>
                <a:ext uri="{FF2B5EF4-FFF2-40B4-BE49-F238E27FC236}">
                  <a16:creationId xmlns:a16="http://schemas.microsoft.com/office/drawing/2014/main" id="{16DD7EEE-9520-28DE-CCDE-ADF85777454C}"/>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33" name="object 9">
              <a:extLst>
                <a:ext uri="{FF2B5EF4-FFF2-40B4-BE49-F238E27FC236}">
                  <a16:creationId xmlns:a16="http://schemas.microsoft.com/office/drawing/2014/main" id="{4E5E9EF7-8F39-97F9-CAED-6A3F4BACD68A}"/>
                </a:ext>
                <a:ext uri="{C183D7F6-B498-43B3-948B-1728B52AA6E4}">
                  <adec:decorative xmlns:adec="http://schemas.microsoft.com/office/drawing/2017/decorative" val="1"/>
                </a:ext>
              </a:extLst>
            </p:cNvPr>
            <p:cNvSpPr txBox="1"/>
            <p:nvPr/>
          </p:nvSpPr>
          <p:spPr>
            <a:xfrm>
              <a:off x="9620432" y="958042"/>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34" name="object 9">
              <a:extLst>
                <a:ext uri="{FF2B5EF4-FFF2-40B4-BE49-F238E27FC236}">
                  <a16:creationId xmlns:a16="http://schemas.microsoft.com/office/drawing/2014/main" id="{B90D8D36-2796-7322-5C33-DAE442759F41}"/>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35" name="object 9">
              <a:extLst>
                <a:ext uri="{FF2B5EF4-FFF2-40B4-BE49-F238E27FC236}">
                  <a16:creationId xmlns:a16="http://schemas.microsoft.com/office/drawing/2014/main" id="{1A104C08-D5F0-7DFD-6B07-6864493B723C}"/>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36" name="object 9">
              <a:extLst>
                <a:ext uri="{FF2B5EF4-FFF2-40B4-BE49-F238E27FC236}">
                  <a16:creationId xmlns:a16="http://schemas.microsoft.com/office/drawing/2014/main" id="{7774D410-3A40-E408-AF23-23F5946D4CB6}"/>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37" name="object 9">
              <a:extLst>
                <a:ext uri="{FF2B5EF4-FFF2-40B4-BE49-F238E27FC236}">
                  <a16:creationId xmlns:a16="http://schemas.microsoft.com/office/drawing/2014/main" id="{8749064D-F15D-332B-4517-1C3C1A2A4FB9}"/>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38" name="object 9">
              <a:extLst>
                <a:ext uri="{FF2B5EF4-FFF2-40B4-BE49-F238E27FC236}">
                  <a16:creationId xmlns:a16="http://schemas.microsoft.com/office/drawing/2014/main" id="{EF6D6410-E207-3BFA-97DD-7D153E71F289}"/>
                </a:ext>
                <a:ext uri="{C183D7F6-B498-43B3-948B-1728B52AA6E4}">
                  <adec:decorative xmlns:adec="http://schemas.microsoft.com/office/drawing/2017/decorative" val="1"/>
                </a:ext>
              </a:extLst>
            </p:cNvPr>
            <p:cNvSpPr txBox="1"/>
            <p:nvPr/>
          </p:nvSpPr>
          <p:spPr>
            <a:xfrm>
              <a:off x="10093726"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39" name="Kuusikulmio 38">
              <a:extLst>
                <a:ext uri="{FF2B5EF4-FFF2-40B4-BE49-F238E27FC236}">
                  <a16:creationId xmlns:a16="http://schemas.microsoft.com/office/drawing/2014/main" id="{224070F1-2D3A-F4E5-E513-86022AD45E64}"/>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0" name="object 9">
              <a:extLst>
                <a:ext uri="{FF2B5EF4-FFF2-40B4-BE49-F238E27FC236}">
                  <a16:creationId xmlns:a16="http://schemas.microsoft.com/office/drawing/2014/main" id="{BC65734C-DBB8-8D03-2A88-67DD9E2D483D}"/>
                </a:ext>
                <a:ext uri="{C183D7F6-B498-43B3-948B-1728B52AA6E4}">
                  <adec:decorative xmlns:adec="http://schemas.microsoft.com/office/drawing/2017/decorative" val="1"/>
                </a:ext>
              </a:extLst>
            </p:cNvPr>
            <p:cNvSpPr txBox="1"/>
            <p:nvPr/>
          </p:nvSpPr>
          <p:spPr>
            <a:xfrm>
              <a:off x="10055691" y="1253982"/>
              <a:ext cx="525567" cy="8552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b="1" dirty="0">
                  <a:solidFill>
                    <a:schemeClr val="tx2"/>
                  </a:solidFill>
                  <a:latin typeface="Myriad Pro"/>
                  <a:cs typeface="Myriad Pro"/>
                </a:rPr>
                <a:t>Kaikille osa-alueille </a:t>
              </a:r>
              <a:br>
                <a:rPr lang="fi-FI" sz="250" b="1" dirty="0">
                  <a:solidFill>
                    <a:schemeClr val="tx2"/>
                  </a:solidFill>
                  <a:latin typeface="Myriad Pro"/>
                  <a:cs typeface="Myriad Pro"/>
                </a:rPr>
              </a:br>
              <a:r>
                <a:rPr lang="fi-FI" sz="250" b="1" dirty="0">
                  <a:solidFill>
                    <a:schemeClr val="tx2"/>
                  </a:solidFill>
                  <a:latin typeface="Myriad Pro"/>
                  <a:cs typeface="Myriad Pro"/>
                </a:rPr>
                <a:t>ja toiminnoille yhteiset asiat</a:t>
              </a:r>
            </a:p>
          </p:txBody>
        </p:sp>
        <p:sp>
          <p:nvSpPr>
            <p:cNvPr id="41" name="Kuusikulmio 40">
              <a:extLst>
                <a:ext uri="{FF2B5EF4-FFF2-40B4-BE49-F238E27FC236}">
                  <a16:creationId xmlns:a16="http://schemas.microsoft.com/office/drawing/2014/main" id="{9209537D-77BE-00C4-EE31-AC49C3857300}"/>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2" name="Kuusikulmio 41">
              <a:extLst>
                <a:ext uri="{FF2B5EF4-FFF2-40B4-BE49-F238E27FC236}">
                  <a16:creationId xmlns:a16="http://schemas.microsoft.com/office/drawing/2014/main" id="{3878F9E9-0C3A-D4AF-9345-C8381A573B46}"/>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3" name="Kuusikulmio 42">
              <a:extLst>
                <a:ext uri="{FF2B5EF4-FFF2-40B4-BE49-F238E27FC236}">
                  <a16:creationId xmlns:a16="http://schemas.microsoft.com/office/drawing/2014/main" id="{DF508420-CFE1-5CA0-A55C-CA5ACBA3FF94}"/>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4" name="Kuusikulmio 43">
              <a:extLst>
                <a:ext uri="{FF2B5EF4-FFF2-40B4-BE49-F238E27FC236}">
                  <a16:creationId xmlns:a16="http://schemas.microsoft.com/office/drawing/2014/main" id="{E286CEA2-B3FA-39AD-BA3F-E41D78F34343}"/>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5" name="Kuusikulmio 44">
              <a:extLst>
                <a:ext uri="{FF2B5EF4-FFF2-40B4-BE49-F238E27FC236}">
                  <a16:creationId xmlns:a16="http://schemas.microsoft.com/office/drawing/2014/main" id="{6C4C2095-D34F-A360-2902-432F8CDF0334}"/>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6" name="Kuusikulmio 45">
              <a:extLst>
                <a:ext uri="{FF2B5EF4-FFF2-40B4-BE49-F238E27FC236}">
                  <a16:creationId xmlns:a16="http://schemas.microsoft.com/office/drawing/2014/main" id="{D50D538D-F672-7617-B77A-D1ECC87BF406}"/>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7" name="Kuusikulmio 46">
              <a:extLst>
                <a:ext uri="{FF2B5EF4-FFF2-40B4-BE49-F238E27FC236}">
                  <a16:creationId xmlns:a16="http://schemas.microsoft.com/office/drawing/2014/main" id="{85A8629F-D041-FE9C-4DD0-DEFD5B679704}"/>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8" name="Kuusikulmio 47">
              <a:extLst>
                <a:ext uri="{FF2B5EF4-FFF2-40B4-BE49-F238E27FC236}">
                  <a16:creationId xmlns:a16="http://schemas.microsoft.com/office/drawing/2014/main" id="{488281D1-4D17-C7EA-93FE-56DFEAFC1ABB}"/>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9" name="Kuusikulmio 48">
              <a:extLst>
                <a:ext uri="{FF2B5EF4-FFF2-40B4-BE49-F238E27FC236}">
                  <a16:creationId xmlns:a16="http://schemas.microsoft.com/office/drawing/2014/main" id="{97A3345C-7E3E-B374-0511-E262D91C1E6F}"/>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0" name="Kuusikulmio 49">
              <a:extLst>
                <a:ext uri="{FF2B5EF4-FFF2-40B4-BE49-F238E27FC236}">
                  <a16:creationId xmlns:a16="http://schemas.microsoft.com/office/drawing/2014/main" id="{66943B40-D1B9-3491-462D-4B54FA802703}"/>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1" name="Kuusikulmio 50">
              <a:extLst>
                <a:ext uri="{FF2B5EF4-FFF2-40B4-BE49-F238E27FC236}">
                  <a16:creationId xmlns:a16="http://schemas.microsoft.com/office/drawing/2014/main" id="{0EE1074D-2326-9D50-FD65-E22640F5423E}"/>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2" name="Kuusikulmio 51">
              <a:extLst>
                <a:ext uri="{FF2B5EF4-FFF2-40B4-BE49-F238E27FC236}">
                  <a16:creationId xmlns:a16="http://schemas.microsoft.com/office/drawing/2014/main" id="{017A2EC2-38BD-F1B2-07A6-A920FAF581C7}"/>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grpSp>
      <p:sp>
        <p:nvSpPr>
          <p:cNvPr id="55" name="Kuusikulmio 54">
            <a:extLst>
              <a:ext uri="{FF2B5EF4-FFF2-40B4-BE49-F238E27FC236}">
                <a16:creationId xmlns:a16="http://schemas.microsoft.com/office/drawing/2014/main" id="{B5E33D43-64A1-0E3A-0472-39889C873617}"/>
              </a:ext>
              <a:ext uri="{C183D7F6-B498-43B3-948B-1728B52AA6E4}">
                <adec:decorative xmlns:adec="http://schemas.microsoft.com/office/drawing/2017/decorative" val="1"/>
              </a:ext>
            </a:extLst>
          </p:cNvPr>
          <p:cNvSpPr/>
          <p:nvPr/>
        </p:nvSpPr>
        <p:spPr>
          <a:xfrm>
            <a:off x="687647" y="1071933"/>
            <a:ext cx="1280040" cy="1020687"/>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6" name="object 9">
            <a:extLst>
              <a:ext uri="{FF2B5EF4-FFF2-40B4-BE49-F238E27FC236}">
                <a16:creationId xmlns:a16="http://schemas.microsoft.com/office/drawing/2014/main" id="{47B0B673-83C4-43F0-4DC0-C8F4E48EC41C}"/>
              </a:ext>
              <a:ext uri="{C183D7F6-B498-43B3-948B-1728B52AA6E4}">
                <adec:decorative xmlns:adec="http://schemas.microsoft.com/office/drawing/2017/decorative" val="1"/>
              </a:ext>
            </a:extLst>
          </p:cNvPr>
          <p:cNvSpPr txBox="1"/>
          <p:nvPr/>
        </p:nvSpPr>
        <p:spPr>
          <a:xfrm>
            <a:off x="848024" y="1379850"/>
            <a:ext cx="1005501" cy="49313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Rekrytointi ja muu osaamisen hankinta</a:t>
            </a:r>
          </a:p>
        </p:txBody>
      </p:sp>
      <p:pic>
        <p:nvPicPr>
          <p:cNvPr id="7" name="Kuva 6">
            <a:extLst>
              <a:ext uri="{FF2B5EF4-FFF2-40B4-BE49-F238E27FC236}">
                <a16:creationId xmlns:a16="http://schemas.microsoft.com/office/drawing/2014/main" id="{C31E1FEE-C0FA-DE4F-C9E4-3D80A592B306}"/>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400919" y="5915608"/>
            <a:ext cx="1736793" cy="632509"/>
          </a:xfrm>
          <a:prstGeom prst="rect">
            <a:avLst/>
          </a:prstGeom>
        </p:spPr>
      </p:pic>
      <p:sp>
        <p:nvSpPr>
          <p:cNvPr id="57" name="Tekstiruutu 94">
            <a:extLst>
              <a:ext uri="{FF2B5EF4-FFF2-40B4-BE49-F238E27FC236}">
                <a16:creationId xmlns:a16="http://schemas.microsoft.com/office/drawing/2014/main" id="{CCCD04D6-E88C-DC33-A9AB-17FC8D3D487F}"/>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13" action="ppaction://hlinksldjump"/>
              </a:rPr>
              <a:t>Takaisin</a:t>
            </a:r>
            <a:endParaRPr lang="fi-FI" sz="800" i="1" dirty="0">
              <a:solidFill>
                <a:schemeClr val="tx2"/>
              </a:solidFill>
              <a:latin typeface="Myriad Pro" panose="020B0503030403020204" pitchFamily="34" charset="0"/>
            </a:endParaRPr>
          </a:p>
        </p:txBody>
      </p:sp>
      <p:sp>
        <p:nvSpPr>
          <p:cNvPr id="60" name="object 9" descr="Painike takaisin pääsivulle.">
            <a:hlinkClick r:id="rId13" action="ppaction://hlinksldjump"/>
            <a:extLst>
              <a:ext uri="{FF2B5EF4-FFF2-40B4-BE49-F238E27FC236}">
                <a16:creationId xmlns:a16="http://schemas.microsoft.com/office/drawing/2014/main" id="{32ED20F8-F859-48AA-41F6-E596539D20C6}"/>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61" name="Kuva 100">
            <a:extLst>
              <a:ext uri="{FF2B5EF4-FFF2-40B4-BE49-F238E27FC236}">
                <a16:creationId xmlns:a16="http://schemas.microsoft.com/office/drawing/2014/main" id="{991A972A-AF0D-AB68-168B-9BAD727D3D60}"/>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634978" y="6384829"/>
            <a:ext cx="280871" cy="274262"/>
          </a:xfrm>
          <a:prstGeom prst="rect">
            <a:avLst/>
          </a:prstGeom>
        </p:spPr>
      </p:pic>
      <p:pic>
        <p:nvPicPr>
          <p:cNvPr id="3" name="Kuva 6">
            <a:extLst>
              <a:ext uri="{FF2B5EF4-FFF2-40B4-BE49-F238E27FC236}">
                <a16:creationId xmlns:a16="http://schemas.microsoft.com/office/drawing/2014/main" id="{376A2FF5-AD81-48A8-13DD-5059EA1CD7CE}"/>
              </a:ext>
              <a:ext uri="{C183D7F6-B498-43B3-948B-1728B52AA6E4}">
                <adec:decorative xmlns:adec="http://schemas.microsoft.com/office/drawing/2017/decorative" val="1"/>
              </a:ext>
            </a:extLst>
          </p:cNvPr>
          <p:cNvPicPr>
            <a:picLocks noChangeAspect="1"/>
          </p:cNvPicPr>
          <p:nvPr/>
        </p:nvPicPr>
        <p:blipFill>
          <a:blip r:embed="rId16"/>
          <a:srcRect l="3570" r="4640"/>
          <a:stretch/>
        </p:blipFill>
        <p:spPr>
          <a:xfrm>
            <a:off x="8064205" y="1869243"/>
            <a:ext cx="3162073" cy="3699778"/>
          </a:xfrm>
          <a:prstGeom prst="rect">
            <a:avLst/>
          </a:prstGeom>
        </p:spPr>
      </p:pic>
    </p:spTree>
    <p:extLst>
      <p:ext uri="{BB962C8B-B14F-4D97-AF65-F5344CB8AC3E}">
        <p14:creationId xmlns:p14="http://schemas.microsoft.com/office/powerpoint/2010/main" val="2774468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A58F-1D73-DF13-2369-34DB895BC787}"/>
            </a:ext>
          </a:extLst>
        </p:cNvPr>
        <p:cNvGrpSpPr/>
        <p:nvPr/>
      </p:nvGrpSpPr>
      <p:grpSpPr>
        <a:xfrm>
          <a:off x="0" y="0"/>
          <a:ext cx="0" cy="0"/>
          <a:chOff x="0" y="0"/>
          <a:chExt cx="0" cy="0"/>
        </a:xfrm>
      </p:grpSpPr>
      <p:grpSp>
        <p:nvGrpSpPr>
          <p:cNvPr id="14" name="Ryhmä 13">
            <a:extLst>
              <a:ext uri="{FF2B5EF4-FFF2-40B4-BE49-F238E27FC236}">
                <a16:creationId xmlns:a16="http://schemas.microsoft.com/office/drawing/2014/main" id="{3E86A305-4B34-37AB-AF77-843D81F87B08}"/>
              </a:ext>
              <a:ext uri="{C183D7F6-B498-43B3-948B-1728B52AA6E4}">
                <adec:decorative xmlns:adec="http://schemas.microsoft.com/office/drawing/2017/decorative" val="1"/>
              </a:ext>
            </a:extLst>
          </p:cNvPr>
          <p:cNvGrpSpPr/>
          <p:nvPr/>
        </p:nvGrpSpPr>
        <p:grpSpPr>
          <a:xfrm>
            <a:off x="452830" y="949652"/>
            <a:ext cx="11295866" cy="4941485"/>
            <a:chOff x="821739" y="1532914"/>
            <a:chExt cx="10416235" cy="4020228"/>
          </a:xfrm>
        </p:grpSpPr>
        <p:pic>
          <p:nvPicPr>
            <p:cNvPr id="2" name="Kuva 1">
              <a:extLst>
                <a:ext uri="{FF2B5EF4-FFF2-40B4-BE49-F238E27FC236}">
                  <a16:creationId xmlns:a16="http://schemas.microsoft.com/office/drawing/2014/main" id="{5F0CA763-2578-4482-5A0D-F7093F02D7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739" y="1532914"/>
              <a:ext cx="3475533" cy="4020228"/>
            </a:xfrm>
            <a:prstGeom prst="rect">
              <a:avLst/>
            </a:prstGeom>
          </p:spPr>
        </p:pic>
        <p:pic>
          <p:nvPicPr>
            <p:cNvPr id="12" name="Kuva 11">
              <a:extLst>
                <a:ext uri="{FF2B5EF4-FFF2-40B4-BE49-F238E27FC236}">
                  <a16:creationId xmlns:a16="http://schemas.microsoft.com/office/drawing/2014/main" id="{3083D381-E0BE-50D9-386F-A280ED5C1C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91362" y="1532914"/>
              <a:ext cx="3475533" cy="4020228"/>
            </a:xfrm>
            <a:prstGeom prst="rect">
              <a:avLst/>
            </a:prstGeom>
          </p:spPr>
        </p:pic>
        <p:pic>
          <p:nvPicPr>
            <p:cNvPr id="13" name="Kuva 12">
              <a:extLst>
                <a:ext uri="{FF2B5EF4-FFF2-40B4-BE49-F238E27FC236}">
                  <a16:creationId xmlns:a16="http://schemas.microsoft.com/office/drawing/2014/main" id="{70CC2167-4C2D-B1E7-2A63-7C7BAC8896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62441" y="1532914"/>
              <a:ext cx="3475533" cy="4020228"/>
            </a:xfrm>
            <a:prstGeom prst="rect">
              <a:avLst/>
            </a:prstGeom>
          </p:spPr>
        </p:pic>
      </p:grpSp>
      <p:sp>
        <p:nvSpPr>
          <p:cNvPr id="11" name="object 11">
            <a:extLst>
              <a:ext uri="{FF2B5EF4-FFF2-40B4-BE49-F238E27FC236}">
                <a16:creationId xmlns:a16="http://schemas.microsoft.com/office/drawing/2014/main" id="{62AAEF8C-DB13-B87E-66C1-292730E65A99}"/>
              </a:ext>
              <a:ext uri="{C183D7F6-B498-43B3-948B-1728B52AA6E4}">
                <adec:decorative xmlns:adec="http://schemas.microsoft.com/office/drawing/2017/decorative" val="1"/>
              </a:ext>
            </a:extLst>
          </p:cNvPr>
          <p:cNvSpPr txBox="1"/>
          <p:nvPr/>
        </p:nvSpPr>
        <p:spPr>
          <a:xfrm>
            <a:off x="640710" y="435700"/>
            <a:ext cx="3588389" cy="171304"/>
          </a:xfrm>
          <a:prstGeom prst="rect">
            <a:avLst/>
          </a:prstGeom>
        </p:spPr>
        <p:txBody>
          <a:bodyPr vert="horz" wrap="square" lIns="0" tIns="9627" rIns="0" bIns="0" rtlCol="0">
            <a:spAutoFit/>
          </a:bodyPr>
          <a:lstStyle/>
          <a:p>
            <a:pPr marL="7701">
              <a:spcBef>
                <a:spcPts val="76"/>
              </a:spcBef>
            </a:pPr>
            <a:r>
              <a:rPr lang="fi-FI" sz="1050" spc="39" dirty="0">
                <a:solidFill>
                  <a:srgbClr val="006475"/>
                </a:solidFill>
                <a:latin typeface="Myriad Pro" panose="020B0503030403020204" pitchFamily="34" charset="0"/>
                <a:cs typeface="Calibri"/>
              </a:rPr>
              <a:t>Henkilöstöjohtaminen valtiolla -kuvaus  </a:t>
            </a:r>
            <a:r>
              <a:rPr lang="fi-FI" sz="1050" dirty="0">
                <a:solidFill>
                  <a:schemeClr val="accent1"/>
                </a:solidFill>
                <a:latin typeface="Myriad Pro"/>
                <a:cs typeface="Myriad Pro"/>
              </a:rPr>
              <a:t>|</a:t>
            </a:r>
            <a:r>
              <a:rPr lang="fi-FI" sz="1050" spc="39" dirty="0">
                <a:solidFill>
                  <a:srgbClr val="006475"/>
                </a:solidFill>
                <a:latin typeface="Myriad Pro" panose="020B0503030403020204" pitchFamily="34" charset="0"/>
                <a:cs typeface="Calibri"/>
              </a:rPr>
              <a:t>  </a:t>
            </a:r>
            <a:r>
              <a:rPr lang="fi-FI" sz="1050" dirty="0">
                <a:solidFill>
                  <a:schemeClr val="accent1"/>
                </a:solidFill>
                <a:latin typeface="Myriad Pro"/>
                <a:cs typeface="Myriad Pro"/>
              </a:rPr>
              <a:t>Taustaa</a:t>
            </a:r>
            <a:r>
              <a:rPr lang="fi-FI" sz="1050" spc="39" dirty="0">
                <a:solidFill>
                  <a:srgbClr val="006475"/>
                </a:solidFill>
                <a:latin typeface="Myriad Pro" panose="020B0503030403020204" pitchFamily="34" charset="0"/>
                <a:cs typeface="Calibri"/>
              </a:rPr>
              <a:t> </a:t>
            </a:r>
            <a:endParaRPr sz="1050" dirty="0">
              <a:latin typeface="Myriad Pro" panose="020B0503030403020204" pitchFamily="34" charset="0"/>
              <a:cs typeface="Calibri"/>
            </a:endParaRPr>
          </a:p>
        </p:txBody>
      </p:sp>
      <p:sp>
        <p:nvSpPr>
          <p:cNvPr id="5" name="object 5">
            <a:extLst>
              <a:ext uri="{FF2B5EF4-FFF2-40B4-BE49-F238E27FC236}">
                <a16:creationId xmlns:a16="http://schemas.microsoft.com/office/drawing/2014/main" id="{A1C1A127-0FED-CA7E-5799-44A7850E1ED4}"/>
              </a:ext>
            </a:extLst>
          </p:cNvPr>
          <p:cNvSpPr txBox="1">
            <a:spLocks noGrp="1"/>
          </p:cNvSpPr>
          <p:nvPr>
            <p:ph type="title"/>
          </p:nvPr>
        </p:nvSpPr>
        <p:spPr>
          <a:xfrm>
            <a:off x="1472044" y="1675922"/>
            <a:ext cx="1640375" cy="271562"/>
          </a:xfrm>
          <a:prstGeom prst="rect">
            <a:avLst/>
          </a:prstGeom>
        </p:spPr>
        <p:txBody>
          <a:bodyPr vert="horz" wrap="square" lIns="0" tIns="7316" rIns="0" bIns="0" rtlCol="0" anchor="ctr" anchorCtr="0">
            <a:spAutoFit/>
          </a:bodyPr>
          <a:lstStyle/>
          <a:p>
            <a:pPr marL="7701" marR="3081" algn="ctr">
              <a:lnSpc>
                <a:spcPct val="100600"/>
              </a:lnSpc>
              <a:spcBef>
                <a:spcPts val="58"/>
              </a:spcBef>
            </a:pPr>
            <a:r>
              <a:rPr lang="fi-FI" sz="1789" spc="-6" dirty="0">
                <a:solidFill>
                  <a:schemeClr val="accent1"/>
                </a:solidFill>
              </a:rPr>
              <a:t>Mistä on kyse?</a:t>
            </a:r>
            <a:endParaRPr sz="1789" dirty="0">
              <a:solidFill>
                <a:schemeClr val="accent1"/>
              </a:solidFill>
            </a:endParaRPr>
          </a:p>
        </p:txBody>
      </p:sp>
      <p:sp>
        <p:nvSpPr>
          <p:cNvPr id="10" name="object 10">
            <a:extLst>
              <a:ext uri="{FF2B5EF4-FFF2-40B4-BE49-F238E27FC236}">
                <a16:creationId xmlns:a16="http://schemas.microsoft.com/office/drawing/2014/main" id="{0E4D137B-EDDF-48B9-0A72-2D5BD33141D7}"/>
              </a:ext>
            </a:extLst>
          </p:cNvPr>
          <p:cNvSpPr txBox="1"/>
          <p:nvPr/>
        </p:nvSpPr>
        <p:spPr>
          <a:xfrm>
            <a:off x="765029" y="2173600"/>
            <a:ext cx="2944489" cy="2369613"/>
          </a:xfrm>
          <a:prstGeom prst="rect">
            <a:avLst/>
          </a:prstGeom>
        </p:spPr>
        <p:txBody>
          <a:bodyPr vert="horz" wrap="square" lIns="0" tIns="5006" rIns="0" bIns="0" rtlCol="0">
            <a:spAutoFit/>
          </a:bodyPr>
          <a:lstStyle/>
          <a:p>
            <a:pPr marL="293066" marR="3081" indent="-285750">
              <a:lnSpc>
                <a:spcPct val="108000"/>
              </a:lnSpc>
              <a:spcBef>
                <a:spcPts val="39"/>
              </a:spcBef>
              <a:buFont typeface="Arial" panose="020B0604020202020204" pitchFamily="34" charset="0"/>
              <a:buChar char="•"/>
              <a:tabLst>
                <a:tab pos="102812" algn="l"/>
              </a:tabLst>
            </a:pPr>
            <a:r>
              <a:rPr lang="fi-FI" sz="1300" dirty="0">
                <a:solidFill>
                  <a:schemeClr val="accent1"/>
                </a:solidFill>
                <a:latin typeface="Myriad Pro"/>
                <a:cs typeface="Myriad Pro"/>
              </a:rPr>
              <a:t>Kuvaus henkilöstöjohtamisesta valtiolla, sen eri osa-alueista ja toimijoista, kuvaus löytyy </a:t>
            </a:r>
            <a:r>
              <a:rPr lang="fi-FI" sz="1300" u="sng" dirty="0">
                <a:solidFill>
                  <a:schemeClr val="accent1"/>
                </a:solidFill>
                <a:latin typeface="Myriad Pro"/>
                <a:cs typeface="Myriad Pro"/>
              </a:rPr>
              <a:t>vm.fi</a:t>
            </a:r>
            <a:r>
              <a:rPr lang="fi-FI" sz="1300" dirty="0">
                <a:solidFill>
                  <a:schemeClr val="accent1"/>
                </a:solidFill>
                <a:latin typeface="Myriad Pro"/>
                <a:cs typeface="Myriad Pro"/>
              </a:rPr>
              <a:t>-sivustolta</a:t>
            </a:r>
          </a:p>
          <a:p>
            <a:pPr marL="293066" marR="3081" indent="-285750">
              <a:lnSpc>
                <a:spcPct val="108000"/>
              </a:lnSpc>
              <a:spcBef>
                <a:spcPts val="39"/>
              </a:spcBef>
              <a:buFont typeface="Arial" panose="020B0604020202020204" pitchFamily="34" charset="0"/>
              <a:buChar char="•"/>
              <a:tabLst>
                <a:tab pos="102812" algn="l"/>
              </a:tabLst>
            </a:pPr>
            <a:r>
              <a:rPr lang="fi-FI" sz="1300" dirty="0">
                <a:solidFill>
                  <a:schemeClr val="accent1"/>
                </a:solidFill>
                <a:latin typeface="Myriad Pro"/>
                <a:cs typeface="Myriad Pro"/>
              </a:rPr>
              <a:t>Kuvauksen on laatinut joukko valtion HR-tehtävissä toimivia asiantuntijoita vuonna 2017, päivitetty 2018, 2022 ja 2025</a:t>
            </a:r>
          </a:p>
          <a:p>
            <a:pPr marL="293066" marR="3081" indent="-285750">
              <a:lnSpc>
                <a:spcPct val="108000"/>
              </a:lnSpc>
              <a:spcBef>
                <a:spcPts val="39"/>
              </a:spcBef>
              <a:buFont typeface="Arial" panose="020B0604020202020204" pitchFamily="34" charset="0"/>
              <a:buChar char="•"/>
              <a:tabLst>
                <a:tab pos="102812" algn="l"/>
              </a:tabLst>
            </a:pPr>
            <a:r>
              <a:rPr lang="fi-FI" sz="1300" dirty="0">
                <a:solidFill>
                  <a:schemeClr val="accent1"/>
                </a:solidFill>
                <a:latin typeface="Myriad Pro"/>
                <a:cs typeface="Myriad Pro"/>
              </a:rPr>
              <a:t>Kuvauksen omistaa ja sitä päivittää VM/valtionhallinnon kehittämisosasto, huomiot </a:t>
            </a:r>
            <a:r>
              <a:rPr lang="fi-FI" sz="1300" u="sng" dirty="0">
                <a:solidFill>
                  <a:schemeClr val="accent1"/>
                </a:solidFill>
                <a:latin typeface="Myriad Pro"/>
                <a:cs typeface="Myriad Pro"/>
              </a:rPr>
              <a:t>valtionhallinto.vm@gov.fi</a:t>
            </a:r>
          </a:p>
        </p:txBody>
      </p:sp>
      <p:sp>
        <p:nvSpPr>
          <p:cNvPr id="6" name="object 6">
            <a:extLst>
              <a:ext uri="{FF2B5EF4-FFF2-40B4-BE49-F238E27FC236}">
                <a16:creationId xmlns:a16="http://schemas.microsoft.com/office/drawing/2014/main" id="{B17E245F-322B-4E3D-4811-C2462B7388BE}"/>
              </a:ext>
            </a:extLst>
          </p:cNvPr>
          <p:cNvSpPr txBox="1"/>
          <p:nvPr/>
        </p:nvSpPr>
        <p:spPr>
          <a:xfrm>
            <a:off x="5249243" y="1675922"/>
            <a:ext cx="1693514" cy="272909"/>
          </a:xfrm>
          <a:prstGeom prst="rect">
            <a:avLst/>
          </a:prstGeom>
        </p:spPr>
        <p:txBody>
          <a:bodyPr vert="horz" wrap="square" lIns="0" tIns="7316" rIns="0" bIns="0" rtlCol="0">
            <a:spAutoFit/>
          </a:bodyPr>
          <a:lstStyle/>
          <a:p>
            <a:pPr marL="7701" marR="3081" algn="ctr">
              <a:lnSpc>
                <a:spcPct val="100600"/>
              </a:lnSpc>
              <a:spcBef>
                <a:spcPts val="58"/>
              </a:spcBef>
            </a:pPr>
            <a:r>
              <a:rPr lang="fi-FI" sz="1789" b="1" dirty="0">
                <a:solidFill>
                  <a:srgbClr val="006475"/>
                </a:solidFill>
                <a:latin typeface="Myriad Pro"/>
                <a:cs typeface="Myriad Pro"/>
              </a:rPr>
              <a:t>Miksi?</a:t>
            </a:r>
            <a:endParaRPr sz="1789" dirty="0">
              <a:latin typeface="Myriad Pro"/>
              <a:cs typeface="Myriad Pro"/>
            </a:endParaRPr>
          </a:p>
        </p:txBody>
      </p:sp>
      <p:sp>
        <p:nvSpPr>
          <p:cNvPr id="9" name="object 9">
            <a:extLst>
              <a:ext uri="{FF2B5EF4-FFF2-40B4-BE49-F238E27FC236}">
                <a16:creationId xmlns:a16="http://schemas.microsoft.com/office/drawing/2014/main" id="{F5C0B0B6-894A-BB0E-B13F-1853A62B5D97}"/>
              </a:ext>
            </a:extLst>
          </p:cNvPr>
          <p:cNvSpPr txBox="1"/>
          <p:nvPr/>
        </p:nvSpPr>
        <p:spPr>
          <a:xfrm>
            <a:off x="4746422" y="2173600"/>
            <a:ext cx="2850935" cy="1937443"/>
          </a:xfrm>
          <a:prstGeom prst="rect">
            <a:avLst/>
          </a:prstGeom>
        </p:spPr>
        <p:txBody>
          <a:bodyPr vert="horz" wrap="square" lIns="0" tIns="5006" rIns="0" bIns="0" rtlCol="0">
            <a:spAutoFit/>
          </a:bodyPr>
          <a:lstStyle/>
          <a:p>
            <a:pPr marL="7316" marR="40432">
              <a:lnSpc>
                <a:spcPct val="108000"/>
              </a:lnSpc>
              <a:spcBef>
                <a:spcPts val="39"/>
              </a:spcBef>
              <a:tabLst>
                <a:tab pos="102812" algn="l"/>
              </a:tabLst>
            </a:pPr>
            <a:r>
              <a:rPr lang="fi-FI" sz="1300" dirty="0">
                <a:solidFill>
                  <a:srgbClr val="006475"/>
                </a:solidFill>
                <a:latin typeface="Myriad Pro"/>
                <a:cs typeface="Myriad Pro"/>
              </a:rPr>
              <a:t>Kuvaus tarjoaa yhteisen työkalun/ kehikon</a:t>
            </a:r>
          </a:p>
          <a:p>
            <a:pPr marL="293066" marR="40432" indent="-285750">
              <a:lnSpc>
                <a:spcPct val="108000"/>
              </a:lnSpc>
              <a:spcBef>
                <a:spcPts val="39"/>
              </a:spcBef>
              <a:buFont typeface="Arial" panose="020B0604020202020204" pitchFamily="34" charset="0"/>
              <a:buChar char="•"/>
              <a:tabLst>
                <a:tab pos="102812" algn="l"/>
              </a:tabLst>
            </a:pPr>
            <a:r>
              <a:rPr lang="fi-FI" sz="1300" dirty="0">
                <a:solidFill>
                  <a:srgbClr val="006475"/>
                </a:solidFill>
                <a:latin typeface="Myriad Pro"/>
                <a:cs typeface="Myriad Pro"/>
              </a:rPr>
              <a:t>henkilöstöjohtamisen </a:t>
            </a:r>
            <a:r>
              <a:rPr lang="fi-FI" sz="1300" dirty="0" err="1">
                <a:solidFill>
                  <a:srgbClr val="006475"/>
                </a:solidFill>
                <a:latin typeface="Myriad Pro"/>
                <a:cs typeface="Myriad Pro"/>
              </a:rPr>
              <a:t>kokonaisuu-den</a:t>
            </a:r>
            <a:r>
              <a:rPr lang="fi-FI" sz="1300" dirty="0">
                <a:solidFill>
                  <a:srgbClr val="006475"/>
                </a:solidFill>
                <a:latin typeface="Myriad Pro"/>
                <a:cs typeface="Myriad Pro"/>
              </a:rPr>
              <a:t> kirkastamiselle</a:t>
            </a:r>
          </a:p>
          <a:p>
            <a:pPr marL="293066" marR="40432" indent="-285750">
              <a:lnSpc>
                <a:spcPct val="108000"/>
              </a:lnSpc>
              <a:spcBef>
                <a:spcPts val="39"/>
              </a:spcBef>
              <a:buFont typeface="Arial" panose="020B0604020202020204" pitchFamily="34" charset="0"/>
              <a:buChar char="•"/>
              <a:tabLst>
                <a:tab pos="102812" algn="l"/>
              </a:tabLst>
            </a:pPr>
            <a:r>
              <a:rPr lang="fi-FI" sz="1300" dirty="0">
                <a:solidFill>
                  <a:srgbClr val="006475"/>
                </a:solidFill>
                <a:latin typeface="Myriad Pro"/>
                <a:cs typeface="Myriad Pro"/>
              </a:rPr>
              <a:t>oman toiminnan jäsentämiselle, suunnittelulle ja kehittämiselle virastoissa ja valtionhallinnon tasolla </a:t>
            </a:r>
          </a:p>
          <a:p>
            <a:pPr marL="293066" marR="40432" indent="-285750">
              <a:lnSpc>
                <a:spcPct val="108000"/>
              </a:lnSpc>
              <a:spcBef>
                <a:spcPts val="39"/>
              </a:spcBef>
              <a:buFont typeface="Arial" panose="020B0604020202020204" pitchFamily="34" charset="0"/>
              <a:buChar char="•"/>
              <a:tabLst>
                <a:tab pos="102812" algn="l"/>
              </a:tabLst>
            </a:pPr>
            <a:r>
              <a:rPr lang="fi-FI" sz="1300" dirty="0">
                <a:solidFill>
                  <a:srgbClr val="006475"/>
                </a:solidFill>
                <a:latin typeface="Myriad Pro"/>
                <a:cs typeface="Myriad Pro"/>
              </a:rPr>
              <a:t>henkilöstöjohtamisen </a:t>
            </a:r>
            <a:r>
              <a:rPr lang="fi-FI" sz="1300" dirty="0">
                <a:solidFill>
                  <a:schemeClr val="accent1"/>
                </a:solidFill>
                <a:latin typeface="Myriad Pro"/>
                <a:cs typeface="Myriad Pro"/>
              </a:rPr>
              <a:t>eri</a:t>
            </a:r>
            <a:r>
              <a:rPr lang="fi-FI" sz="1300" dirty="0">
                <a:solidFill>
                  <a:srgbClr val="006475"/>
                </a:solidFill>
                <a:latin typeface="Myriad Pro"/>
                <a:cs typeface="Myriad Pro"/>
              </a:rPr>
              <a:t> osa-alueiden työnjaosta sopimiselle</a:t>
            </a:r>
          </a:p>
        </p:txBody>
      </p:sp>
      <p:sp>
        <p:nvSpPr>
          <p:cNvPr id="16" name="Tekstiruutu 15">
            <a:extLst>
              <a:ext uri="{FF2B5EF4-FFF2-40B4-BE49-F238E27FC236}">
                <a16:creationId xmlns:a16="http://schemas.microsoft.com/office/drawing/2014/main" id="{1ED0A8DA-1A30-47E4-E995-F46DEEFFC2B4}"/>
              </a:ext>
            </a:extLst>
          </p:cNvPr>
          <p:cNvSpPr txBox="1"/>
          <p:nvPr/>
        </p:nvSpPr>
        <p:spPr>
          <a:xfrm>
            <a:off x="4567729" y="4409961"/>
            <a:ext cx="3197969" cy="878574"/>
          </a:xfrm>
          <a:prstGeom prst="rect">
            <a:avLst/>
          </a:prstGeom>
          <a:noFill/>
        </p:spPr>
        <p:txBody>
          <a:bodyPr wrap="square">
            <a:spAutoFit/>
          </a:bodyPr>
          <a:lstStyle/>
          <a:p>
            <a:pPr marL="7316" marR="40432" algn="ctr">
              <a:lnSpc>
                <a:spcPct val="108000"/>
              </a:lnSpc>
              <a:spcBef>
                <a:spcPts val="39"/>
              </a:spcBef>
              <a:tabLst>
                <a:tab pos="102812" algn="l"/>
              </a:tabLst>
            </a:pPr>
            <a:r>
              <a:rPr lang="fi-FI" sz="1200" b="1" dirty="0" err="1">
                <a:solidFill>
                  <a:srgbClr val="006475"/>
                </a:solidFill>
                <a:latin typeface="Myriad Pro"/>
                <a:cs typeface="Myriad Pro"/>
              </a:rPr>
              <a:t>Huom</a:t>
            </a:r>
            <a:r>
              <a:rPr lang="fi-FI" sz="1200" b="1" dirty="0">
                <a:solidFill>
                  <a:srgbClr val="006475"/>
                </a:solidFill>
                <a:latin typeface="Myriad Pro"/>
                <a:cs typeface="Myriad Pro"/>
              </a:rPr>
              <a:t>! </a:t>
            </a:r>
            <a:r>
              <a:rPr lang="fi-FI" sz="1200" dirty="0">
                <a:solidFill>
                  <a:srgbClr val="006475"/>
                </a:solidFill>
                <a:latin typeface="Myriad Pro"/>
                <a:cs typeface="Myriad Pro"/>
              </a:rPr>
              <a:t>Kuvaus ei tuo uusia linjauksia. </a:t>
            </a:r>
            <a:br>
              <a:rPr lang="fi-FI" sz="1200" dirty="0">
                <a:solidFill>
                  <a:srgbClr val="006475"/>
                </a:solidFill>
                <a:latin typeface="Myriad Pro"/>
                <a:cs typeface="Myriad Pro"/>
              </a:rPr>
            </a:br>
            <a:r>
              <a:rPr lang="fi-FI" sz="1200" dirty="0">
                <a:solidFill>
                  <a:srgbClr val="006475"/>
                </a:solidFill>
                <a:latin typeface="Myriad Pro"/>
                <a:cs typeface="Myriad Pro"/>
              </a:rPr>
              <a:t>Sen tehtävänä on luoda kokonais-</a:t>
            </a:r>
            <a:br>
              <a:rPr lang="fi-FI" sz="1200" dirty="0">
                <a:solidFill>
                  <a:srgbClr val="006475"/>
                </a:solidFill>
                <a:latin typeface="Myriad Pro"/>
                <a:cs typeface="Myriad Pro"/>
              </a:rPr>
            </a:br>
            <a:r>
              <a:rPr lang="fi-FI" sz="1200" dirty="0">
                <a:solidFill>
                  <a:srgbClr val="006475"/>
                </a:solidFill>
                <a:latin typeface="Myriad Pro"/>
                <a:cs typeface="Myriad Pro"/>
              </a:rPr>
              <a:t>kuvaa henkilöstöjohtamisen </a:t>
            </a:r>
            <a:br>
              <a:rPr lang="fi-FI" sz="1200" dirty="0">
                <a:solidFill>
                  <a:srgbClr val="006475"/>
                </a:solidFill>
                <a:latin typeface="Myriad Pro"/>
                <a:cs typeface="Myriad Pro"/>
              </a:rPr>
            </a:br>
            <a:r>
              <a:rPr lang="fi-FI" sz="1200" dirty="0">
                <a:solidFill>
                  <a:srgbClr val="006475"/>
                </a:solidFill>
                <a:latin typeface="Myriad Pro"/>
                <a:cs typeface="Myriad Pro"/>
              </a:rPr>
              <a:t>kentästä valtiolla. </a:t>
            </a:r>
            <a:endParaRPr lang="fi-FI" sz="1200" dirty="0">
              <a:latin typeface="Myriad Pro"/>
              <a:cs typeface="Myriad Pro"/>
            </a:endParaRPr>
          </a:p>
        </p:txBody>
      </p:sp>
      <p:sp>
        <p:nvSpPr>
          <p:cNvPr id="7" name="object 7">
            <a:extLst>
              <a:ext uri="{FF2B5EF4-FFF2-40B4-BE49-F238E27FC236}">
                <a16:creationId xmlns:a16="http://schemas.microsoft.com/office/drawing/2014/main" id="{883A8DAE-3FC0-400E-77BC-E676CAB0E5E9}"/>
              </a:ext>
            </a:extLst>
          </p:cNvPr>
          <p:cNvSpPr txBox="1"/>
          <p:nvPr/>
        </p:nvSpPr>
        <p:spPr>
          <a:xfrm>
            <a:off x="9297051" y="1675922"/>
            <a:ext cx="1007329" cy="272909"/>
          </a:xfrm>
          <a:prstGeom prst="rect">
            <a:avLst/>
          </a:prstGeom>
        </p:spPr>
        <p:txBody>
          <a:bodyPr vert="horz" wrap="square" lIns="0" tIns="7316" rIns="0" bIns="0" rtlCol="0">
            <a:spAutoFit/>
          </a:bodyPr>
          <a:lstStyle/>
          <a:p>
            <a:pPr marL="7701" marR="3081" algn="ctr">
              <a:lnSpc>
                <a:spcPct val="100600"/>
              </a:lnSpc>
              <a:spcBef>
                <a:spcPts val="58"/>
              </a:spcBef>
            </a:pPr>
            <a:r>
              <a:rPr lang="fi-FI" sz="1789" b="1" dirty="0">
                <a:solidFill>
                  <a:srgbClr val="006475"/>
                </a:solidFill>
                <a:latin typeface="Myriad Pro"/>
                <a:cs typeface="Myriad Pro"/>
              </a:rPr>
              <a:t>Kenelle?</a:t>
            </a:r>
            <a:endParaRPr sz="1789" dirty="0">
              <a:latin typeface="Myriad Pro"/>
              <a:cs typeface="Myriad Pro"/>
            </a:endParaRPr>
          </a:p>
        </p:txBody>
      </p:sp>
      <p:sp>
        <p:nvSpPr>
          <p:cNvPr id="8" name="object 8">
            <a:extLst>
              <a:ext uri="{FF2B5EF4-FFF2-40B4-BE49-F238E27FC236}">
                <a16:creationId xmlns:a16="http://schemas.microsoft.com/office/drawing/2014/main" id="{CC94BF10-2143-3B56-B2E8-CF691F1E48F7}"/>
              </a:ext>
            </a:extLst>
          </p:cNvPr>
          <p:cNvSpPr txBox="1"/>
          <p:nvPr/>
        </p:nvSpPr>
        <p:spPr>
          <a:xfrm>
            <a:off x="8490429" y="2343630"/>
            <a:ext cx="2796696" cy="2153528"/>
          </a:xfrm>
          <a:prstGeom prst="rect">
            <a:avLst/>
          </a:prstGeom>
        </p:spPr>
        <p:txBody>
          <a:bodyPr vert="horz" wrap="square" lIns="0" tIns="5006" rIns="0" bIns="0" rtlCol="0">
            <a:spAutoFit/>
          </a:bodyPr>
          <a:lstStyle/>
          <a:p>
            <a:pPr marL="293066" marR="100502" indent="-285750">
              <a:lnSpc>
                <a:spcPct val="108000"/>
              </a:lnSpc>
              <a:spcBef>
                <a:spcPts val="39"/>
              </a:spcBef>
              <a:buSzPct val="102000"/>
              <a:buFont typeface="Arial" panose="020B0604020202020204" pitchFamily="34" charset="0"/>
              <a:buChar char="•"/>
              <a:tabLst>
                <a:tab pos="102812" algn="l"/>
              </a:tabLst>
            </a:pPr>
            <a:r>
              <a:rPr lang="fi-FI" sz="1300" dirty="0">
                <a:solidFill>
                  <a:srgbClr val="006475"/>
                </a:solidFill>
                <a:latin typeface="Myriad Pro"/>
                <a:cs typeface="Myriad Pro"/>
              </a:rPr>
              <a:t>Erityisesti kaikille HR-tehtäviä tekeville</a:t>
            </a:r>
          </a:p>
          <a:p>
            <a:pPr marL="293066" marR="100502" indent="-285750">
              <a:lnSpc>
                <a:spcPct val="108000"/>
              </a:lnSpc>
              <a:spcBef>
                <a:spcPts val="39"/>
              </a:spcBef>
              <a:buSzPct val="102000"/>
              <a:buFont typeface="Arial" panose="020B0604020202020204" pitchFamily="34" charset="0"/>
              <a:buChar char="•"/>
              <a:tabLst>
                <a:tab pos="102812" algn="l"/>
              </a:tabLst>
            </a:pPr>
            <a:r>
              <a:rPr lang="fi-FI" sz="1300" dirty="0">
                <a:solidFill>
                  <a:srgbClr val="006475"/>
                </a:solidFill>
                <a:latin typeface="Myriad Pro"/>
                <a:cs typeface="Myriad Pro"/>
              </a:rPr>
              <a:t>Konsernitoimijoille kuten HAUSille, Palkeille, Valtiokonttorille ja valtiovarainministeriölle</a:t>
            </a:r>
          </a:p>
          <a:p>
            <a:pPr marL="293066" marR="100502" indent="-285750">
              <a:lnSpc>
                <a:spcPct val="108000"/>
              </a:lnSpc>
              <a:spcBef>
                <a:spcPts val="39"/>
              </a:spcBef>
              <a:buSzPct val="102000"/>
              <a:buFont typeface="Arial" panose="020B0604020202020204" pitchFamily="34" charset="0"/>
              <a:buChar char="•"/>
              <a:tabLst>
                <a:tab pos="102812" algn="l"/>
              </a:tabLst>
            </a:pPr>
            <a:r>
              <a:rPr lang="fi-FI" sz="1300" dirty="0">
                <a:solidFill>
                  <a:srgbClr val="006475"/>
                </a:solidFill>
                <a:latin typeface="Myriad Pro"/>
                <a:cs typeface="Myriad Pro"/>
              </a:rPr>
              <a:t>Johdolle ja esihenkilöille läpi valtionhallinnon</a:t>
            </a:r>
          </a:p>
          <a:p>
            <a:pPr marL="293066" marR="100502" indent="-285750">
              <a:lnSpc>
                <a:spcPct val="108000"/>
              </a:lnSpc>
              <a:spcBef>
                <a:spcPts val="39"/>
              </a:spcBef>
              <a:buSzPct val="102000"/>
              <a:buFont typeface="Arial" panose="020B0604020202020204" pitchFamily="34" charset="0"/>
              <a:buChar char="•"/>
              <a:tabLst>
                <a:tab pos="102812" algn="l"/>
              </a:tabLst>
            </a:pPr>
            <a:r>
              <a:rPr lang="fi-FI" sz="1300" dirty="0">
                <a:solidFill>
                  <a:srgbClr val="006475"/>
                </a:solidFill>
                <a:latin typeface="Myriad Pro"/>
                <a:cs typeface="Myriad Pro"/>
              </a:rPr>
              <a:t>Muille henkilöstöjohtamisesta kiinnostuneille</a:t>
            </a:r>
          </a:p>
          <a:p>
            <a:pPr marL="293066" marR="100502" indent="-285750">
              <a:lnSpc>
                <a:spcPct val="108000"/>
              </a:lnSpc>
              <a:spcBef>
                <a:spcPts val="39"/>
              </a:spcBef>
              <a:buSzPct val="102000"/>
              <a:buFont typeface="Arial" panose="020B0604020202020204" pitchFamily="34" charset="0"/>
              <a:buChar char="•"/>
              <a:tabLst>
                <a:tab pos="102812" algn="l"/>
              </a:tabLst>
            </a:pPr>
            <a:endParaRPr lang="fi-FI" sz="1300" dirty="0">
              <a:latin typeface="Myriad Pro"/>
              <a:cs typeface="Myriad Pro"/>
            </a:endParaRPr>
          </a:p>
        </p:txBody>
      </p:sp>
      <p:sp>
        <p:nvSpPr>
          <p:cNvPr id="3" name="Dian numeron paikkamerkki 1">
            <a:extLst>
              <a:ext uri="{FF2B5EF4-FFF2-40B4-BE49-F238E27FC236}">
                <a16:creationId xmlns:a16="http://schemas.microsoft.com/office/drawing/2014/main" id="{AD155BD7-4A84-37A0-9BF7-EA1C4B329EA5}"/>
              </a:ext>
              <a:ext uri="{C183D7F6-B498-43B3-948B-1728B52AA6E4}">
                <adec:decorative xmlns:adec="http://schemas.microsoft.com/office/drawing/2017/decorative" val="1"/>
              </a:ext>
            </a:extLst>
          </p:cNvPr>
          <p:cNvSpPr>
            <a:spLocks noGrp="1"/>
          </p:cNvSpPr>
          <p:nvPr>
            <p:ph type="sldNum" sz="quarter" idx="7"/>
          </p:nvPr>
        </p:nvSpPr>
        <p:spPr>
          <a:xfrm>
            <a:off x="11151690" y="478799"/>
            <a:ext cx="411845" cy="365125"/>
          </a:xfrm>
        </p:spPr>
        <p:txBody>
          <a:bodyPr/>
          <a:lstStyle/>
          <a:p>
            <a:fld id="{B6F15528-21DE-4FAA-801E-634DDDAF4B2B}" type="slidenum">
              <a:rPr lang="fi-FI" smtClean="0">
                <a:solidFill>
                  <a:schemeClr val="accent1"/>
                </a:solidFill>
              </a:rPr>
              <a:pPr/>
              <a:t>2</a:t>
            </a:fld>
            <a:endParaRPr lang="fi-FI" dirty="0">
              <a:solidFill>
                <a:schemeClr val="accent1"/>
              </a:solidFill>
            </a:endParaRPr>
          </a:p>
        </p:txBody>
      </p:sp>
    </p:spTree>
    <p:extLst>
      <p:ext uri="{BB962C8B-B14F-4D97-AF65-F5344CB8AC3E}">
        <p14:creationId xmlns:p14="http://schemas.microsoft.com/office/powerpoint/2010/main" val="115692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5EAC4D1-5D33-8ED5-D7DD-812AE925736C}"/>
            </a:ext>
          </a:extLst>
        </p:cNvPr>
        <p:cNvGrpSpPr/>
        <p:nvPr/>
      </p:nvGrpSpPr>
      <p:grpSpPr>
        <a:xfrm>
          <a:off x="0" y="0"/>
          <a:ext cx="0" cy="0"/>
          <a:chOff x="0" y="0"/>
          <a:chExt cx="0" cy="0"/>
        </a:xfrm>
      </p:grpSpPr>
      <p:sp>
        <p:nvSpPr>
          <p:cNvPr id="5" name="object 9">
            <a:extLst>
              <a:ext uri="{FF2B5EF4-FFF2-40B4-BE49-F238E27FC236}">
                <a16:creationId xmlns:a16="http://schemas.microsoft.com/office/drawing/2014/main" id="{E7F21F70-3E2F-4B18-93FF-033E932939F5}"/>
              </a:ext>
              <a:ext uri="{C183D7F6-B498-43B3-948B-1728B52AA6E4}">
                <adec:decorative xmlns:adec="http://schemas.microsoft.com/office/drawing/2017/decorative" val="1"/>
              </a:ext>
            </a:extLst>
          </p:cNvPr>
          <p:cNvSpPr/>
          <p:nvPr/>
        </p:nvSpPr>
        <p:spPr>
          <a:xfrm>
            <a:off x="7772647" y="1030670"/>
            <a:ext cx="3714718" cy="504847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2">
              <a:lumMod val="20000"/>
              <a:lumOff val="80000"/>
            </a:schemeClr>
          </a:solidFill>
        </p:spPr>
        <p:txBody>
          <a:bodyPr wrap="square" lIns="0" tIns="0" rIns="0" bIns="0" rtlCol="0"/>
          <a:lstStyle/>
          <a:p>
            <a:endParaRPr sz="1092"/>
          </a:p>
        </p:txBody>
      </p:sp>
      <p:sp>
        <p:nvSpPr>
          <p:cNvPr id="13" name="object 13">
            <a:extLst>
              <a:ext uri="{FF2B5EF4-FFF2-40B4-BE49-F238E27FC236}">
                <a16:creationId xmlns:a16="http://schemas.microsoft.com/office/drawing/2014/main" id="{82B35845-6546-1495-1700-EE7ED1688C92}"/>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a:extLst>
              <a:ext uri="{FF2B5EF4-FFF2-40B4-BE49-F238E27FC236}">
                <a16:creationId xmlns:a16="http://schemas.microsoft.com/office/drawing/2014/main" id="{66C58BBE-53F8-3634-411C-95D8AF5F0167}"/>
              </a:ext>
            </a:extLst>
          </p:cNvPr>
          <p:cNvSpPr txBox="1">
            <a:spLocks noGrp="1"/>
          </p:cNvSpPr>
          <p:nvPr>
            <p:ph type="title" idx="4294967295"/>
          </p:nvPr>
        </p:nvSpPr>
        <p:spPr>
          <a:xfrm>
            <a:off x="2103246" y="1105533"/>
            <a:ext cx="4646189" cy="255554"/>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lang="fi-FI" sz="1600" b="1" i="0" u="none" strike="noStrike" kern="1200" cap="none" spc="-6" normalizeH="0" baseline="0" noProof="0" dirty="0">
                <a:ln>
                  <a:noFill/>
                </a:ln>
                <a:solidFill>
                  <a:srgbClr val="006475"/>
                </a:solidFill>
                <a:effectLst/>
                <a:uLnTx/>
                <a:uFillTx/>
                <a:latin typeface="Myriad Pro"/>
                <a:ea typeface="+mn-ea"/>
                <a:cs typeface="Myriad Pro"/>
              </a:rPr>
              <a:t>Työnantajakuva</a:t>
            </a:r>
            <a:endParaRPr kumimoji="0" lang="fi-FI" sz="16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39607D07-A9EE-E817-3260-17A58B3823D8}"/>
              </a:ext>
            </a:extLst>
          </p:cNvPr>
          <p:cNvSpPr txBox="1"/>
          <p:nvPr/>
        </p:nvSpPr>
        <p:spPr>
          <a:xfrm>
            <a:off x="1970960" y="1415478"/>
            <a:ext cx="5067793" cy="892552"/>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Onnistuakseen toiminnassaan valtion ja yksittäisen viraston tulee olla kilpailukykyinen työnantaja. Positiivinen työnantajakuva on oleellinen pala kilpailukykyä. Se syntyy organisaation arjen toiminnan tuloksena, mutta TA-kuvatyötä kannattaa johtaa myös omana kokonaisuutenaan.</a:t>
            </a:r>
          </a:p>
        </p:txBody>
      </p:sp>
      <p:sp>
        <p:nvSpPr>
          <p:cNvPr id="2" name="object 14">
            <a:extLst>
              <a:ext uri="{FF2B5EF4-FFF2-40B4-BE49-F238E27FC236}">
                <a16:creationId xmlns:a16="http://schemas.microsoft.com/office/drawing/2014/main" id="{57F91D38-943F-94F3-8F35-1FD6C70388E3}"/>
              </a:ext>
            </a:extLst>
          </p:cNvPr>
          <p:cNvSpPr txBox="1"/>
          <p:nvPr/>
        </p:nvSpPr>
        <p:spPr>
          <a:xfrm>
            <a:off x="804760" y="2741200"/>
            <a:ext cx="6118554" cy="2941293"/>
          </a:xfrm>
          <a:prstGeom prst="rect">
            <a:avLst/>
          </a:prstGeom>
        </p:spPr>
        <p:txBody>
          <a:bodyPr vert="horz" wrap="square" lIns="0" tIns="9627" rIns="0" bIns="0" rtlCol="0">
            <a:spAutoFit/>
          </a:bodyPr>
          <a:lstStyle/>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Tunne nykytila: Vahvuudet ja kehittämiskohdat? Kytkökset muuhun tekemiseen? </a:t>
            </a:r>
            <a:br>
              <a:rPr lang="fi-FI" sz="1200" dirty="0">
                <a:solidFill>
                  <a:schemeClr val="accent1"/>
                </a:solidFill>
                <a:latin typeface="Myriad Pro"/>
                <a:cs typeface="Myriad Pro"/>
              </a:rPr>
            </a:br>
            <a:r>
              <a:rPr lang="fi-FI" sz="1200" dirty="0">
                <a:solidFill>
                  <a:schemeClr val="accent1"/>
                </a:solidFill>
                <a:latin typeface="Myriad Pro"/>
                <a:cs typeface="Myriad Pro"/>
              </a:rPr>
              <a:t>Aseta tavoitteet: Millaista brändiä kohti ja miten? Työnjako? Resurssit?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Molemmat TA-kuvan puolet huomioitava: </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Sisäinen: </a:t>
            </a:r>
            <a:r>
              <a:rPr lang="fi-FI" sz="1100" dirty="0">
                <a:solidFill>
                  <a:schemeClr val="accent1"/>
                </a:solidFill>
                <a:latin typeface="Myriad Pro"/>
                <a:cs typeface="Myriad Pro"/>
                <a:hlinkClick r:id="rId3" action="ppaction://hlinksldjump"/>
              </a:rPr>
              <a:t>oman henkilöstön työntekijäkokemus</a:t>
            </a:r>
            <a:r>
              <a:rPr lang="fi-FI" sz="1100" dirty="0">
                <a:solidFill>
                  <a:schemeClr val="accent1"/>
                </a:solidFill>
                <a:latin typeface="Myriad Pro"/>
                <a:cs typeface="Myriad Pro"/>
              </a:rPr>
              <a:t>, sen tietoinen sekä tiedostamaton viestintä </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Ulkoinen: potentiaalisten hakijoiden kiinnostuksen varmistaminen</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Tärkeää yhdessä tekeminen; kehitetään ja hyödynnetään konsernipalveluita, mm. </a:t>
            </a:r>
            <a:br>
              <a:rPr lang="fi-FI" sz="1200" dirty="0">
                <a:solidFill>
                  <a:schemeClr val="accent1"/>
                </a:solidFill>
                <a:latin typeface="Myriad Pro"/>
                <a:cs typeface="Myriad Pro"/>
              </a:rPr>
            </a:br>
            <a:r>
              <a:rPr lang="fi-FI" sz="1200" dirty="0">
                <a:solidFill>
                  <a:schemeClr val="accent1"/>
                </a:solidFill>
                <a:latin typeface="Myriad Pro"/>
                <a:cs typeface="Myriad Pro"/>
              </a:rPr>
              <a:t>Valtiolle.fi, eOppiva.fi ja Valtiolla.fi. Huomioi erityisesti nämä:</a:t>
            </a:r>
          </a:p>
          <a:p>
            <a:pPr marL="540000" marR="225648" lvl="1" indent="-171450">
              <a:spcBef>
                <a:spcPts val="300"/>
              </a:spcBef>
              <a:buFont typeface="Arial" panose="020B0604020202020204" pitchFamily="34" charset="0"/>
              <a:buChar char="•"/>
              <a:tabLst>
                <a:tab pos="102812" algn="l"/>
              </a:tabLst>
            </a:pPr>
            <a:r>
              <a:rPr lang="fi-FI" sz="1100" dirty="0" err="1">
                <a:solidFill>
                  <a:schemeClr val="accent1"/>
                </a:solidFill>
                <a:latin typeface="Myriad Pro"/>
                <a:cs typeface="Myriad Pro"/>
                <a:hlinkClick r:id="rId4"/>
              </a:rPr>
              <a:t>eOppiva</a:t>
            </a:r>
            <a:r>
              <a:rPr lang="fi-FI" sz="1100" dirty="0">
                <a:solidFill>
                  <a:schemeClr val="accent1"/>
                </a:solidFill>
                <a:latin typeface="Myriad Pro"/>
                <a:cs typeface="Myriad Pro"/>
                <a:hlinkClick r:id="rId4"/>
              </a:rPr>
              <a:t> | Työtä Suomen parhaaksi</a:t>
            </a:r>
            <a:r>
              <a:rPr lang="fi-FI" sz="1100" dirty="0">
                <a:solidFill>
                  <a:schemeClr val="accent1"/>
                </a:solidFill>
                <a:latin typeface="Myriad Pro"/>
                <a:cs typeface="Myriad Pro"/>
              </a:rPr>
              <a:t>, erityisesti korkeakouluopiskelijoille ja työnhakijoille </a:t>
            </a:r>
          </a:p>
          <a:p>
            <a:pPr marL="540000" marR="225648" lvl="1" indent="-171450">
              <a:spcBef>
                <a:spcPts val="300"/>
              </a:spcBef>
              <a:buFont typeface="Arial" panose="020B0604020202020204" pitchFamily="34" charset="0"/>
              <a:buChar char="•"/>
              <a:tabLst>
                <a:tab pos="102812" algn="l"/>
              </a:tabLst>
            </a:pPr>
            <a:r>
              <a:rPr lang="fi-FI" sz="1100" dirty="0" err="1">
                <a:solidFill>
                  <a:schemeClr val="accent1"/>
                </a:solidFill>
                <a:latin typeface="Myriad Pro"/>
                <a:cs typeface="Myriad Pro"/>
                <a:hlinkClick r:id="rId5"/>
              </a:rPr>
              <a:t>eOppiva</a:t>
            </a:r>
            <a:r>
              <a:rPr lang="fi-FI" sz="1100" dirty="0">
                <a:solidFill>
                  <a:schemeClr val="accent1"/>
                </a:solidFill>
                <a:latin typeface="Myriad Pro"/>
                <a:cs typeface="Myriad Pro"/>
                <a:hlinkClick r:id="rId5"/>
              </a:rPr>
              <a:t> | Yhteinen perehdytys</a:t>
            </a:r>
            <a:r>
              <a:rPr lang="fi-FI" sz="1100" dirty="0">
                <a:solidFill>
                  <a:schemeClr val="accent1"/>
                </a:solidFill>
                <a:latin typeface="Myriad Pro"/>
                <a:cs typeface="Myriad Pro"/>
              </a:rPr>
              <a:t>, </a:t>
            </a:r>
            <a:r>
              <a:rPr lang="fi-FI" sz="1100" dirty="0" err="1">
                <a:solidFill>
                  <a:schemeClr val="accent1"/>
                </a:solidFill>
                <a:latin typeface="Myriad Pro"/>
                <a:cs typeface="Myriad Pro"/>
                <a:hlinkClick r:id="rId6"/>
              </a:rPr>
              <a:t>Valtiolla.fi|Me</a:t>
            </a:r>
            <a:r>
              <a:rPr lang="fi-FI" sz="1100" dirty="0">
                <a:solidFill>
                  <a:schemeClr val="accent1"/>
                </a:solidFill>
                <a:latin typeface="Myriad Pro"/>
                <a:cs typeface="Myriad Pro"/>
                <a:hlinkClick r:id="rId6"/>
              </a:rPr>
              <a:t> perehdytämme yhdessä</a:t>
            </a:r>
            <a:endParaRPr lang="fi-FI" sz="1100" dirty="0">
              <a:solidFill>
                <a:schemeClr val="accent1"/>
              </a:solidFill>
              <a:latin typeface="Myriad Pro"/>
              <a:cs typeface="Myriad Pro"/>
            </a:endParaRP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hlinkClick r:id="rId7"/>
              </a:rPr>
              <a:t>vm.fi | Valtion työnantajakuvan yhteiset viestit</a:t>
            </a:r>
            <a:endParaRPr lang="fi-FI" sz="1100" dirty="0">
              <a:solidFill>
                <a:schemeClr val="accent1"/>
              </a:solidFill>
              <a:latin typeface="Myriad Pro"/>
              <a:cs typeface="Myriad Pro"/>
            </a:endParaRP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Luovasti monella eri tapaa, esim. rekrytoinnin merkittävä rooli TA-kuva-työssä (hakija-viestintä korostuu), oppilaitosyhteistyö (harjoittelut, lopputyömahdollisuudet), messut, luennot, artikkelit (myös Valtiolla.fi-palvelussa), kokeilut</a:t>
            </a:r>
          </a:p>
          <a:p>
            <a:pPr marL="178766" marR="225648" indent="-171450">
              <a:spcBef>
                <a:spcPts val="300"/>
              </a:spcBef>
              <a:buFont typeface="Arial" panose="020B0604020202020204" pitchFamily="34" charset="0"/>
              <a:buChar char="•"/>
              <a:tabLst>
                <a:tab pos="102812" algn="l"/>
              </a:tabLst>
            </a:pPr>
            <a:endParaRPr lang="fi-FI" sz="1200" dirty="0">
              <a:solidFill>
                <a:schemeClr val="accent1"/>
              </a:solidFill>
              <a:latin typeface="Myriad Pro"/>
              <a:cs typeface="Myriad Pro"/>
            </a:endParaRPr>
          </a:p>
        </p:txBody>
      </p:sp>
      <p:sp>
        <p:nvSpPr>
          <p:cNvPr id="12" name="object 12">
            <a:extLst>
              <a:ext uri="{FF2B5EF4-FFF2-40B4-BE49-F238E27FC236}">
                <a16:creationId xmlns:a16="http://schemas.microsoft.com/office/drawing/2014/main" id="{AB2A67EA-AD72-BEFF-7545-D00CB63AC711}"/>
              </a:ext>
              <a:ext uri="{C183D7F6-B498-43B3-948B-1728B52AA6E4}">
                <adec:decorative xmlns:adec="http://schemas.microsoft.com/office/drawing/2017/decorative" val="1"/>
              </a:ext>
            </a:extLst>
          </p:cNvPr>
          <p:cNvSpPr/>
          <p:nvPr/>
        </p:nvSpPr>
        <p:spPr>
          <a:xfrm>
            <a:off x="7775028" y="1028676"/>
            <a:ext cx="0" cy="5041650"/>
          </a:xfrm>
          <a:custGeom>
            <a:avLst/>
            <a:gdLst/>
            <a:ahLst/>
            <a:cxnLst/>
            <a:rect l="l" t="t" r="r" b="b"/>
            <a:pathLst>
              <a:path h="8314055">
                <a:moveTo>
                  <a:pt x="0" y="0"/>
                </a:moveTo>
                <a:lnTo>
                  <a:pt x="0" y="8313518"/>
                </a:lnTo>
              </a:path>
            </a:pathLst>
          </a:custGeom>
          <a:ln w="7853">
            <a:solidFill>
              <a:schemeClr val="accent2"/>
            </a:solidFill>
          </a:ln>
        </p:spPr>
        <p:txBody>
          <a:bodyPr wrap="square" lIns="0" tIns="0" rIns="0" bIns="0" rtlCol="0"/>
          <a:lstStyle/>
          <a:p>
            <a:endParaRPr sz="1092"/>
          </a:p>
        </p:txBody>
      </p:sp>
      <p:sp>
        <p:nvSpPr>
          <p:cNvPr id="15" name="object 15">
            <a:extLst>
              <a:ext uri="{FF2B5EF4-FFF2-40B4-BE49-F238E27FC236}">
                <a16:creationId xmlns:a16="http://schemas.microsoft.com/office/drawing/2014/main" id="{72DC8B47-2B4A-388D-1FE1-CF95A53AD34C}"/>
              </a:ext>
              <a:ext uri="{C183D7F6-B498-43B3-948B-1728B52AA6E4}">
                <adec:decorative xmlns:adec="http://schemas.microsoft.com/office/drawing/2017/decorative" val="1"/>
              </a:ext>
            </a:extLst>
          </p:cNvPr>
          <p:cNvSpPr txBox="1"/>
          <p:nvPr/>
        </p:nvSpPr>
        <p:spPr>
          <a:xfrm>
            <a:off x="11456117" y="478799"/>
            <a:ext cx="199885" cy="168743"/>
          </a:xfrm>
          <a:prstGeom prst="rect">
            <a:avLst/>
          </a:prstGeom>
        </p:spPr>
        <p:txBody>
          <a:bodyPr vert="horz" wrap="square" lIns="0" tIns="10012" rIns="0" bIns="0" rtlCol="0">
            <a:spAutoFit/>
          </a:bodyPr>
          <a:lstStyle/>
          <a:p>
            <a:pPr marL="7701">
              <a:spcBef>
                <a:spcPts val="79"/>
              </a:spcBef>
            </a:pPr>
            <a:fld id="{9B953A88-7586-4AE3-AEAE-E474DDC14AF1}" type="slidenum">
              <a:rPr lang="fi-FI" sz="1031" b="1" spc="24" smtClean="0">
                <a:solidFill>
                  <a:srgbClr val="006475"/>
                </a:solidFill>
                <a:latin typeface="Myriad Pro"/>
                <a:cs typeface="Myriad Pro"/>
              </a:rPr>
              <a:t>20</a:t>
            </a:fld>
            <a:endParaRPr sz="1031" dirty="0">
              <a:latin typeface="Myriad Pro"/>
              <a:cs typeface="Myriad Pro"/>
            </a:endParaRPr>
          </a:p>
        </p:txBody>
      </p:sp>
      <p:grpSp>
        <p:nvGrpSpPr>
          <p:cNvPr id="87" name="Ryhmä 86">
            <a:extLst>
              <a:ext uri="{FF2B5EF4-FFF2-40B4-BE49-F238E27FC236}">
                <a16:creationId xmlns:a16="http://schemas.microsoft.com/office/drawing/2014/main" id="{F6E70C72-AC52-56D8-1964-C775B3EDF431}"/>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17" name="Kuusikulmio 16">
              <a:extLst>
                <a:ext uri="{FF2B5EF4-FFF2-40B4-BE49-F238E27FC236}">
                  <a16:creationId xmlns:a16="http://schemas.microsoft.com/office/drawing/2014/main" id="{BB8535B6-F9B7-F0F5-0B24-D018D7D5858C}"/>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18" name="Ryhmä 17">
              <a:extLst>
                <a:ext uri="{FF2B5EF4-FFF2-40B4-BE49-F238E27FC236}">
                  <a16:creationId xmlns:a16="http://schemas.microsoft.com/office/drawing/2014/main" id="{23D72549-F2CB-8A44-5009-B191DE135B4B}"/>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19" name="Kuusikulmio 18">
                <a:extLst>
                  <a:ext uri="{FF2B5EF4-FFF2-40B4-BE49-F238E27FC236}">
                    <a16:creationId xmlns:a16="http://schemas.microsoft.com/office/drawing/2014/main" id="{6BE42198-59CF-6E32-515C-699EDA8ADAE2}"/>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0" name="Kuusikulmio 19">
                <a:extLst>
                  <a:ext uri="{FF2B5EF4-FFF2-40B4-BE49-F238E27FC236}">
                    <a16:creationId xmlns:a16="http://schemas.microsoft.com/office/drawing/2014/main" id="{B91D469E-BF4C-E6BB-30A1-3AEA60A1CFE3}"/>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1" name="Kuusikulmio 20">
                <a:extLst>
                  <a:ext uri="{FF2B5EF4-FFF2-40B4-BE49-F238E27FC236}">
                    <a16:creationId xmlns:a16="http://schemas.microsoft.com/office/drawing/2014/main" id="{02A36D0E-8F7F-0A2E-6F6A-F504CAE7A204}"/>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2" name="object 9">
                <a:extLst>
                  <a:ext uri="{FF2B5EF4-FFF2-40B4-BE49-F238E27FC236}">
                    <a16:creationId xmlns:a16="http://schemas.microsoft.com/office/drawing/2014/main" id="{AE3D58A4-A448-DB3B-6A91-57F9194E0B1B}"/>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23" name="object 9">
                <a:extLst>
                  <a:ext uri="{FF2B5EF4-FFF2-40B4-BE49-F238E27FC236}">
                    <a16:creationId xmlns:a16="http://schemas.microsoft.com/office/drawing/2014/main" id="{DC197BD2-4E1D-65F1-0C2E-CE4F19614940}"/>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24" name="object 9">
                <a:extLst>
                  <a:ext uri="{FF2B5EF4-FFF2-40B4-BE49-F238E27FC236}">
                    <a16:creationId xmlns:a16="http://schemas.microsoft.com/office/drawing/2014/main" id="{00EDCDB4-FBE6-6AE1-FDB7-7AE349802E30}"/>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26" name="object 9">
              <a:extLst>
                <a:ext uri="{FF2B5EF4-FFF2-40B4-BE49-F238E27FC236}">
                  <a16:creationId xmlns:a16="http://schemas.microsoft.com/office/drawing/2014/main" id="{064F4171-CA23-37EC-EC09-9D9569472EC9}"/>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27" name="object 9">
              <a:extLst>
                <a:ext uri="{FF2B5EF4-FFF2-40B4-BE49-F238E27FC236}">
                  <a16:creationId xmlns:a16="http://schemas.microsoft.com/office/drawing/2014/main" id="{4A766C94-2A38-E5B4-7D17-9B9A6D49B663}"/>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28" name="object 9">
              <a:extLst>
                <a:ext uri="{FF2B5EF4-FFF2-40B4-BE49-F238E27FC236}">
                  <a16:creationId xmlns:a16="http://schemas.microsoft.com/office/drawing/2014/main" id="{87CA0FFE-CD28-E6CF-2921-158C0B2C687E}"/>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29" name="object 9">
              <a:extLst>
                <a:ext uri="{FF2B5EF4-FFF2-40B4-BE49-F238E27FC236}">
                  <a16:creationId xmlns:a16="http://schemas.microsoft.com/office/drawing/2014/main" id="{64C0069B-E0A8-3871-13F2-542D9EC1441F}"/>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30" name="object 9">
              <a:extLst>
                <a:ext uri="{FF2B5EF4-FFF2-40B4-BE49-F238E27FC236}">
                  <a16:creationId xmlns:a16="http://schemas.microsoft.com/office/drawing/2014/main" id="{32A5A07E-B6CD-DFA8-9672-80055D30EA47}"/>
                </a:ext>
                <a:ext uri="{C183D7F6-B498-43B3-948B-1728B52AA6E4}">
                  <adec:decorative xmlns:adec="http://schemas.microsoft.com/office/drawing/2017/decorative" val="1"/>
                </a:ext>
              </a:extLst>
            </p:cNvPr>
            <p:cNvSpPr txBox="1"/>
            <p:nvPr/>
          </p:nvSpPr>
          <p:spPr>
            <a:xfrm>
              <a:off x="10571068" y="929838"/>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31" name="object 9">
              <a:extLst>
                <a:ext uri="{FF2B5EF4-FFF2-40B4-BE49-F238E27FC236}">
                  <a16:creationId xmlns:a16="http://schemas.microsoft.com/office/drawing/2014/main" id="{734FF3AB-A644-4BBE-9107-DDA25A8C13D2}"/>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32" name="object 9">
              <a:extLst>
                <a:ext uri="{FF2B5EF4-FFF2-40B4-BE49-F238E27FC236}">
                  <a16:creationId xmlns:a16="http://schemas.microsoft.com/office/drawing/2014/main" id="{1ABED529-DA6D-4006-9061-18752398236C}"/>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33" name="object 9">
              <a:extLst>
                <a:ext uri="{FF2B5EF4-FFF2-40B4-BE49-F238E27FC236}">
                  <a16:creationId xmlns:a16="http://schemas.microsoft.com/office/drawing/2014/main" id="{EF0FF64F-195B-8881-67BA-7A956B999F6E}"/>
                </a:ext>
                <a:ext uri="{C183D7F6-B498-43B3-948B-1728B52AA6E4}">
                  <adec:decorative xmlns:adec="http://schemas.microsoft.com/office/drawing/2017/decorative" val="1"/>
                </a:ext>
              </a:extLst>
            </p:cNvPr>
            <p:cNvSpPr txBox="1"/>
            <p:nvPr/>
          </p:nvSpPr>
          <p:spPr>
            <a:xfrm>
              <a:off x="9620432" y="958042"/>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34" name="object 9">
              <a:extLst>
                <a:ext uri="{FF2B5EF4-FFF2-40B4-BE49-F238E27FC236}">
                  <a16:creationId xmlns:a16="http://schemas.microsoft.com/office/drawing/2014/main" id="{F27416AF-F62B-5309-945C-B233287D993A}"/>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35" name="object 9">
              <a:extLst>
                <a:ext uri="{FF2B5EF4-FFF2-40B4-BE49-F238E27FC236}">
                  <a16:creationId xmlns:a16="http://schemas.microsoft.com/office/drawing/2014/main" id="{ADDB8250-FD79-F419-4F70-8632EAA8457D}"/>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36" name="object 9">
              <a:extLst>
                <a:ext uri="{FF2B5EF4-FFF2-40B4-BE49-F238E27FC236}">
                  <a16:creationId xmlns:a16="http://schemas.microsoft.com/office/drawing/2014/main" id="{6045815E-05C0-ADC7-FDFB-5A27839123E6}"/>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37" name="object 9">
              <a:extLst>
                <a:ext uri="{FF2B5EF4-FFF2-40B4-BE49-F238E27FC236}">
                  <a16:creationId xmlns:a16="http://schemas.microsoft.com/office/drawing/2014/main" id="{B07C2E13-055D-8793-4336-756736231BA8}"/>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38" name="object 9">
              <a:extLst>
                <a:ext uri="{FF2B5EF4-FFF2-40B4-BE49-F238E27FC236}">
                  <a16:creationId xmlns:a16="http://schemas.microsoft.com/office/drawing/2014/main" id="{3A70F793-E602-F6FF-B2B8-43A3F829533E}"/>
                </a:ext>
                <a:ext uri="{C183D7F6-B498-43B3-948B-1728B52AA6E4}">
                  <adec:decorative xmlns:adec="http://schemas.microsoft.com/office/drawing/2017/decorative" val="1"/>
                </a:ext>
              </a:extLst>
            </p:cNvPr>
            <p:cNvSpPr txBox="1"/>
            <p:nvPr/>
          </p:nvSpPr>
          <p:spPr>
            <a:xfrm>
              <a:off x="10093726"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39" name="Kuusikulmio 38">
              <a:extLst>
                <a:ext uri="{FF2B5EF4-FFF2-40B4-BE49-F238E27FC236}">
                  <a16:creationId xmlns:a16="http://schemas.microsoft.com/office/drawing/2014/main" id="{BD661C6D-F21F-0BE7-9B52-D771CB759C7F}"/>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0" name="object 9">
              <a:extLst>
                <a:ext uri="{FF2B5EF4-FFF2-40B4-BE49-F238E27FC236}">
                  <a16:creationId xmlns:a16="http://schemas.microsoft.com/office/drawing/2014/main" id="{A082848B-D927-4EEC-8918-6B5E9C5DC614}"/>
                </a:ext>
                <a:ext uri="{C183D7F6-B498-43B3-948B-1728B52AA6E4}">
                  <adec:decorative xmlns:adec="http://schemas.microsoft.com/office/drawing/2017/decorative" val="1"/>
                </a:ext>
              </a:extLst>
            </p:cNvPr>
            <p:cNvSpPr txBox="1"/>
            <p:nvPr/>
          </p:nvSpPr>
          <p:spPr>
            <a:xfrm>
              <a:off x="10055691" y="1253982"/>
              <a:ext cx="525567" cy="8552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b="1" dirty="0">
                  <a:solidFill>
                    <a:schemeClr val="tx2"/>
                  </a:solidFill>
                  <a:latin typeface="Myriad Pro"/>
                  <a:cs typeface="Myriad Pro"/>
                </a:rPr>
                <a:t>Kaikille osa-alueille </a:t>
              </a:r>
              <a:br>
                <a:rPr lang="fi-FI" sz="250" b="1" dirty="0">
                  <a:solidFill>
                    <a:schemeClr val="tx2"/>
                  </a:solidFill>
                  <a:latin typeface="Myriad Pro"/>
                  <a:cs typeface="Myriad Pro"/>
                </a:rPr>
              </a:br>
              <a:r>
                <a:rPr lang="fi-FI" sz="250" b="1" dirty="0">
                  <a:solidFill>
                    <a:schemeClr val="tx2"/>
                  </a:solidFill>
                  <a:latin typeface="Myriad Pro"/>
                  <a:cs typeface="Myriad Pro"/>
                </a:rPr>
                <a:t>ja toiminnoille yhteiset asiat</a:t>
              </a:r>
            </a:p>
          </p:txBody>
        </p:sp>
        <p:sp>
          <p:nvSpPr>
            <p:cNvPr id="41" name="Kuusikulmio 40">
              <a:extLst>
                <a:ext uri="{FF2B5EF4-FFF2-40B4-BE49-F238E27FC236}">
                  <a16:creationId xmlns:a16="http://schemas.microsoft.com/office/drawing/2014/main" id="{C1E1120D-98A9-2677-D9A3-A3021A76D83A}"/>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2" name="Kuusikulmio 41">
              <a:extLst>
                <a:ext uri="{FF2B5EF4-FFF2-40B4-BE49-F238E27FC236}">
                  <a16:creationId xmlns:a16="http://schemas.microsoft.com/office/drawing/2014/main" id="{A6CE0853-AD3D-1DD1-2ADD-38362CFD7917}"/>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3" name="Kuusikulmio 42">
              <a:extLst>
                <a:ext uri="{FF2B5EF4-FFF2-40B4-BE49-F238E27FC236}">
                  <a16:creationId xmlns:a16="http://schemas.microsoft.com/office/drawing/2014/main" id="{0AC227CA-969C-CDB7-6CDC-DA1A555BF4DD}"/>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4" name="Kuusikulmio 43">
              <a:extLst>
                <a:ext uri="{FF2B5EF4-FFF2-40B4-BE49-F238E27FC236}">
                  <a16:creationId xmlns:a16="http://schemas.microsoft.com/office/drawing/2014/main" id="{C5194453-433D-0BA1-2E20-850424D08FB6}"/>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5" name="Kuusikulmio 44">
              <a:extLst>
                <a:ext uri="{FF2B5EF4-FFF2-40B4-BE49-F238E27FC236}">
                  <a16:creationId xmlns:a16="http://schemas.microsoft.com/office/drawing/2014/main" id="{93B89459-9556-CB06-05A7-3D5681352563}"/>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6" name="Kuusikulmio 45">
              <a:extLst>
                <a:ext uri="{FF2B5EF4-FFF2-40B4-BE49-F238E27FC236}">
                  <a16:creationId xmlns:a16="http://schemas.microsoft.com/office/drawing/2014/main" id="{13425242-35DF-B720-27D6-FA061F0A9330}"/>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7" name="Kuusikulmio 46">
              <a:extLst>
                <a:ext uri="{FF2B5EF4-FFF2-40B4-BE49-F238E27FC236}">
                  <a16:creationId xmlns:a16="http://schemas.microsoft.com/office/drawing/2014/main" id="{76D8B772-B17E-4A13-E8C4-EF1FDC36BE1E}"/>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8" name="Kuusikulmio 47">
              <a:extLst>
                <a:ext uri="{FF2B5EF4-FFF2-40B4-BE49-F238E27FC236}">
                  <a16:creationId xmlns:a16="http://schemas.microsoft.com/office/drawing/2014/main" id="{1303AC4F-4945-391A-95DC-293B889AA5D5}"/>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9" name="Kuusikulmio 48">
              <a:extLst>
                <a:ext uri="{FF2B5EF4-FFF2-40B4-BE49-F238E27FC236}">
                  <a16:creationId xmlns:a16="http://schemas.microsoft.com/office/drawing/2014/main" id="{FBD9F579-E6C9-CCE5-6969-C8C6CF0F5EEE}"/>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0" name="Kuusikulmio 49">
              <a:extLst>
                <a:ext uri="{FF2B5EF4-FFF2-40B4-BE49-F238E27FC236}">
                  <a16:creationId xmlns:a16="http://schemas.microsoft.com/office/drawing/2014/main" id="{200DB2BA-B6F5-B07A-A54C-F94224E3A39B}"/>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1" name="Kuusikulmio 50">
              <a:extLst>
                <a:ext uri="{FF2B5EF4-FFF2-40B4-BE49-F238E27FC236}">
                  <a16:creationId xmlns:a16="http://schemas.microsoft.com/office/drawing/2014/main" id="{CE9F47F7-CB4B-6EB6-F449-C2FC58F8FB44}"/>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2" name="Kuusikulmio 51">
              <a:extLst>
                <a:ext uri="{FF2B5EF4-FFF2-40B4-BE49-F238E27FC236}">
                  <a16:creationId xmlns:a16="http://schemas.microsoft.com/office/drawing/2014/main" id="{3336BCEC-7BF4-2B01-BA1E-B446BE30F786}"/>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grpSp>
      <p:sp>
        <p:nvSpPr>
          <p:cNvPr id="55" name="Kuusikulmio 54">
            <a:extLst>
              <a:ext uri="{FF2B5EF4-FFF2-40B4-BE49-F238E27FC236}">
                <a16:creationId xmlns:a16="http://schemas.microsoft.com/office/drawing/2014/main" id="{61B2B6AD-AF5D-810D-0034-0485024F924E}"/>
              </a:ext>
              <a:ext uri="{C183D7F6-B498-43B3-948B-1728B52AA6E4}">
                <adec:decorative xmlns:adec="http://schemas.microsoft.com/office/drawing/2017/decorative" val="1"/>
              </a:ext>
            </a:extLst>
          </p:cNvPr>
          <p:cNvSpPr/>
          <p:nvPr/>
        </p:nvSpPr>
        <p:spPr>
          <a:xfrm>
            <a:off x="687647" y="1071933"/>
            <a:ext cx="1280040" cy="1020687"/>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6" name="object 9">
            <a:extLst>
              <a:ext uri="{FF2B5EF4-FFF2-40B4-BE49-F238E27FC236}">
                <a16:creationId xmlns:a16="http://schemas.microsoft.com/office/drawing/2014/main" id="{3A0B0738-4F43-E4DF-5F4E-CA62B4933F7F}"/>
              </a:ext>
              <a:ext uri="{C183D7F6-B498-43B3-948B-1728B52AA6E4}">
                <adec:decorative xmlns:adec="http://schemas.microsoft.com/office/drawing/2017/decorative" val="1"/>
              </a:ext>
            </a:extLst>
          </p:cNvPr>
          <p:cNvSpPr txBox="1"/>
          <p:nvPr/>
        </p:nvSpPr>
        <p:spPr>
          <a:xfrm>
            <a:off x="848024" y="1429542"/>
            <a:ext cx="1005501" cy="32693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Työnantaja-kuva</a:t>
            </a:r>
          </a:p>
        </p:txBody>
      </p:sp>
      <p:pic>
        <p:nvPicPr>
          <p:cNvPr id="7" name="Kuva 6">
            <a:extLst>
              <a:ext uri="{FF2B5EF4-FFF2-40B4-BE49-F238E27FC236}">
                <a16:creationId xmlns:a16="http://schemas.microsoft.com/office/drawing/2014/main" id="{1F9733F1-7DF1-86FE-BAB7-CB4B4FE5C2A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00919" y="5915608"/>
            <a:ext cx="1736793" cy="632509"/>
          </a:xfrm>
          <a:prstGeom prst="rect">
            <a:avLst/>
          </a:prstGeom>
        </p:spPr>
      </p:pic>
      <p:sp>
        <p:nvSpPr>
          <p:cNvPr id="57" name="Tekstiruutu 94">
            <a:extLst>
              <a:ext uri="{FF2B5EF4-FFF2-40B4-BE49-F238E27FC236}">
                <a16:creationId xmlns:a16="http://schemas.microsoft.com/office/drawing/2014/main" id="{4183E48E-226F-DADA-56BD-011B14A92E89}"/>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9" action="ppaction://hlinksldjump"/>
              </a:rPr>
              <a:t>Takaisin</a:t>
            </a:r>
            <a:endParaRPr lang="fi-FI" sz="800" i="1" dirty="0">
              <a:solidFill>
                <a:schemeClr val="tx2"/>
              </a:solidFill>
              <a:latin typeface="Myriad Pro" panose="020B0503030403020204" pitchFamily="34" charset="0"/>
            </a:endParaRPr>
          </a:p>
        </p:txBody>
      </p:sp>
      <p:sp>
        <p:nvSpPr>
          <p:cNvPr id="60" name="object 9" descr="Painike takaisin pääsivulle.">
            <a:hlinkClick r:id="rId9" action="ppaction://hlinksldjump"/>
            <a:extLst>
              <a:ext uri="{FF2B5EF4-FFF2-40B4-BE49-F238E27FC236}">
                <a16:creationId xmlns:a16="http://schemas.microsoft.com/office/drawing/2014/main" id="{E5AD6401-20DB-68FC-CAC8-77AA355B5FB2}"/>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61" name="Kuva 100">
            <a:extLst>
              <a:ext uri="{FF2B5EF4-FFF2-40B4-BE49-F238E27FC236}">
                <a16:creationId xmlns:a16="http://schemas.microsoft.com/office/drawing/2014/main" id="{7B2D10A2-B4F0-EFF4-13AB-CBA456EF06F1}"/>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634978" y="6384829"/>
            <a:ext cx="280871" cy="274262"/>
          </a:xfrm>
          <a:prstGeom prst="rect">
            <a:avLst/>
          </a:prstGeom>
        </p:spPr>
      </p:pic>
      <p:pic>
        <p:nvPicPr>
          <p:cNvPr id="4" name="Kuva 6">
            <a:extLst>
              <a:ext uri="{FF2B5EF4-FFF2-40B4-BE49-F238E27FC236}">
                <a16:creationId xmlns:a16="http://schemas.microsoft.com/office/drawing/2014/main" id="{F2EDE2AE-8F46-4C4A-B71A-206FF87AC393}"/>
              </a:ext>
              <a:ext uri="{C183D7F6-B498-43B3-948B-1728B52AA6E4}">
                <adec:decorative xmlns:adec="http://schemas.microsoft.com/office/drawing/2017/decorative" val="1"/>
              </a:ext>
            </a:extLst>
          </p:cNvPr>
          <p:cNvPicPr>
            <a:picLocks noChangeAspect="1"/>
          </p:cNvPicPr>
          <p:nvPr/>
        </p:nvPicPr>
        <p:blipFill>
          <a:blip r:embed="rId12"/>
          <a:srcRect l="2273" r="2654"/>
          <a:stretch/>
        </p:blipFill>
        <p:spPr>
          <a:xfrm>
            <a:off x="8048677" y="2162048"/>
            <a:ext cx="3175200" cy="3434345"/>
          </a:xfrm>
          <a:prstGeom prst="rect">
            <a:avLst/>
          </a:prstGeom>
        </p:spPr>
      </p:pic>
    </p:spTree>
    <p:extLst>
      <p:ext uri="{BB962C8B-B14F-4D97-AF65-F5344CB8AC3E}">
        <p14:creationId xmlns:p14="http://schemas.microsoft.com/office/powerpoint/2010/main" val="94676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ED121BA-A36F-2C27-FBDC-BE1BF326D8FF}"/>
            </a:ext>
          </a:extLst>
        </p:cNvPr>
        <p:cNvGrpSpPr/>
        <p:nvPr/>
      </p:nvGrpSpPr>
      <p:grpSpPr>
        <a:xfrm>
          <a:off x="0" y="0"/>
          <a:ext cx="0" cy="0"/>
          <a:chOff x="0" y="0"/>
          <a:chExt cx="0" cy="0"/>
        </a:xfrm>
      </p:grpSpPr>
      <p:sp>
        <p:nvSpPr>
          <p:cNvPr id="13" name="object 13">
            <a:extLst>
              <a:ext uri="{FF2B5EF4-FFF2-40B4-BE49-F238E27FC236}">
                <a16:creationId xmlns:a16="http://schemas.microsoft.com/office/drawing/2014/main" id="{C5429A75-6BB7-7ABC-6F3C-0D783347653C}"/>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a:extLst>
              <a:ext uri="{FF2B5EF4-FFF2-40B4-BE49-F238E27FC236}">
                <a16:creationId xmlns:a16="http://schemas.microsoft.com/office/drawing/2014/main" id="{61962237-ABD5-34B5-AAEC-18C18E2FB877}"/>
              </a:ext>
            </a:extLst>
          </p:cNvPr>
          <p:cNvSpPr txBox="1">
            <a:spLocks noGrp="1"/>
          </p:cNvSpPr>
          <p:nvPr>
            <p:ph type="title" idx="4294967295"/>
          </p:nvPr>
        </p:nvSpPr>
        <p:spPr>
          <a:xfrm>
            <a:off x="2103246" y="1105533"/>
            <a:ext cx="4646189" cy="255554"/>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lang="fi-FI" sz="1600" b="1" i="0" u="none" strike="noStrike" kern="1200" cap="none" spc="-6" normalizeH="0" baseline="0" noProof="0" dirty="0">
                <a:ln>
                  <a:noFill/>
                </a:ln>
                <a:solidFill>
                  <a:srgbClr val="006475"/>
                </a:solidFill>
                <a:effectLst/>
                <a:uLnTx/>
                <a:uFillTx/>
                <a:latin typeface="Myriad Pro"/>
                <a:ea typeface="+mn-ea"/>
                <a:cs typeface="Myriad Pro"/>
              </a:rPr>
              <a:t>Työ ja työympäristöt</a:t>
            </a:r>
            <a:endParaRPr kumimoji="0" lang="fi-FI" sz="16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CF1CB3B2-B345-8A79-921C-F26BFC230603}"/>
              </a:ext>
            </a:extLst>
          </p:cNvPr>
          <p:cNvSpPr txBox="1"/>
          <p:nvPr/>
        </p:nvSpPr>
        <p:spPr>
          <a:xfrm>
            <a:off x="1970960" y="1415478"/>
            <a:ext cx="5067793" cy="492443"/>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Työympäristöt muodostuvat fyysistä tiloista, digitaalisista työnteon välineistä sekä ihmisten välisestä sosiaalisesta kanssakäymisestä. </a:t>
            </a:r>
          </a:p>
        </p:txBody>
      </p:sp>
      <p:sp>
        <p:nvSpPr>
          <p:cNvPr id="2" name="object 14">
            <a:extLst>
              <a:ext uri="{FF2B5EF4-FFF2-40B4-BE49-F238E27FC236}">
                <a16:creationId xmlns:a16="http://schemas.microsoft.com/office/drawing/2014/main" id="{AC0E1FC9-2A48-7B0B-3969-B7C9D3251584}"/>
              </a:ext>
            </a:extLst>
          </p:cNvPr>
          <p:cNvSpPr txBox="1"/>
          <p:nvPr/>
        </p:nvSpPr>
        <p:spPr>
          <a:xfrm>
            <a:off x="804760" y="2238833"/>
            <a:ext cx="6303386" cy="4172399"/>
          </a:xfrm>
          <a:prstGeom prst="rect">
            <a:avLst/>
          </a:prstGeom>
        </p:spPr>
        <p:txBody>
          <a:bodyPr vert="horz" wrap="square" lIns="0" tIns="9627" rIns="0" bIns="0" rtlCol="0">
            <a:spAutoFit/>
          </a:bodyPr>
          <a:lstStyle/>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Työnteon ja viranomaisasioinnin tavat ovat muuttuneet. Digitalisaatio ja koronapandemia </a:t>
            </a:r>
            <a:br>
              <a:rPr lang="fi-FI" sz="1200" dirty="0">
                <a:solidFill>
                  <a:schemeClr val="accent1"/>
                </a:solidFill>
                <a:latin typeface="Myriad Pro"/>
                <a:cs typeface="Myriad Pro"/>
              </a:rPr>
            </a:br>
            <a:r>
              <a:rPr lang="fi-FI" sz="1200" dirty="0">
                <a:solidFill>
                  <a:schemeClr val="accent1"/>
                </a:solidFill>
                <a:latin typeface="Myriad Pro"/>
                <a:cs typeface="Myriad Pro"/>
              </a:rPr>
              <a:t>lisäsivät etätyötä ja kansalaisten sähköistä asiointia. Muuttunut turvallisuustilanne korostaa varautumista myös häiriö- ja poikkeusoloihin.</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Valtiolla tehdään läsnätyötä erilaisissa yhteisissä työympäristöissä sekä eri viranomaisten käyttösidonnaisissa tiloissa (esim. poliisiasemat, oikeustalot, museot, vankilat, tutkimus-</a:t>
            </a:r>
            <a:br>
              <a:rPr lang="fi-FI" sz="1200" dirty="0">
                <a:solidFill>
                  <a:schemeClr val="accent1"/>
                </a:solidFill>
                <a:latin typeface="Myriad Pro"/>
                <a:cs typeface="Myriad Pro"/>
              </a:rPr>
            </a:br>
            <a:r>
              <a:rPr lang="fi-FI" sz="1200" dirty="0">
                <a:solidFill>
                  <a:schemeClr val="accent1"/>
                </a:solidFill>
                <a:latin typeface="Myriad Pro"/>
                <a:cs typeface="Myriad Pro"/>
              </a:rPr>
              <a:t>laitokset tai kasarmit). Etätyötä tehdään pääsääntöisesti kotona tai muissa yksityisissä tiloissa.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Käyntiasiointipalvelua ja toimistotyötä kootaan yhteiskäyttöisiin tiloihin. Tavoitteena on, että neljännes valtion henkilöstöstä (~ 20 000 henkilöä) työskentelee yhteisissä työympäristöissä </a:t>
            </a:r>
            <a:br>
              <a:rPr lang="fi-FI" sz="1200" dirty="0">
                <a:solidFill>
                  <a:schemeClr val="accent1"/>
                </a:solidFill>
                <a:latin typeface="Myriad Pro"/>
                <a:cs typeface="Myriad Pro"/>
              </a:rPr>
            </a:br>
            <a:r>
              <a:rPr lang="fi-FI" sz="1200" dirty="0">
                <a:solidFill>
                  <a:schemeClr val="accent1"/>
                </a:solidFill>
                <a:latin typeface="Myriad Pro"/>
                <a:cs typeface="Myriad Pro"/>
              </a:rPr>
              <a:t>(YTY) vuoteen 2030 mennessä. Ota haltuun: </a:t>
            </a:r>
            <a:r>
              <a:rPr lang="fi-FI" sz="1200" dirty="0" err="1">
                <a:solidFill>
                  <a:schemeClr val="accent1"/>
                </a:solidFill>
                <a:latin typeface="Myriad Pro"/>
                <a:cs typeface="Myriad Pro"/>
                <a:hlinkClick r:id="rId3"/>
              </a:rPr>
              <a:t>eOppiva</a:t>
            </a:r>
            <a:r>
              <a:rPr lang="fi-FI" sz="1200" dirty="0">
                <a:solidFill>
                  <a:schemeClr val="accent1"/>
                </a:solidFill>
                <a:latin typeface="Myriad Pro"/>
                <a:cs typeface="Myriad Pro"/>
                <a:hlinkClick r:id="rId3"/>
              </a:rPr>
              <a:t> | Johdatus yhteisiin työympäristöihin</a:t>
            </a:r>
            <a:endParaRPr lang="fi-FI" sz="1200" dirty="0">
              <a:solidFill>
                <a:schemeClr val="accent1"/>
              </a:solidFill>
              <a:latin typeface="Myriad Pro"/>
              <a:cs typeface="Myriad Pro"/>
            </a:endParaRP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rPr>
              <a:t>YTY-tilat ja niihin liittyvät palvelut ovat viranomaisten yhteisessä käytössä ja eri viranomaisten henkilöstö työskentelee samoissa tiloissa. </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rPr>
              <a:t>YTY-verkosto rakentuu 18 paikkakunnalle maakuntien keskuskaupunkeihin. Verkosto tukee myös varautumista ja mahdollistaa työskentelyä monipaikkaisesti.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Toiminnan muutoksessa onnistuminen edellyttää kokonaisvaltaista otetta</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Viraston, yksiköiden ja toimintojen uudistumiskyky ja muutosjohtaminen</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Uusien yhteistyön rakenteiden, yhteisesti sovittujen toimintatapojen ja pelisääntöjen </a:t>
            </a:r>
            <a:br>
              <a:rPr lang="fi-FI" sz="1100" dirty="0">
                <a:solidFill>
                  <a:schemeClr val="accent1"/>
                </a:solidFill>
                <a:latin typeface="Myriad Pro"/>
                <a:cs typeface="Myriad Pro"/>
              </a:rPr>
            </a:br>
            <a:r>
              <a:rPr lang="fi-FI" sz="1100" dirty="0">
                <a:solidFill>
                  <a:schemeClr val="accent1"/>
                </a:solidFill>
                <a:latin typeface="Myriad Pro"/>
                <a:cs typeface="Myriad Pro"/>
              </a:rPr>
              <a:t>sekä yhteisten roolien ja työkalujen kehittäminen ja käyttöönotto</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Henkilöstöhallinnon ja työsuojelun roolit ja yhteistyö, yhteisöllisyyden rakentaminen</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Lisätietoa: </a:t>
            </a:r>
            <a:r>
              <a:rPr lang="fi-FI" sz="1200" dirty="0">
                <a:solidFill>
                  <a:schemeClr val="accent1"/>
                </a:solidFill>
                <a:latin typeface="Myriad Pro"/>
                <a:cs typeface="Myriad Pro"/>
                <a:hlinkClick r:id="rId4"/>
              </a:rPr>
              <a:t>vm.fi | Kiinteistöt ja toimitilat</a:t>
            </a:r>
            <a:r>
              <a:rPr lang="fi-FI" sz="1200" dirty="0">
                <a:solidFill>
                  <a:schemeClr val="accent1"/>
                </a:solidFill>
                <a:latin typeface="Myriad Pro"/>
                <a:cs typeface="Myriad Pro"/>
              </a:rPr>
              <a:t>; </a:t>
            </a:r>
            <a:r>
              <a:rPr lang="fi-FI" sz="1200" dirty="0">
                <a:solidFill>
                  <a:schemeClr val="accent1"/>
                </a:solidFill>
                <a:latin typeface="Myriad Pro"/>
                <a:cs typeface="Myriad Pro"/>
                <a:hlinkClick r:id="rId5"/>
              </a:rPr>
              <a:t>vm.fi | Palvelu- ja toimitilaverkon uudistamishanke</a:t>
            </a:r>
            <a:r>
              <a:rPr lang="fi-FI" sz="1200" dirty="0">
                <a:solidFill>
                  <a:schemeClr val="accent1"/>
                </a:solidFill>
                <a:latin typeface="Myriad Pro"/>
                <a:cs typeface="Myriad Pro"/>
              </a:rPr>
              <a:t>; </a:t>
            </a:r>
            <a:r>
              <a:rPr lang="fi-FI" sz="1200" dirty="0">
                <a:solidFill>
                  <a:schemeClr val="accent1"/>
                </a:solidFill>
                <a:latin typeface="Myriad Pro"/>
                <a:cs typeface="Myriad Pro"/>
                <a:hlinkClick r:id="rId6"/>
              </a:rPr>
              <a:t>Senaatti.fi</a:t>
            </a:r>
            <a:r>
              <a:rPr lang="fi-FI" sz="1200" dirty="0">
                <a:solidFill>
                  <a:schemeClr val="accent1"/>
                </a:solidFill>
                <a:latin typeface="Myriad Pro"/>
                <a:cs typeface="Myriad Pro"/>
              </a:rPr>
              <a:t>, </a:t>
            </a:r>
            <a:r>
              <a:rPr lang="fi-FI" sz="1200" dirty="0">
                <a:solidFill>
                  <a:schemeClr val="accent1"/>
                </a:solidFill>
                <a:latin typeface="Myriad Pro"/>
                <a:cs typeface="Myriad Pro"/>
                <a:hlinkClick r:id="rId7"/>
              </a:rPr>
              <a:t>Valtiokonttorin palvelut</a:t>
            </a:r>
            <a:r>
              <a:rPr lang="fi-FI" sz="1200" dirty="0">
                <a:solidFill>
                  <a:schemeClr val="accent1"/>
                </a:solidFill>
                <a:latin typeface="Myriad Pro"/>
                <a:cs typeface="Myriad Pro"/>
              </a:rPr>
              <a:t>, </a:t>
            </a:r>
            <a:r>
              <a:rPr lang="fi-FI" sz="1200" dirty="0">
                <a:solidFill>
                  <a:schemeClr val="accent1"/>
                </a:solidFill>
                <a:latin typeface="Myriad Pro"/>
                <a:cs typeface="Myriad Pro"/>
                <a:hlinkClick r:id="rId8"/>
              </a:rPr>
              <a:t>vm.fi | Yhteisten työympäristöjen konseptikokonaisuus</a:t>
            </a:r>
            <a:r>
              <a:rPr lang="fi-FI" sz="1200" dirty="0">
                <a:solidFill>
                  <a:schemeClr val="accent1"/>
                </a:solidFill>
                <a:latin typeface="Myriad Pro"/>
                <a:cs typeface="Myriad Pro"/>
              </a:rPr>
              <a:t>, HAUS, Valtiolla.fi</a:t>
            </a:r>
          </a:p>
        </p:txBody>
      </p:sp>
      <p:sp>
        <p:nvSpPr>
          <p:cNvPr id="15" name="object 15">
            <a:extLst>
              <a:ext uri="{FF2B5EF4-FFF2-40B4-BE49-F238E27FC236}">
                <a16:creationId xmlns:a16="http://schemas.microsoft.com/office/drawing/2014/main" id="{1E2CF727-0FD3-BE8E-6DC1-A36B86B6F851}"/>
              </a:ext>
              <a:ext uri="{C183D7F6-B498-43B3-948B-1728B52AA6E4}">
                <adec:decorative xmlns:adec="http://schemas.microsoft.com/office/drawing/2017/decorative" val="1"/>
              </a:ext>
            </a:extLst>
          </p:cNvPr>
          <p:cNvSpPr txBox="1"/>
          <p:nvPr/>
        </p:nvSpPr>
        <p:spPr>
          <a:xfrm>
            <a:off x="11456117" y="478799"/>
            <a:ext cx="199885" cy="168743"/>
          </a:xfrm>
          <a:prstGeom prst="rect">
            <a:avLst/>
          </a:prstGeom>
        </p:spPr>
        <p:txBody>
          <a:bodyPr vert="horz" wrap="square" lIns="0" tIns="10012" rIns="0" bIns="0" rtlCol="0">
            <a:spAutoFit/>
          </a:bodyPr>
          <a:lstStyle/>
          <a:p>
            <a:pPr marL="7701">
              <a:spcBef>
                <a:spcPts val="79"/>
              </a:spcBef>
            </a:pPr>
            <a:fld id="{9B953A88-7586-4AE3-AEAE-E474DDC14AF1}" type="slidenum">
              <a:rPr lang="fi-FI" sz="1031" b="1" spc="24" smtClean="0">
                <a:solidFill>
                  <a:srgbClr val="006475"/>
                </a:solidFill>
                <a:latin typeface="Myriad Pro"/>
                <a:cs typeface="Myriad Pro"/>
              </a:rPr>
              <a:t>21</a:t>
            </a:fld>
            <a:endParaRPr sz="1031" dirty="0">
              <a:latin typeface="Myriad Pro"/>
              <a:cs typeface="Myriad Pro"/>
            </a:endParaRPr>
          </a:p>
        </p:txBody>
      </p:sp>
      <p:grpSp>
        <p:nvGrpSpPr>
          <p:cNvPr id="87" name="Ryhmä 86">
            <a:extLst>
              <a:ext uri="{FF2B5EF4-FFF2-40B4-BE49-F238E27FC236}">
                <a16:creationId xmlns:a16="http://schemas.microsoft.com/office/drawing/2014/main" id="{41D1FB39-2DEB-C61C-4A6C-511AD09015DA}"/>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17" name="Kuusikulmio 16">
              <a:extLst>
                <a:ext uri="{FF2B5EF4-FFF2-40B4-BE49-F238E27FC236}">
                  <a16:creationId xmlns:a16="http://schemas.microsoft.com/office/drawing/2014/main" id="{73863936-DBF4-0DA1-B102-297EC59C89B3}"/>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18" name="Ryhmä 17">
              <a:extLst>
                <a:ext uri="{FF2B5EF4-FFF2-40B4-BE49-F238E27FC236}">
                  <a16:creationId xmlns:a16="http://schemas.microsoft.com/office/drawing/2014/main" id="{8044AD58-8461-F475-2743-677AEA229CD3}"/>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19" name="Kuusikulmio 18">
                <a:extLst>
                  <a:ext uri="{FF2B5EF4-FFF2-40B4-BE49-F238E27FC236}">
                    <a16:creationId xmlns:a16="http://schemas.microsoft.com/office/drawing/2014/main" id="{4BD08A0A-875B-5D9A-B305-329193BD73D3}"/>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0" name="Kuusikulmio 19">
                <a:extLst>
                  <a:ext uri="{FF2B5EF4-FFF2-40B4-BE49-F238E27FC236}">
                    <a16:creationId xmlns:a16="http://schemas.microsoft.com/office/drawing/2014/main" id="{37C1704E-29FD-4EDC-BE4F-71B036CE96CC}"/>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1" name="Kuusikulmio 20">
                <a:extLst>
                  <a:ext uri="{FF2B5EF4-FFF2-40B4-BE49-F238E27FC236}">
                    <a16:creationId xmlns:a16="http://schemas.microsoft.com/office/drawing/2014/main" id="{6709652D-1425-9232-DCAA-523230C1F492}"/>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2" name="object 9">
                <a:extLst>
                  <a:ext uri="{FF2B5EF4-FFF2-40B4-BE49-F238E27FC236}">
                    <a16:creationId xmlns:a16="http://schemas.microsoft.com/office/drawing/2014/main" id="{B08E8710-6EFD-256C-F368-57A810751732}"/>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23" name="object 9">
                <a:extLst>
                  <a:ext uri="{FF2B5EF4-FFF2-40B4-BE49-F238E27FC236}">
                    <a16:creationId xmlns:a16="http://schemas.microsoft.com/office/drawing/2014/main" id="{1BBEF199-FD52-5DC8-71BF-F61606F51C69}"/>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24" name="object 9">
                <a:extLst>
                  <a:ext uri="{FF2B5EF4-FFF2-40B4-BE49-F238E27FC236}">
                    <a16:creationId xmlns:a16="http://schemas.microsoft.com/office/drawing/2014/main" id="{2C8C5D9A-458F-A1DE-D281-68102698B37D}"/>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26" name="object 9">
              <a:extLst>
                <a:ext uri="{FF2B5EF4-FFF2-40B4-BE49-F238E27FC236}">
                  <a16:creationId xmlns:a16="http://schemas.microsoft.com/office/drawing/2014/main" id="{3A4687EC-0C71-231F-0936-48CD486ECFBE}"/>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27" name="object 9">
              <a:extLst>
                <a:ext uri="{FF2B5EF4-FFF2-40B4-BE49-F238E27FC236}">
                  <a16:creationId xmlns:a16="http://schemas.microsoft.com/office/drawing/2014/main" id="{84498DE5-D3D3-1EE8-D023-BDB02023FD7D}"/>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28" name="object 9">
              <a:extLst>
                <a:ext uri="{FF2B5EF4-FFF2-40B4-BE49-F238E27FC236}">
                  <a16:creationId xmlns:a16="http://schemas.microsoft.com/office/drawing/2014/main" id="{F0052FB8-848A-55EA-29C6-1228209480CB}"/>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29" name="object 9">
              <a:extLst>
                <a:ext uri="{FF2B5EF4-FFF2-40B4-BE49-F238E27FC236}">
                  <a16:creationId xmlns:a16="http://schemas.microsoft.com/office/drawing/2014/main" id="{FE37B32E-BB49-75CA-0360-868E98A4FF15}"/>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30" name="object 9">
              <a:extLst>
                <a:ext uri="{FF2B5EF4-FFF2-40B4-BE49-F238E27FC236}">
                  <a16:creationId xmlns:a16="http://schemas.microsoft.com/office/drawing/2014/main" id="{42A5B22D-DFDE-E829-CFA0-66919B4B7154}"/>
                </a:ext>
                <a:ext uri="{C183D7F6-B498-43B3-948B-1728B52AA6E4}">
                  <adec:decorative xmlns:adec="http://schemas.microsoft.com/office/drawing/2017/decorative" val="1"/>
                </a:ext>
              </a:extLst>
            </p:cNvPr>
            <p:cNvSpPr txBox="1"/>
            <p:nvPr/>
          </p:nvSpPr>
          <p:spPr>
            <a:xfrm>
              <a:off x="10571068" y="927033"/>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31" name="object 9">
              <a:extLst>
                <a:ext uri="{FF2B5EF4-FFF2-40B4-BE49-F238E27FC236}">
                  <a16:creationId xmlns:a16="http://schemas.microsoft.com/office/drawing/2014/main" id="{E4739213-EFD2-0416-984C-C2AA9702A672}"/>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32" name="object 9">
              <a:extLst>
                <a:ext uri="{FF2B5EF4-FFF2-40B4-BE49-F238E27FC236}">
                  <a16:creationId xmlns:a16="http://schemas.microsoft.com/office/drawing/2014/main" id="{07B04B15-B6B7-6D40-AFD3-3ED737C69940}"/>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33" name="object 9">
              <a:extLst>
                <a:ext uri="{FF2B5EF4-FFF2-40B4-BE49-F238E27FC236}">
                  <a16:creationId xmlns:a16="http://schemas.microsoft.com/office/drawing/2014/main" id="{130AD1C4-F163-F86C-E038-13E989A644C6}"/>
                </a:ext>
                <a:ext uri="{C183D7F6-B498-43B3-948B-1728B52AA6E4}">
                  <adec:decorative xmlns:adec="http://schemas.microsoft.com/office/drawing/2017/decorative" val="1"/>
                </a:ext>
              </a:extLst>
            </p:cNvPr>
            <p:cNvSpPr txBox="1"/>
            <p:nvPr/>
          </p:nvSpPr>
          <p:spPr>
            <a:xfrm>
              <a:off x="9620432" y="958042"/>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34" name="object 9">
              <a:extLst>
                <a:ext uri="{FF2B5EF4-FFF2-40B4-BE49-F238E27FC236}">
                  <a16:creationId xmlns:a16="http://schemas.microsoft.com/office/drawing/2014/main" id="{0CB9384D-34D8-366B-B9DE-3E679E119421}"/>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35" name="object 9">
              <a:extLst>
                <a:ext uri="{FF2B5EF4-FFF2-40B4-BE49-F238E27FC236}">
                  <a16:creationId xmlns:a16="http://schemas.microsoft.com/office/drawing/2014/main" id="{4318C856-699E-D31C-4FAF-4875EB9443A9}"/>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36" name="object 9">
              <a:extLst>
                <a:ext uri="{FF2B5EF4-FFF2-40B4-BE49-F238E27FC236}">
                  <a16:creationId xmlns:a16="http://schemas.microsoft.com/office/drawing/2014/main" id="{717D31BA-E9D5-C880-A0FA-E0CCB337F4C4}"/>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37" name="object 9">
              <a:extLst>
                <a:ext uri="{FF2B5EF4-FFF2-40B4-BE49-F238E27FC236}">
                  <a16:creationId xmlns:a16="http://schemas.microsoft.com/office/drawing/2014/main" id="{FFDBA176-D397-948E-380A-21D67247D303}"/>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38" name="object 9">
              <a:extLst>
                <a:ext uri="{FF2B5EF4-FFF2-40B4-BE49-F238E27FC236}">
                  <a16:creationId xmlns:a16="http://schemas.microsoft.com/office/drawing/2014/main" id="{C8413229-FF02-E91C-BBCA-5EED19B7733C}"/>
                </a:ext>
                <a:ext uri="{C183D7F6-B498-43B3-948B-1728B52AA6E4}">
                  <adec:decorative xmlns:adec="http://schemas.microsoft.com/office/drawing/2017/decorative" val="1"/>
                </a:ext>
              </a:extLst>
            </p:cNvPr>
            <p:cNvSpPr txBox="1"/>
            <p:nvPr/>
          </p:nvSpPr>
          <p:spPr>
            <a:xfrm>
              <a:off x="10093726"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39" name="Kuusikulmio 38">
              <a:extLst>
                <a:ext uri="{FF2B5EF4-FFF2-40B4-BE49-F238E27FC236}">
                  <a16:creationId xmlns:a16="http://schemas.microsoft.com/office/drawing/2014/main" id="{A6353256-57D6-ACC0-EEB3-640BCD93A4C9}"/>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0" name="object 9">
              <a:extLst>
                <a:ext uri="{FF2B5EF4-FFF2-40B4-BE49-F238E27FC236}">
                  <a16:creationId xmlns:a16="http://schemas.microsoft.com/office/drawing/2014/main" id="{1049028D-4087-4D4C-9890-A117144A6140}"/>
                </a:ext>
                <a:ext uri="{C183D7F6-B498-43B3-948B-1728B52AA6E4}">
                  <adec:decorative xmlns:adec="http://schemas.microsoft.com/office/drawing/2017/decorative" val="1"/>
                </a:ext>
              </a:extLst>
            </p:cNvPr>
            <p:cNvSpPr txBox="1"/>
            <p:nvPr/>
          </p:nvSpPr>
          <p:spPr>
            <a:xfrm>
              <a:off x="10055691" y="1253982"/>
              <a:ext cx="525567" cy="8552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b="1" dirty="0">
                  <a:solidFill>
                    <a:schemeClr val="tx2"/>
                  </a:solidFill>
                  <a:latin typeface="Myriad Pro"/>
                  <a:cs typeface="Myriad Pro"/>
                </a:rPr>
                <a:t>Kaikille osa-alueille </a:t>
              </a:r>
              <a:br>
                <a:rPr lang="fi-FI" sz="250" b="1" dirty="0">
                  <a:solidFill>
                    <a:schemeClr val="tx2"/>
                  </a:solidFill>
                  <a:latin typeface="Myriad Pro"/>
                  <a:cs typeface="Myriad Pro"/>
                </a:rPr>
              </a:br>
              <a:r>
                <a:rPr lang="fi-FI" sz="250" b="1" dirty="0">
                  <a:solidFill>
                    <a:schemeClr val="tx2"/>
                  </a:solidFill>
                  <a:latin typeface="Myriad Pro"/>
                  <a:cs typeface="Myriad Pro"/>
                </a:rPr>
                <a:t>ja toiminnoille yhteiset asiat</a:t>
              </a:r>
            </a:p>
          </p:txBody>
        </p:sp>
        <p:sp>
          <p:nvSpPr>
            <p:cNvPr id="41" name="Kuusikulmio 40">
              <a:extLst>
                <a:ext uri="{FF2B5EF4-FFF2-40B4-BE49-F238E27FC236}">
                  <a16:creationId xmlns:a16="http://schemas.microsoft.com/office/drawing/2014/main" id="{96A47259-C9C8-407B-81FF-2CBCF7060ABA}"/>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2" name="Kuusikulmio 41">
              <a:extLst>
                <a:ext uri="{FF2B5EF4-FFF2-40B4-BE49-F238E27FC236}">
                  <a16:creationId xmlns:a16="http://schemas.microsoft.com/office/drawing/2014/main" id="{0750D59B-A769-42D7-D6A5-C3323E3ED5EE}"/>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3" name="Kuusikulmio 42">
              <a:extLst>
                <a:ext uri="{FF2B5EF4-FFF2-40B4-BE49-F238E27FC236}">
                  <a16:creationId xmlns:a16="http://schemas.microsoft.com/office/drawing/2014/main" id="{9707EBAE-BD4F-C79D-251F-418D0FC83CC9}"/>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4" name="Kuusikulmio 43">
              <a:extLst>
                <a:ext uri="{FF2B5EF4-FFF2-40B4-BE49-F238E27FC236}">
                  <a16:creationId xmlns:a16="http://schemas.microsoft.com/office/drawing/2014/main" id="{5ADB000B-149E-915C-1E5B-B30224F1E62D}"/>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5" name="Kuusikulmio 44">
              <a:extLst>
                <a:ext uri="{FF2B5EF4-FFF2-40B4-BE49-F238E27FC236}">
                  <a16:creationId xmlns:a16="http://schemas.microsoft.com/office/drawing/2014/main" id="{73E600EB-D4B7-EB85-C420-B3556857F894}"/>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6" name="Kuusikulmio 45">
              <a:extLst>
                <a:ext uri="{FF2B5EF4-FFF2-40B4-BE49-F238E27FC236}">
                  <a16:creationId xmlns:a16="http://schemas.microsoft.com/office/drawing/2014/main" id="{28AC66FF-1651-4CFE-FC41-5E30A626A921}"/>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7" name="Kuusikulmio 46">
              <a:extLst>
                <a:ext uri="{FF2B5EF4-FFF2-40B4-BE49-F238E27FC236}">
                  <a16:creationId xmlns:a16="http://schemas.microsoft.com/office/drawing/2014/main" id="{B2EFC4D8-A019-9A3E-4DDE-D6798A4F198A}"/>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8" name="Kuusikulmio 47">
              <a:extLst>
                <a:ext uri="{FF2B5EF4-FFF2-40B4-BE49-F238E27FC236}">
                  <a16:creationId xmlns:a16="http://schemas.microsoft.com/office/drawing/2014/main" id="{429C26FA-5DCA-BFAC-9AF8-B3CB88168FAE}"/>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9" name="Kuusikulmio 48">
              <a:extLst>
                <a:ext uri="{FF2B5EF4-FFF2-40B4-BE49-F238E27FC236}">
                  <a16:creationId xmlns:a16="http://schemas.microsoft.com/office/drawing/2014/main" id="{C9132168-DB2F-C046-9528-237E2E763212}"/>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0" name="Kuusikulmio 49">
              <a:extLst>
                <a:ext uri="{FF2B5EF4-FFF2-40B4-BE49-F238E27FC236}">
                  <a16:creationId xmlns:a16="http://schemas.microsoft.com/office/drawing/2014/main" id="{03170AC5-0AF2-5E76-A7C6-2A97FCBD335E}"/>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1" name="Kuusikulmio 50">
              <a:extLst>
                <a:ext uri="{FF2B5EF4-FFF2-40B4-BE49-F238E27FC236}">
                  <a16:creationId xmlns:a16="http://schemas.microsoft.com/office/drawing/2014/main" id="{2C0B2876-62F5-5A15-CF46-7706EC744419}"/>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2" name="Kuusikulmio 51">
              <a:extLst>
                <a:ext uri="{FF2B5EF4-FFF2-40B4-BE49-F238E27FC236}">
                  <a16:creationId xmlns:a16="http://schemas.microsoft.com/office/drawing/2014/main" id="{42510A5F-B68F-188C-84E3-5D4654C2A4A8}"/>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grpSp>
      <p:sp>
        <p:nvSpPr>
          <p:cNvPr id="55" name="Kuusikulmio 54">
            <a:extLst>
              <a:ext uri="{FF2B5EF4-FFF2-40B4-BE49-F238E27FC236}">
                <a16:creationId xmlns:a16="http://schemas.microsoft.com/office/drawing/2014/main" id="{B7012E14-4FEC-A155-EC2C-4BB36459FF0B}"/>
              </a:ext>
              <a:ext uri="{C183D7F6-B498-43B3-948B-1728B52AA6E4}">
                <adec:decorative xmlns:adec="http://schemas.microsoft.com/office/drawing/2017/decorative" val="1"/>
              </a:ext>
            </a:extLst>
          </p:cNvPr>
          <p:cNvSpPr/>
          <p:nvPr/>
        </p:nvSpPr>
        <p:spPr>
          <a:xfrm>
            <a:off x="687647" y="1071933"/>
            <a:ext cx="1280040" cy="1020687"/>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6" name="object 9">
            <a:extLst>
              <a:ext uri="{FF2B5EF4-FFF2-40B4-BE49-F238E27FC236}">
                <a16:creationId xmlns:a16="http://schemas.microsoft.com/office/drawing/2014/main" id="{4AE05969-67CD-F85E-C7C8-D7B731A33DEB}"/>
              </a:ext>
              <a:ext uri="{C183D7F6-B498-43B3-948B-1728B52AA6E4}">
                <adec:decorative xmlns:adec="http://schemas.microsoft.com/office/drawing/2017/decorative" val="1"/>
              </a:ext>
            </a:extLst>
          </p:cNvPr>
          <p:cNvSpPr txBox="1"/>
          <p:nvPr/>
        </p:nvSpPr>
        <p:spPr>
          <a:xfrm>
            <a:off x="826383" y="1395561"/>
            <a:ext cx="1005501" cy="32693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Työ ja työympäristöt</a:t>
            </a:r>
          </a:p>
        </p:txBody>
      </p:sp>
      <p:sp>
        <p:nvSpPr>
          <p:cNvPr id="3" name="Oval 74">
            <a:extLst>
              <a:ext uri="{FF2B5EF4-FFF2-40B4-BE49-F238E27FC236}">
                <a16:creationId xmlns:a16="http://schemas.microsoft.com/office/drawing/2014/main" id="{AB7DA94D-2864-66A5-6A2E-24D0CDB4D832}"/>
              </a:ext>
              <a:ext uri="{C183D7F6-B498-43B3-948B-1728B52AA6E4}">
                <adec:decorative xmlns:adec="http://schemas.microsoft.com/office/drawing/2017/decorative" val="1"/>
              </a:ext>
            </a:extLst>
          </p:cNvPr>
          <p:cNvSpPr/>
          <p:nvPr/>
        </p:nvSpPr>
        <p:spPr>
          <a:xfrm>
            <a:off x="7790158" y="2305460"/>
            <a:ext cx="3706424" cy="3539141"/>
          </a:xfrm>
          <a:prstGeom prst="ellipse">
            <a:avLst/>
          </a:prstGeom>
          <a:solidFill>
            <a:srgbClr val="C3E0EB">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M Sans"/>
              <a:ea typeface="+mn-ea"/>
              <a:cs typeface="+mn-cs"/>
            </a:endParaRPr>
          </a:p>
        </p:txBody>
      </p:sp>
      <p:sp>
        <p:nvSpPr>
          <p:cNvPr id="9" name="Tekstiruutu 13">
            <a:extLst>
              <a:ext uri="{FF2B5EF4-FFF2-40B4-BE49-F238E27FC236}">
                <a16:creationId xmlns:a16="http://schemas.microsoft.com/office/drawing/2014/main" id="{20D0FC85-0699-BDC9-5A40-46A828F084D9}"/>
              </a:ext>
            </a:extLst>
          </p:cNvPr>
          <p:cNvSpPr txBox="1"/>
          <p:nvPr/>
        </p:nvSpPr>
        <p:spPr>
          <a:xfrm>
            <a:off x="8930677" y="1908775"/>
            <a:ext cx="1819081" cy="1015663"/>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23285F"/>
                </a:solidFill>
                <a:effectLst/>
                <a:uLnTx/>
                <a:uFillTx/>
                <a:latin typeface="DM Sans"/>
                <a:ea typeface="DM Sans 24pt" charset="0"/>
                <a:cs typeface="DM Sans 24pt" charset="0"/>
              </a:rPr>
              <a:t>Valtion virastotalojen yhteiset työympäristöt (YTY)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srgbClr val="23285F"/>
                </a:solidFill>
                <a:effectLst/>
                <a:uLnTx/>
                <a:uFillTx/>
                <a:latin typeface="DM Sans"/>
                <a:ea typeface="DM Sans 24pt" charset="0"/>
                <a:cs typeface="DM Sans 24pt" charset="0"/>
              </a:rPr>
              <a:t>Monta viranomaista samassa </a:t>
            </a:r>
            <a:br>
              <a:rPr lang="fi-FI" sz="800" b="0" i="0" u="none" strike="noStrike" kern="1200" cap="none" spc="0" normalizeH="0" baseline="0" noProof="0" dirty="0">
                <a:ln>
                  <a:noFill/>
                </a:ln>
                <a:effectLst/>
                <a:uLnTx/>
                <a:uFillTx/>
                <a:latin typeface="DM Sans"/>
                <a:ea typeface="DM Sans 24pt" charset="0"/>
                <a:cs typeface="DM Sans 24pt" charset="0"/>
              </a:rPr>
            </a:br>
            <a:r>
              <a:rPr kumimoji="0" lang="fi-FI" sz="800" b="0" i="0" u="none" strike="noStrike" kern="1200" cap="none" spc="0" normalizeH="0" baseline="0" noProof="0" dirty="0">
                <a:ln>
                  <a:noFill/>
                </a:ln>
                <a:solidFill>
                  <a:srgbClr val="23285F"/>
                </a:solidFill>
                <a:effectLst/>
                <a:uLnTx/>
                <a:uFillTx/>
                <a:latin typeface="DM Sans"/>
                <a:ea typeface="DM Sans 24pt" charset="0"/>
                <a:cs typeface="DM Sans 24pt" charset="0"/>
              </a:rPr>
              <a:t>talossa yhteiskäyttöisissä tiloissa</a:t>
            </a:r>
            <a:r>
              <a:rPr lang="fi-FI" sz="800" dirty="0">
                <a:solidFill>
                  <a:srgbClr val="23285F"/>
                </a:solidFill>
                <a:latin typeface="DM Sans"/>
                <a:ea typeface="DM Sans 24pt" charset="0"/>
                <a:cs typeface="DM Sans 24pt" charset="0"/>
              </a:rPr>
              <a:t>.</a:t>
            </a:r>
            <a:r>
              <a:rPr kumimoji="0" lang="fi-FI" sz="800" b="0" i="0" u="none" strike="noStrike" kern="1200" cap="none" spc="0" normalizeH="0" baseline="0" noProof="0" dirty="0">
                <a:ln>
                  <a:noFill/>
                </a:ln>
                <a:solidFill>
                  <a:srgbClr val="23285F"/>
                </a:solidFill>
                <a:effectLst/>
                <a:uLnTx/>
                <a:uFillTx/>
                <a:latin typeface="DM Sans"/>
                <a:ea typeface="DM Sans 24pt" charset="0"/>
                <a:cs typeface="DM Sans 24pt" charset="0"/>
              </a:rPr>
              <a:t> </a:t>
            </a:r>
            <a:r>
              <a:rPr lang="fi-FI" sz="800" dirty="0">
                <a:solidFill>
                  <a:srgbClr val="23285F"/>
                </a:solidFill>
                <a:latin typeface="DM Sans"/>
                <a:ea typeface="DM Sans 24pt" charset="0"/>
                <a:cs typeface="DM Sans 24pt" charset="0"/>
              </a:rPr>
              <a:t>Myös</a:t>
            </a:r>
            <a:r>
              <a:rPr kumimoji="0" lang="fi-FI" sz="800" b="0" i="0" u="none" strike="noStrike" kern="1200" cap="none" spc="0" normalizeH="0" baseline="0" noProof="0" dirty="0">
                <a:ln>
                  <a:noFill/>
                </a:ln>
                <a:solidFill>
                  <a:srgbClr val="23285F"/>
                </a:solidFill>
                <a:effectLst/>
                <a:uLnTx/>
                <a:uFillTx/>
                <a:latin typeface="DM Sans"/>
                <a:ea typeface="DM Sans 24pt" charset="0"/>
                <a:cs typeface="DM Sans 24pt" charset="0"/>
              </a:rPr>
              <a:t> </a:t>
            </a:r>
            <a:r>
              <a:rPr lang="fi-FI" sz="800" dirty="0">
                <a:solidFill>
                  <a:srgbClr val="23285F"/>
                </a:solidFill>
                <a:latin typeface="DM Sans"/>
                <a:ea typeface="DM Sans 24pt" charset="0"/>
                <a:cs typeface="DM Sans 24pt" charset="0"/>
              </a:rPr>
              <a:t>Kela</a:t>
            </a:r>
            <a:r>
              <a:rPr kumimoji="0" lang="fi-FI" sz="800" b="0" i="0" u="none" strike="noStrike" kern="1200" cap="none" spc="0" normalizeH="0" baseline="0" noProof="0" dirty="0">
                <a:ln>
                  <a:noFill/>
                </a:ln>
                <a:solidFill>
                  <a:srgbClr val="23285F"/>
                </a:solidFill>
                <a:effectLst/>
                <a:uLnTx/>
                <a:uFillTx/>
                <a:latin typeface="DM Sans"/>
                <a:ea typeface="DM Sans 24pt" charset="0"/>
                <a:cs typeface="DM Sans 24pt" charset="0"/>
              </a:rPr>
              <a:t>, hyvinvointialueet ja kunnat voivat osallistua. </a:t>
            </a:r>
            <a:r>
              <a:rPr kumimoji="0" lang="fi-FI" sz="800" b="0" i="0" u="none" strike="noStrike" kern="1200" cap="none" spc="0" normalizeH="0" baseline="0" noProof="0" dirty="0" err="1">
                <a:ln>
                  <a:noFill/>
                </a:ln>
                <a:solidFill>
                  <a:srgbClr val="23285F"/>
                </a:solidFill>
                <a:effectLst/>
                <a:uLnTx/>
                <a:uFillTx/>
                <a:latin typeface="DM Sans"/>
                <a:ea typeface="DM Sans 24pt" charset="0"/>
                <a:cs typeface="DM Sans 24pt" charset="0"/>
              </a:rPr>
              <a:t>YTY:issä</a:t>
            </a:r>
            <a:r>
              <a:rPr kumimoji="0" lang="fi-FI" sz="800" b="0" i="0" u="none" strike="noStrike" kern="1200" cap="none" spc="0" normalizeH="0" baseline="0" noProof="0" dirty="0">
                <a:ln>
                  <a:noFill/>
                </a:ln>
                <a:solidFill>
                  <a:srgbClr val="23285F"/>
                </a:solidFill>
                <a:effectLst/>
                <a:uLnTx/>
                <a:uFillTx/>
                <a:latin typeface="DM Sans"/>
                <a:ea typeface="DM Sans 24pt" charset="0"/>
                <a:cs typeface="DM Sans 24pt" charset="0"/>
              </a:rPr>
              <a:t> on useimmiten myös yhteinen asiakaspalvelupiste eli Suomi-piste.</a:t>
            </a:r>
            <a:endParaRPr kumimoji="0" lang="fi-FI" sz="800" b="0" i="0" u="none" strike="noStrike" kern="1200" cap="none" spc="0" normalizeH="0" baseline="0" noProof="0" dirty="0">
              <a:ln>
                <a:noFill/>
              </a:ln>
              <a:solidFill>
                <a:srgbClr val="23285F"/>
              </a:solidFill>
              <a:effectLst/>
              <a:highlight>
                <a:srgbClr val="FFFF00"/>
              </a:highlight>
              <a:uLnTx/>
              <a:uFillTx/>
              <a:latin typeface="DM Sans"/>
              <a:ea typeface="DM Sans 24pt" charset="0"/>
              <a:cs typeface="DM Sans 24pt" charset="0"/>
            </a:endParaRPr>
          </a:p>
        </p:txBody>
      </p:sp>
      <p:sp>
        <p:nvSpPr>
          <p:cNvPr id="64" name="Tekstiruutu 13">
            <a:extLst>
              <a:ext uri="{FF2B5EF4-FFF2-40B4-BE49-F238E27FC236}">
                <a16:creationId xmlns:a16="http://schemas.microsoft.com/office/drawing/2014/main" id="{668E5AF8-2200-68AE-86D6-166760C38C5D}"/>
              </a:ext>
            </a:extLst>
          </p:cNvPr>
          <p:cNvSpPr txBox="1"/>
          <p:nvPr/>
        </p:nvSpPr>
        <p:spPr>
          <a:xfrm>
            <a:off x="10480922" y="3194642"/>
            <a:ext cx="1383427" cy="892552"/>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i-FI" sz="900" b="1" dirty="0">
                <a:solidFill>
                  <a:srgbClr val="23285F"/>
                </a:solidFill>
                <a:latin typeface="DM Sans"/>
                <a:ea typeface="DM Sans 24pt" charset="0"/>
                <a:cs typeface="DM Sans 24pt" charset="0"/>
              </a:rPr>
              <a:t>Suomi-piste tai muu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23285F"/>
                </a:solidFill>
                <a:effectLst/>
                <a:uLnTx/>
                <a:uFillTx/>
                <a:latin typeface="DM Sans"/>
                <a:ea typeface="DM Sans 24pt" charset="0"/>
                <a:cs typeface="DM Sans 24pt" charset="0"/>
              </a:rPr>
              <a:t>yhteinen työympäristö </a:t>
            </a:r>
            <a:r>
              <a:rPr kumimoji="0" lang="fi-FI" sz="800" b="0" i="0" u="none" strike="noStrike" kern="1200" cap="none" spc="0" normalizeH="0" baseline="0" noProof="0" dirty="0">
                <a:ln>
                  <a:noFill/>
                </a:ln>
                <a:solidFill>
                  <a:srgbClr val="23285F"/>
                </a:solidFill>
                <a:effectLst/>
                <a:uLnTx/>
                <a:uFillTx/>
                <a:latin typeface="DM Sans"/>
                <a:ea typeface="DM Sans 24pt" charset="0"/>
                <a:cs typeface="DM Sans 24pt" charset="0"/>
              </a:rPr>
              <a:t>Useampi viranomainen käyttää samoja tiloja ja tarjoaa palveluja. Muu Suomi-piste voi sijaita esimerkiksi kunnan tiloissa.</a:t>
            </a:r>
          </a:p>
        </p:txBody>
      </p:sp>
      <p:sp>
        <p:nvSpPr>
          <p:cNvPr id="62" name="Tekstiruutu 13">
            <a:extLst>
              <a:ext uri="{FF2B5EF4-FFF2-40B4-BE49-F238E27FC236}">
                <a16:creationId xmlns:a16="http://schemas.microsoft.com/office/drawing/2014/main" id="{38AC44ED-2D3E-83D3-55D4-C85EF4F08CA7}"/>
              </a:ext>
            </a:extLst>
          </p:cNvPr>
          <p:cNvSpPr txBox="1"/>
          <p:nvPr/>
        </p:nvSpPr>
        <p:spPr>
          <a:xfrm>
            <a:off x="10049920" y="5285633"/>
            <a:ext cx="1800225" cy="769441"/>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23285F"/>
                </a:solidFill>
                <a:effectLst/>
                <a:uLnTx/>
                <a:uFillTx/>
                <a:latin typeface="DM Sans"/>
                <a:ea typeface="DM Sans 24pt" charset="0"/>
                <a:cs typeface="DM Sans 24pt" charset="0"/>
              </a:rPr>
              <a:t>Valtion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23285F"/>
                </a:solidFill>
                <a:effectLst/>
                <a:uLnTx/>
                <a:uFillTx/>
                <a:latin typeface="DM Sans"/>
                <a:ea typeface="DM Sans 24pt" charset="0"/>
                <a:cs typeface="DM Sans 24pt" charset="0"/>
              </a:rPr>
              <a:t>käyttösidonnaiset tilat</a:t>
            </a:r>
            <a:endParaRPr lang="fi-FI" sz="900" b="1" i="0" u="none" strike="noStrike" kern="1200" cap="none" spc="0" normalizeH="0" baseline="0" noProof="0" dirty="0">
              <a:ln>
                <a:noFill/>
              </a:ln>
              <a:solidFill>
                <a:srgbClr val="23285F"/>
              </a:solidFill>
              <a:effectLst/>
              <a:uLnTx/>
              <a:uFillTx/>
              <a:latin typeface="DM Sans"/>
              <a:ea typeface="DM Sans 24pt" charset="0"/>
              <a:cs typeface="DM Sans 24p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srgbClr val="23285F"/>
                </a:solidFill>
                <a:effectLst/>
                <a:uLnTx/>
                <a:uFillTx/>
                <a:latin typeface="DM Sans"/>
                <a:ea typeface="DM Sans 24pt" charset="0"/>
                <a:cs typeface="DM Sans 24pt" charset="0"/>
              </a:rPr>
              <a:t>Toiminnan vaatimat viranomaisen omat tilat, joissa voi olla joidenkin viranomaisten jaettuja tuki-, </a:t>
            </a:r>
            <a:br>
              <a:rPr kumimoji="0" lang="fi-FI" sz="800" b="0" i="0" u="none" strike="noStrike" kern="1200" cap="none" spc="0" normalizeH="0" baseline="0" noProof="0" dirty="0">
                <a:ln>
                  <a:noFill/>
                </a:ln>
                <a:solidFill>
                  <a:srgbClr val="23285F"/>
                </a:solidFill>
                <a:effectLst/>
                <a:uLnTx/>
                <a:uFillTx/>
                <a:latin typeface="DM Sans"/>
                <a:ea typeface="DM Sans 24pt" charset="0"/>
                <a:cs typeface="DM Sans 24pt" charset="0"/>
              </a:rPr>
            </a:br>
            <a:r>
              <a:rPr kumimoji="0" lang="fi-FI" sz="800" b="0" i="0" u="none" strike="noStrike" kern="1200" cap="none" spc="0" normalizeH="0" baseline="0" noProof="0" dirty="0">
                <a:ln>
                  <a:noFill/>
                </a:ln>
                <a:solidFill>
                  <a:srgbClr val="23285F"/>
                </a:solidFill>
                <a:effectLst/>
                <a:uLnTx/>
                <a:uFillTx/>
                <a:latin typeface="DM Sans"/>
                <a:ea typeface="DM Sans 24pt" charset="0"/>
                <a:cs typeface="DM Sans 24pt" charset="0"/>
              </a:rPr>
              <a:t>toimisto- tai erityistiloja. </a:t>
            </a:r>
            <a:endParaRPr lang="fi-FI" sz="800" b="0" i="0" u="none" strike="noStrike" kern="1200" cap="none" spc="0" normalizeH="0" baseline="0" noProof="0" dirty="0">
              <a:ln>
                <a:noFill/>
              </a:ln>
              <a:solidFill>
                <a:srgbClr val="23285F"/>
              </a:solidFill>
              <a:effectLst/>
              <a:uLnTx/>
              <a:uFillTx/>
              <a:latin typeface="DM Sans"/>
              <a:ea typeface="DM Sans 24pt" charset="0"/>
              <a:cs typeface="DM Sans 24pt" charset="0"/>
            </a:endParaRPr>
          </a:p>
        </p:txBody>
      </p:sp>
      <p:sp>
        <p:nvSpPr>
          <p:cNvPr id="54" name="Tekstiruutu 13">
            <a:extLst>
              <a:ext uri="{FF2B5EF4-FFF2-40B4-BE49-F238E27FC236}">
                <a16:creationId xmlns:a16="http://schemas.microsoft.com/office/drawing/2014/main" id="{45F18A0F-57D1-4FF2-D818-35A25D7F078A}"/>
              </a:ext>
            </a:extLst>
          </p:cNvPr>
          <p:cNvSpPr txBox="1"/>
          <p:nvPr/>
        </p:nvSpPr>
        <p:spPr>
          <a:xfrm>
            <a:off x="8549627" y="4994997"/>
            <a:ext cx="1023940" cy="907941"/>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23285F"/>
                </a:solidFill>
                <a:effectLst/>
                <a:uLnTx/>
                <a:uFillTx/>
                <a:latin typeface="DM Sans"/>
                <a:ea typeface="DM Sans 24pt" charset="0"/>
                <a:cs typeface="DM Sans 24pt" charset="0"/>
              </a:rPr>
              <a:t>Etätyö kolmansissa paikoissa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srgbClr val="23285F"/>
                </a:solidFill>
                <a:effectLst/>
                <a:uLnTx/>
                <a:uFillTx/>
                <a:latin typeface="DM Sans"/>
                <a:ea typeface="DM Sans 24pt" charset="0"/>
                <a:cs typeface="DM Sans 24pt" charset="0"/>
              </a:rPr>
              <a:t>Etätyö julkisissa yhteistiloissa, kuten kahvilassa, kirjastossa tai toimistohotellissa</a:t>
            </a:r>
            <a:endParaRPr lang="fi-FI" sz="800" b="0" i="0" u="none" strike="noStrike" kern="1200" cap="none" spc="0" normalizeH="0" baseline="0" noProof="0" dirty="0">
              <a:ln>
                <a:noFill/>
              </a:ln>
              <a:solidFill>
                <a:srgbClr val="23285F"/>
              </a:solidFill>
              <a:effectLst/>
              <a:uLnTx/>
              <a:uFillTx/>
              <a:latin typeface="DM Sans"/>
              <a:ea typeface="DM Sans 24pt" charset="0"/>
              <a:cs typeface="DM Sans 24pt" charset="0"/>
            </a:endParaRPr>
          </a:p>
        </p:txBody>
      </p:sp>
      <p:sp>
        <p:nvSpPr>
          <p:cNvPr id="16" name="Tekstiruutu 13">
            <a:extLst>
              <a:ext uri="{FF2B5EF4-FFF2-40B4-BE49-F238E27FC236}">
                <a16:creationId xmlns:a16="http://schemas.microsoft.com/office/drawing/2014/main" id="{C76B1CD7-3704-E480-0300-6356A3D05489}"/>
              </a:ext>
            </a:extLst>
          </p:cNvPr>
          <p:cNvSpPr txBox="1"/>
          <p:nvPr/>
        </p:nvSpPr>
        <p:spPr>
          <a:xfrm>
            <a:off x="8411620" y="3750101"/>
            <a:ext cx="809954" cy="300874"/>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23285F"/>
                </a:solidFill>
                <a:effectLst/>
                <a:uLnTx/>
                <a:uFillTx/>
                <a:latin typeface="DM Sans"/>
                <a:ea typeface="DM Sans 24pt" charset="0"/>
                <a:cs typeface="DM Sans 24pt" charset="0"/>
              </a:rPr>
              <a:t>Etätyö kotona ja muissa yksityisissä tiloissa</a:t>
            </a:r>
          </a:p>
        </p:txBody>
      </p:sp>
      <p:sp>
        <p:nvSpPr>
          <p:cNvPr id="57" name="Tekstiruutu 94">
            <a:extLst>
              <a:ext uri="{FF2B5EF4-FFF2-40B4-BE49-F238E27FC236}">
                <a16:creationId xmlns:a16="http://schemas.microsoft.com/office/drawing/2014/main" id="{265EC1A1-1CDE-F9F3-0DBC-31DB8C1BFE86}"/>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9" action="ppaction://hlinksldjump"/>
              </a:rPr>
              <a:t>Takaisin</a:t>
            </a:r>
            <a:endParaRPr lang="fi-FI" sz="800" i="1" dirty="0">
              <a:solidFill>
                <a:schemeClr val="tx2"/>
              </a:solidFill>
              <a:latin typeface="Myriad Pro" panose="020B0503030403020204" pitchFamily="34" charset="0"/>
            </a:endParaRPr>
          </a:p>
        </p:txBody>
      </p:sp>
      <p:sp>
        <p:nvSpPr>
          <p:cNvPr id="60" name="object 9" descr="Painike takaisin pääsivulle.">
            <a:hlinkClick r:id="rId9" action="ppaction://hlinksldjump"/>
            <a:extLst>
              <a:ext uri="{FF2B5EF4-FFF2-40B4-BE49-F238E27FC236}">
                <a16:creationId xmlns:a16="http://schemas.microsoft.com/office/drawing/2014/main" id="{6D1E786D-50A7-EC67-6418-B64C106A8564}"/>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61" name="Kuva 100">
            <a:extLst>
              <a:ext uri="{FF2B5EF4-FFF2-40B4-BE49-F238E27FC236}">
                <a16:creationId xmlns:a16="http://schemas.microsoft.com/office/drawing/2014/main" id="{181D745C-4D82-1A8A-3AAB-90778DDE932C}"/>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634978" y="6384829"/>
            <a:ext cx="280871" cy="274262"/>
          </a:xfrm>
          <a:prstGeom prst="rect">
            <a:avLst/>
          </a:prstGeom>
        </p:spPr>
      </p:pic>
      <p:pic>
        <p:nvPicPr>
          <p:cNvPr id="10" name="Picture 26">
            <a:extLst>
              <a:ext uri="{FF2B5EF4-FFF2-40B4-BE49-F238E27FC236}">
                <a16:creationId xmlns:a16="http://schemas.microsoft.com/office/drawing/2014/main" id="{6F063A04-833A-36E9-E126-F372E8C518AE}"/>
              </a:ext>
              <a:ext uri="{C183D7F6-B498-43B3-948B-1728B52AA6E4}">
                <adec:decorative xmlns:adec="http://schemas.microsoft.com/office/drawing/2017/decorative" val="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773222" y="1738435"/>
            <a:ext cx="1378670" cy="1408814"/>
          </a:xfrm>
          <a:prstGeom prst="rect">
            <a:avLst/>
          </a:prstGeom>
        </p:spPr>
      </p:pic>
      <p:pic>
        <p:nvPicPr>
          <p:cNvPr id="25" name="Kuva 15">
            <a:extLst>
              <a:ext uri="{FF2B5EF4-FFF2-40B4-BE49-F238E27FC236}">
                <a16:creationId xmlns:a16="http://schemas.microsoft.com/office/drawing/2014/main" id="{CBFE14BF-A071-FB00-18E7-C07FE584F031}"/>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57222" y="3351876"/>
            <a:ext cx="1052979" cy="1015664"/>
          </a:xfrm>
          <a:prstGeom prst="rect">
            <a:avLst/>
          </a:prstGeom>
        </p:spPr>
      </p:pic>
      <p:pic>
        <p:nvPicPr>
          <p:cNvPr id="53" name="Picture 2">
            <a:extLst>
              <a:ext uri="{FF2B5EF4-FFF2-40B4-BE49-F238E27FC236}">
                <a16:creationId xmlns:a16="http://schemas.microsoft.com/office/drawing/2014/main" id="{3DF7F809-13FC-F7CA-EC07-15588687D6AC}"/>
              </a:ext>
              <a:ext uri="{C183D7F6-B498-43B3-948B-1728B52AA6E4}">
                <adec:decorative xmlns:adec="http://schemas.microsoft.com/office/drawing/2017/decorative" val="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46249" y="4600718"/>
            <a:ext cx="1303524" cy="114637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a:extLst>
              <a:ext uri="{FF2B5EF4-FFF2-40B4-BE49-F238E27FC236}">
                <a16:creationId xmlns:a16="http://schemas.microsoft.com/office/drawing/2014/main" id="{3B93092B-5A55-F37F-DE4F-33779DDA267D}"/>
              </a:ext>
              <a:ext uri="{C183D7F6-B498-43B3-948B-1728B52AA6E4}">
                <adec:decorative xmlns:adec="http://schemas.microsoft.com/office/drawing/2017/decorative" val="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56237" y="4208740"/>
            <a:ext cx="1383426" cy="1022532"/>
          </a:xfrm>
          <a:prstGeom prst="rect">
            <a:avLst/>
          </a:prstGeom>
          <a:noFill/>
          <a:extLst>
            <a:ext uri="{909E8E84-426E-40DD-AFC4-6F175D3DCCD1}">
              <a14:hiddenFill xmlns:a14="http://schemas.microsoft.com/office/drawing/2010/main">
                <a:solidFill>
                  <a:srgbClr val="FFFFFF"/>
                </a:solidFill>
              </a14:hiddenFill>
            </a:ext>
          </a:extLst>
        </p:spPr>
      </p:pic>
      <p:sp>
        <p:nvSpPr>
          <p:cNvPr id="63" name="AutoShape 10">
            <a:extLst>
              <a:ext uri="{FF2B5EF4-FFF2-40B4-BE49-F238E27FC236}">
                <a16:creationId xmlns:a16="http://schemas.microsoft.com/office/drawing/2014/main" id="{FB38042B-3FB2-CE74-2D99-F27253AF8889}"/>
              </a:ext>
              <a:ext uri="{C183D7F6-B498-43B3-948B-1728B52AA6E4}">
                <adec:decorative xmlns:adec="http://schemas.microsoft.com/office/drawing/2017/decorative" val="1"/>
              </a:ext>
            </a:extLst>
          </p:cNvPr>
          <p:cNvSpPr>
            <a:spLocks noChangeAspect="1" noChangeArrowheads="1"/>
          </p:cNvSpPr>
          <p:nvPr/>
        </p:nvSpPr>
        <p:spPr bwMode="auto">
          <a:xfrm>
            <a:off x="8944112" y="3401832"/>
            <a:ext cx="1307967" cy="13079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65" name="Kuva 27">
            <a:extLst>
              <a:ext uri="{FF2B5EF4-FFF2-40B4-BE49-F238E27FC236}">
                <a16:creationId xmlns:a16="http://schemas.microsoft.com/office/drawing/2014/main" id="{B17CD2C6-EA7D-6B7E-2237-44CC0D7F9944}"/>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681421" y="3206240"/>
            <a:ext cx="799501" cy="819243"/>
          </a:xfrm>
          <a:prstGeom prst="rect">
            <a:avLst/>
          </a:prstGeom>
        </p:spPr>
      </p:pic>
    </p:spTree>
    <p:extLst>
      <p:ext uri="{BB962C8B-B14F-4D97-AF65-F5344CB8AC3E}">
        <p14:creationId xmlns:p14="http://schemas.microsoft.com/office/powerpoint/2010/main" val="1685605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3BEC26C-B280-9676-F6BD-1D5F6A650395}"/>
            </a:ext>
          </a:extLst>
        </p:cNvPr>
        <p:cNvGrpSpPr/>
        <p:nvPr/>
      </p:nvGrpSpPr>
      <p:grpSpPr>
        <a:xfrm>
          <a:off x="0" y="0"/>
          <a:ext cx="0" cy="0"/>
          <a:chOff x="0" y="0"/>
          <a:chExt cx="0" cy="0"/>
        </a:xfrm>
      </p:grpSpPr>
      <p:sp>
        <p:nvSpPr>
          <p:cNvPr id="9" name="object 9">
            <a:extLst>
              <a:ext uri="{FF2B5EF4-FFF2-40B4-BE49-F238E27FC236}">
                <a16:creationId xmlns:a16="http://schemas.microsoft.com/office/drawing/2014/main" id="{1DCAB674-B8C6-322A-C1E2-A61034A861B8}"/>
              </a:ext>
              <a:ext uri="{C183D7F6-B498-43B3-948B-1728B52AA6E4}">
                <adec:decorative xmlns:adec="http://schemas.microsoft.com/office/drawing/2017/decorative" val="1"/>
              </a:ext>
            </a:extLst>
          </p:cNvPr>
          <p:cNvSpPr/>
          <p:nvPr/>
        </p:nvSpPr>
        <p:spPr>
          <a:xfrm>
            <a:off x="6066323" y="1785355"/>
            <a:ext cx="5466762" cy="4130253"/>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2">
              <a:lumMod val="20000"/>
              <a:lumOff val="80000"/>
            </a:schemeClr>
          </a:solidFill>
        </p:spPr>
        <p:txBody>
          <a:bodyPr wrap="square" lIns="0" tIns="0" rIns="0" bIns="0" rtlCol="0"/>
          <a:lstStyle/>
          <a:p>
            <a:endParaRPr sz="1092" dirty="0"/>
          </a:p>
        </p:txBody>
      </p:sp>
      <p:sp>
        <p:nvSpPr>
          <p:cNvPr id="2" name="Kuusikulmio 1">
            <a:extLst>
              <a:ext uri="{FF2B5EF4-FFF2-40B4-BE49-F238E27FC236}">
                <a16:creationId xmlns:a16="http://schemas.microsoft.com/office/drawing/2014/main" id="{F89640FA-0ABD-4AFA-8813-0C93DA6E237F}"/>
              </a:ext>
              <a:ext uri="{C183D7F6-B498-43B3-948B-1728B52AA6E4}">
                <adec:decorative xmlns:adec="http://schemas.microsoft.com/office/drawing/2017/decorative" val="1"/>
              </a:ext>
            </a:extLst>
          </p:cNvPr>
          <p:cNvSpPr/>
          <p:nvPr/>
        </p:nvSpPr>
        <p:spPr>
          <a:xfrm>
            <a:off x="9493249" y="101186"/>
            <a:ext cx="1802953" cy="1314291"/>
          </a:xfrm>
          <a:prstGeom prst="hexagon">
            <a:avLst/>
          </a:prstGeom>
          <a:solidFill>
            <a:schemeClr val="bg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13" name="object 13">
            <a:extLst>
              <a:ext uri="{FF2B5EF4-FFF2-40B4-BE49-F238E27FC236}">
                <a16:creationId xmlns:a16="http://schemas.microsoft.com/office/drawing/2014/main" id="{7DD03B92-7680-7BDC-0FF3-FCE8A1D653F0}"/>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a:extLst>
              <a:ext uri="{FF2B5EF4-FFF2-40B4-BE49-F238E27FC236}">
                <a16:creationId xmlns:a16="http://schemas.microsoft.com/office/drawing/2014/main" id="{62164CAF-DE0D-8B9B-6158-F407BA12B38C}"/>
              </a:ext>
            </a:extLst>
          </p:cNvPr>
          <p:cNvSpPr txBox="1">
            <a:spLocks noGrp="1"/>
          </p:cNvSpPr>
          <p:nvPr>
            <p:ph type="title" idx="4294967295"/>
          </p:nvPr>
        </p:nvSpPr>
        <p:spPr>
          <a:xfrm>
            <a:off x="625941" y="1105533"/>
            <a:ext cx="5406166" cy="286331"/>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lang="fi-FI" sz="1800" b="1" i="0" u="none" strike="noStrike" kern="1200" cap="none" spc="-6" normalizeH="0" baseline="0" noProof="0" dirty="0">
                <a:ln>
                  <a:noFill/>
                </a:ln>
                <a:solidFill>
                  <a:srgbClr val="006475"/>
                </a:solidFill>
                <a:effectLst/>
                <a:uLnTx/>
                <a:uFillTx/>
                <a:latin typeface="Myriad Pro"/>
                <a:ea typeface="+mn-ea"/>
                <a:cs typeface="Myriad Pro"/>
              </a:rPr>
              <a:t>Kaikille osa-alueille ja toiminnoille yhteiset asiat 1/2</a:t>
            </a:r>
            <a:endParaRPr kumimoji="0" lang="fi-FI" sz="18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5FF00FF3-1085-B09A-472E-1D3CA01B8936}"/>
              </a:ext>
            </a:extLst>
          </p:cNvPr>
          <p:cNvSpPr txBox="1"/>
          <p:nvPr/>
        </p:nvSpPr>
        <p:spPr>
          <a:xfrm>
            <a:off x="493655" y="1589887"/>
            <a:ext cx="5080693" cy="692497"/>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Henkilöstöjohtamisen eri toimintoihin liittyy paljon samantyyppistä käytännön tekemistä, josta viraston ja/tai palvelukeskuksen henkilöstö-asiantuntijat vastaavat tai osallistuvat siihen, mm.</a:t>
            </a:r>
          </a:p>
        </p:txBody>
      </p:sp>
      <p:sp>
        <p:nvSpPr>
          <p:cNvPr id="14" name="object 14">
            <a:extLst>
              <a:ext uri="{FF2B5EF4-FFF2-40B4-BE49-F238E27FC236}">
                <a16:creationId xmlns:a16="http://schemas.microsoft.com/office/drawing/2014/main" id="{73B68860-4BEF-9D20-EB2B-DA4E1D858D54}"/>
              </a:ext>
            </a:extLst>
          </p:cNvPr>
          <p:cNvSpPr txBox="1"/>
          <p:nvPr/>
        </p:nvSpPr>
        <p:spPr>
          <a:xfrm>
            <a:off x="804759" y="2550880"/>
            <a:ext cx="4987031" cy="3049015"/>
          </a:xfrm>
          <a:prstGeom prst="rect">
            <a:avLst/>
          </a:prstGeom>
        </p:spPr>
        <p:txBody>
          <a:bodyPr vert="horz" wrap="square" lIns="0" tIns="9627" rIns="0" bIns="0" rtlCol="0">
            <a:spAutoFit/>
          </a:bodyPr>
          <a:lstStyle/>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Neuvonta ja esihenkilöiden tuki sekä muu vuorovaikutus ja viestintä</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Prosessit, käytännöt, ohjeet (mm. Kieku-ohjeistus, matkustus, työjärjestys)</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Henkilöstötiedolla johtamisen varmistaminen; raportointi, analysointi ja tilastointi (esim. </a:t>
            </a:r>
            <a:r>
              <a:rPr lang="fi-FI" sz="1200" dirty="0" err="1">
                <a:solidFill>
                  <a:schemeClr val="accent1"/>
                </a:solidFill>
                <a:latin typeface="Myriad Pro"/>
                <a:cs typeface="Myriad Pro"/>
              </a:rPr>
              <a:t>HR:n</a:t>
            </a:r>
            <a:r>
              <a:rPr lang="fi-FI" sz="1200" dirty="0">
                <a:solidFill>
                  <a:schemeClr val="accent1"/>
                </a:solidFill>
                <a:latin typeface="Myriad Pro"/>
                <a:cs typeface="Myriad Pro"/>
              </a:rPr>
              <a:t> työtä tukevat mittarit, johdolle tuotettava data/ mittarit, henkilöstötiedon tuottaminen henkilöstötilinpäätökseen/</a:t>
            </a:r>
            <a:br>
              <a:rPr lang="fi-FI" sz="1200" dirty="0">
                <a:solidFill>
                  <a:schemeClr val="accent1"/>
                </a:solidFill>
                <a:latin typeface="Myriad Pro"/>
                <a:cs typeface="Myriad Pro"/>
              </a:rPr>
            </a:br>
            <a:r>
              <a:rPr lang="fi-FI" sz="1200" dirty="0">
                <a:solidFill>
                  <a:schemeClr val="accent1"/>
                </a:solidFill>
                <a:latin typeface="Myriad Pro"/>
                <a:cs typeface="Myriad Pro"/>
              </a:rPr>
              <a:t>-kertomukseen ja tulosjohtamisen tarpeisiin)</a:t>
            </a:r>
            <a:r>
              <a:rPr lang="fi-FI" sz="1200" dirty="0">
                <a:solidFill>
                  <a:schemeClr val="accent1"/>
                </a:solidFill>
                <a:sym typeface="Wingdings" panose="05000000000000000000" pitchFamily="2" charset="2"/>
              </a:rPr>
              <a:t>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Järjestelmien ja työkalujen tuntemus ja kehittämisosaaminen </a:t>
            </a:r>
            <a:br>
              <a:rPr lang="fi-FI" sz="1200" dirty="0">
                <a:solidFill>
                  <a:schemeClr val="accent1"/>
                </a:solidFill>
                <a:latin typeface="Myriad Pro"/>
                <a:cs typeface="Myriad Pro"/>
              </a:rPr>
            </a:br>
            <a:r>
              <a:rPr lang="fi-FI" sz="1200" dirty="0">
                <a:solidFill>
                  <a:schemeClr val="accent1"/>
                </a:solidFill>
                <a:latin typeface="Myriad Pro"/>
                <a:cs typeface="Myriad Pro"/>
              </a:rPr>
              <a:t>(henkilöstön, esihenkilöiden ja HR-ammattilaisten osaaminen)</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Yhteiset järjestelmät ja palvelut esim. Kieku, Tahti, Tutka, Valtiolle.fi ja </a:t>
            </a:r>
            <a:r>
              <a:rPr lang="fi-FI" sz="1200" dirty="0" err="1">
                <a:solidFill>
                  <a:schemeClr val="accent1"/>
                </a:solidFill>
                <a:latin typeface="Myriad Pro"/>
                <a:cs typeface="Myriad Pro"/>
              </a:rPr>
              <a:t>eOppiva</a:t>
            </a:r>
            <a:r>
              <a:rPr lang="fi-FI" sz="1200" dirty="0">
                <a:solidFill>
                  <a:schemeClr val="accent1"/>
                </a:solidFill>
                <a:latin typeface="Myriad Pro"/>
                <a:cs typeface="Myriad Pro"/>
              </a:rPr>
              <a:t>, kts. dia </a:t>
            </a:r>
            <a:r>
              <a:rPr lang="fi-FI" sz="1200" dirty="0">
                <a:solidFill>
                  <a:schemeClr val="accent1"/>
                </a:solidFill>
                <a:latin typeface="Myriad Pro"/>
                <a:cs typeface="Myriad Pro"/>
                <a:hlinkClick r:id="rId3" action="ppaction://hlinksldjump"/>
              </a:rPr>
              <a:t>Valtion yhteiset henkilöstöjohtamiseen liittyvät järjestelmät ja palvelut</a:t>
            </a:r>
            <a:endParaRPr lang="fi-FI" sz="1200" dirty="0">
              <a:solidFill>
                <a:schemeClr val="accent1"/>
              </a:solidFill>
              <a:latin typeface="Myriad Pro"/>
              <a:cs typeface="Myriad Pro"/>
            </a:endParaRP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Viraston omat asiat, esim. koulutusten suunnittelu ja hallinta</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Tiivistyvä yhteistyö valtion palveluntarjoajien kanssa, </a:t>
            </a:r>
            <a:br>
              <a:rPr lang="fi-FI" sz="1200" dirty="0">
                <a:solidFill>
                  <a:schemeClr val="accent1"/>
                </a:solidFill>
                <a:latin typeface="Myriad Pro"/>
                <a:cs typeface="Myriad Pro"/>
              </a:rPr>
            </a:br>
            <a:r>
              <a:rPr lang="fi-FI" sz="1200" dirty="0">
                <a:solidFill>
                  <a:schemeClr val="accent1"/>
                </a:solidFill>
                <a:latin typeface="Myriad Pro"/>
                <a:cs typeface="Myriad Pro"/>
              </a:rPr>
              <a:t>kts. dia </a:t>
            </a:r>
            <a:r>
              <a:rPr lang="fi-FI" sz="1200" dirty="0">
                <a:solidFill>
                  <a:schemeClr val="accent1"/>
                </a:solidFill>
                <a:latin typeface="Myriad Pro"/>
                <a:cs typeface="Myriad Pro"/>
                <a:hlinkClick r:id="rId4" action="ppaction://hlinksldjump"/>
              </a:rPr>
              <a:t>Palveluntarjoajien rooli henkilöstöjohtamisessa </a:t>
            </a:r>
            <a:endParaRPr lang="fi-FI" sz="1200" dirty="0">
              <a:solidFill>
                <a:schemeClr val="accent1"/>
              </a:solidFill>
              <a:latin typeface="Myriad Pro"/>
              <a:cs typeface="Myriad Pro"/>
            </a:endParaRPr>
          </a:p>
        </p:txBody>
      </p:sp>
      <p:sp>
        <p:nvSpPr>
          <p:cNvPr id="15" name="object 15">
            <a:extLst>
              <a:ext uri="{FF2B5EF4-FFF2-40B4-BE49-F238E27FC236}">
                <a16:creationId xmlns:a16="http://schemas.microsoft.com/office/drawing/2014/main" id="{1B53F693-325A-41CD-FFC5-B2B69304B077}"/>
              </a:ext>
              <a:ext uri="{C183D7F6-B498-43B3-948B-1728B52AA6E4}">
                <adec:decorative xmlns:adec="http://schemas.microsoft.com/office/drawing/2017/decorative" val="1"/>
              </a:ext>
            </a:extLst>
          </p:cNvPr>
          <p:cNvSpPr txBox="1"/>
          <p:nvPr/>
        </p:nvSpPr>
        <p:spPr>
          <a:xfrm>
            <a:off x="11411093" y="478799"/>
            <a:ext cx="164374" cy="168743"/>
          </a:xfrm>
          <a:prstGeom prst="rect">
            <a:avLst/>
          </a:prstGeom>
        </p:spPr>
        <p:txBody>
          <a:bodyPr vert="horz" wrap="square" lIns="0" tIns="10012" rIns="0" bIns="0" rtlCol="0">
            <a:spAutoFit/>
          </a:bodyPr>
          <a:lstStyle/>
          <a:p>
            <a:pPr marL="7701">
              <a:spcBef>
                <a:spcPts val="79"/>
              </a:spcBef>
            </a:pPr>
            <a:fld id="{44A3D750-0600-4D7F-AE66-9FE434C4E8FE}" type="slidenum">
              <a:rPr lang="fi-FI" sz="1031" b="1" spc="24" smtClean="0">
                <a:solidFill>
                  <a:srgbClr val="006475"/>
                </a:solidFill>
                <a:latin typeface="Myriad Pro"/>
                <a:cs typeface="Myriad Pro"/>
              </a:rPr>
              <a:t>22</a:t>
            </a:fld>
            <a:endParaRPr sz="1031" dirty="0">
              <a:latin typeface="Myriad Pro"/>
              <a:cs typeface="Myriad Pro"/>
            </a:endParaRPr>
          </a:p>
        </p:txBody>
      </p:sp>
      <p:pic>
        <p:nvPicPr>
          <p:cNvPr id="25" name="Kuva 24" descr="Kolmikielinen Työtä Suomen parhaaksi tunnus.">
            <a:extLst>
              <a:ext uri="{FF2B5EF4-FFF2-40B4-BE49-F238E27FC236}">
                <a16:creationId xmlns:a16="http://schemas.microsoft.com/office/drawing/2014/main" id="{C28E3FEF-D840-E1F1-1B8C-319AECB8F3A1}"/>
              </a:ext>
            </a:extLst>
          </p:cNvPr>
          <p:cNvPicPr>
            <a:picLocks noChangeAspect="1"/>
          </p:cNvPicPr>
          <p:nvPr/>
        </p:nvPicPr>
        <p:blipFill>
          <a:blip r:embed="rId5"/>
          <a:stretch>
            <a:fillRect/>
          </a:stretch>
        </p:blipFill>
        <p:spPr>
          <a:xfrm>
            <a:off x="400919" y="5915608"/>
            <a:ext cx="1736793" cy="632509"/>
          </a:xfrm>
          <a:prstGeom prst="rect">
            <a:avLst/>
          </a:prstGeom>
        </p:spPr>
      </p:pic>
      <p:sp>
        <p:nvSpPr>
          <p:cNvPr id="6" name="TextBox 5">
            <a:extLst>
              <a:ext uri="{FF2B5EF4-FFF2-40B4-BE49-F238E27FC236}">
                <a16:creationId xmlns:a16="http://schemas.microsoft.com/office/drawing/2014/main" id="{98072D1E-2886-8A22-3528-7E1135156431}"/>
              </a:ext>
            </a:extLst>
          </p:cNvPr>
          <p:cNvSpPr txBox="1"/>
          <p:nvPr/>
        </p:nvSpPr>
        <p:spPr>
          <a:xfrm>
            <a:off x="6052177" y="2244220"/>
            <a:ext cx="1966082"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chemeClr val="accent1"/>
                </a:solidFill>
                <a:effectLst/>
                <a:uLnTx/>
                <a:uFillTx/>
                <a:latin typeface="Myriad Pro" panose="020B0503030403020204" pitchFamily="34" charset="0"/>
              </a:rPr>
              <a:t>Palvelussuhteita (31.3.2025)</a:t>
            </a:r>
            <a:br>
              <a:rPr kumimoji="0" lang="fi-FI" sz="1200" b="1" i="0" u="none" strike="noStrike" kern="1200" cap="none" spc="0" normalizeH="0" baseline="0" noProof="0" dirty="0">
                <a:ln>
                  <a:noFill/>
                </a:ln>
                <a:solidFill>
                  <a:schemeClr val="accent1"/>
                </a:solidFill>
                <a:effectLst/>
                <a:uLnTx/>
                <a:uFillTx/>
                <a:latin typeface="Myriad Pro" panose="020B0503030403020204" pitchFamily="34" charset="0"/>
              </a:rPr>
            </a:br>
            <a:r>
              <a:rPr kumimoji="0" lang="fi-FI" sz="2800" i="0" u="none" strike="noStrike" kern="1200" cap="none" spc="0" normalizeH="0" baseline="0" noProof="0" dirty="0">
                <a:ln>
                  <a:noFill/>
                </a:ln>
                <a:solidFill>
                  <a:schemeClr val="accent1"/>
                </a:solidFill>
                <a:effectLst/>
                <a:uLnTx/>
                <a:uFillTx/>
                <a:latin typeface="Myriad Pro" panose="020B0503030403020204" pitchFamily="34" charset="0"/>
              </a:rPr>
              <a:t>76 008</a:t>
            </a:r>
            <a:endParaRPr kumimoji="0" lang="fi-FI" sz="3200" i="0" u="none" strike="noStrike" kern="1200" cap="none" spc="0" normalizeH="0" baseline="0" noProof="0" dirty="0">
              <a:ln>
                <a:noFill/>
              </a:ln>
              <a:solidFill>
                <a:schemeClr val="accent1"/>
              </a:solidFill>
              <a:effectLst/>
              <a:uLnTx/>
              <a:uFillTx/>
              <a:latin typeface="Myriad Pro" panose="020B0503030403020204" pitchFamily="34" charset="0"/>
            </a:endParaRPr>
          </a:p>
        </p:txBody>
      </p:sp>
      <p:sp>
        <p:nvSpPr>
          <p:cNvPr id="7" name="TextBox 6">
            <a:extLst>
              <a:ext uri="{FF2B5EF4-FFF2-40B4-BE49-F238E27FC236}">
                <a16:creationId xmlns:a16="http://schemas.microsoft.com/office/drawing/2014/main" id="{DD8719E7-0B00-669F-A33E-853F9312A30B}"/>
              </a:ext>
            </a:extLst>
          </p:cNvPr>
          <p:cNvSpPr txBox="1"/>
          <p:nvPr/>
        </p:nvSpPr>
        <p:spPr>
          <a:xfrm>
            <a:off x="6052177" y="3191395"/>
            <a:ext cx="1966082" cy="369332"/>
          </a:xfrm>
          <a:prstGeom prst="rect">
            <a:avLst/>
          </a:prstGeom>
          <a:noFill/>
        </p:spPr>
        <p:txBody>
          <a:bodyPr wrap="square">
            <a:spAutoFit/>
          </a:bodyPr>
          <a:lstStyle/>
          <a:p>
            <a:pPr lvl="0" algn="ctr">
              <a:defRPr/>
            </a:pPr>
            <a:r>
              <a:rPr lang="fi-FI" sz="900" dirty="0">
                <a:solidFill>
                  <a:schemeClr val="accent1"/>
                </a:solidFill>
                <a:latin typeface="Myriad Pro" panose="020B0503030403020204" pitchFamily="34" charset="0"/>
              </a:rPr>
              <a:t>Henkilöstömäärä laskusuunnassa (TE-palvelut kunnille 1.1.-25)</a:t>
            </a:r>
          </a:p>
        </p:txBody>
      </p:sp>
      <p:sp>
        <p:nvSpPr>
          <p:cNvPr id="66" name="TextBox 65">
            <a:extLst>
              <a:ext uri="{FF2B5EF4-FFF2-40B4-BE49-F238E27FC236}">
                <a16:creationId xmlns:a16="http://schemas.microsoft.com/office/drawing/2014/main" id="{2867AA1C-A447-97F9-F239-F41732148C8E}"/>
              </a:ext>
            </a:extLst>
          </p:cNvPr>
          <p:cNvSpPr txBox="1"/>
          <p:nvPr/>
        </p:nvSpPr>
        <p:spPr>
          <a:xfrm>
            <a:off x="6304922" y="3940454"/>
            <a:ext cx="1460592" cy="1077218"/>
          </a:xfrm>
          <a:prstGeom prst="rect">
            <a:avLst/>
          </a:prstGeom>
          <a:noFill/>
        </p:spPr>
        <p:txBody>
          <a:bodyPr wrap="square">
            <a:spAutoFit/>
          </a:bodyPr>
          <a:lstStyle/>
          <a:p>
            <a:pPr lvl="0" algn="ctr">
              <a:defRPr/>
            </a:pPr>
            <a:r>
              <a:rPr lang="fi-FI" sz="1200" b="1" dirty="0">
                <a:solidFill>
                  <a:schemeClr val="accent1"/>
                </a:solidFill>
                <a:latin typeface="Myriad Pro" panose="020B0503030403020204" pitchFamily="34" charset="0"/>
              </a:rPr>
              <a:t>Henkilötyövuoden </a:t>
            </a:r>
            <a:br>
              <a:rPr lang="fi-FI" sz="1200" b="1" dirty="0">
                <a:solidFill>
                  <a:schemeClr val="accent1"/>
                </a:solidFill>
                <a:latin typeface="Myriad Pro" panose="020B0503030403020204" pitchFamily="34" charset="0"/>
              </a:rPr>
            </a:br>
            <a:r>
              <a:rPr lang="fi-FI" sz="1200" b="1" dirty="0">
                <a:solidFill>
                  <a:schemeClr val="accent1"/>
                </a:solidFill>
                <a:latin typeface="Myriad Pro" panose="020B0503030403020204" pitchFamily="34" charset="0"/>
              </a:rPr>
              <a:t>hinta (2024)</a:t>
            </a:r>
          </a:p>
          <a:p>
            <a:pPr lvl="0" algn="ctr">
              <a:defRPr/>
            </a:pPr>
            <a:r>
              <a:rPr lang="fi-FI" sz="2800" dirty="0">
                <a:solidFill>
                  <a:schemeClr val="accent1"/>
                </a:solidFill>
                <a:latin typeface="Myriad Pro" panose="020B0503030403020204" pitchFamily="34" charset="0"/>
              </a:rPr>
              <a:t>69 439 </a:t>
            </a:r>
            <a:r>
              <a:rPr lang="fi-FI" sz="1200" b="1" dirty="0">
                <a:solidFill>
                  <a:schemeClr val="accent1"/>
                </a:solidFill>
                <a:latin typeface="Myriad Pro" panose="020B0503030403020204" pitchFamily="34" charset="0"/>
              </a:rPr>
              <a:t>euroa</a:t>
            </a:r>
          </a:p>
        </p:txBody>
      </p:sp>
      <p:sp>
        <p:nvSpPr>
          <p:cNvPr id="67" name="TextBox 66">
            <a:extLst>
              <a:ext uri="{FF2B5EF4-FFF2-40B4-BE49-F238E27FC236}">
                <a16:creationId xmlns:a16="http://schemas.microsoft.com/office/drawing/2014/main" id="{B6D870CB-249B-381D-6E7F-BD876D71608B}"/>
              </a:ext>
            </a:extLst>
          </p:cNvPr>
          <p:cNvSpPr txBox="1"/>
          <p:nvPr/>
        </p:nvSpPr>
        <p:spPr>
          <a:xfrm>
            <a:off x="6220133" y="5179888"/>
            <a:ext cx="1630170" cy="369332"/>
          </a:xfrm>
          <a:prstGeom prst="rect">
            <a:avLst/>
          </a:prstGeom>
          <a:noFill/>
        </p:spPr>
        <p:txBody>
          <a:bodyPr wrap="square">
            <a:spAutoFit/>
          </a:bodyPr>
          <a:lstStyle/>
          <a:p>
            <a:pPr lvl="0" algn="ctr">
              <a:defRPr/>
            </a:pPr>
            <a:r>
              <a:rPr lang="fi-FI" sz="900" dirty="0">
                <a:solidFill>
                  <a:schemeClr val="accent1"/>
                </a:solidFill>
                <a:latin typeface="Myriad Pro" panose="020B0503030403020204" pitchFamily="34" charset="0"/>
              </a:rPr>
              <a:t>Vuonna 2020 se oli 61 737 € ja   vuonna 2016 se oli 59 753 €</a:t>
            </a:r>
          </a:p>
        </p:txBody>
      </p:sp>
      <p:sp>
        <p:nvSpPr>
          <p:cNvPr id="63" name="TextBox 62">
            <a:extLst>
              <a:ext uri="{FF2B5EF4-FFF2-40B4-BE49-F238E27FC236}">
                <a16:creationId xmlns:a16="http://schemas.microsoft.com/office/drawing/2014/main" id="{F9472778-2048-C110-D0DE-1F994F0114B7}"/>
              </a:ext>
            </a:extLst>
          </p:cNvPr>
          <p:cNvSpPr txBox="1"/>
          <p:nvPr/>
        </p:nvSpPr>
        <p:spPr>
          <a:xfrm>
            <a:off x="8108346" y="2223492"/>
            <a:ext cx="1762631" cy="892552"/>
          </a:xfrm>
          <a:prstGeom prst="rect">
            <a:avLst/>
          </a:prstGeom>
          <a:noFill/>
        </p:spPr>
        <p:txBody>
          <a:bodyPr wrap="square">
            <a:spAutoFit/>
          </a:bodyPr>
          <a:lstStyle/>
          <a:p>
            <a:pPr lvl="0" algn="ctr">
              <a:defRPr/>
            </a:pPr>
            <a:r>
              <a:rPr lang="fi-FI" sz="1200" b="1" dirty="0">
                <a:solidFill>
                  <a:schemeClr val="accent1"/>
                </a:solidFill>
                <a:latin typeface="Myriad Pro" panose="020B0503030403020204" pitchFamily="34" charset="0"/>
              </a:rPr>
              <a:t>Henkilötyövuosia (2024)</a:t>
            </a:r>
            <a:br>
              <a:rPr lang="fi-FI" sz="1200" b="1" dirty="0">
                <a:solidFill>
                  <a:schemeClr val="accent1"/>
                </a:solidFill>
                <a:latin typeface="Myriad Pro" panose="020B0503030403020204" pitchFamily="34" charset="0"/>
              </a:rPr>
            </a:br>
            <a:r>
              <a:rPr lang="fi-FI" sz="2800" dirty="0">
                <a:solidFill>
                  <a:schemeClr val="accent1"/>
                </a:solidFill>
                <a:latin typeface="Myriad Pro" panose="020B0503030403020204" pitchFamily="34" charset="0"/>
              </a:rPr>
              <a:t>80 623</a:t>
            </a:r>
            <a:endParaRPr lang="fi-FI" sz="3200" dirty="0">
              <a:solidFill>
                <a:schemeClr val="accent1"/>
              </a:solidFill>
              <a:latin typeface="Myriad Pro" panose="020B0503030403020204" pitchFamily="34" charset="0"/>
            </a:endParaRPr>
          </a:p>
        </p:txBody>
      </p:sp>
      <p:sp>
        <p:nvSpPr>
          <p:cNvPr id="64" name="TextBox 63">
            <a:extLst>
              <a:ext uri="{FF2B5EF4-FFF2-40B4-BE49-F238E27FC236}">
                <a16:creationId xmlns:a16="http://schemas.microsoft.com/office/drawing/2014/main" id="{04055004-5DC6-1A03-9C02-190CCC28C4A0}"/>
              </a:ext>
            </a:extLst>
          </p:cNvPr>
          <p:cNvSpPr txBox="1"/>
          <p:nvPr/>
        </p:nvSpPr>
        <p:spPr>
          <a:xfrm>
            <a:off x="8195902" y="3191395"/>
            <a:ext cx="1587518" cy="369332"/>
          </a:xfrm>
          <a:prstGeom prst="rect">
            <a:avLst/>
          </a:prstGeom>
          <a:noFill/>
        </p:spPr>
        <p:txBody>
          <a:bodyPr wrap="square">
            <a:spAutoFit/>
          </a:bodyPr>
          <a:lstStyle/>
          <a:p>
            <a:pPr lvl="0" algn="ctr">
              <a:defRPr/>
            </a:pPr>
            <a:r>
              <a:rPr lang="fi-FI" sz="900" dirty="0">
                <a:solidFill>
                  <a:schemeClr val="accent1"/>
                </a:solidFill>
                <a:latin typeface="Myriad Pro" panose="020B0503030403020204" pitchFamily="34" charset="0"/>
              </a:rPr>
              <a:t>HTV-määrä kasvoi vuosina 2018-2023, nyt laskussa</a:t>
            </a:r>
          </a:p>
        </p:txBody>
      </p:sp>
      <p:sp>
        <p:nvSpPr>
          <p:cNvPr id="16" name="TextBox 15">
            <a:extLst>
              <a:ext uri="{FF2B5EF4-FFF2-40B4-BE49-F238E27FC236}">
                <a16:creationId xmlns:a16="http://schemas.microsoft.com/office/drawing/2014/main" id="{0A187E5B-136F-202D-FFF0-FE6954B4F2F5}"/>
              </a:ext>
            </a:extLst>
          </p:cNvPr>
          <p:cNvSpPr txBox="1"/>
          <p:nvPr/>
        </p:nvSpPr>
        <p:spPr>
          <a:xfrm>
            <a:off x="8221713" y="3940454"/>
            <a:ext cx="1584663" cy="1077218"/>
          </a:xfrm>
          <a:prstGeom prst="rect">
            <a:avLst/>
          </a:prstGeom>
          <a:noFill/>
        </p:spPr>
        <p:txBody>
          <a:bodyPr wrap="square">
            <a:spAutoFit/>
          </a:bodyPr>
          <a:lstStyle/>
          <a:p>
            <a:pPr lvl="0" algn="ctr">
              <a:defRPr/>
            </a:pPr>
            <a:r>
              <a:rPr lang="fi-FI" sz="1200" b="1" dirty="0">
                <a:solidFill>
                  <a:schemeClr val="accent1"/>
                </a:solidFill>
                <a:latin typeface="Myriad Pro" panose="020B0503030403020204" pitchFamily="34" charset="0"/>
              </a:rPr>
              <a:t>Naisia henkilöstöstä (2024)</a:t>
            </a:r>
            <a:br>
              <a:rPr lang="fi-FI" sz="1200" b="1" dirty="0">
                <a:solidFill>
                  <a:schemeClr val="accent1"/>
                </a:solidFill>
                <a:latin typeface="Myriad Pro" panose="020B0503030403020204" pitchFamily="34" charset="0"/>
              </a:rPr>
            </a:br>
            <a:r>
              <a:rPr lang="fi-FI" sz="2800" dirty="0">
                <a:solidFill>
                  <a:schemeClr val="accent1"/>
                </a:solidFill>
                <a:latin typeface="Myriad Pro" panose="020B0503030403020204" pitchFamily="34" charset="0"/>
              </a:rPr>
              <a:t>51,0</a:t>
            </a:r>
            <a:br>
              <a:rPr lang="fi-FI" sz="2800" dirty="0">
                <a:solidFill>
                  <a:schemeClr val="accent1"/>
                </a:solidFill>
                <a:latin typeface="Myriad Pro" panose="020B0503030403020204" pitchFamily="34" charset="0"/>
              </a:rPr>
            </a:br>
            <a:r>
              <a:rPr lang="fi-FI" sz="1200" b="1" dirty="0">
                <a:solidFill>
                  <a:schemeClr val="accent1"/>
                </a:solidFill>
                <a:latin typeface="Myriad Pro" panose="020B0503030403020204" pitchFamily="34" charset="0"/>
              </a:rPr>
              <a:t> prosenttia</a:t>
            </a:r>
          </a:p>
        </p:txBody>
      </p:sp>
      <p:sp>
        <p:nvSpPr>
          <p:cNvPr id="58" name="TextBox 57">
            <a:extLst>
              <a:ext uri="{FF2B5EF4-FFF2-40B4-BE49-F238E27FC236}">
                <a16:creationId xmlns:a16="http://schemas.microsoft.com/office/drawing/2014/main" id="{25A84D8B-909A-63C8-C22D-7100CF920D99}"/>
              </a:ext>
            </a:extLst>
          </p:cNvPr>
          <p:cNvSpPr txBox="1"/>
          <p:nvPr/>
        </p:nvSpPr>
        <p:spPr>
          <a:xfrm>
            <a:off x="8183991" y="5179888"/>
            <a:ext cx="1611341" cy="507831"/>
          </a:xfrm>
          <a:prstGeom prst="rect">
            <a:avLst/>
          </a:prstGeom>
          <a:noFill/>
        </p:spPr>
        <p:txBody>
          <a:bodyPr wrap="square">
            <a:spAutoFit/>
          </a:bodyPr>
          <a:lstStyle/>
          <a:p>
            <a:pPr lvl="0" algn="ctr">
              <a:defRPr/>
            </a:pPr>
            <a:r>
              <a:rPr lang="fi-FI" sz="900" dirty="0">
                <a:solidFill>
                  <a:schemeClr val="tx2"/>
                </a:solidFill>
                <a:latin typeface="Myriad Pro" panose="020B0503030403020204" pitchFamily="34" charset="0"/>
              </a:rPr>
              <a:t>Valtio kokonaisuutena on tasa-ala, jotkut toimialat sukupuolittuneita</a:t>
            </a:r>
          </a:p>
        </p:txBody>
      </p:sp>
      <p:sp>
        <p:nvSpPr>
          <p:cNvPr id="69" name="TextBox 68">
            <a:extLst>
              <a:ext uri="{FF2B5EF4-FFF2-40B4-BE49-F238E27FC236}">
                <a16:creationId xmlns:a16="http://schemas.microsoft.com/office/drawing/2014/main" id="{EE625069-BAC7-C8AE-20D2-8FEB92791F0D}"/>
              </a:ext>
            </a:extLst>
          </p:cNvPr>
          <p:cNvSpPr txBox="1"/>
          <p:nvPr/>
        </p:nvSpPr>
        <p:spPr>
          <a:xfrm>
            <a:off x="10086251" y="3940454"/>
            <a:ext cx="1186448" cy="1077218"/>
          </a:xfrm>
          <a:prstGeom prst="rect">
            <a:avLst/>
          </a:prstGeom>
          <a:noFill/>
        </p:spPr>
        <p:txBody>
          <a:bodyPr wrap="square">
            <a:spAutoFit/>
          </a:bodyPr>
          <a:lstStyle/>
          <a:p>
            <a:pPr lvl="0" algn="ctr">
              <a:defRPr/>
            </a:pPr>
            <a:r>
              <a:rPr lang="fi-FI" sz="1200" b="1" dirty="0">
                <a:solidFill>
                  <a:schemeClr val="accent1"/>
                </a:solidFill>
                <a:latin typeface="Myriad Pro" panose="020B0503030403020204" pitchFamily="34" charset="0"/>
              </a:rPr>
              <a:t>Keski-ikä (2024)</a:t>
            </a:r>
            <a:br>
              <a:rPr lang="fi-FI" sz="1200" b="1" dirty="0">
                <a:solidFill>
                  <a:schemeClr val="accent1"/>
                </a:solidFill>
                <a:latin typeface="Myriad Pro" panose="020B0503030403020204" pitchFamily="34" charset="0"/>
              </a:rPr>
            </a:br>
            <a:r>
              <a:rPr lang="fi-FI" sz="2800" dirty="0">
                <a:solidFill>
                  <a:schemeClr val="accent1"/>
                </a:solidFill>
                <a:latin typeface="Myriad Pro" panose="020B0503030403020204" pitchFamily="34" charset="0"/>
              </a:rPr>
              <a:t>45,7</a:t>
            </a:r>
            <a:r>
              <a:rPr lang="fi-FI" sz="1200" b="1" dirty="0">
                <a:solidFill>
                  <a:schemeClr val="accent1"/>
                </a:solidFill>
                <a:latin typeface="Myriad Pro" panose="020B0503030403020204" pitchFamily="34" charset="0"/>
              </a:rPr>
              <a:t> vuotta</a:t>
            </a:r>
          </a:p>
        </p:txBody>
      </p:sp>
      <p:sp>
        <p:nvSpPr>
          <p:cNvPr id="70" name="TextBox 69">
            <a:extLst>
              <a:ext uri="{FF2B5EF4-FFF2-40B4-BE49-F238E27FC236}">
                <a16:creationId xmlns:a16="http://schemas.microsoft.com/office/drawing/2014/main" id="{A1A567F2-2C6A-9C2E-E17B-4F836D7BEC32}"/>
              </a:ext>
            </a:extLst>
          </p:cNvPr>
          <p:cNvSpPr txBox="1"/>
          <p:nvPr/>
        </p:nvSpPr>
        <p:spPr>
          <a:xfrm>
            <a:off x="9963776" y="5179888"/>
            <a:ext cx="1431348" cy="507831"/>
          </a:xfrm>
          <a:prstGeom prst="rect">
            <a:avLst/>
          </a:prstGeom>
          <a:noFill/>
        </p:spPr>
        <p:txBody>
          <a:bodyPr wrap="square">
            <a:spAutoFit/>
          </a:bodyPr>
          <a:lstStyle/>
          <a:p>
            <a:pPr lvl="0" algn="ctr">
              <a:defRPr/>
            </a:pPr>
            <a:r>
              <a:rPr lang="fi-FI" sz="900" dirty="0">
                <a:solidFill>
                  <a:schemeClr val="accent1"/>
                </a:solidFill>
                <a:latin typeface="Myriad Pro" panose="020B0503030403020204" pitchFamily="34" charset="0"/>
              </a:rPr>
              <a:t>Henkilöstön keski-ikä on noussut lievästi viime vuosina</a:t>
            </a:r>
          </a:p>
        </p:txBody>
      </p:sp>
      <p:pic>
        <p:nvPicPr>
          <p:cNvPr id="60" name="Graphic 59">
            <a:extLst>
              <a:ext uri="{FF2B5EF4-FFF2-40B4-BE49-F238E27FC236}">
                <a16:creationId xmlns:a16="http://schemas.microsoft.com/office/drawing/2014/main" id="{17C3A671-F9E8-AFBA-7DB0-EFFDABC8B6B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65947" y="2196305"/>
            <a:ext cx="1147203" cy="1431745"/>
          </a:xfrm>
          <a:prstGeom prst="rect">
            <a:avLst/>
          </a:prstGeom>
        </p:spPr>
      </p:pic>
      <p:sp>
        <p:nvSpPr>
          <p:cNvPr id="8" name="object 3">
            <a:extLst>
              <a:ext uri="{FF2B5EF4-FFF2-40B4-BE49-F238E27FC236}">
                <a16:creationId xmlns:a16="http://schemas.microsoft.com/office/drawing/2014/main" id="{8C6CDBAC-148F-E6E4-BD2A-AA2F09FBDC30}"/>
              </a:ext>
              <a:ext uri="{C183D7F6-B498-43B3-948B-1728B52AA6E4}">
                <adec:decorative xmlns:adec="http://schemas.microsoft.com/office/drawing/2017/decorative" val="1"/>
              </a:ext>
            </a:extLst>
          </p:cNvPr>
          <p:cNvSpPr/>
          <p:nvPr/>
        </p:nvSpPr>
        <p:spPr>
          <a:xfrm flipH="1">
            <a:off x="9696183" y="1937309"/>
            <a:ext cx="228108" cy="3807921"/>
          </a:xfrm>
          <a:custGeom>
            <a:avLst/>
            <a:gdLst/>
            <a:ahLst/>
            <a:cxnLst/>
            <a:rect l="l" t="t" r="r" b="b"/>
            <a:pathLst>
              <a:path h="6805930">
                <a:moveTo>
                  <a:pt x="0" y="0"/>
                </a:moveTo>
                <a:lnTo>
                  <a:pt x="0" y="6805640"/>
                </a:lnTo>
              </a:path>
            </a:pathLst>
          </a:custGeom>
          <a:ln w="7853">
            <a:solidFill>
              <a:srgbClr val="B5D8CC"/>
            </a:solidFill>
          </a:ln>
        </p:spPr>
        <p:txBody>
          <a:bodyPr wrap="square" lIns="0" tIns="0" rIns="0" bIns="0" rtlCol="0"/>
          <a:lstStyle/>
          <a:p>
            <a:endParaRPr sz="1092"/>
          </a:p>
        </p:txBody>
      </p:sp>
      <p:sp>
        <p:nvSpPr>
          <p:cNvPr id="53" name="Tekstiruutu 94">
            <a:extLst>
              <a:ext uri="{FF2B5EF4-FFF2-40B4-BE49-F238E27FC236}">
                <a16:creationId xmlns:a16="http://schemas.microsoft.com/office/drawing/2014/main" id="{18CEBBC2-9230-8AF8-6CD0-6E0D8D7AE02C}"/>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8" action="ppaction://hlinksldjump"/>
              </a:rPr>
              <a:t>Takaisin</a:t>
            </a:r>
            <a:endParaRPr lang="fi-FI" sz="800" i="1" dirty="0">
              <a:solidFill>
                <a:schemeClr val="tx2"/>
              </a:solidFill>
              <a:latin typeface="Myriad Pro" panose="020B0503030403020204" pitchFamily="34" charset="0"/>
            </a:endParaRPr>
          </a:p>
        </p:txBody>
      </p:sp>
      <p:sp>
        <p:nvSpPr>
          <p:cNvPr id="54" name="object 9" descr="Painike takaisin pääsivulle.">
            <a:hlinkClick r:id="rId8" action="ppaction://hlinksldjump"/>
            <a:extLst>
              <a:ext uri="{FF2B5EF4-FFF2-40B4-BE49-F238E27FC236}">
                <a16:creationId xmlns:a16="http://schemas.microsoft.com/office/drawing/2014/main" id="{89BECE26-74E8-5EC3-1C7A-8DEFFBAE4DEF}"/>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sp>
        <p:nvSpPr>
          <p:cNvPr id="10" name="object 3">
            <a:extLst>
              <a:ext uri="{FF2B5EF4-FFF2-40B4-BE49-F238E27FC236}">
                <a16:creationId xmlns:a16="http://schemas.microsoft.com/office/drawing/2014/main" id="{89CD98C5-C9F2-0156-40B3-8610EE20FE40}"/>
              </a:ext>
              <a:ext uri="{C183D7F6-B498-43B3-948B-1728B52AA6E4}">
                <adec:decorative xmlns:adec="http://schemas.microsoft.com/office/drawing/2017/decorative" val="1"/>
              </a:ext>
            </a:extLst>
          </p:cNvPr>
          <p:cNvSpPr/>
          <p:nvPr/>
        </p:nvSpPr>
        <p:spPr>
          <a:xfrm flipH="1">
            <a:off x="7848596" y="1980030"/>
            <a:ext cx="228108" cy="3807921"/>
          </a:xfrm>
          <a:custGeom>
            <a:avLst/>
            <a:gdLst/>
            <a:ahLst/>
            <a:cxnLst/>
            <a:rect l="l" t="t" r="r" b="b"/>
            <a:pathLst>
              <a:path h="6805930">
                <a:moveTo>
                  <a:pt x="0" y="0"/>
                </a:moveTo>
                <a:lnTo>
                  <a:pt x="0" y="6805640"/>
                </a:lnTo>
              </a:path>
            </a:pathLst>
          </a:custGeom>
          <a:ln w="7853">
            <a:solidFill>
              <a:srgbClr val="B5D8CC"/>
            </a:solidFill>
          </a:ln>
        </p:spPr>
        <p:txBody>
          <a:bodyPr wrap="square" lIns="0" tIns="0" rIns="0" bIns="0" rtlCol="0"/>
          <a:lstStyle/>
          <a:p>
            <a:endParaRPr sz="1092"/>
          </a:p>
        </p:txBody>
      </p:sp>
      <p:pic>
        <p:nvPicPr>
          <p:cNvPr id="57" name="Kuva 100">
            <a:extLst>
              <a:ext uri="{FF2B5EF4-FFF2-40B4-BE49-F238E27FC236}">
                <a16:creationId xmlns:a16="http://schemas.microsoft.com/office/drawing/2014/main" id="{76A2CAE7-2FBE-78BD-65E1-E990D0C5A601}"/>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34978" y="6384829"/>
            <a:ext cx="280871" cy="274262"/>
          </a:xfrm>
          <a:prstGeom prst="rect">
            <a:avLst/>
          </a:prstGeom>
        </p:spPr>
      </p:pic>
      <p:grpSp>
        <p:nvGrpSpPr>
          <p:cNvPr id="56" name="Ryhmä 86">
            <a:extLst>
              <a:ext uri="{FF2B5EF4-FFF2-40B4-BE49-F238E27FC236}">
                <a16:creationId xmlns:a16="http://schemas.microsoft.com/office/drawing/2014/main" id="{1A5D99AF-2668-1947-00D6-67882E82B64D}"/>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61" name="Kuusikulmio 16">
              <a:extLst>
                <a:ext uri="{FF2B5EF4-FFF2-40B4-BE49-F238E27FC236}">
                  <a16:creationId xmlns:a16="http://schemas.microsoft.com/office/drawing/2014/main" id="{5C96EA48-253E-9A69-E8B1-1B8F89EDFE0A}"/>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62" name="Ryhmä 17">
              <a:extLst>
                <a:ext uri="{FF2B5EF4-FFF2-40B4-BE49-F238E27FC236}">
                  <a16:creationId xmlns:a16="http://schemas.microsoft.com/office/drawing/2014/main" id="{08CC13C1-DA62-0F39-192E-78A62F6DD082}"/>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98" name="Kuusikulmio 18">
                <a:extLst>
                  <a:ext uri="{FF2B5EF4-FFF2-40B4-BE49-F238E27FC236}">
                    <a16:creationId xmlns:a16="http://schemas.microsoft.com/office/drawing/2014/main" id="{8D98C489-5CC6-1F84-9C7E-2F2628C581C0}"/>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99" name="Kuusikulmio 19">
                <a:extLst>
                  <a:ext uri="{FF2B5EF4-FFF2-40B4-BE49-F238E27FC236}">
                    <a16:creationId xmlns:a16="http://schemas.microsoft.com/office/drawing/2014/main" id="{177AD645-7E3A-BC73-8B70-793FBAF9B99E}"/>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100" name="Kuusikulmio 20">
                <a:extLst>
                  <a:ext uri="{FF2B5EF4-FFF2-40B4-BE49-F238E27FC236}">
                    <a16:creationId xmlns:a16="http://schemas.microsoft.com/office/drawing/2014/main" id="{84BF4F4D-E16F-0119-E020-6E31A0F02CCE}"/>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101" name="object 9">
                <a:extLst>
                  <a:ext uri="{FF2B5EF4-FFF2-40B4-BE49-F238E27FC236}">
                    <a16:creationId xmlns:a16="http://schemas.microsoft.com/office/drawing/2014/main" id="{69C54016-D15C-8C1C-8C85-A3D8DF17317F}"/>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102" name="object 9">
                <a:extLst>
                  <a:ext uri="{FF2B5EF4-FFF2-40B4-BE49-F238E27FC236}">
                    <a16:creationId xmlns:a16="http://schemas.microsoft.com/office/drawing/2014/main" id="{B60FEA58-7D41-5C5D-707B-C015F8B63605}"/>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103" name="object 9">
                <a:extLst>
                  <a:ext uri="{FF2B5EF4-FFF2-40B4-BE49-F238E27FC236}">
                    <a16:creationId xmlns:a16="http://schemas.microsoft.com/office/drawing/2014/main" id="{0DE16F8B-15B4-2F64-0392-D343F56C3350}"/>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65" name="object 9">
              <a:extLst>
                <a:ext uri="{FF2B5EF4-FFF2-40B4-BE49-F238E27FC236}">
                  <a16:creationId xmlns:a16="http://schemas.microsoft.com/office/drawing/2014/main" id="{EDA61747-3B75-947D-61A5-9463D68AEF0E}"/>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71" name="object 9">
              <a:extLst>
                <a:ext uri="{FF2B5EF4-FFF2-40B4-BE49-F238E27FC236}">
                  <a16:creationId xmlns:a16="http://schemas.microsoft.com/office/drawing/2014/main" id="{AFF84D26-A1F0-F06A-655A-9B45850B9BD4}"/>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72" name="object 9">
              <a:extLst>
                <a:ext uri="{FF2B5EF4-FFF2-40B4-BE49-F238E27FC236}">
                  <a16:creationId xmlns:a16="http://schemas.microsoft.com/office/drawing/2014/main" id="{EDF84F6A-C199-3C6D-13C0-520166C042B8}"/>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73" name="object 9">
              <a:extLst>
                <a:ext uri="{FF2B5EF4-FFF2-40B4-BE49-F238E27FC236}">
                  <a16:creationId xmlns:a16="http://schemas.microsoft.com/office/drawing/2014/main" id="{6A65B2F1-904B-1DAF-6591-CD90E6A4EF87}"/>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74" name="object 9">
              <a:extLst>
                <a:ext uri="{FF2B5EF4-FFF2-40B4-BE49-F238E27FC236}">
                  <a16:creationId xmlns:a16="http://schemas.microsoft.com/office/drawing/2014/main" id="{4A4852CA-418C-8B60-47BC-3635D031EECB}"/>
                </a:ext>
                <a:ext uri="{C183D7F6-B498-43B3-948B-1728B52AA6E4}">
                  <adec:decorative xmlns:adec="http://schemas.microsoft.com/office/drawing/2017/decorative" val="1"/>
                </a:ext>
              </a:extLst>
            </p:cNvPr>
            <p:cNvSpPr txBox="1"/>
            <p:nvPr/>
          </p:nvSpPr>
          <p:spPr>
            <a:xfrm>
              <a:off x="10568849" y="921423"/>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75" name="object 9">
              <a:extLst>
                <a:ext uri="{FF2B5EF4-FFF2-40B4-BE49-F238E27FC236}">
                  <a16:creationId xmlns:a16="http://schemas.microsoft.com/office/drawing/2014/main" id="{C9B02A1A-A795-2C8E-9055-2D790244EC0A}"/>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76" name="object 9">
              <a:extLst>
                <a:ext uri="{FF2B5EF4-FFF2-40B4-BE49-F238E27FC236}">
                  <a16:creationId xmlns:a16="http://schemas.microsoft.com/office/drawing/2014/main" id="{B5786485-B757-BCC5-65D5-9B564B8E2263}"/>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77" name="object 9">
              <a:extLst>
                <a:ext uri="{FF2B5EF4-FFF2-40B4-BE49-F238E27FC236}">
                  <a16:creationId xmlns:a16="http://schemas.microsoft.com/office/drawing/2014/main" id="{28D5149B-AB57-3266-841D-0D8D8876466C}"/>
                </a:ext>
                <a:ext uri="{C183D7F6-B498-43B3-948B-1728B52AA6E4}">
                  <adec:decorative xmlns:adec="http://schemas.microsoft.com/office/drawing/2017/decorative" val="1"/>
                </a:ext>
              </a:extLst>
            </p:cNvPr>
            <p:cNvSpPr txBox="1"/>
            <p:nvPr/>
          </p:nvSpPr>
          <p:spPr>
            <a:xfrm>
              <a:off x="9612120" y="962198"/>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78" name="object 9">
              <a:extLst>
                <a:ext uri="{FF2B5EF4-FFF2-40B4-BE49-F238E27FC236}">
                  <a16:creationId xmlns:a16="http://schemas.microsoft.com/office/drawing/2014/main" id="{53DDCEBB-4F61-30D0-4C11-FE502088E1DB}"/>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79" name="object 9">
              <a:extLst>
                <a:ext uri="{FF2B5EF4-FFF2-40B4-BE49-F238E27FC236}">
                  <a16:creationId xmlns:a16="http://schemas.microsoft.com/office/drawing/2014/main" id="{D7DD5C7C-674B-CD23-E860-B3FBA0290156}"/>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80" name="object 9">
              <a:extLst>
                <a:ext uri="{FF2B5EF4-FFF2-40B4-BE49-F238E27FC236}">
                  <a16:creationId xmlns:a16="http://schemas.microsoft.com/office/drawing/2014/main" id="{C37A5D9A-AE1F-D44B-E7F5-5885FF6A7C31}"/>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81" name="object 9">
              <a:extLst>
                <a:ext uri="{FF2B5EF4-FFF2-40B4-BE49-F238E27FC236}">
                  <a16:creationId xmlns:a16="http://schemas.microsoft.com/office/drawing/2014/main" id="{64365AB5-443A-E13F-5302-FDC8E62A13CC}"/>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82" name="object 9">
              <a:extLst>
                <a:ext uri="{FF2B5EF4-FFF2-40B4-BE49-F238E27FC236}">
                  <a16:creationId xmlns:a16="http://schemas.microsoft.com/office/drawing/2014/main" id="{805CB77E-FFCB-A35D-6AB5-60071DDC6FC7}"/>
                </a:ext>
                <a:ext uri="{C183D7F6-B498-43B3-948B-1728B52AA6E4}">
                  <adec:decorative xmlns:adec="http://schemas.microsoft.com/office/drawing/2017/decorative" val="1"/>
                </a:ext>
              </a:extLst>
            </p:cNvPr>
            <p:cNvSpPr txBox="1"/>
            <p:nvPr/>
          </p:nvSpPr>
          <p:spPr>
            <a:xfrm>
              <a:off x="10099702"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83" name="Kuusikulmio 38">
              <a:extLst>
                <a:ext uri="{FF2B5EF4-FFF2-40B4-BE49-F238E27FC236}">
                  <a16:creationId xmlns:a16="http://schemas.microsoft.com/office/drawing/2014/main" id="{7CAC37A8-F751-DFD4-7B20-6173DAB3FFF4}"/>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84" name="object 9">
              <a:extLst>
                <a:ext uri="{FF2B5EF4-FFF2-40B4-BE49-F238E27FC236}">
                  <a16:creationId xmlns:a16="http://schemas.microsoft.com/office/drawing/2014/main" id="{8AECCD1F-0AB3-0077-FA44-8298EEAA1326}"/>
                </a:ext>
                <a:ext uri="{C183D7F6-B498-43B3-948B-1728B52AA6E4}">
                  <adec:decorative xmlns:adec="http://schemas.microsoft.com/office/drawing/2017/decorative" val="1"/>
                </a:ext>
              </a:extLst>
            </p:cNvPr>
            <p:cNvSpPr txBox="1"/>
            <p:nvPr/>
          </p:nvSpPr>
          <p:spPr>
            <a:xfrm>
              <a:off x="10040490" y="1253981"/>
              <a:ext cx="570901" cy="10168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300" b="1" dirty="0">
                  <a:solidFill>
                    <a:schemeClr val="accent6"/>
                  </a:solidFill>
                  <a:latin typeface="Myriad Pro"/>
                  <a:cs typeface="Myriad Pro"/>
                </a:rPr>
                <a:t>Kaikille osa-alueille </a:t>
              </a:r>
              <a:br>
                <a:rPr lang="fi-FI" sz="300" b="1" dirty="0">
                  <a:solidFill>
                    <a:schemeClr val="accent6"/>
                  </a:solidFill>
                  <a:latin typeface="Myriad Pro"/>
                  <a:cs typeface="Myriad Pro"/>
                </a:rPr>
              </a:br>
              <a:r>
                <a:rPr lang="fi-FI" sz="300" b="1" dirty="0">
                  <a:solidFill>
                    <a:schemeClr val="accent6"/>
                  </a:solidFill>
                  <a:latin typeface="Myriad Pro"/>
                  <a:cs typeface="Myriad Pro"/>
                </a:rPr>
                <a:t>ja toiminnoille yhteiset asiat</a:t>
              </a:r>
            </a:p>
          </p:txBody>
        </p:sp>
        <p:sp>
          <p:nvSpPr>
            <p:cNvPr id="85" name="Kuusikulmio 40">
              <a:extLst>
                <a:ext uri="{FF2B5EF4-FFF2-40B4-BE49-F238E27FC236}">
                  <a16:creationId xmlns:a16="http://schemas.microsoft.com/office/drawing/2014/main" id="{3B5D4AED-58CA-8498-21C7-D815CD95E2A6}"/>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86" name="Kuusikulmio 41">
              <a:extLst>
                <a:ext uri="{FF2B5EF4-FFF2-40B4-BE49-F238E27FC236}">
                  <a16:creationId xmlns:a16="http://schemas.microsoft.com/office/drawing/2014/main" id="{EDB65024-0317-55FF-22D2-38E07CDD3B6A}"/>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88" name="Kuusikulmio 42">
              <a:extLst>
                <a:ext uri="{FF2B5EF4-FFF2-40B4-BE49-F238E27FC236}">
                  <a16:creationId xmlns:a16="http://schemas.microsoft.com/office/drawing/2014/main" id="{91F18956-86F5-FA5E-6C75-B35AB027CB27}"/>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89" name="Kuusikulmio 43">
              <a:extLst>
                <a:ext uri="{FF2B5EF4-FFF2-40B4-BE49-F238E27FC236}">
                  <a16:creationId xmlns:a16="http://schemas.microsoft.com/office/drawing/2014/main" id="{36D8804C-D861-25A3-640A-E18EB0575E57}"/>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90" name="Kuusikulmio 44">
              <a:extLst>
                <a:ext uri="{FF2B5EF4-FFF2-40B4-BE49-F238E27FC236}">
                  <a16:creationId xmlns:a16="http://schemas.microsoft.com/office/drawing/2014/main" id="{0499AB85-982C-1DCF-99E6-9D45BAF6317F}"/>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91" name="Kuusikulmio 45">
              <a:extLst>
                <a:ext uri="{FF2B5EF4-FFF2-40B4-BE49-F238E27FC236}">
                  <a16:creationId xmlns:a16="http://schemas.microsoft.com/office/drawing/2014/main" id="{7AAB3A0F-E13B-8560-3C8B-E6895854444D}"/>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92" name="Kuusikulmio 46">
              <a:extLst>
                <a:ext uri="{FF2B5EF4-FFF2-40B4-BE49-F238E27FC236}">
                  <a16:creationId xmlns:a16="http://schemas.microsoft.com/office/drawing/2014/main" id="{7737FF51-126B-5EE7-10AB-D37F18686DF1}"/>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93" name="Kuusikulmio 47">
              <a:extLst>
                <a:ext uri="{FF2B5EF4-FFF2-40B4-BE49-F238E27FC236}">
                  <a16:creationId xmlns:a16="http://schemas.microsoft.com/office/drawing/2014/main" id="{7A641C80-D6EB-C623-2404-F9D48163B306}"/>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94" name="Kuusikulmio 48">
              <a:extLst>
                <a:ext uri="{FF2B5EF4-FFF2-40B4-BE49-F238E27FC236}">
                  <a16:creationId xmlns:a16="http://schemas.microsoft.com/office/drawing/2014/main" id="{BB31ED03-6670-37E5-B100-26FE606477EA}"/>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95" name="Kuusikulmio 49">
              <a:extLst>
                <a:ext uri="{FF2B5EF4-FFF2-40B4-BE49-F238E27FC236}">
                  <a16:creationId xmlns:a16="http://schemas.microsoft.com/office/drawing/2014/main" id="{9AFFA692-6C59-25F2-A295-38910F27B911}"/>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96" name="Kuusikulmio 50">
              <a:extLst>
                <a:ext uri="{FF2B5EF4-FFF2-40B4-BE49-F238E27FC236}">
                  <a16:creationId xmlns:a16="http://schemas.microsoft.com/office/drawing/2014/main" id="{8051D34C-3D8F-BF6B-0299-9BEBC4B11396}"/>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97" name="Kuusikulmio 51">
              <a:extLst>
                <a:ext uri="{FF2B5EF4-FFF2-40B4-BE49-F238E27FC236}">
                  <a16:creationId xmlns:a16="http://schemas.microsoft.com/office/drawing/2014/main" id="{B98B7C6C-880C-153A-5582-348566A33F6C}"/>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grpSp>
      <p:sp>
        <p:nvSpPr>
          <p:cNvPr id="3" name="object 4">
            <a:extLst>
              <a:ext uri="{FF2B5EF4-FFF2-40B4-BE49-F238E27FC236}">
                <a16:creationId xmlns:a16="http://schemas.microsoft.com/office/drawing/2014/main" id="{EAA13F47-4861-9EA8-7186-64677D2870C5}"/>
              </a:ext>
            </a:extLst>
          </p:cNvPr>
          <p:cNvSpPr txBox="1"/>
          <p:nvPr/>
        </p:nvSpPr>
        <p:spPr>
          <a:xfrm rot="16200000">
            <a:off x="5142949" y="5033941"/>
            <a:ext cx="1473534" cy="286159"/>
          </a:xfrm>
          <a:prstGeom prst="rect">
            <a:avLst/>
          </a:prstGeom>
        </p:spPr>
        <p:txBody>
          <a:bodyPr vert="horz" wrap="square" lIns="0" tIns="6931" rIns="0" bIns="0" rtlCol="0">
            <a:spAutoFit/>
          </a:bodyPr>
          <a:lstStyle/>
          <a:p>
            <a:pPr marL="7701">
              <a:spcBef>
                <a:spcPts val="55"/>
              </a:spcBef>
            </a:pPr>
            <a:r>
              <a:rPr lang="fi-FI" sz="2000" spc="-15" dirty="0">
                <a:solidFill>
                  <a:schemeClr val="accent2"/>
                </a:solidFill>
                <a:latin typeface="Myriad Pro Light"/>
                <a:cs typeface="Myriad Pro Light"/>
              </a:rPr>
              <a:t>Tunnuslukuja</a:t>
            </a:r>
            <a:endParaRPr sz="2000" dirty="0">
              <a:solidFill>
                <a:schemeClr val="accent2"/>
              </a:solidFill>
              <a:latin typeface="Myriad Pro Light"/>
              <a:cs typeface="Myriad Pro Light"/>
            </a:endParaRPr>
          </a:p>
        </p:txBody>
      </p:sp>
      <p:sp>
        <p:nvSpPr>
          <p:cNvPr id="4" name="Tekstiruutu 94">
            <a:extLst>
              <a:ext uri="{FF2B5EF4-FFF2-40B4-BE49-F238E27FC236}">
                <a16:creationId xmlns:a16="http://schemas.microsoft.com/office/drawing/2014/main" id="{474D1C19-CE9E-E279-1427-F10A74BA4AE2}"/>
              </a:ext>
            </a:extLst>
          </p:cNvPr>
          <p:cNvSpPr txBox="1"/>
          <p:nvPr/>
        </p:nvSpPr>
        <p:spPr>
          <a:xfrm>
            <a:off x="4179101" y="5698864"/>
            <a:ext cx="1166637" cy="230832"/>
          </a:xfrm>
          <a:prstGeom prst="rect">
            <a:avLst/>
          </a:prstGeom>
          <a:noFill/>
        </p:spPr>
        <p:txBody>
          <a:bodyPr wrap="square">
            <a:spAutoFit/>
          </a:bodyPr>
          <a:lstStyle/>
          <a:p>
            <a:pPr marL="57150" indent="0">
              <a:spcAft>
                <a:spcPts val="1800"/>
              </a:spcAft>
              <a:buNone/>
            </a:pPr>
            <a:r>
              <a:rPr lang="fi-FI" sz="900" i="1" dirty="0">
                <a:solidFill>
                  <a:schemeClr val="tx2"/>
                </a:solidFill>
                <a:latin typeface="Myriad Pro" panose="020B0503030403020204" pitchFamily="34" charset="0"/>
              </a:rPr>
              <a:t>Katso seuraava dia</a:t>
            </a:r>
          </a:p>
        </p:txBody>
      </p:sp>
    </p:spTree>
    <p:extLst>
      <p:ext uri="{BB962C8B-B14F-4D97-AF65-F5344CB8AC3E}">
        <p14:creationId xmlns:p14="http://schemas.microsoft.com/office/powerpoint/2010/main" val="2672666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1129E7B-7457-D4F2-2BCB-3DD90D25B58A}"/>
            </a:ext>
          </a:extLst>
        </p:cNvPr>
        <p:cNvGrpSpPr/>
        <p:nvPr/>
      </p:nvGrpSpPr>
      <p:grpSpPr>
        <a:xfrm>
          <a:off x="0" y="0"/>
          <a:ext cx="0" cy="0"/>
          <a:chOff x="0" y="0"/>
          <a:chExt cx="0" cy="0"/>
        </a:xfrm>
      </p:grpSpPr>
      <p:sp>
        <p:nvSpPr>
          <p:cNvPr id="75" name="Ellipsi 1">
            <a:extLst>
              <a:ext uri="{FF2B5EF4-FFF2-40B4-BE49-F238E27FC236}">
                <a16:creationId xmlns:a16="http://schemas.microsoft.com/office/drawing/2014/main" id="{72D066D0-4EB5-EE65-C43E-2370CF2C0163}"/>
              </a:ext>
              <a:ext uri="{C183D7F6-B498-43B3-948B-1728B52AA6E4}">
                <adec:decorative xmlns:adec="http://schemas.microsoft.com/office/drawing/2017/decorative" val="1"/>
              </a:ext>
            </a:extLst>
          </p:cNvPr>
          <p:cNvSpPr/>
          <p:nvPr/>
        </p:nvSpPr>
        <p:spPr>
          <a:xfrm rot="3241647">
            <a:off x="6753960" y="2109520"/>
            <a:ext cx="2920254" cy="1563112"/>
          </a:xfrm>
          <a:prstGeom prst="ellipse">
            <a:avLst/>
          </a:prstGeom>
          <a:solidFill>
            <a:srgbClr val="E8E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00"/>
          </a:p>
        </p:txBody>
      </p:sp>
      <p:sp>
        <p:nvSpPr>
          <p:cNvPr id="76" name="Ellipsi 3">
            <a:extLst>
              <a:ext uri="{FF2B5EF4-FFF2-40B4-BE49-F238E27FC236}">
                <a16:creationId xmlns:a16="http://schemas.microsoft.com/office/drawing/2014/main" id="{440FE309-D98B-52A6-EC44-8355AC70003F}"/>
              </a:ext>
              <a:ext uri="{C183D7F6-B498-43B3-948B-1728B52AA6E4}">
                <adec:decorative xmlns:adec="http://schemas.microsoft.com/office/drawing/2017/decorative" val="1"/>
              </a:ext>
            </a:extLst>
          </p:cNvPr>
          <p:cNvSpPr/>
          <p:nvPr/>
        </p:nvSpPr>
        <p:spPr>
          <a:xfrm rot="18268392">
            <a:off x="6667923" y="3755123"/>
            <a:ext cx="2920254" cy="1619254"/>
          </a:xfrm>
          <a:prstGeom prst="ellipse">
            <a:avLst/>
          </a:prstGeom>
          <a:solidFill>
            <a:srgbClr val="B5D8C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00"/>
          </a:p>
        </p:txBody>
      </p:sp>
      <p:sp>
        <p:nvSpPr>
          <p:cNvPr id="78" name="Ellipsi 6">
            <a:extLst>
              <a:ext uri="{FF2B5EF4-FFF2-40B4-BE49-F238E27FC236}">
                <a16:creationId xmlns:a16="http://schemas.microsoft.com/office/drawing/2014/main" id="{0B384F67-B417-08A9-2562-0C27D3EDEC32}"/>
              </a:ext>
              <a:ext uri="{C183D7F6-B498-43B3-948B-1728B52AA6E4}">
                <adec:decorative xmlns:adec="http://schemas.microsoft.com/office/drawing/2017/decorative" val="1"/>
              </a:ext>
            </a:extLst>
          </p:cNvPr>
          <p:cNvSpPr/>
          <p:nvPr/>
        </p:nvSpPr>
        <p:spPr>
          <a:xfrm rot="18141850">
            <a:off x="7898906" y="2175147"/>
            <a:ext cx="2920254" cy="1557094"/>
          </a:xfrm>
          <a:prstGeom prst="ellipse">
            <a:avLst/>
          </a:prstGeom>
          <a:solidFill>
            <a:srgbClr val="B5D8C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00"/>
          </a:p>
        </p:txBody>
      </p:sp>
      <p:sp>
        <p:nvSpPr>
          <p:cNvPr id="79" name="Ellipsi 5">
            <a:extLst>
              <a:ext uri="{FF2B5EF4-FFF2-40B4-BE49-F238E27FC236}">
                <a16:creationId xmlns:a16="http://schemas.microsoft.com/office/drawing/2014/main" id="{56A804B8-CC3C-D2F0-CB10-6D8972118A9F}"/>
              </a:ext>
              <a:ext uri="{C183D7F6-B498-43B3-948B-1728B52AA6E4}">
                <adec:decorative xmlns:adec="http://schemas.microsoft.com/office/drawing/2017/decorative" val="1"/>
              </a:ext>
            </a:extLst>
          </p:cNvPr>
          <p:cNvSpPr/>
          <p:nvPr/>
        </p:nvSpPr>
        <p:spPr>
          <a:xfrm>
            <a:off x="8372406" y="3039675"/>
            <a:ext cx="3146566" cy="1468906"/>
          </a:xfrm>
          <a:prstGeom prst="ellipse">
            <a:avLst/>
          </a:prstGeom>
          <a:solidFill>
            <a:srgbClr val="FFF0C2">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00"/>
          </a:p>
        </p:txBody>
      </p:sp>
      <p:sp>
        <p:nvSpPr>
          <p:cNvPr id="80" name="Ellipsi 2">
            <a:extLst>
              <a:ext uri="{FF2B5EF4-FFF2-40B4-BE49-F238E27FC236}">
                <a16:creationId xmlns:a16="http://schemas.microsoft.com/office/drawing/2014/main" id="{01DDD59E-D03A-00A6-04EA-B1BE388AB8F6}"/>
              </a:ext>
              <a:ext uri="{C183D7F6-B498-43B3-948B-1728B52AA6E4}">
                <adec:decorative xmlns:adec="http://schemas.microsoft.com/office/drawing/2017/decorative" val="1"/>
              </a:ext>
            </a:extLst>
          </p:cNvPr>
          <p:cNvSpPr/>
          <p:nvPr/>
        </p:nvSpPr>
        <p:spPr>
          <a:xfrm>
            <a:off x="6202440" y="3049577"/>
            <a:ext cx="3057499" cy="1468906"/>
          </a:xfrm>
          <a:prstGeom prst="ellipse">
            <a:avLst/>
          </a:prstGeom>
          <a:solidFill>
            <a:srgbClr val="FFF0C2">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00"/>
          </a:p>
        </p:txBody>
      </p:sp>
      <p:sp>
        <p:nvSpPr>
          <p:cNvPr id="2" name="Kuusikulmio 1">
            <a:extLst>
              <a:ext uri="{FF2B5EF4-FFF2-40B4-BE49-F238E27FC236}">
                <a16:creationId xmlns:a16="http://schemas.microsoft.com/office/drawing/2014/main" id="{A2601E73-CD64-ED80-0384-4B7996FE7ADA}"/>
              </a:ext>
              <a:ext uri="{C183D7F6-B498-43B3-948B-1728B52AA6E4}">
                <adec:decorative xmlns:adec="http://schemas.microsoft.com/office/drawing/2017/decorative" val="1"/>
              </a:ext>
            </a:extLst>
          </p:cNvPr>
          <p:cNvSpPr/>
          <p:nvPr/>
        </p:nvSpPr>
        <p:spPr>
          <a:xfrm>
            <a:off x="9493249" y="101186"/>
            <a:ext cx="1802953" cy="1314291"/>
          </a:xfrm>
          <a:prstGeom prst="hexagon">
            <a:avLst/>
          </a:prstGeom>
          <a:solidFill>
            <a:schemeClr val="bg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13" name="object 13">
            <a:extLst>
              <a:ext uri="{FF2B5EF4-FFF2-40B4-BE49-F238E27FC236}">
                <a16:creationId xmlns:a16="http://schemas.microsoft.com/office/drawing/2014/main" id="{DA9B941D-1E0F-960F-D093-F7B5BD106C86}"/>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a:extLst>
              <a:ext uri="{FF2B5EF4-FFF2-40B4-BE49-F238E27FC236}">
                <a16:creationId xmlns:a16="http://schemas.microsoft.com/office/drawing/2014/main" id="{4CA58F95-4D7F-2920-4D20-DD526B968026}"/>
              </a:ext>
            </a:extLst>
          </p:cNvPr>
          <p:cNvSpPr txBox="1">
            <a:spLocks noGrp="1"/>
          </p:cNvSpPr>
          <p:nvPr>
            <p:ph type="title" idx="4294967295"/>
          </p:nvPr>
        </p:nvSpPr>
        <p:spPr>
          <a:xfrm>
            <a:off x="625940" y="1105533"/>
            <a:ext cx="5469371" cy="286331"/>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lang="fi-FI" sz="1800" b="1" i="0" u="none" strike="noStrike" kern="1200" cap="none" spc="-6" normalizeH="0" baseline="0" noProof="0" dirty="0">
                <a:ln>
                  <a:noFill/>
                </a:ln>
                <a:solidFill>
                  <a:srgbClr val="006475"/>
                </a:solidFill>
                <a:effectLst/>
                <a:uLnTx/>
                <a:uFillTx/>
                <a:latin typeface="Myriad Pro"/>
                <a:ea typeface="+mn-ea"/>
                <a:cs typeface="Myriad Pro"/>
              </a:rPr>
              <a:t>Kaikille osa-alueille ja toiminnoille yhteiset asiat 2/2</a:t>
            </a:r>
            <a:endParaRPr kumimoji="0" lang="fi-FI" sz="18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BFCC0963-E4B3-5E94-4339-EEFC4E8E61A1}"/>
              </a:ext>
            </a:extLst>
          </p:cNvPr>
          <p:cNvSpPr txBox="1"/>
          <p:nvPr/>
        </p:nvSpPr>
        <p:spPr>
          <a:xfrm>
            <a:off x="493655" y="1595425"/>
            <a:ext cx="5421369" cy="492443"/>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Henkilöstöjohtamisen toimintaedellytyksistä tulee huolehtia, huomioiden </a:t>
            </a:r>
            <a:br>
              <a:rPr lang="fi-FI" sz="1300" i="1" dirty="0">
                <a:solidFill>
                  <a:schemeClr val="accent1"/>
                </a:solidFill>
                <a:latin typeface="Myriad Pro" panose="020B0503030403020204" pitchFamily="34" charset="0"/>
              </a:rPr>
            </a:br>
            <a:r>
              <a:rPr lang="fi-FI" sz="1300" i="1" dirty="0">
                <a:solidFill>
                  <a:schemeClr val="accent1"/>
                </a:solidFill>
                <a:latin typeface="Myriad Pro" panose="020B0503030403020204" pitchFamily="34" charset="0"/>
              </a:rPr>
              <a:t>mm. nämä asiat:</a:t>
            </a:r>
          </a:p>
        </p:txBody>
      </p:sp>
      <p:sp>
        <p:nvSpPr>
          <p:cNvPr id="14" name="object 14">
            <a:extLst>
              <a:ext uri="{FF2B5EF4-FFF2-40B4-BE49-F238E27FC236}">
                <a16:creationId xmlns:a16="http://schemas.microsoft.com/office/drawing/2014/main" id="{E5C666F6-BA31-72E9-03BD-8ADC53030E7F}"/>
              </a:ext>
            </a:extLst>
          </p:cNvPr>
          <p:cNvSpPr txBox="1"/>
          <p:nvPr/>
        </p:nvSpPr>
        <p:spPr>
          <a:xfrm>
            <a:off x="804761" y="2337765"/>
            <a:ext cx="5182674" cy="3379874"/>
          </a:xfrm>
          <a:prstGeom prst="rect">
            <a:avLst/>
          </a:prstGeom>
        </p:spPr>
        <p:txBody>
          <a:bodyPr vert="horz" wrap="square" lIns="0" tIns="9627" rIns="0" bIns="0" rtlCol="0">
            <a:spAutoFit/>
          </a:bodyPr>
          <a:lstStyle/>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(Henkilöstö)strategia ja henkilöstöpoliittiset linjaukset osana organisaation kokonaisjohtamista</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Henkilöstöjohtamiseen liittyvä budjetointi/taloussuunnittelu virastossa, </a:t>
            </a:r>
            <a:br>
              <a:rPr lang="fi-FI" sz="1200" dirty="0">
                <a:solidFill>
                  <a:schemeClr val="accent1"/>
                </a:solidFill>
                <a:latin typeface="Myriad Pro"/>
                <a:cs typeface="Myriad Pro"/>
              </a:rPr>
            </a:br>
            <a:r>
              <a:rPr lang="fi-FI" sz="1200" dirty="0">
                <a:solidFill>
                  <a:schemeClr val="accent1"/>
                </a:solidFill>
                <a:latin typeface="Myriad Pro"/>
                <a:cs typeface="Myriad Pro"/>
              </a:rPr>
              <a:t>mm. palkat, sosiaaliturvakustannukset, palkinta, työterveyshuolto, HRD</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Henkilöstöjohdon asema virastossa; johdon strategisena kumppanina, </a:t>
            </a:r>
            <a:br>
              <a:rPr lang="fi-FI" sz="1200" dirty="0">
                <a:solidFill>
                  <a:schemeClr val="accent1"/>
                </a:solidFill>
                <a:latin typeface="Myriad Pro"/>
                <a:cs typeface="Myriad Pro"/>
              </a:rPr>
            </a:br>
            <a:r>
              <a:rPr lang="fi-FI" sz="1200" dirty="0">
                <a:solidFill>
                  <a:schemeClr val="accent1"/>
                </a:solidFill>
                <a:latin typeface="Myriad Pro"/>
                <a:cs typeface="Myriad Pro"/>
              </a:rPr>
              <a:t>osana johtoryhmää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HR-yksikön asema organisaatiossa sekä HR-yksikön resurssit, tulosten ja kustannustehokkuuden seuraaminen ja suorituksen johtaminen</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Yhteydet muuhun toimintaan, esim. turvallisuusjohtamiseen (mm. riskien hallinta, tietosuoja, varautuminen), tiedolla johtamiseen, viestintään, vastuullisuus- ja laatutyöhön (ml. CAF), henkilöstöjohtamisen teemat </a:t>
            </a:r>
            <a:br>
              <a:rPr lang="fi-FI" sz="1200" dirty="0">
                <a:solidFill>
                  <a:schemeClr val="accent1"/>
                </a:solidFill>
                <a:latin typeface="Myriad Pro"/>
                <a:cs typeface="Myriad Pro"/>
              </a:rPr>
            </a:br>
            <a:r>
              <a:rPr lang="fi-FI" sz="1200" dirty="0">
                <a:solidFill>
                  <a:schemeClr val="accent1"/>
                </a:solidFill>
                <a:latin typeface="Myriad Pro"/>
                <a:cs typeface="Myriad Pro"/>
              </a:rPr>
              <a:t>osana tulosohjausta</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Toimiminen ja yhteiskehittäminen verkostoissa, myös kansainvälisesti </a:t>
            </a:r>
            <a:br>
              <a:rPr lang="fi-FI" sz="1200" dirty="0">
                <a:solidFill>
                  <a:schemeClr val="accent1"/>
                </a:solidFill>
                <a:latin typeface="Myriad Pro"/>
                <a:cs typeface="Myriad Pro"/>
              </a:rPr>
            </a:br>
            <a:r>
              <a:rPr lang="fi-FI" sz="1200" dirty="0">
                <a:solidFill>
                  <a:schemeClr val="accent1"/>
                </a:solidFill>
                <a:latin typeface="Myriad Pro"/>
                <a:cs typeface="Myriad Pro"/>
              </a:rPr>
              <a:t>(esim. </a:t>
            </a:r>
            <a:r>
              <a:rPr lang="fi-FI" sz="1200" dirty="0" err="1">
                <a:solidFill>
                  <a:srgbClr val="1A7483"/>
                </a:solidFill>
                <a:latin typeface="Myriad Pro"/>
                <a:cs typeface="Myriad Pro"/>
                <a:hlinkClick r:id="rId3">
                  <a:extLst>
                    <a:ext uri="{A12FA001-AC4F-418D-AE19-62706E023703}">
                      <ahyp:hlinkClr xmlns:ahyp="http://schemas.microsoft.com/office/drawing/2018/hyperlinkcolor" val="tx"/>
                    </a:ext>
                  </a:extLst>
                </a:hlinkClick>
              </a:rPr>
              <a:t>OECD|Public</a:t>
            </a:r>
            <a:r>
              <a:rPr lang="fi-FI" sz="1200" dirty="0">
                <a:solidFill>
                  <a:srgbClr val="1A7483"/>
                </a:solidFill>
                <a:latin typeface="Myriad Pro"/>
                <a:cs typeface="Myriad Pro"/>
                <a:hlinkClick r:id="rId3">
                  <a:extLst>
                    <a:ext uri="{A12FA001-AC4F-418D-AE19-62706E023703}">
                      <ahyp:hlinkClr xmlns:ahyp="http://schemas.microsoft.com/office/drawing/2018/hyperlinkcolor" val="tx"/>
                    </a:ext>
                  </a:extLst>
                </a:hlinkClick>
              </a:rPr>
              <a:t> </a:t>
            </a:r>
            <a:r>
              <a:rPr lang="fi-FI" sz="1200" dirty="0" err="1">
                <a:solidFill>
                  <a:srgbClr val="1A7483"/>
                </a:solidFill>
                <a:latin typeface="Myriad Pro"/>
                <a:cs typeface="Myriad Pro"/>
                <a:hlinkClick r:id="rId3">
                  <a:extLst>
                    <a:ext uri="{A12FA001-AC4F-418D-AE19-62706E023703}">
                      <ahyp:hlinkClr xmlns:ahyp="http://schemas.microsoft.com/office/drawing/2018/hyperlinkcolor" val="tx"/>
                    </a:ext>
                  </a:extLst>
                </a:hlinkClick>
              </a:rPr>
              <a:t>employment</a:t>
            </a:r>
            <a:r>
              <a:rPr lang="fi-FI" sz="1200" dirty="0">
                <a:solidFill>
                  <a:schemeClr val="accent1"/>
                </a:solidFill>
                <a:latin typeface="Myriad Pro"/>
                <a:cs typeface="Myriad Pro"/>
                <a:hlinkClick r:id="rId3">
                  <a:extLst>
                    <a:ext uri="{A12FA001-AC4F-418D-AE19-62706E023703}">
                      <ahyp:hlinkClr xmlns:ahyp="http://schemas.microsoft.com/office/drawing/2018/hyperlinkcolor" val="tx"/>
                    </a:ext>
                  </a:extLst>
                </a:hlinkClick>
              </a:rPr>
              <a:t> and management</a:t>
            </a:r>
            <a:r>
              <a:rPr lang="fi-FI" sz="1200" dirty="0">
                <a:solidFill>
                  <a:schemeClr val="accent1"/>
                </a:solidFill>
                <a:latin typeface="Myriad Pro"/>
                <a:cs typeface="Myriad Pro"/>
              </a:rPr>
              <a:t>)</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HR-ammattilaisten omasta uudistumisesta ja oppimisesta huolehtiminen </a:t>
            </a:r>
            <a:br>
              <a:rPr lang="fi-FI" sz="1200" dirty="0">
                <a:solidFill>
                  <a:schemeClr val="accent1"/>
                </a:solidFill>
                <a:latin typeface="Myriad Pro"/>
                <a:cs typeface="Myriad Pro"/>
              </a:rPr>
            </a:br>
            <a:r>
              <a:rPr lang="fi-FI" sz="1200" dirty="0">
                <a:solidFill>
                  <a:schemeClr val="accent1"/>
                </a:solidFill>
                <a:latin typeface="Myriad Pro"/>
                <a:cs typeface="Myriad Pro"/>
              </a:rPr>
              <a:t>(ml</a:t>
            </a:r>
            <a:r>
              <a:rPr lang="fi-FI" sz="1200" dirty="0">
                <a:solidFill>
                  <a:schemeClr val="accent1"/>
                </a:solidFill>
                <a:latin typeface="Myriad Pro"/>
                <a:cs typeface="Myriad Pro"/>
                <a:hlinkClick r:id="rId4">
                  <a:extLst>
                    <a:ext uri="{A12FA001-AC4F-418D-AE19-62706E023703}">
                      <ahyp:hlinkClr xmlns:ahyp="http://schemas.microsoft.com/office/drawing/2018/hyperlinkcolor" val="tx"/>
                    </a:ext>
                  </a:extLst>
                </a:hlinkClick>
              </a:rPr>
              <a:t>. HJF-verkosto </a:t>
            </a:r>
            <a:r>
              <a:rPr lang="fi-FI" sz="1200" dirty="0">
                <a:solidFill>
                  <a:schemeClr val="accent1"/>
                </a:solidFill>
                <a:latin typeface="Myriad Pro"/>
                <a:cs typeface="Myriad Pro"/>
              </a:rPr>
              <a:t>ja HJF-tiimeri, muut verkostot kuten </a:t>
            </a:r>
            <a:r>
              <a:rPr lang="fi-FI" sz="1200" dirty="0">
                <a:solidFill>
                  <a:schemeClr val="accent1"/>
                </a:solidFill>
                <a:latin typeface="Myriad Pro"/>
                <a:cs typeface="Myriad Pro"/>
                <a:hlinkClick r:id="rId5">
                  <a:extLst>
                    <a:ext uri="{A12FA001-AC4F-418D-AE19-62706E023703}">
                      <ahyp:hlinkClr xmlns:ahyp="http://schemas.microsoft.com/office/drawing/2018/hyperlinkcolor" val="tx"/>
                    </a:ext>
                  </a:extLst>
                </a:hlinkClick>
              </a:rPr>
              <a:t>HR-juristiverkosto</a:t>
            </a:r>
            <a:r>
              <a:rPr lang="fi-FI" sz="1200" dirty="0">
                <a:solidFill>
                  <a:schemeClr val="accent1"/>
                </a:solidFill>
                <a:latin typeface="Myriad Pro"/>
                <a:cs typeface="Myriad Pro"/>
              </a:rPr>
              <a:t> </a:t>
            </a:r>
            <a:br>
              <a:rPr lang="fi-FI" sz="1200" dirty="0">
                <a:solidFill>
                  <a:schemeClr val="accent1"/>
                </a:solidFill>
                <a:latin typeface="Myriad Pro"/>
                <a:cs typeface="Myriad Pro"/>
              </a:rPr>
            </a:br>
            <a:r>
              <a:rPr lang="fi-FI" sz="1200" dirty="0">
                <a:solidFill>
                  <a:schemeClr val="accent1"/>
                </a:solidFill>
                <a:latin typeface="Myriad Pro"/>
                <a:cs typeface="Myriad Pro"/>
              </a:rPr>
              <a:t>ja </a:t>
            </a:r>
            <a:r>
              <a:rPr lang="fi-FI" sz="1200" dirty="0" err="1">
                <a:solidFill>
                  <a:schemeClr val="accent1"/>
                </a:solidFill>
                <a:latin typeface="Myriad Pro"/>
                <a:cs typeface="Myriad Pro"/>
              </a:rPr>
              <a:t>kv</a:t>
            </a:r>
            <a:r>
              <a:rPr lang="fi-FI" sz="1200" dirty="0">
                <a:solidFill>
                  <a:schemeClr val="accent1"/>
                </a:solidFill>
                <a:latin typeface="Myriad Pro"/>
                <a:cs typeface="Myriad Pro"/>
              </a:rPr>
              <a:t>-verkostot, </a:t>
            </a:r>
            <a:r>
              <a:rPr lang="fi-FI" sz="1200" dirty="0" err="1">
                <a:solidFill>
                  <a:schemeClr val="accent1"/>
                </a:solidFill>
                <a:latin typeface="Myriad Pro"/>
                <a:cs typeface="Myriad Pro"/>
              </a:rPr>
              <a:t>Twinning</a:t>
            </a:r>
            <a:r>
              <a:rPr lang="fi-FI" sz="1200" dirty="0">
                <a:solidFill>
                  <a:schemeClr val="accent1"/>
                </a:solidFill>
                <a:latin typeface="Myriad Pro"/>
                <a:cs typeface="Myriad Pro"/>
              </a:rPr>
              <a:t>-toiminta, </a:t>
            </a:r>
            <a:r>
              <a:rPr lang="fi-FI" sz="1200" dirty="0">
                <a:solidFill>
                  <a:schemeClr val="accent1"/>
                </a:solidFill>
                <a:latin typeface="Myriad Pro"/>
                <a:cs typeface="Myriad Pro"/>
                <a:hlinkClick r:id="rId6" action="ppaction://hlinksldjump">
                  <a:extLst>
                    <a:ext uri="{A12FA001-AC4F-418D-AE19-62706E023703}">
                      <ahyp:hlinkClr xmlns:ahyp="http://schemas.microsoft.com/office/drawing/2018/hyperlinkcolor" val="tx"/>
                    </a:ext>
                  </a:extLst>
                </a:hlinkClick>
              </a:rPr>
              <a:t>muut jatkuvan oppimisen keinot</a:t>
            </a:r>
            <a:r>
              <a:rPr lang="fi-FI" sz="1200" dirty="0">
                <a:solidFill>
                  <a:schemeClr val="accent1"/>
                </a:solidFill>
                <a:latin typeface="Myriad Pro"/>
                <a:cs typeface="Myriad Pro"/>
              </a:rPr>
              <a:t>)</a:t>
            </a:r>
          </a:p>
        </p:txBody>
      </p:sp>
      <p:sp>
        <p:nvSpPr>
          <p:cNvPr id="77" name="Ellipsi 4">
            <a:extLst>
              <a:ext uri="{FF2B5EF4-FFF2-40B4-BE49-F238E27FC236}">
                <a16:creationId xmlns:a16="http://schemas.microsoft.com/office/drawing/2014/main" id="{515DD3E9-2163-4DD6-1AE9-FBA07937302A}"/>
              </a:ext>
              <a:ext uri="{C183D7F6-B498-43B3-948B-1728B52AA6E4}">
                <adec:decorative xmlns:adec="http://schemas.microsoft.com/office/drawing/2017/decorative" val="1"/>
              </a:ext>
            </a:extLst>
          </p:cNvPr>
          <p:cNvSpPr/>
          <p:nvPr/>
        </p:nvSpPr>
        <p:spPr>
          <a:xfrm rot="3148139">
            <a:off x="8032566" y="3821864"/>
            <a:ext cx="2968577" cy="1563112"/>
          </a:xfrm>
          <a:prstGeom prst="ellipse">
            <a:avLst/>
          </a:prstGeom>
          <a:solidFill>
            <a:srgbClr val="E8E8E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00">
              <a:latin typeface="Myriad Pro" panose="020B0503030403020204" pitchFamily="34" charset="0"/>
            </a:endParaRPr>
          </a:p>
        </p:txBody>
      </p:sp>
      <p:sp>
        <p:nvSpPr>
          <p:cNvPr id="55" name="Oval 54">
            <a:extLst>
              <a:ext uri="{FF2B5EF4-FFF2-40B4-BE49-F238E27FC236}">
                <a16:creationId xmlns:a16="http://schemas.microsoft.com/office/drawing/2014/main" id="{0928EAE8-097E-D9FC-1966-F8CDEF264E4B}"/>
              </a:ext>
              <a:ext uri="{C183D7F6-B498-43B3-948B-1728B52AA6E4}">
                <adec:decorative xmlns:adec="http://schemas.microsoft.com/office/drawing/2017/decorative" val="1"/>
              </a:ext>
            </a:extLst>
          </p:cNvPr>
          <p:cNvSpPr/>
          <p:nvPr/>
        </p:nvSpPr>
        <p:spPr>
          <a:xfrm>
            <a:off x="8052911" y="3125793"/>
            <a:ext cx="1430000" cy="1382788"/>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object 15">
            <a:extLst>
              <a:ext uri="{FF2B5EF4-FFF2-40B4-BE49-F238E27FC236}">
                <a16:creationId xmlns:a16="http://schemas.microsoft.com/office/drawing/2014/main" id="{4CA7415F-1190-6028-2165-4ADEB94C1B36}"/>
              </a:ext>
              <a:ext uri="{C183D7F6-B498-43B3-948B-1728B52AA6E4}">
                <adec:decorative xmlns:adec="http://schemas.microsoft.com/office/drawing/2017/decorative" val="1"/>
              </a:ext>
            </a:extLst>
          </p:cNvPr>
          <p:cNvSpPr txBox="1"/>
          <p:nvPr/>
        </p:nvSpPr>
        <p:spPr>
          <a:xfrm>
            <a:off x="11411093" y="478799"/>
            <a:ext cx="164374" cy="168743"/>
          </a:xfrm>
          <a:prstGeom prst="rect">
            <a:avLst/>
          </a:prstGeom>
        </p:spPr>
        <p:txBody>
          <a:bodyPr vert="horz" wrap="square" lIns="0" tIns="10012" rIns="0" bIns="0" rtlCol="0">
            <a:spAutoFit/>
          </a:bodyPr>
          <a:lstStyle/>
          <a:p>
            <a:pPr marL="7701">
              <a:spcBef>
                <a:spcPts val="79"/>
              </a:spcBef>
            </a:pPr>
            <a:fld id="{44A3D750-0600-4D7F-AE66-9FE434C4E8FE}" type="slidenum">
              <a:rPr lang="fi-FI" sz="1031" b="1" spc="24" smtClean="0">
                <a:solidFill>
                  <a:srgbClr val="006475"/>
                </a:solidFill>
                <a:latin typeface="Myriad Pro"/>
                <a:cs typeface="Myriad Pro"/>
              </a:rPr>
              <a:t>23</a:t>
            </a:fld>
            <a:endParaRPr sz="1031" dirty="0">
              <a:latin typeface="Myriad Pro"/>
              <a:cs typeface="Myriad Pro"/>
            </a:endParaRPr>
          </a:p>
        </p:txBody>
      </p:sp>
      <p:sp>
        <p:nvSpPr>
          <p:cNvPr id="81" name="Tekstiruutu 7">
            <a:extLst>
              <a:ext uri="{FF2B5EF4-FFF2-40B4-BE49-F238E27FC236}">
                <a16:creationId xmlns:a16="http://schemas.microsoft.com/office/drawing/2014/main" id="{CD6CC95E-C6DE-8FBB-FB06-349C0C6953CB}"/>
              </a:ext>
            </a:extLst>
          </p:cNvPr>
          <p:cNvSpPr txBox="1"/>
          <p:nvPr/>
        </p:nvSpPr>
        <p:spPr>
          <a:xfrm>
            <a:off x="8073745" y="3374796"/>
            <a:ext cx="1401200" cy="935659"/>
          </a:xfrm>
          <a:prstGeom prst="rect">
            <a:avLst/>
          </a:prstGeom>
          <a:noFill/>
        </p:spPr>
        <p:txBody>
          <a:bodyPr wrap="square" rtlCol="0">
            <a:spAutoFit/>
          </a:bodyPr>
          <a:lstStyle/>
          <a:p>
            <a:pPr algn="ctr"/>
            <a:r>
              <a:rPr lang="fi-FI" sz="900" b="1" dirty="0">
                <a:solidFill>
                  <a:schemeClr val="bg1"/>
                </a:solidFill>
                <a:latin typeface="Myriad Pro" panose="020B0503030403020204" pitchFamily="34" charset="0"/>
              </a:rPr>
              <a:t>HENKILÖSTÖ-JOHTAMISESSA</a:t>
            </a:r>
            <a:br>
              <a:rPr lang="fi-FI" sz="900" b="1" dirty="0">
                <a:solidFill>
                  <a:schemeClr val="bg1"/>
                </a:solidFill>
                <a:latin typeface="Myriad Pro" panose="020B0503030403020204" pitchFamily="34" charset="0"/>
              </a:rPr>
            </a:br>
            <a:r>
              <a:rPr lang="fi-FI" sz="900" b="1" dirty="0">
                <a:solidFill>
                  <a:schemeClr val="bg1"/>
                </a:solidFill>
                <a:latin typeface="Myriad Pro" panose="020B0503030403020204" pitchFamily="34" charset="0"/>
              </a:rPr>
              <a:t>OPERATIIVISELTA TASOLTA</a:t>
            </a:r>
            <a:br>
              <a:rPr lang="fi-FI" sz="900" b="1" dirty="0">
                <a:solidFill>
                  <a:schemeClr val="bg1"/>
                </a:solidFill>
                <a:latin typeface="Myriad Pro" panose="020B0503030403020204" pitchFamily="34" charset="0"/>
              </a:rPr>
            </a:br>
            <a:r>
              <a:rPr lang="fi-FI" sz="900" b="1" dirty="0">
                <a:solidFill>
                  <a:schemeClr val="bg1"/>
                </a:solidFill>
                <a:latin typeface="Myriad Pro" panose="020B0503030403020204" pitchFamily="34" charset="0"/>
              </a:rPr>
              <a:t>STRATEGISELLE</a:t>
            </a:r>
            <a:br>
              <a:rPr lang="fi-FI" sz="900" b="1" dirty="0">
                <a:solidFill>
                  <a:schemeClr val="bg1"/>
                </a:solidFill>
                <a:latin typeface="Myriad Pro" panose="020B0503030403020204" pitchFamily="34" charset="0"/>
              </a:rPr>
            </a:br>
            <a:r>
              <a:rPr lang="fi-FI" sz="900" b="1" dirty="0">
                <a:solidFill>
                  <a:schemeClr val="bg1"/>
                </a:solidFill>
                <a:latin typeface="Myriad Pro" panose="020B0503030403020204" pitchFamily="34" charset="0"/>
              </a:rPr>
              <a:t>TASOLLE</a:t>
            </a:r>
          </a:p>
        </p:txBody>
      </p:sp>
      <p:sp>
        <p:nvSpPr>
          <p:cNvPr id="88" name="Tekstiruutu 14">
            <a:extLst>
              <a:ext uri="{FF2B5EF4-FFF2-40B4-BE49-F238E27FC236}">
                <a16:creationId xmlns:a16="http://schemas.microsoft.com/office/drawing/2014/main" id="{8EC4C159-444A-B656-2BDE-65F49B467160}"/>
              </a:ext>
            </a:extLst>
          </p:cNvPr>
          <p:cNvSpPr txBox="1"/>
          <p:nvPr/>
        </p:nvSpPr>
        <p:spPr>
          <a:xfrm>
            <a:off x="8875270" y="2060601"/>
            <a:ext cx="1588773" cy="861774"/>
          </a:xfrm>
          <a:prstGeom prst="rect">
            <a:avLst/>
          </a:prstGeom>
          <a:noFill/>
        </p:spPr>
        <p:txBody>
          <a:bodyPr wrap="square" rtlCol="0">
            <a:spAutoFit/>
          </a:bodyPr>
          <a:lstStyle/>
          <a:p>
            <a:pPr algn="ctr"/>
            <a:r>
              <a:rPr lang="fi-FI" sz="1000" b="1" dirty="0">
                <a:latin typeface="Myriad Pro" panose="020B0503030403020204" pitchFamily="34" charset="0"/>
              </a:rPr>
              <a:t>PROSESSIT</a:t>
            </a:r>
          </a:p>
          <a:p>
            <a:pPr algn="ctr"/>
            <a:r>
              <a:rPr lang="fi-FI" sz="1000" dirty="0">
                <a:latin typeface="Myriad Pro" panose="020B0503030403020204" pitchFamily="34" charset="0"/>
              </a:rPr>
              <a:t>Irrallisista hallinnollisista toimista osaksi strategiaa ja sen toimeenpanoa </a:t>
            </a:r>
            <a:br>
              <a:rPr lang="fi-FI" sz="1000" dirty="0">
                <a:latin typeface="Myriad Pro" panose="020B0503030403020204" pitchFamily="34" charset="0"/>
              </a:rPr>
            </a:br>
            <a:r>
              <a:rPr lang="fi-FI" sz="1000" dirty="0">
                <a:latin typeface="Myriad Pro" panose="020B0503030403020204" pitchFamily="34" charset="0"/>
              </a:rPr>
              <a:t>(ml. resursointi) </a:t>
            </a:r>
          </a:p>
        </p:txBody>
      </p:sp>
      <p:sp>
        <p:nvSpPr>
          <p:cNvPr id="84" name="Tekstiruutu 11">
            <a:extLst>
              <a:ext uri="{FF2B5EF4-FFF2-40B4-BE49-F238E27FC236}">
                <a16:creationId xmlns:a16="http://schemas.microsoft.com/office/drawing/2014/main" id="{683FA9A3-C0F1-FF8D-CBF0-31D5FF6D19FF}"/>
              </a:ext>
            </a:extLst>
          </p:cNvPr>
          <p:cNvSpPr txBox="1"/>
          <p:nvPr/>
        </p:nvSpPr>
        <p:spPr>
          <a:xfrm>
            <a:off x="9877518" y="3261013"/>
            <a:ext cx="1588773" cy="1015663"/>
          </a:xfrm>
          <a:prstGeom prst="rect">
            <a:avLst/>
          </a:prstGeom>
          <a:noFill/>
        </p:spPr>
        <p:txBody>
          <a:bodyPr wrap="square" rtlCol="0">
            <a:spAutoFit/>
          </a:bodyPr>
          <a:lstStyle/>
          <a:p>
            <a:pPr algn="ctr"/>
            <a:r>
              <a:rPr lang="fi-FI" sz="1000" b="1" dirty="0">
                <a:latin typeface="Myriad Pro" panose="020B0503030403020204" pitchFamily="34" charset="0"/>
              </a:rPr>
              <a:t>ARVIOINTI</a:t>
            </a:r>
            <a:br>
              <a:rPr lang="fi-FI" sz="1000" b="1" dirty="0">
                <a:latin typeface="Myriad Pro" panose="020B0503030403020204" pitchFamily="34" charset="0"/>
              </a:rPr>
            </a:br>
            <a:r>
              <a:rPr lang="fi-FI" sz="1000" dirty="0">
                <a:latin typeface="Myriad Pro" panose="020B0503030403020204" pitchFamily="34" charset="0"/>
              </a:rPr>
              <a:t>Mittarittomuudesta  selkeiden mittareiden</a:t>
            </a:r>
            <a:br>
              <a:rPr lang="fi-FI" sz="1000" dirty="0">
                <a:latin typeface="Myriad Pro" panose="020B0503030403020204" pitchFamily="34" charset="0"/>
              </a:rPr>
            </a:br>
            <a:r>
              <a:rPr lang="fi-FI" sz="1000" dirty="0">
                <a:latin typeface="Myriad Pro" panose="020B0503030403020204" pitchFamily="34" charset="0"/>
              </a:rPr>
              <a:t> ja tavoitearvojen määrittämiseen ja seuraamiseen</a:t>
            </a:r>
          </a:p>
        </p:txBody>
      </p:sp>
      <p:sp>
        <p:nvSpPr>
          <p:cNvPr id="83" name="Tekstiruutu 9">
            <a:extLst>
              <a:ext uri="{FF2B5EF4-FFF2-40B4-BE49-F238E27FC236}">
                <a16:creationId xmlns:a16="http://schemas.microsoft.com/office/drawing/2014/main" id="{FA6FE77A-4E1F-E254-84B0-E3881E553CFF}"/>
              </a:ext>
            </a:extLst>
          </p:cNvPr>
          <p:cNvSpPr txBox="1"/>
          <p:nvPr/>
        </p:nvSpPr>
        <p:spPr>
          <a:xfrm>
            <a:off x="9031196" y="4536433"/>
            <a:ext cx="1588773" cy="1015663"/>
          </a:xfrm>
          <a:prstGeom prst="rect">
            <a:avLst/>
          </a:prstGeom>
          <a:noFill/>
        </p:spPr>
        <p:txBody>
          <a:bodyPr wrap="square" rtlCol="0">
            <a:spAutoFit/>
          </a:bodyPr>
          <a:lstStyle/>
          <a:p>
            <a:pPr algn="ctr"/>
            <a:r>
              <a:rPr lang="fi-FI" sz="1000" b="1" dirty="0">
                <a:latin typeface="Myriad Pro" panose="020B0503030403020204" pitchFamily="34" charset="0"/>
              </a:rPr>
              <a:t>HR</a:t>
            </a:r>
            <a:br>
              <a:rPr lang="fi-FI" sz="1000" dirty="0">
                <a:latin typeface="Myriad Pro" panose="020B0503030403020204" pitchFamily="34" charset="0"/>
              </a:rPr>
            </a:br>
            <a:r>
              <a:rPr lang="fi-FI" sz="1000" dirty="0">
                <a:latin typeface="Myriad Pro" panose="020B0503030403020204" pitchFamily="34" charset="0"/>
              </a:rPr>
              <a:t>HR-vetoisista erillistoimista kohti päivittäisjohtamiseen integroitunutta </a:t>
            </a:r>
            <a:br>
              <a:rPr lang="fi-FI" sz="1000" dirty="0">
                <a:latin typeface="Myriad Pro" panose="020B0503030403020204" pitchFamily="34" charset="0"/>
              </a:rPr>
            </a:br>
            <a:r>
              <a:rPr lang="fi-FI" sz="1000" dirty="0">
                <a:latin typeface="Myriad Pro" panose="020B0503030403020204" pitchFamily="34" charset="0"/>
              </a:rPr>
              <a:t>toimintaa</a:t>
            </a:r>
          </a:p>
        </p:txBody>
      </p:sp>
      <p:sp>
        <p:nvSpPr>
          <p:cNvPr id="86" name="Tekstiruutu 13">
            <a:extLst>
              <a:ext uri="{FF2B5EF4-FFF2-40B4-BE49-F238E27FC236}">
                <a16:creationId xmlns:a16="http://schemas.microsoft.com/office/drawing/2014/main" id="{2CC326B0-E7FF-B4C6-563E-53CF8CE1FDF0}"/>
              </a:ext>
            </a:extLst>
          </p:cNvPr>
          <p:cNvSpPr txBox="1"/>
          <p:nvPr/>
        </p:nvSpPr>
        <p:spPr>
          <a:xfrm>
            <a:off x="6893490" y="4576835"/>
            <a:ext cx="1957183" cy="1015663"/>
          </a:xfrm>
          <a:prstGeom prst="rect">
            <a:avLst/>
          </a:prstGeom>
          <a:noFill/>
        </p:spPr>
        <p:txBody>
          <a:bodyPr wrap="square" rtlCol="0">
            <a:spAutoFit/>
          </a:bodyPr>
          <a:lstStyle/>
          <a:p>
            <a:pPr algn="ctr"/>
            <a:r>
              <a:rPr lang="fi-FI" sz="1000" b="1" dirty="0">
                <a:latin typeface="Myriad Pro" panose="020B0503030403020204" pitchFamily="34" charset="0"/>
              </a:rPr>
              <a:t>TOIMIJAT</a:t>
            </a:r>
            <a:br>
              <a:rPr lang="fi-FI" sz="1000" b="1" dirty="0">
                <a:latin typeface="Myriad Pro" panose="020B0503030403020204" pitchFamily="34" charset="0"/>
              </a:rPr>
            </a:br>
            <a:r>
              <a:rPr lang="fi-FI" sz="1000" dirty="0">
                <a:latin typeface="Myriad Pro" panose="020B0503030403020204" pitchFamily="34" charset="0"/>
              </a:rPr>
              <a:t>HR:n lisäksi mukana </a:t>
            </a:r>
            <a:br>
              <a:rPr lang="fi-FI" sz="1000" dirty="0">
                <a:latin typeface="Myriad Pro" panose="020B0503030403020204" pitchFamily="34" charset="0"/>
              </a:rPr>
            </a:br>
            <a:r>
              <a:rPr lang="fi-FI" sz="1000" dirty="0">
                <a:latin typeface="Myriad Pro" panose="020B0503030403020204" pitchFamily="34" charset="0"/>
              </a:rPr>
              <a:t>johto, lähijohto, henkilöstö</a:t>
            </a:r>
            <a:br>
              <a:rPr lang="fi-FI" sz="1000" dirty="0">
                <a:latin typeface="Myriad Pro" panose="020B0503030403020204" pitchFamily="34" charset="0"/>
              </a:rPr>
            </a:br>
            <a:r>
              <a:rPr lang="fi-FI" sz="1000" dirty="0">
                <a:latin typeface="Myriad Pro" panose="020B0503030403020204" pitchFamily="34" charset="0"/>
              </a:rPr>
              <a:t>- jopa sidosryhmät, yhteistyökumppanit</a:t>
            </a:r>
            <a:br>
              <a:rPr lang="fi-FI" sz="1000" dirty="0">
                <a:latin typeface="Myriad Pro" panose="020B0503030403020204" pitchFamily="34" charset="0"/>
              </a:rPr>
            </a:br>
            <a:r>
              <a:rPr lang="fi-FI" sz="1000" dirty="0">
                <a:latin typeface="Myriad Pro" panose="020B0503030403020204" pitchFamily="34" charset="0"/>
              </a:rPr>
              <a:t>ja asiakkaat</a:t>
            </a:r>
          </a:p>
        </p:txBody>
      </p:sp>
      <p:sp>
        <p:nvSpPr>
          <p:cNvPr id="85" name="Tekstiruutu 12">
            <a:extLst>
              <a:ext uri="{FF2B5EF4-FFF2-40B4-BE49-F238E27FC236}">
                <a16:creationId xmlns:a16="http://schemas.microsoft.com/office/drawing/2014/main" id="{BDAB452E-E79E-31B7-801C-0F56AAA18D53}"/>
              </a:ext>
            </a:extLst>
          </p:cNvPr>
          <p:cNvSpPr txBox="1"/>
          <p:nvPr/>
        </p:nvSpPr>
        <p:spPr>
          <a:xfrm>
            <a:off x="6448091" y="3236300"/>
            <a:ext cx="1679959" cy="1015663"/>
          </a:xfrm>
          <a:prstGeom prst="rect">
            <a:avLst/>
          </a:prstGeom>
          <a:noFill/>
        </p:spPr>
        <p:txBody>
          <a:bodyPr wrap="square" rtlCol="0">
            <a:spAutoFit/>
          </a:bodyPr>
          <a:lstStyle/>
          <a:p>
            <a:pPr algn="ctr"/>
            <a:r>
              <a:rPr lang="fi-FI" sz="1000" b="1" dirty="0">
                <a:latin typeface="Myriad Pro" panose="020B0503030403020204" pitchFamily="34" charset="0"/>
              </a:rPr>
              <a:t>TAVOITTEET</a:t>
            </a:r>
            <a:br>
              <a:rPr lang="fi-FI" sz="1000" b="1" dirty="0">
                <a:latin typeface="Myriad Pro" panose="020B0503030403020204" pitchFamily="34" charset="0"/>
              </a:rPr>
            </a:br>
            <a:r>
              <a:rPr lang="fi-FI" sz="1000" dirty="0">
                <a:latin typeface="Myriad Pro" panose="020B0503030403020204" pitchFamily="34" charset="0"/>
              </a:rPr>
              <a:t>Yleistason lauseista  toimintalähtöisiin ja </a:t>
            </a:r>
            <a:br>
              <a:rPr lang="fi-FI" sz="1000" dirty="0">
                <a:latin typeface="Myriad Pro" panose="020B0503030403020204" pitchFamily="34" charset="0"/>
              </a:rPr>
            </a:br>
            <a:r>
              <a:rPr lang="fi-FI" sz="1000" dirty="0">
                <a:latin typeface="Myriad Pro" panose="020B0503030403020204" pitchFamily="34" charset="0"/>
              </a:rPr>
              <a:t>-tapoihin vaikuttaviin</a:t>
            </a:r>
            <a:br>
              <a:rPr lang="fi-FI" sz="1000" dirty="0">
                <a:latin typeface="Myriad Pro" panose="020B0503030403020204" pitchFamily="34" charset="0"/>
              </a:rPr>
            </a:br>
            <a:r>
              <a:rPr lang="fi-FI" sz="1000" dirty="0">
                <a:latin typeface="Myriad Pro" panose="020B0503030403020204" pitchFamily="34" charset="0"/>
              </a:rPr>
              <a:t>konkreettisiin tavoitteisiin, nyt ja tulevaisuudessa</a:t>
            </a:r>
          </a:p>
        </p:txBody>
      </p:sp>
      <p:sp>
        <p:nvSpPr>
          <p:cNvPr id="82" name="Tekstiruutu 8">
            <a:extLst>
              <a:ext uri="{FF2B5EF4-FFF2-40B4-BE49-F238E27FC236}">
                <a16:creationId xmlns:a16="http://schemas.microsoft.com/office/drawing/2014/main" id="{36D0F0C3-A10F-810B-5566-87D0A3243145}"/>
              </a:ext>
            </a:extLst>
          </p:cNvPr>
          <p:cNvSpPr txBox="1"/>
          <p:nvPr/>
        </p:nvSpPr>
        <p:spPr>
          <a:xfrm>
            <a:off x="7150563" y="2015643"/>
            <a:ext cx="1588773" cy="861774"/>
          </a:xfrm>
          <a:prstGeom prst="rect">
            <a:avLst/>
          </a:prstGeom>
          <a:noFill/>
        </p:spPr>
        <p:txBody>
          <a:bodyPr wrap="square" rtlCol="0">
            <a:spAutoFit/>
          </a:bodyPr>
          <a:lstStyle/>
          <a:p>
            <a:pPr algn="ctr"/>
            <a:r>
              <a:rPr lang="fi-FI" sz="1000" b="1" dirty="0">
                <a:latin typeface="Myriad Pro" panose="020B0503030403020204" pitchFamily="34" charset="0"/>
              </a:rPr>
              <a:t>JOHTO</a:t>
            </a:r>
            <a:br>
              <a:rPr lang="fi-FI" sz="1000" b="1" dirty="0">
                <a:latin typeface="Myriad Pro" panose="020B0503030403020204" pitchFamily="34" charset="0"/>
              </a:rPr>
            </a:br>
            <a:r>
              <a:rPr lang="fi-FI" sz="1000" dirty="0">
                <a:latin typeface="Myriad Pro" panose="020B0503030403020204" pitchFamily="34" charset="0"/>
              </a:rPr>
              <a:t>HR:lle ulkoistamisesta kiinnostukseen, yhteiseen näkemykseen ja aktiivi-</a:t>
            </a:r>
            <a:r>
              <a:rPr lang="fi-FI" sz="1000" dirty="0" err="1">
                <a:latin typeface="Myriad Pro" panose="020B0503030403020204" pitchFamily="34" charset="0"/>
              </a:rPr>
              <a:t>seen</a:t>
            </a:r>
            <a:r>
              <a:rPr lang="fi-FI" sz="1000" dirty="0">
                <a:latin typeface="Myriad Pro" panose="020B0503030403020204" pitchFamily="34" charset="0"/>
              </a:rPr>
              <a:t> johtamiseen</a:t>
            </a:r>
          </a:p>
        </p:txBody>
      </p:sp>
      <p:pic>
        <p:nvPicPr>
          <p:cNvPr id="25" name="Kuva 24">
            <a:extLst>
              <a:ext uri="{FF2B5EF4-FFF2-40B4-BE49-F238E27FC236}">
                <a16:creationId xmlns:a16="http://schemas.microsoft.com/office/drawing/2014/main" id="{BDE8C0FB-5E20-2288-E1BE-8DAAEB2474F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00919" y="5915608"/>
            <a:ext cx="1736793" cy="632509"/>
          </a:xfrm>
          <a:prstGeom prst="rect">
            <a:avLst/>
          </a:prstGeom>
        </p:spPr>
      </p:pic>
      <p:sp>
        <p:nvSpPr>
          <p:cNvPr id="53" name="Tekstiruutu 94">
            <a:extLst>
              <a:ext uri="{FF2B5EF4-FFF2-40B4-BE49-F238E27FC236}">
                <a16:creationId xmlns:a16="http://schemas.microsoft.com/office/drawing/2014/main" id="{DF8AAEE2-6282-DF38-D21E-015E820CD506}"/>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8" action="ppaction://hlinksldjump"/>
              </a:rPr>
              <a:t>Takaisin</a:t>
            </a:r>
            <a:endParaRPr lang="fi-FI" sz="800" i="1" dirty="0">
              <a:solidFill>
                <a:schemeClr val="tx2"/>
              </a:solidFill>
              <a:latin typeface="Myriad Pro" panose="020B0503030403020204" pitchFamily="34" charset="0"/>
            </a:endParaRPr>
          </a:p>
        </p:txBody>
      </p:sp>
      <p:sp>
        <p:nvSpPr>
          <p:cNvPr id="54" name="object 9" descr="Painike takaisin pääsivulle.">
            <a:hlinkClick r:id="rId8" action="ppaction://hlinksldjump"/>
            <a:extLst>
              <a:ext uri="{FF2B5EF4-FFF2-40B4-BE49-F238E27FC236}">
                <a16:creationId xmlns:a16="http://schemas.microsoft.com/office/drawing/2014/main" id="{6C19BF3D-AE49-9DF2-3F83-BE6088C1FF30}"/>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57" name="Kuva 100">
            <a:extLst>
              <a:ext uri="{FF2B5EF4-FFF2-40B4-BE49-F238E27FC236}">
                <a16:creationId xmlns:a16="http://schemas.microsoft.com/office/drawing/2014/main" id="{7A4B53C4-828F-E98F-9610-BC7A43BEB8A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34978" y="6384829"/>
            <a:ext cx="280871" cy="274262"/>
          </a:xfrm>
          <a:prstGeom prst="rect">
            <a:avLst/>
          </a:prstGeom>
        </p:spPr>
      </p:pic>
      <p:grpSp>
        <p:nvGrpSpPr>
          <p:cNvPr id="4" name="Ryhmä 86">
            <a:extLst>
              <a:ext uri="{FF2B5EF4-FFF2-40B4-BE49-F238E27FC236}">
                <a16:creationId xmlns:a16="http://schemas.microsoft.com/office/drawing/2014/main" id="{58B60856-84EB-321E-5C7E-0D19A7280B1A}"/>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5" name="Kuusikulmio 16">
              <a:extLst>
                <a:ext uri="{FF2B5EF4-FFF2-40B4-BE49-F238E27FC236}">
                  <a16:creationId xmlns:a16="http://schemas.microsoft.com/office/drawing/2014/main" id="{015DCB39-2661-FF5C-1C77-AF49DB111A26}"/>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6" name="Ryhmä 17">
              <a:extLst>
                <a:ext uri="{FF2B5EF4-FFF2-40B4-BE49-F238E27FC236}">
                  <a16:creationId xmlns:a16="http://schemas.microsoft.com/office/drawing/2014/main" id="{12ED3186-8263-4571-F9C5-F65680D8D4A7}"/>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93" name="Kuusikulmio 18">
                <a:extLst>
                  <a:ext uri="{FF2B5EF4-FFF2-40B4-BE49-F238E27FC236}">
                    <a16:creationId xmlns:a16="http://schemas.microsoft.com/office/drawing/2014/main" id="{C968899E-7CBB-783A-D74D-22888219E9B5}"/>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94" name="Kuusikulmio 19">
                <a:extLst>
                  <a:ext uri="{FF2B5EF4-FFF2-40B4-BE49-F238E27FC236}">
                    <a16:creationId xmlns:a16="http://schemas.microsoft.com/office/drawing/2014/main" id="{CDDC981D-3536-0BB2-0CFA-315871C3C9DA}"/>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95" name="Kuusikulmio 20">
                <a:extLst>
                  <a:ext uri="{FF2B5EF4-FFF2-40B4-BE49-F238E27FC236}">
                    <a16:creationId xmlns:a16="http://schemas.microsoft.com/office/drawing/2014/main" id="{4926178B-C1D9-DABC-C239-D6F1BD6B24A0}"/>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96" name="object 9">
                <a:extLst>
                  <a:ext uri="{FF2B5EF4-FFF2-40B4-BE49-F238E27FC236}">
                    <a16:creationId xmlns:a16="http://schemas.microsoft.com/office/drawing/2014/main" id="{B31F6B56-BC15-AAFE-DF85-87D605A1F1AD}"/>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97" name="object 9">
                <a:extLst>
                  <a:ext uri="{FF2B5EF4-FFF2-40B4-BE49-F238E27FC236}">
                    <a16:creationId xmlns:a16="http://schemas.microsoft.com/office/drawing/2014/main" id="{0149B10E-67E1-1BD2-DA49-2A178B1378A9}"/>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98" name="object 9">
                <a:extLst>
                  <a:ext uri="{FF2B5EF4-FFF2-40B4-BE49-F238E27FC236}">
                    <a16:creationId xmlns:a16="http://schemas.microsoft.com/office/drawing/2014/main" id="{0899FC2E-C0F1-6308-F841-B8CA0A187782}"/>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7" name="object 9">
              <a:extLst>
                <a:ext uri="{FF2B5EF4-FFF2-40B4-BE49-F238E27FC236}">
                  <a16:creationId xmlns:a16="http://schemas.microsoft.com/office/drawing/2014/main" id="{6C1603DA-F1FB-6E9D-B18F-045375E2C27D}"/>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8" name="object 9">
              <a:extLst>
                <a:ext uri="{FF2B5EF4-FFF2-40B4-BE49-F238E27FC236}">
                  <a16:creationId xmlns:a16="http://schemas.microsoft.com/office/drawing/2014/main" id="{29D070C6-3FB7-02CF-2DB4-39425B1E06DD}"/>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9" name="object 9">
              <a:extLst>
                <a:ext uri="{FF2B5EF4-FFF2-40B4-BE49-F238E27FC236}">
                  <a16:creationId xmlns:a16="http://schemas.microsoft.com/office/drawing/2014/main" id="{23B06DF6-74C3-2E1B-ACBB-E25AC9A128B6}"/>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10" name="object 9">
              <a:extLst>
                <a:ext uri="{FF2B5EF4-FFF2-40B4-BE49-F238E27FC236}">
                  <a16:creationId xmlns:a16="http://schemas.microsoft.com/office/drawing/2014/main" id="{2D8B6C02-6A64-2BB6-ECA3-72FE42F39B1E}"/>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12" name="object 9">
              <a:extLst>
                <a:ext uri="{FF2B5EF4-FFF2-40B4-BE49-F238E27FC236}">
                  <a16:creationId xmlns:a16="http://schemas.microsoft.com/office/drawing/2014/main" id="{E07EE494-2460-F3C9-92C7-01572085F36E}"/>
                </a:ext>
                <a:ext uri="{C183D7F6-B498-43B3-948B-1728B52AA6E4}">
                  <adec:decorative xmlns:adec="http://schemas.microsoft.com/office/drawing/2017/decorative" val="1"/>
                </a:ext>
              </a:extLst>
            </p:cNvPr>
            <p:cNvSpPr txBox="1"/>
            <p:nvPr/>
          </p:nvSpPr>
          <p:spPr>
            <a:xfrm>
              <a:off x="10568849" y="921423"/>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16" name="object 9">
              <a:extLst>
                <a:ext uri="{FF2B5EF4-FFF2-40B4-BE49-F238E27FC236}">
                  <a16:creationId xmlns:a16="http://schemas.microsoft.com/office/drawing/2014/main" id="{8AC9F1EF-0AD5-1B78-911A-6EB5A4E3BB29}"/>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56" name="object 9">
              <a:extLst>
                <a:ext uri="{FF2B5EF4-FFF2-40B4-BE49-F238E27FC236}">
                  <a16:creationId xmlns:a16="http://schemas.microsoft.com/office/drawing/2014/main" id="{6F0D0815-C70F-B142-F707-EDD14F6D0A59}"/>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58" name="object 9">
              <a:extLst>
                <a:ext uri="{FF2B5EF4-FFF2-40B4-BE49-F238E27FC236}">
                  <a16:creationId xmlns:a16="http://schemas.microsoft.com/office/drawing/2014/main" id="{57DA3FA2-7F6D-AB01-FD4B-882BD11DFF69}"/>
                </a:ext>
                <a:ext uri="{C183D7F6-B498-43B3-948B-1728B52AA6E4}">
                  <adec:decorative xmlns:adec="http://schemas.microsoft.com/office/drawing/2017/decorative" val="1"/>
                </a:ext>
              </a:extLst>
            </p:cNvPr>
            <p:cNvSpPr txBox="1"/>
            <p:nvPr/>
          </p:nvSpPr>
          <p:spPr>
            <a:xfrm>
              <a:off x="9612120" y="962198"/>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60" name="object 9">
              <a:extLst>
                <a:ext uri="{FF2B5EF4-FFF2-40B4-BE49-F238E27FC236}">
                  <a16:creationId xmlns:a16="http://schemas.microsoft.com/office/drawing/2014/main" id="{95B41A38-0B25-34F5-C1C9-400249E1AD5D}"/>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61" name="object 9">
              <a:extLst>
                <a:ext uri="{FF2B5EF4-FFF2-40B4-BE49-F238E27FC236}">
                  <a16:creationId xmlns:a16="http://schemas.microsoft.com/office/drawing/2014/main" id="{5FD428F5-B3B6-CE84-D076-BD2B6D226ACA}"/>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62" name="object 9">
              <a:extLst>
                <a:ext uri="{FF2B5EF4-FFF2-40B4-BE49-F238E27FC236}">
                  <a16:creationId xmlns:a16="http://schemas.microsoft.com/office/drawing/2014/main" id="{D7D066E2-5BA0-58CD-91D0-304B448159BA}"/>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63" name="object 9">
              <a:extLst>
                <a:ext uri="{FF2B5EF4-FFF2-40B4-BE49-F238E27FC236}">
                  <a16:creationId xmlns:a16="http://schemas.microsoft.com/office/drawing/2014/main" id="{6ECF8E8B-8F93-A084-EDCD-8B35C005C3ED}"/>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64" name="object 9">
              <a:extLst>
                <a:ext uri="{FF2B5EF4-FFF2-40B4-BE49-F238E27FC236}">
                  <a16:creationId xmlns:a16="http://schemas.microsoft.com/office/drawing/2014/main" id="{4BABC81A-CC1A-9607-CBE1-078981A7D8D3}"/>
                </a:ext>
                <a:ext uri="{C183D7F6-B498-43B3-948B-1728B52AA6E4}">
                  <adec:decorative xmlns:adec="http://schemas.microsoft.com/office/drawing/2017/decorative" val="1"/>
                </a:ext>
              </a:extLst>
            </p:cNvPr>
            <p:cNvSpPr txBox="1"/>
            <p:nvPr/>
          </p:nvSpPr>
          <p:spPr>
            <a:xfrm>
              <a:off x="10099702"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65" name="Kuusikulmio 38">
              <a:extLst>
                <a:ext uri="{FF2B5EF4-FFF2-40B4-BE49-F238E27FC236}">
                  <a16:creationId xmlns:a16="http://schemas.microsoft.com/office/drawing/2014/main" id="{003092BC-DF81-6956-90EB-B44B24842E30}"/>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66" name="object 9">
              <a:extLst>
                <a:ext uri="{FF2B5EF4-FFF2-40B4-BE49-F238E27FC236}">
                  <a16:creationId xmlns:a16="http://schemas.microsoft.com/office/drawing/2014/main" id="{A40A42FB-0A12-1775-CED8-9E95D5CA7A06}"/>
                </a:ext>
                <a:ext uri="{C183D7F6-B498-43B3-948B-1728B52AA6E4}">
                  <adec:decorative xmlns:adec="http://schemas.microsoft.com/office/drawing/2017/decorative" val="1"/>
                </a:ext>
              </a:extLst>
            </p:cNvPr>
            <p:cNvSpPr txBox="1"/>
            <p:nvPr/>
          </p:nvSpPr>
          <p:spPr>
            <a:xfrm>
              <a:off x="10040490" y="1253981"/>
              <a:ext cx="570901" cy="10168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300" b="1" dirty="0">
                  <a:solidFill>
                    <a:schemeClr val="accent6"/>
                  </a:solidFill>
                  <a:latin typeface="Myriad Pro"/>
                  <a:cs typeface="Myriad Pro"/>
                </a:rPr>
                <a:t>Kaikille osa-alueille </a:t>
              </a:r>
              <a:br>
                <a:rPr lang="fi-FI" sz="300" b="1" dirty="0">
                  <a:solidFill>
                    <a:schemeClr val="accent6"/>
                  </a:solidFill>
                  <a:latin typeface="Myriad Pro"/>
                  <a:cs typeface="Myriad Pro"/>
                </a:rPr>
              </a:br>
              <a:r>
                <a:rPr lang="fi-FI" sz="300" b="1" dirty="0">
                  <a:solidFill>
                    <a:schemeClr val="accent6"/>
                  </a:solidFill>
                  <a:latin typeface="Myriad Pro"/>
                  <a:cs typeface="Myriad Pro"/>
                </a:rPr>
                <a:t>ja toiminnoille yhteiset asiat</a:t>
              </a:r>
            </a:p>
          </p:txBody>
        </p:sp>
        <p:sp>
          <p:nvSpPr>
            <p:cNvPr id="67" name="Kuusikulmio 40">
              <a:extLst>
                <a:ext uri="{FF2B5EF4-FFF2-40B4-BE49-F238E27FC236}">
                  <a16:creationId xmlns:a16="http://schemas.microsoft.com/office/drawing/2014/main" id="{E1D421CA-0D4D-2B0C-2049-A32821361B0F}"/>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68" name="Kuusikulmio 41">
              <a:extLst>
                <a:ext uri="{FF2B5EF4-FFF2-40B4-BE49-F238E27FC236}">
                  <a16:creationId xmlns:a16="http://schemas.microsoft.com/office/drawing/2014/main" id="{2D7A36CC-62D8-BB1F-DFD1-35BE5B67A5BB}"/>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69" name="Kuusikulmio 42">
              <a:extLst>
                <a:ext uri="{FF2B5EF4-FFF2-40B4-BE49-F238E27FC236}">
                  <a16:creationId xmlns:a16="http://schemas.microsoft.com/office/drawing/2014/main" id="{41AB92C1-34F8-BC76-46F6-86B15173DD74}"/>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70" name="Kuusikulmio 43">
              <a:extLst>
                <a:ext uri="{FF2B5EF4-FFF2-40B4-BE49-F238E27FC236}">
                  <a16:creationId xmlns:a16="http://schemas.microsoft.com/office/drawing/2014/main" id="{5F2C164F-6511-FFB4-AE20-67B30E6FBEE7}"/>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71" name="Kuusikulmio 44">
              <a:extLst>
                <a:ext uri="{FF2B5EF4-FFF2-40B4-BE49-F238E27FC236}">
                  <a16:creationId xmlns:a16="http://schemas.microsoft.com/office/drawing/2014/main" id="{ACA81D69-09AE-4D70-7750-7583DC9B284C}"/>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72" name="Kuusikulmio 45">
              <a:extLst>
                <a:ext uri="{FF2B5EF4-FFF2-40B4-BE49-F238E27FC236}">
                  <a16:creationId xmlns:a16="http://schemas.microsoft.com/office/drawing/2014/main" id="{F5AB55AC-7DB9-E5C4-509E-D8519DE43CB9}"/>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73" name="Kuusikulmio 46">
              <a:extLst>
                <a:ext uri="{FF2B5EF4-FFF2-40B4-BE49-F238E27FC236}">
                  <a16:creationId xmlns:a16="http://schemas.microsoft.com/office/drawing/2014/main" id="{6E518D64-8EDE-9E72-3314-37EFF64773D3}"/>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74" name="Kuusikulmio 47">
              <a:extLst>
                <a:ext uri="{FF2B5EF4-FFF2-40B4-BE49-F238E27FC236}">
                  <a16:creationId xmlns:a16="http://schemas.microsoft.com/office/drawing/2014/main" id="{62169585-BC1C-1BD5-EE16-A54FB2BAEFA8}"/>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89" name="Kuusikulmio 48">
              <a:extLst>
                <a:ext uri="{FF2B5EF4-FFF2-40B4-BE49-F238E27FC236}">
                  <a16:creationId xmlns:a16="http://schemas.microsoft.com/office/drawing/2014/main" id="{05CAF357-8602-D0CC-A356-25AF6D8EC209}"/>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90" name="Kuusikulmio 49">
              <a:extLst>
                <a:ext uri="{FF2B5EF4-FFF2-40B4-BE49-F238E27FC236}">
                  <a16:creationId xmlns:a16="http://schemas.microsoft.com/office/drawing/2014/main" id="{9F78A693-F85D-9D69-CF88-6E03638A8947}"/>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91" name="Kuusikulmio 50">
              <a:extLst>
                <a:ext uri="{FF2B5EF4-FFF2-40B4-BE49-F238E27FC236}">
                  <a16:creationId xmlns:a16="http://schemas.microsoft.com/office/drawing/2014/main" id="{0346AFAA-FB23-11E3-B1B5-C74547D212EC}"/>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92" name="Kuusikulmio 51">
              <a:extLst>
                <a:ext uri="{FF2B5EF4-FFF2-40B4-BE49-F238E27FC236}">
                  <a16:creationId xmlns:a16="http://schemas.microsoft.com/office/drawing/2014/main" id="{8E617EC4-6CD2-4027-C914-81F15696973B}"/>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grpSp>
    </p:spTree>
    <p:extLst>
      <p:ext uri="{BB962C8B-B14F-4D97-AF65-F5344CB8AC3E}">
        <p14:creationId xmlns:p14="http://schemas.microsoft.com/office/powerpoint/2010/main" val="2021414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246F4B-D7DE-ABA1-64CB-802A28518E4A}"/>
              </a:ext>
            </a:extLst>
          </p:cNvPr>
          <p:cNvSpPr>
            <a:spLocks noGrp="1"/>
          </p:cNvSpPr>
          <p:nvPr>
            <p:ph type="title"/>
          </p:nvPr>
        </p:nvSpPr>
        <p:spPr/>
        <p:txBody>
          <a:bodyPr/>
          <a:lstStyle/>
          <a:p>
            <a:r>
              <a:rPr lang="fi-FI" dirty="0"/>
              <a:t>Lisämateriaalit</a:t>
            </a:r>
          </a:p>
        </p:txBody>
      </p:sp>
    </p:spTree>
    <p:extLst>
      <p:ext uri="{BB962C8B-B14F-4D97-AF65-F5344CB8AC3E}">
        <p14:creationId xmlns:p14="http://schemas.microsoft.com/office/powerpoint/2010/main" val="57127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12114B-1075-BF90-7CB7-08876635F697}"/>
            </a:ext>
          </a:extLst>
        </p:cNvPr>
        <p:cNvGrpSpPr/>
        <p:nvPr/>
      </p:nvGrpSpPr>
      <p:grpSpPr>
        <a:xfrm>
          <a:off x="0" y="0"/>
          <a:ext cx="0" cy="0"/>
          <a:chOff x="0" y="0"/>
          <a:chExt cx="0" cy="0"/>
        </a:xfrm>
      </p:grpSpPr>
      <p:sp>
        <p:nvSpPr>
          <p:cNvPr id="1035" name="Kuusikulmio 97">
            <a:extLst>
              <a:ext uri="{FF2B5EF4-FFF2-40B4-BE49-F238E27FC236}">
                <a16:creationId xmlns:a16="http://schemas.microsoft.com/office/drawing/2014/main" id="{3D1C7433-3A1C-0C09-4EEB-5D0D375182B4}"/>
              </a:ext>
              <a:ext uri="{C183D7F6-B498-43B3-948B-1728B52AA6E4}">
                <adec:decorative xmlns:adec="http://schemas.microsoft.com/office/drawing/2017/decorative" val="1"/>
              </a:ext>
            </a:extLst>
          </p:cNvPr>
          <p:cNvSpPr/>
          <p:nvPr/>
        </p:nvSpPr>
        <p:spPr>
          <a:xfrm>
            <a:off x="3070740" y="1129805"/>
            <a:ext cx="6336372" cy="4557494"/>
          </a:xfrm>
          <a:prstGeom prst="hexagon">
            <a:avLst/>
          </a:prstGeom>
          <a:noFill/>
          <a:ln w="12700">
            <a:solidFill>
              <a:srgbClr val="1F497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grpSp>
        <p:nvGrpSpPr>
          <p:cNvPr id="1055" name="Group 1054">
            <a:extLst>
              <a:ext uri="{FF2B5EF4-FFF2-40B4-BE49-F238E27FC236}">
                <a16:creationId xmlns:a16="http://schemas.microsoft.com/office/drawing/2014/main" id="{04A1DAF4-5A6B-9154-F975-F7ED98EB56EC}"/>
              </a:ext>
              <a:ext uri="{C183D7F6-B498-43B3-948B-1728B52AA6E4}">
                <adec:decorative xmlns:adec="http://schemas.microsoft.com/office/drawing/2017/decorative" val="1"/>
              </a:ext>
            </a:extLst>
          </p:cNvPr>
          <p:cNvGrpSpPr/>
          <p:nvPr/>
        </p:nvGrpSpPr>
        <p:grpSpPr>
          <a:xfrm>
            <a:off x="3156235" y="1214021"/>
            <a:ext cx="6184736" cy="4396253"/>
            <a:chOff x="3354006" y="668649"/>
            <a:chExt cx="7932764" cy="5638792"/>
          </a:xfrm>
        </p:grpSpPr>
        <p:sp>
          <p:nvSpPr>
            <p:cNvPr id="2" name="Kuusikulmio 121">
              <a:extLst>
                <a:ext uri="{FF2B5EF4-FFF2-40B4-BE49-F238E27FC236}">
                  <a16:creationId xmlns:a16="http://schemas.microsoft.com/office/drawing/2014/main" id="{01E48778-A221-EBD1-5C03-1864623D9B03}"/>
                </a:ext>
              </a:extLst>
            </p:cNvPr>
            <p:cNvSpPr/>
            <p:nvPr/>
          </p:nvSpPr>
          <p:spPr>
            <a:xfrm>
              <a:off x="3354006" y="668649"/>
              <a:ext cx="7932764" cy="5638792"/>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1043" name="Kuusikulmio 143">
              <a:hlinkClick r:id="rId3" action="ppaction://hlinksldjump"/>
              <a:extLst>
                <a:ext uri="{FF2B5EF4-FFF2-40B4-BE49-F238E27FC236}">
                  <a16:creationId xmlns:a16="http://schemas.microsoft.com/office/drawing/2014/main" id="{93DBE5C1-D88F-42E4-AEDD-74C96CD5D063}"/>
                </a:ext>
              </a:extLst>
            </p:cNvPr>
            <p:cNvSpPr/>
            <p:nvPr/>
          </p:nvSpPr>
          <p:spPr>
            <a:xfrm>
              <a:off x="3898299" y="2884356"/>
              <a:ext cx="1723180"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3" name="Kuusikulmio 122">
              <a:extLst>
                <a:ext uri="{FF2B5EF4-FFF2-40B4-BE49-F238E27FC236}">
                  <a16:creationId xmlns:a16="http://schemas.microsoft.com/office/drawing/2014/main" id="{16B909DC-0936-E898-157D-041C0FC1FE43}"/>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4" name="Kuusikulmio 123">
              <a:extLst>
                <a:ext uri="{FF2B5EF4-FFF2-40B4-BE49-F238E27FC236}">
                  <a16:creationId xmlns:a16="http://schemas.microsoft.com/office/drawing/2014/main" id="{193CA92F-EAD3-21A4-8E3B-2803C43E1B49}"/>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7" name="Kuusikulmio 124">
              <a:extLst>
                <a:ext uri="{FF2B5EF4-FFF2-40B4-BE49-F238E27FC236}">
                  <a16:creationId xmlns:a16="http://schemas.microsoft.com/office/drawing/2014/main" id="{3C11958C-583E-4D50-599A-C257A6439604}"/>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8" name="object 9">
              <a:extLst>
                <a:ext uri="{FF2B5EF4-FFF2-40B4-BE49-F238E27FC236}">
                  <a16:creationId xmlns:a16="http://schemas.microsoft.com/office/drawing/2014/main" id="{8D02546E-71C7-80BD-616C-45C6EE38B160}"/>
                </a:ext>
              </a:extLst>
            </p:cNvPr>
            <p:cNvSpPr txBox="1"/>
            <p:nvPr/>
          </p:nvSpPr>
          <p:spPr>
            <a:xfrm>
              <a:off x="5832516" y="2607306"/>
              <a:ext cx="1295585" cy="24761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bg1"/>
                  </a:solidFill>
                  <a:latin typeface="Myriad Pro"/>
                  <a:cs typeface="Myriad Pro"/>
                </a:rPr>
                <a:t>JOHTAJUUS</a:t>
              </a:r>
            </a:p>
          </p:txBody>
        </p:sp>
        <p:sp>
          <p:nvSpPr>
            <p:cNvPr id="12" name="object 9">
              <a:extLst>
                <a:ext uri="{FF2B5EF4-FFF2-40B4-BE49-F238E27FC236}">
                  <a16:creationId xmlns:a16="http://schemas.microsoft.com/office/drawing/2014/main" id="{504DD793-9755-5ECA-D6BD-CDD488C275F8}"/>
                </a:ext>
              </a:extLst>
            </p:cNvPr>
            <p:cNvSpPr txBox="1"/>
            <p:nvPr/>
          </p:nvSpPr>
          <p:spPr>
            <a:xfrm>
              <a:off x="7382373" y="3219378"/>
              <a:ext cx="1460437" cy="75916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bg1"/>
                  </a:solidFill>
                  <a:latin typeface="Myriad Pro"/>
                  <a:cs typeface="Myriad Pro"/>
                </a:rPr>
                <a:t>HENKILÖSTÖ- </a:t>
              </a:r>
              <a:br>
                <a:rPr lang="fi-FI" sz="1200" dirty="0">
                  <a:solidFill>
                    <a:schemeClr val="bg1"/>
                  </a:solidFill>
                  <a:latin typeface="Myriad Pro"/>
                  <a:cs typeface="Myriad Pro"/>
                </a:rPr>
              </a:br>
              <a:r>
                <a:rPr lang="fi-FI" sz="1200" dirty="0">
                  <a:solidFill>
                    <a:schemeClr val="bg1"/>
                  </a:solidFill>
                  <a:latin typeface="Myriad Pro"/>
                  <a:cs typeface="Myriad Pro"/>
                </a:rPr>
                <a:t>VOIMAVARAT</a:t>
              </a:r>
            </a:p>
            <a:p>
              <a:pPr marL="7316" marR="40432" algn="ctr">
                <a:lnSpc>
                  <a:spcPct val="108000"/>
                </a:lnSpc>
                <a:spcBef>
                  <a:spcPts val="39"/>
                </a:spcBef>
                <a:tabLst>
                  <a:tab pos="102812" algn="l"/>
                </a:tabLst>
              </a:pPr>
              <a:endParaRPr lang="fi-FI" sz="1200" dirty="0">
                <a:solidFill>
                  <a:schemeClr val="bg1"/>
                </a:solidFill>
                <a:latin typeface="Myriad Pro"/>
                <a:cs typeface="Myriad Pro"/>
              </a:endParaRPr>
            </a:p>
          </p:txBody>
        </p:sp>
        <p:sp>
          <p:nvSpPr>
            <p:cNvPr id="13" name="object 9">
              <a:extLst>
                <a:ext uri="{FF2B5EF4-FFF2-40B4-BE49-F238E27FC236}">
                  <a16:creationId xmlns:a16="http://schemas.microsoft.com/office/drawing/2014/main" id="{85F0DABC-AEF4-3A39-C05D-721C72075FD0}"/>
                </a:ext>
              </a:extLst>
            </p:cNvPr>
            <p:cNvSpPr txBox="1"/>
            <p:nvPr/>
          </p:nvSpPr>
          <p:spPr>
            <a:xfrm>
              <a:off x="5566412" y="4174283"/>
              <a:ext cx="1875754" cy="24761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bg1"/>
                  </a:solidFill>
                  <a:latin typeface="Myriad Pro"/>
                  <a:cs typeface="Myriad Pro"/>
                </a:rPr>
                <a:t>TYÖNANTAJUUS</a:t>
              </a:r>
            </a:p>
          </p:txBody>
        </p:sp>
        <p:sp>
          <p:nvSpPr>
            <p:cNvPr id="16" name="object 9">
              <a:extLst>
                <a:ext uri="{FF2B5EF4-FFF2-40B4-BE49-F238E27FC236}">
                  <a16:creationId xmlns:a16="http://schemas.microsoft.com/office/drawing/2014/main" id="{7C6D022B-BCDB-8546-0C49-2333BF69A291}"/>
                </a:ext>
              </a:extLst>
            </p:cNvPr>
            <p:cNvSpPr txBox="1"/>
            <p:nvPr/>
          </p:nvSpPr>
          <p:spPr>
            <a:xfrm>
              <a:off x="7658365" y="1737877"/>
              <a:ext cx="1118174" cy="66524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tx2"/>
                  </a:solidFill>
                  <a:latin typeface="Myriad Pro"/>
                  <a:cs typeface="Myriad Pro"/>
                </a:rPr>
                <a:t>Arvot ja </a:t>
              </a:r>
              <a:br>
                <a:rPr lang="fi-FI" sz="1050" dirty="0">
                  <a:solidFill>
                    <a:schemeClr val="tx2"/>
                  </a:solidFill>
                  <a:latin typeface="Myriad Pro"/>
                  <a:cs typeface="Myriad Pro"/>
                </a:rPr>
              </a:br>
              <a:r>
                <a:rPr lang="fi-FI" sz="1050" dirty="0">
                  <a:solidFill>
                    <a:schemeClr val="tx2"/>
                  </a:solidFill>
                  <a:latin typeface="Myriad Pro"/>
                  <a:cs typeface="Myriad Pro"/>
                </a:rPr>
                <a:t>virkamies-etiikka</a:t>
              </a:r>
            </a:p>
          </p:txBody>
        </p:sp>
        <p:sp>
          <p:nvSpPr>
            <p:cNvPr id="17" name="object 9">
              <a:extLst>
                <a:ext uri="{FF2B5EF4-FFF2-40B4-BE49-F238E27FC236}">
                  <a16:creationId xmlns:a16="http://schemas.microsoft.com/office/drawing/2014/main" id="{97720079-629F-16C9-0209-14EF4ABA8175}"/>
                </a:ext>
              </a:extLst>
            </p:cNvPr>
            <p:cNvSpPr txBox="1"/>
            <p:nvPr/>
          </p:nvSpPr>
          <p:spPr>
            <a:xfrm>
              <a:off x="8532959" y="1173224"/>
              <a:ext cx="1497254" cy="4413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tx2"/>
                  </a:solidFill>
                  <a:latin typeface="Myriad Pro"/>
                  <a:cs typeface="Myriad Pro"/>
                </a:rPr>
                <a:t>Työhyvinvointi </a:t>
              </a:r>
              <a:br>
                <a:rPr lang="fi-FI" sz="1050" dirty="0">
                  <a:solidFill>
                    <a:schemeClr val="tx2"/>
                  </a:solidFill>
                  <a:latin typeface="Myriad Pro"/>
                  <a:cs typeface="Myriad Pro"/>
                </a:rPr>
              </a:br>
              <a:r>
                <a:rPr lang="fi-FI" sz="1050" dirty="0">
                  <a:solidFill>
                    <a:schemeClr val="tx2"/>
                  </a:solidFill>
                  <a:latin typeface="Myriad Pro"/>
                  <a:cs typeface="Myriad Pro"/>
                </a:rPr>
                <a:t>ja työkyky</a:t>
              </a:r>
            </a:p>
          </p:txBody>
        </p:sp>
        <p:sp>
          <p:nvSpPr>
            <p:cNvPr id="21" name="object 9">
              <a:extLst>
                <a:ext uri="{FF2B5EF4-FFF2-40B4-BE49-F238E27FC236}">
                  <a16:creationId xmlns:a16="http://schemas.microsoft.com/office/drawing/2014/main" id="{9BB00A6E-A577-B4E5-506B-4F27E5323A8C}"/>
                </a:ext>
              </a:extLst>
            </p:cNvPr>
            <p:cNvSpPr txBox="1"/>
            <p:nvPr/>
          </p:nvSpPr>
          <p:spPr>
            <a:xfrm>
              <a:off x="9757233" y="3297384"/>
              <a:ext cx="1497254" cy="4413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tx2"/>
                  </a:solidFill>
                  <a:latin typeface="Myriad Pro"/>
                  <a:cs typeface="Myriad Pro"/>
                </a:rPr>
                <a:t>Henkilöstö-suunnittelu</a:t>
              </a:r>
            </a:p>
          </p:txBody>
        </p:sp>
        <p:sp>
          <p:nvSpPr>
            <p:cNvPr id="22" name="object 9">
              <a:extLst>
                <a:ext uri="{FF2B5EF4-FFF2-40B4-BE49-F238E27FC236}">
                  <a16:creationId xmlns:a16="http://schemas.microsoft.com/office/drawing/2014/main" id="{EBF46AB7-E007-075A-2D83-BD51803263AD}"/>
                </a:ext>
              </a:extLst>
            </p:cNvPr>
            <p:cNvSpPr txBox="1"/>
            <p:nvPr/>
          </p:nvSpPr>
          <p:spPr>
            <a:xfrm>
              <a:off x="8689237" y="4010105"/>
              <a:ext cx="1497254" cy="66524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tx2"/>
                  </a:solidFill>
                  <a:latin typeface="Myriad Pro"/>
                  <a:cs typeface="Myriad Pro"/>
                </a:rPr>
                <a:t>Rekrytointi ja </a:t>
              </a:r>
              <a:br>
                <a:rPr lang="fi-FI" sz="1050" dirty="0">
                  <a:solidFill>
                    <a:schemeClr val="tx2"/>
                  </a:solidFill>
                  <a:latin typeface="Myriad Pro"/>
                  <a:cs typeface="Myriad Pro"/>
                </a:rPr>
              </a:br>
              <a:r>
                <a:rPr lang="fi-FI" sz="1050" dirty="0">
                  <a:solidFill>
                    <a:schemeClr val="tx2"/>
                  </a:solidFill>
                  <a:latin typeface="Myriad Pro"/>
                  <a:cs typeface="Myriad Pro"/>
                </a:rPr>
                <a:t>muu osaamisen </a:t>
              </a:r>
              <a:br>
                <a:rPr lang="fi-FI" sz="1050" dirty="0">
                  <a:solidFill>
                    <a:schemeClr val="tx2"/>
                  </a:solidFill>
                  <a:latin typeface="Myriad Pro"/>
                  <a:cs typeface="Myriad Pro"/>
                </a:rPr>
              </a:br>
              <a:r>
                <a:rPr lang="fi-FI" sz="1050" dirty="0">
                  <a:solidFill>
                    <a:schemeClr val="tx2"/>
                  </a:solidFill>
                  <a:latin typeface="Myriad Pro"/>
                  <a:cs typeface="Myriad Pro"/>
                </a:rPr>
                <a:t>hankinta</a:t>
              </a:r>
            </a:p>
          </p:txBody>
        </p:sp>
        <p:sp>
          <p:nvSpPr>
            <p:cNvPr id="23" name="object 9">
              <a:extLst>
                <a:ext uri="{FF2B5EF4-FFF2-40B4-BE49-F238E27FC236}">
                  <a16:creationId xmlns:a16="http://schemas.microsoft.com/office/drawing/2014/main" id="{B64B31DC-570D-BB9C-CB34-D639E42F70BC}"/>
                </a:ext>
              </a:extLst>
            </p:cNvPr>
            <p:cNvSpPr txBox="1"/>
            <p:nvPr/>
          </p:nvSpPr>
          <p:spPr>
            <a:xfrm>
              <a:off x="7753843" y="4742050"/>
              <a:ext cx="1003999" cy="4413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tx2"/>
                  </a:solidFill>
                  <a:latin typeface="Myriad Pro"/>
                  <a:cs typeface="Myriad Pro"/>
                </a:rPr>
                <a:t>Työnantaja-kuva</a:t>
              </a:r>
            </a:p>
          </p:txBody>
        </p:sp>
        <p:sp>
          <p:nvSpPr>
            <p:cNvPr id="24" name="object 9">
              <a:extLst>
                <a:ext uri="{FF2B5EF4-FFF2-40B4-BE49-F238E27FC236}">
                  <a16:creationId xmlns:a16="http://schemas.microsoft.com/office/drawing/2014/main" id="{1EBAE86F-3B6B-66B2-39B3-5E7BAB69937D}"/>
                </a:ext>
              </a:extLst>
            </p:cNvPr>
            <p:cNvSpPr txBox="1"/>
            <p:nvPr/>
          </p:nvSpPr>
          <p:spPr>
            <a:xfrm>
              <a:off x="8755420" y="5188160"/>
              <a:ext cx="1497254" cy="4413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tx2"/>
                  </a:solidFill>
                  <a:latin typeface="Myriad Pro"/>
                  <a:cs typeface="Myriad Pro"/>
                </a:rPr>
                <a:t>Työ ja </a:t>
              </a:r>
              <a:br>
                <a:rPr lang="fi-FI" sz="1050" dirty="0">
                  <a:solidFill>
                    <a:schemeClr val="tx2"/>
                  </a:solidFill>
                  <a:latin typeface="Myriad Pro"/>
                  <a:cs typeface="Myriad Pro"/>
                </a:rPr>
              </a:br>
              <a:r>
                <a:rPr lang="fi-FI" sz="1050" dirty="0">
                  <a:solidFill>
                    <a:schemeClr val="tx2"/>
                  </a:solidFill>
                  <a:latin typeface="Myriad Pro"/>
                  <a:cs typeface="Myriad Pro"/>
                </a:rPr>
                <a:t>työympäristöt</a:t>
              </a:r>
            </a:p>
          </p:txBody>
        </p:sp>
        <p:sp>
          <p:nvSpPr>
            <p:cNvPr id="25" name="object 9">
              <a:extLst>
                <a:ext uri="{FF2B5EF4-FFF2-40B4-BE49-F238E27FC236}">
                  <a16:creationId xmlns:a16="http://schemas.microsoft.com/office/drawing/2014/main" id="{2671C68A-9E7F-04CE-ED25-F064619D6A7F}"/>
                </a:ext>
              </a:extLst>
            </p:cNvPr>
            <p:cNvSpPr txBox="1"/>
            <p:nvPr/>
          </p:nvSpPr>
          <p:spPr>
            <a:xfrm>
              <a:off x="4033468" y="4148997"/>
              <a:ext cx="1295585" cy="88911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tx2"/>
                  </a:solidFill>
                  <a:latin typeface="Myriad Pro"/>
                  <a:cs typeface="Myriad Pro"/>
                </a:rPr>
                <a:t>Henkilöstön oikeusasema </a:t>
              </a:r>
              <a:br>
                <a:rPr lang="fi-FI" sz="1050" dirty="0">
                  <a:solidFill>
                    <a:schemeClr val="tx2"/>
                  </a:solidFill>
                  <a:latin typeface="Myriad Pro"/>
                  <a:cs typeface="Myriad Pro"/>
                </a:rPr>
              </a:br>
              <a:r>
                <a:rPr lang="fi-FI" sz="1050" dirty="0">
                  <a:solidFill>
                    <a:schemeClr val="tx2"/>
                  </a:solidFill>
                  <a:latin typeface="Myriad Pro"/>
                  <a:cs typeface="Myriad Pro"/>
                </a:rPr>
                <a:t>ja TA-</a:t>
              </a:r>
            </a:p>
            <a:p>
              <a:pPr marL="7316" marR="40432" algn="ctr">
                <a:lnSpc>
                  <a:spcPct val="108000"/>
                </a:lnSpc>
                <a:spcBef>
                  <a:spcPts val="39"/>
                </a:spcBef>
                <a:tabLst>
                  <a:tab pos="102812" algn="l"/>
                </a:tabLst>
              </a:pPr>
              <a:r>
                <a:rPr lang="fi-FI" sz="1050" dirty="0">
                  <a:solidFill>
                    <a:schemeClr val="tx2"/>
                  </a:solidFill>
                  <a:latin typeface="Myriad Pro"/>
                  <a:cs typeface="Myriad Pro"/>
                </a:rPr>
                <a:t>velvoitteet</a:t>
              </a:r>
            </a:p>
          </p:txBody>
        </p:sp>
        <p:sp>
          <p:nvSpPr>
            <p:cNvPr id="28" name="object 9">
              <a:extLst>
                <a:ext uri="{FF2B5EF4-FFF2-40B4-BE49-F238E27FC236}">
                  <a16:creationId xmlns:a16="http://schemas.microsoft.com/office/drawing/2014/main" id="{E31A5982-31F2-EB89-086E-FBC732BA087A}"/>
                </a:ext>
              </a:extLst>
            </p:cNvPr>
            <p:cNvSpPr txBox="1"/>
            <p:nvPr/>
          </p:nvSpPr>
          <p:spPr>
            <a:xfrm>
              <a:off x="4900034" y="5482433"/>
              <a:ext cx="1120081" cy="4413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tx2"/>
                  </a:solidFill>
                  <a:latin typeface="Myriad Pro"/>
                  <a:cs typeface="Myriad Pro"/>
                </a:rPr>
                <a:t>Yhteis-</a:t>
              </a:r>
            </a:p>
            <a:p>
              <a:pPr marL="7316" marR="40432" algn="ctr">
                <a:lnSpc>
                  <a:spcPct val="108000"/>
                </a:lnSpc>
                <a:spcBef>
                  <a:spcPts val="39"/>
                </a:spcBef>
                <a:tabLst>
                  <a:tab pos="102812" algn="l"/>
                </a:tabLst>
              </a:pPr>
              <a:r>
                <a:rPr lang="fi-FI" sz="1050" dirty="0">
                  <a:solidFill>
                    <a:schemeClr val="tx2"/>
                  </a:solidFill>
                  <a:latin typeface="Myriad Pro"/>
                  <a:cs typeface="Myriad Pro"/>
                </a:rPr>
                <a:t>toiminta</a:t>
              </a:r>
            </a:p>
          </p:txBody>
        </p:sp>
        <p:sp>
          <p:nvSpPr>
            <p:cNvPr id="1026" name="object 9">
              <a:extLst>
                <a:ext uri="{FF2B5EF4-FFF2-40B4-BE49-F238E27FC236}">
                  <a16:creationId xmlns:a16="http://schemas.microsoft.com/office/drawing/2014/main" id="{7A85111E-851B-12C9-D0F6-EC59E1CB5261}"/>
                </a:ext>
              </a:extLst>
            </p:cNvPr>
            <p:cNvSpPr txBox="1"/>
            <p:nvPr/>
          </p:nvSpPr>
          <p:spPr>
            <a:xfrm>
              <a:off x="4043573" y="3067134"/>
              <a:ext cx="1494294" cy="42057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dirty="0">
                  <a:solidFill>
                    <a:schemeClr val="tx2"/>
                  </a:solidFill>
                  <a:latin typeface="Myriad Pro"/>
                  <a:cs typeface="Myriad Pro"/>
                </a:rPr>
                <a:t>Neuvottelutoiminta</a:t>
              </a:r>
              <a:br>
                <a:rPr lang="fi-FI" sz="1000" dirty="0">
                  <a:solidFill>
                    <a:schemeClr val="tx2"/>
                  </a:solidFill>
                  <a:latin typeface="Myriad Pro"/>
                  <a:cs typeface="Myriad Pro"/>
                </a:rPr>
              </a:br>
              <a:r>
                <a:rPr lang="fi-FI" sz="1000" dirty="0">
                  <a:solidFill>
                    <a:schemeClr val="tx2"/>
                  </a:solidFill>
                  <a:latin typeface="Myriad Pro"/>
                  <a:cs typeface="Myriad Pro"/>
                </a:rPr>
                <a:t>ja työelämäsuhteet</a:t>
              </a:r>
            </a:p>
          </p:txBody>
        </p:sp>
        <p:sp>
          <p:nvSpPr>
            <p:cNvPr id="1028" name="object 9">
              <a:extLst>
                <a:ext uri="{FF2B5EF4-FFF2-40B4-BE49-F238E27FC236}">
                  <a16:creationId xmlns:a16="http://schemas.microsoft.com/office/drawing/2014/main" id="{C4087F9E-4162-DD0F-8682-628B9C6DFF49}"/>
                </a:ext>
              </a:extLst>
            </p:cNvPr>
            <p:cNvSpPr txBox="1"/>
            <p:nvPr/>
          </p:nvSpPr>
          <p:spPr>
            <a:xfrm>
              <a:off x="5103322" y="1130402"/>
              <a:ext cx="1295585" cy="4413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tx2"/>
                  </a:solidFill>
                  <a:latin typeface="Myriad Pro"/>
                  <a:cs typeface="Myriad Pro"/>
                </a:rPr>
                <a:t>Suorituksen </a:t>
              </a:r>
              <a:br>
                <a:rPr lang="fi-FI" sz="1050" dirty="0">
                  <a:solidFill>
                    <a:schemeClr val="tx2"/>
                  </a:solidFill>
                  <a:latin typeface="Myriad Pro"/>
                  <a:cs typeface="Myriad Pro"/>
                </a:rPr>
              </a:br>
              <a:r>
                <a:rPr lang="fi-FI" sz="1050" dirty="0">
                  <a:solidFill>
                    <a:schemeClr val="tx2"/>
                  </a:solidFill>
                  <a:latin typeface="Myriad Pro"/>
                  <a:cs typeface="Myriad Pro"/>
                </a:rPr>
                <a:t>johtaminen</a:t>
              </a:r>
            </a:p>
          </p:txBody>
        </p:sp>
        <p:sp>
          <p:nvSpPr>
            <p:cNvPr id="1032" name="object 9">
              <a:extLst>
                <a:ext uri="{FF2B5EF4-FFF2-40B4-BE49-F238E27FC236}">
                  <a16:creationId xmlns:a16="http://schemas.microsoft.com/office/drawing/2014/main" id="{B3AA8CC9-5A9D-B0CB-0418-C40A6D4B9671}"/>
                </a:ext>
              </a:extLst>
            </p:cNvPr>
            <p:cNvSpPr txBox="1"/>
            <p:nvPr/>
          </p:nvSpPr>
          <p:spPr>
            <a:xfrm>
              <a:off x="6408537" y="1146304"/>
              <a:ext cx="1497254" cy="4413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tx2"/>
                  </a:solidFill>
                  <a:latin typeface="Myriad Pro"/>
                  <a:cs typeface="Myriad Pro"/>
                </a:rPr>
                <a:t>Oppiminen ja </a:t>
              </a:r>
              <a:br>
                <a:rPr lang="fi-FI" sz="1050" dirty="0">
                  <a:solidFill>
                    <a:schemeClr val="tx2"/>
                  </a:solidFill>
                  <a:latin typeface="Myriad Pro"/>
                  <a:cs typeface="Myriad Pro"/>
                </a:rPr>
              </a:br>
              <a:r>
                <a:rPr lang="fi-FI" sz="1050" dirty="0">
                  <a:solidFill>
                    <a:schemeClr val="tx2"/>
                  </a:solidFill>
                  <a:latin typeface="Myriad Pro"/>
                  <a:cs typeface="Myriad Pro"/>
                </a:rPr>
                <a:t>uudistuminen</a:t>
              </a:r>
            </a:p>
          </p:txBody>
        </p:sp>
        <p:sp>
          <p:nvSpPr>
            <p:cNvPr id="1041" name="Kuusikulmio 141">
              <a:extLst>
                <a:ext uri="{FF2B5EF4-FFF2-40B4-BE49-F238E27FC236}">
                  <a16:creationId xmlns:a16="http://schemas.microsoft.com/office/drawing/2014/main" id="{60681C55-A981-3F06-C3C5-D44973E30489}"/>
                </a:ext>
              </a:extLst>
            </p:cNvPr>
            <p:cNvSpPr/>
            <p:nvPr/>
          </p:nvSpPr>
          <p:spPr>
            <a:xfrm>
              <a:off x="4790720" y="5170131"/>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042" name="object 9">
              <a:extLst>
                <a:ext uri="{FF2B5EF4-FFF2-40B4-BE49-F238E27FC236}">
                  <a16:creationId xmlns:a16="http://schemas.microsoft.com/office/drawing/2014/main" id="{22E34241-4359-A162-C0DA-5B98A4EB57E7}"/>
                </a:ext>
              </a:extLst>
            </p:cNvPr>
            <p:cNvSpPr txBox="1"/>
            <p:nvPr/>
          </p:nvSpPr>
          <p:spPr>
            <a:xfrm>
              <a:off x="6287116" y="5486987"/>
              <a:ext cx="1559920" cy="6639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b="1" dirty="0">
                  <a:solidFill>
                    <a:schemeClr val="tx2"/>
                  </a:solidFill>
                  <a:latin typeface="Myriad Pro"/>
                  <a:cs typeface="Myriad Pro"/>
                </a:rPr>
                <a:t>Kaikille osa-alueille </a:t>
              </a:r>
              <a:br>
                <a:rPr lang="fi-FI" sz="1050" b="1" dirty="0">
                  <a:solidFill>
                    <a:schemeClr val="tx2"/>
                  </a:solidFill>
                  <a:latin typeface="Myriad Pro"/>
                  <a:cs typeface="Myriad Pro"/>
                </a:rPr>
              </a:br>
              <a:r>
                <a:rPr lang="fi-FI" sz="1050" b="1" dirty="0">
                  <a:solidFill>
                    <a:schemeClr val="tx2"/>
                  </a:solidFill>
                  <a:latin typeface="Myriad Pro"/>
                  <a:cs typeface="Myriad Pro"/>
                </a:rPr>
                <a:t>ja toiminnoille yhteiset asiat</a:t>
              </a:r>
            </a:p>
          </p:txBody>
        </p:sp>
        <p:sp>
          <p:nvSpPr>
            <p:cNvPr id="1044" name="Kuusikulmio 144">
              <a:extLst>
                <a:ext uri="{FF2B5EF4-FFF2-40B4-BE49-F238E27FC236}">
                  <a16:creationId xmlns:a16="http://schemas.microsoft.com/office/drawing/2014/main" id="{C9615B87-1219-0AC8-5D33-69BE8319845E}"/>
                </a:ext>
              </a:extLst>
            </p:cNvPr>
            <p:cNvSpPr/>
            <p:nvPr/>
          </p:nvSpPr>
          <p:spPr>
            <a:xfrm>
              <a:off x="4022708" y="4022624"/>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045" name="Kuusikulmio 145">
              <a:hlinkClick r:id="rId4" action="ppaction://hlinksldjump"/>
              <a:extLst>
                <a:ext uri="{FF2B5EF4-FFF2-40B4-BE49-F238E27FC236}">
                  <a16:creationId xmlns:a16="http://schemas.microsoft.com/office/drawing/2014/main" id="{89A1969B-2A95-2775-9FE0-71236FFEE209}"/>
                </a:ext>
              </a:extLst>
            </p:cNvPr>
            <p:cNvSpPr/>
            <p:nvPr/>
          </p:nvSpPr>
          <p:spPr>
            <a:xfrm>
              <a:off x="5091988" y="838477"/>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1046" name="Kuusikulmio 146">
              <a:hlinkClick r:id="rId5" action="ppaction://hlinksldjump"/>
              <a:extLst>
                <a:ext uri="{FF2B5EF4-FFF2-40B4-BE49-F238E27FC236}">
                  <a16:creationId xmlns:a16="http://schemas.microsoft.com/office/drawing/2014/main" id="{4FA9EC90-579F-1E80-FD68-0107B5A11CB4}"/>
                </a:ext>
              </a:extLst>
            </p:cNvPr>
            <p:cNvSpPr/>
            <p:nvPr/>
          </p:nvSpPr>
          <p:spPr>
            <a:xfrm>
              <a:off x="7547303" y="1494723"/>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00">
                <a:solidFill>
                  <a:prstClr val="white"/>
                </a:solidFill>
                <a:latin typeface="Calibri"/>
              </a:endParaRPr>
            </a:p>
          </p:txBody>
        </p:sp>
        <p:sp>
          <p:nvSpPr>
            <p:cNvPr id="1047" name="Kuusikulmio 147">
              <a:hlinkClick r:id="rId6" action="ppaction://hlinksldjump"/>
              <a:extLst>
                <a:ext uri="{FF2B5EF4-FFF2-40B4-BE49-F238E27FC236}">
                  <a16:creationId xmlns:a16="http://schemas.microsoft.com/office/drawing/2014/main" id="{AB49F0D0-5209-6B9F-A75A-B21922A61D48}"/>
                </a:ext>
              </a:extLst>
            </p:cNvPr>
            <p:cNvSpPr/>
            <p:nvPr/>
          </p:nvSpPr>
          <p:spPr>
            <a:xfrm>
              <a:off x="8612868" y="838477"/>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00">
                <a:solidFill>
                  <a:prstClr val="white"/>
                </a:solidFill>
                <a:latin typeface="Calibri"/>
              </a:endParaRPr>
            </a:p>
          </p:txBody>
        </p:sp>
        <p:sp>
          <p:nvSpPr>
            <p:cNvPr id="1048" name="Kuusikulmio 148">
              <a:hlinkClick r:id="rId7" action="ppaction://hlinksldjump"/>
              <a:extLst>
                <a:ext uri="{FF2B5EF4-FFF2-40B4-BE49-F238E27FC236}">
                  <a16:creationId xmlns:a16="http://schemas.microsoft.com/office/drawing/2014/main" id="{6B4F3192-BDCA-7B03-0EDD-B171F58FB38D}"/>
                </a:ext>
              </a:extLst>
            </p:cNvPr>
            <p:cNvSpPr/>
            <p:nvPr/>
          </p:nvSpPr>
          <p:spPr>
            <a:xfrm>
              <a:off x="8782728" y="2328859"/>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1049" name="Kuusikulmio 149">
              <a:extLst>
                <a:ext uri="{FF2B5EF4-FFF2-40B4-BE49-F238E27FC236}">
                  <a16:creationId xmlns:a16="http://schemas.microsoft.com/office/drawing/2014/main" id="{50942593-A6A7-7B1E-A157-F663834813E2}"/>
                </a:ext>
              </a:extLst>
            </p:cNvPr>
            <p:cNvSpPr/>
            <p:nvPr/>
          </p:nvSpPr>
          <p:spPr>
            <a:xfrm>
              <a:off x="9837784" y="3019691"/>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050" name="Kuusikulmio 150">
              <a:extLst>
                <a:ext uri="{FF2B5EF4-FFF2-40B4-BE49-F238E27FC236}">
                  <a16:creationId xmlns:a16="http://schemas.microsoft.com/office/drawing/2014/main" id="{AE0627FA-2444-F4F2-D603-396DAE2DAA46}"/>
                </a:ext>
              </a:extLst>
            </p:cNvPr>
            <p:cNvSpPr/>
            <p:nvPr/>
          </p:nvSpPr>
          <p:spPr>
            <a:xfrm>
              <a:off x="8772046" y="380317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051" name="Kuusikulmio 151">
              <a:extLst>
                <a:ext uri="{FF2B5EF4-FFF2-40B4-BE49-F238E27FC236}">
                  <a16:creationId xmlns:a16="http://schemas.microsoft.com/office/drawing/2014/main" id="{AFDA3661-4914-563F-8B73-8409DD229A09}"/>
                </a:ext>
              </a:extLst>
            </p:cNvPr>
            <p:cNvSpPr/>
            <p:nvPr/>
          </p:nvSpPr>
          <p:spPr>
            <a:xfrm>
              <a:off x="7623059" y="4426130"/>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052" name="Kuusikulmio 152">
              <a:hlinkClick r:id="rId8" action="ppaction://hlinksldjump"/>
              <a:extLst>
                <a:ext uri="{FF2B5EF4-FFF2-40B4-BE49-F238E27FC236}">
                  <a16:creationId xmlns:a16="http://schemas.microsoft.com/office/drawing/2014/main" id="{A22435DB-7A60-A88B-FE54-A97521AC36F9}"/>
                </a:ext>
              </a:extLst>
            </p:cNvPr>
            <p:cNvSpPr/>
            <p:nvPr/>
          </p:nvSpPr>
          <p:spPr>
            <a:xfrm>
              <a:off x="6472060" y="83847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00">
                <a:solidFill>
                  <a:prstClr val="white"/>
                </a:solidFill>
                <a:latin typeface="Calibri"/>
              </a:endParaRPr>
            </a:p>
          </p:txBody>
        </p:sp>
        <p:sp>
          <p:nvSpPr>
            <p:cNvPr id="1053" name="Kuusikulmio 153">
              <a:extLst>
                <a:ext uri="{FF2B5EF4-FFF2-40B4-BE49-F238E27FC236}">
                  <a16:creationId xmlns:a16="http://schemas.microsoft.com/office/drawing/2014/main" id="{09E25A21-8E1C-5CA1-96FE-1D9C4EE33E0E}"/>
                </a:ext>
              </a:extLst>
            </p:cNvPr>
            <p:cNvSpPr/>
            <p:nvPr/>
          </p:nvSpPr>
          <p:spPr>
            <a:xfrm>
              <a:off x="8832870" y="4969303"/>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054" name="Kuusikulmio 154">
              <a:hlinkClick r:id="rId9" action="ppaction://hlinksldjump"/>
              <a:extLst>
                <a:ext uri="{FF2B5EF4-FFF2-40B4-BE49-F238E27FC236}">
                  <a16:creationId xmlns:a16="http://schemas.microsoft.com/office/drawing/2014/main" id="{591F5580-EFFE-43BD-FDF9-511B303AA332}"/>
                </a:ext>
              </a:extLst>
            </p:cNvPr>
            <p:cNvSpPr/>
            <p:nvPr/>
          </p:nvSpPr>
          <p:spPr>
            <a:xfrm>
              <a:off x="4152298" y="1766432"/>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00" dirty="0">
                <a:solidFill>
                  <a:prstClr val="white"/>
                </a:solidFill>
                <a:latin typeface="Calibri"/>
              </a:endParaRPr>
            </a:p>
          </p:txBody>
        </p:sp>
        <p:sp>
          <p:nvSpPr>
            <p:cNvPr id="18" name="object 9">
              <a:extLst>
                <a:ext uri="{FF2B5EF4-FFF2-40B4-BE49-F238E27FC236}">
                  <a16:creationId xmlns:a16="http://schemas.microsoft.com/office/drawing/2014/main" id="{7270D2A2-8FBC-9EF2-9D0D-E10FCB9B8530}"/>
                </a:ext>
              </a:extLst>
            </p:cNvPr>
            <p:cNvSpPr txBox="1"/>
            <p:nvPr/>
          </p:nvSpPr>
          <p:spPr>
            <a:xfrm>
              <a:off x="8731790" y="2705416"/>
              <a:ext cx="1497254" cy="21751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tx2"/>
                  </a:solidFill>
                  <a:latin typeface="Myriad Pro"/>
                  <a:cs typeface="Myriad Pro"/>
                </a:rPr>
                <a:t>Työsuojelu</a:t>
              </a:r>
            </a:p>
          </p:txBody>
        </p:sp>
        <p:sp>
          <p:nvSpPr>
            <p:cNvPr id="37" name="object 9">
              <a:extLst>
                <a:ext uri="{FF2B5EF4-FFF2-40B4-BE49-F238E27FC236}">
                  <a16:creationId xmlns:a16="http://schemas.microsoft.com/office/drawing/2014/main" id="{52707EE9-C98B-4342-60DC-71DBC24CA48E}"/>
                </a:ext>
              </a:extLst>
            </p:cNvPr>
            <p:cNvSpPr txBox="1"/>
            <p:nvPr/>
          </p:nvSpPr>
          <p:spPr>
            <a:xfrm>
              <a:off x="4146801" y="2146558"/>
              <a:ext cx="1295585" cy="21751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tx2"/>
                  </a:solidFill>
                  <a:latin typeface="Myriad Pro"/>
                  <a:cs typeface="Myriad Pro"/>
                </a:rPr>
                <a:t>Palkitseminen</a:t>
              </a:r>
            </a:p>
          </p:txBody>
        </p:sp>
      </p:grpSp>
      <p:sp>
        <p:nvSpPr>
          <p:cNvPr id="6" name="Otsikko 1">
            <a:extLst>
              <a:ext uri="{FF2B5EF4-FFF2-40B4-BE49-F238E27FC236}">
                <a16:creationId xmlns:a16="http://schemas.microsoft.com/office/drawing/2014/main" id="{C8507F92-765A-565D-0564-D2F2F6F1C3DD}"/>
              </a:ext>
            </a:extLst>
          </p:cNvPr>
          <p:cNvSpPr>
            <a:spLocks noGrp="1"/>
          </p:cNvSpPr>
          <p:nvPr>
            <p:ph type="title"/>
          </p:nvPr>
        </p:nvSpPr>
        <p:spPr>
          <a:xfrm>
            <a:off x="656612" y="650250"/>
            <a:ext cx="9993199" cy="379066"/>
          </a:xfrm>
        </p:spPr>
        <p:txBody>
          <a:bodyPr>
            <a:noAutofit/>
          </a:bodyPr>
          <a:lstStyle/>
          <a:p>
            <a:r>
              <a:rPr lang="fi-FI" sz="2000" b="1" dirty="0">
                <a:latin typeface="Myriad Pro" panose="020B0503030403020204" pitchFamily="34" charset="0"/>
                <a:ea typeface="+mn-ea"/>
                <a:cs typeface="+mn-cs"/>
              </a:rPr>
              <a:t>Valtion yhteiset henkilöstöjohtamiseen liittyvät järjestelmät ja palvelut</a:t>
            </a:r>
          </a:p>
        </p:txBody>
      </p:sp>
      <p:sp>
        <p:nvSpPr>
          <p:cNvPr id="35" name="Tekstiruutu 17">
            <a:hlinkClick r:id="rId10"/>
            <a:extLst>
              <a:ext uri="{FF2B5EF4-FFF2-40B4-BE49-F238E27FC236}">
                <a16:creationId xmlns:a16="http://schemas.microsoft.com/office/drawing/2014/main" id="{E5F0085A-430F-95B1-219D-749EDA2315BD}"/>
              </a:ext>
            </a:extLst>
          </p:cNvPr>
          <p:cNvSpPr txBox="1"/>
          <p:nvPr/>
        </p:nvSpPr>
        <p:spPr>
          <a:xfrm>
            <a:off x="938255" y="1437331"/>
            <a:ext cx="2142009" cy="461665"/>
          </a:xfrm>
          <a:prstGeom prst="rect">
            <a:avLst/>
          </a:prstGeom>
          <a:noFill/>
        </p:spPr>
        <p:txBody>
          <a:bodyPr wrap="square" rtlCol="0">
            <a:spAutoFit/>
          </a:bodyPr>
          <a:lstStyle/>
          <a:p>
            <a:r>
              <a:rPr lang="en-US" sz="1200" dirty="0" err="1">
                <a:solidFill>
                  <a:schemeClr val="accent1"/>
                </a:solidFill>
                <a:latin typeface="Myriad Pro" panose="020B0503030403020204" pitchFamily="34" charset="0"/>
              </a:rPr>
              <a:t>Talous</a:t>
            </a:r>
            <a:r>
              <a:rPr lang="en-US" sz="1200" dirty="0">
                <a:solidFill>
                  <a:schemeClr val="accent1"/>
                </a:solidFill>
                <a:latin typeface="Myriad Pro" panose="020B0503030403020204" pitchFamily="34" charset="0"/>
              </a:rPr>
              <a:t>- ja </a:t>
            </a:r>
            <a:r>
              <a:rPr lang="en-US" sz="1200" dirty="0" err="1">
                <a:solidFill>
                  <a:schemeClr val="accent1"/>
                </a:solidFill>
                <a:latin typeface="Myriad Pro" panose="020B0503030403020204" pitchFamily="34" charset="0"/>
              </a:rPr>
              <a:t>henkilöstö</a:t>
            </a:r>
            <a:r>
              <a:rPr lang="en-US" sz="1200" dirty="0">
                <a:solidFill>
                  <a:schemeClr val="accent1"/>
                </a:solidFill>
                <a:latin typeface="Myriad Pro" panose="020B0503030403020204" pitchFamily="34" charset="0"/>
              </a:rPr>
              <a:t>-</a:t>
            </a:r>
            <a:br>
              <a:rPr lang="en-US" sz="1200" dirty="0">
                <a:solidFill>
                  <a:schemeClr val="accent1"/>
                </a:solidFill>
                <a:latin typeface="Myriad Pro" panose="020B0503030403020204" pitchFamily="34" charset="0"/>
              </a:rPr>
            </a:br>
            <a:r>
              <a:rPr lang="en-US" sz="1200" dirty="0" err="1">
                <a:solidFill>
                  <a:schemeClr val="accent1"/>
                </a:solidFill>
                <a:latin typeface="Myriad Pro" panose="020B0503030403020204" pitchFamily="34" charset="0"/>
              </a:rPr>
              <a:t>hallinnon</a:t>
            </a:r>
            <a:r>
              <a:rPr lang="en-US" sz="1200" dirty="0">
                <a:solidFill>
                  <a:schemeClr val="accent1"/>
                </a:solidFill>
                <a:latin typeface="Myriad Pro" panose="020B0503030403020204" pitchFamily="34" charset="0"/>
              </a:rPr>
              <a:t> </a:t>
            </a:r>
            <a:r>
              <a:rPr lang="en-US" sz="1200" dirty="0" err="1">
                <a:solidFill>
                  <a:schemeClr val="accent1"/>
                </a:solidFill>
                <a:latin typeface="Myriad Pro" panose="020B0503030403020204" pitchFamily="34" charset="0"/>
              </a:rPr>
              <a:t>prosessit</a:t>
            </a:r>
            <a:endParaRPr lang="fi-FI" sz="1200" dirty="0">
              <a:solidFill>
                <a:schemeClr val="accent1"/>
              </a:solidFill>
              <a:latin typeface="Myriad Pro" panose="020B0503030403020204" pitchFamily="34" charset="0"/>
            </a:endParaRPr>
          </a:p>
        </p:txBody>
      </p:sp>
      <p:pic>
        <p:nvPicPr>
          <p:cNvPr id="19" name="Kuva 8" descr="Kieku-tunnus.">
            <a:hlinkClick r:id="rId11"/>
            <a:extLst>
              <a:ext uri="{FF2B5EF4-FFF2-40B4-BE49-F238E27FC236}">
                <a16:creationId xmlns:a16="http://schemas.microsoft.com/office/drawing/2014/main" id="{5A1CA8B5-BB43-F908-92BD-CF297E4B894E}"/>
              </a:ext>
            </a:extLst>
          </p:cNvPr>
          <p:cNvPicPr>
            <a:picLocks noChangeAspect="1"/>
          </p:cNvPicPr>
          <p:nvPr/>
        </p:nvPicPr>
        <p:blipFill>
          <a:blip r:embed="rId12"/>
          <a:stretch>
            <a:fillRect/>
          </a:stretch>
        </p:blipFill>
        <p:spPr>
          <a:xfrm>
            <a:off x="964235" y="2019217"/>
            <a:ext cx="909231" cy="409942"/>
          </a:xfrm>
          <a:prstGeom prst="rect">
            <a:avLst/>
          </a:prstGeom>
        </p:spPr>
      </p:pic>
      <p:pic>
        <p:nvPicPr>
          <p:cNvPr id="62" name="Kuva 3" descr="Osaava -tunnus.">
            <a:hlinkClick r:id="rId13"/>
            <a:extLst>
              <a:ext uri="{FF2B5EF4-FFF2-40B4-BE49-F238E27FC236}">
                <a16:creationId xmlns:a16="http://schemas.microsoft.com/office/drawing/2014/main" id="{22D10977-DFA9-2BD2-9838-D31372D9C9F9}"/>
              </a:ext>
            </a:extLst>
          </p:cNvPr>
          <p:cNvPicPr>
            <a:picLocks noChangeAspect="1"/>
          </p:cNvPicPr>
          <p:nvPr/>
        </p:nvPicPr>
        <p:blipFill>
          <a:blip r:embed="rId14"/>
          <a:stretch>
            <a:fillRect/>
          </a:stretch>
        </p:blipFill>
        <p:spPr>
          <a:xfrm>
            <a:off x="959943" y="2425381"/>
            <a:ext cx="944917" cy="301446"/>
          </a:xfrm>
          <a:prstGeom prst="rect">
            <a:avLst/>
          </a:prstGeom>
        </p:spPr>
      </p:pic>
      <p:sp>
        <p:nvSpPr>
          <p:cNvPr id="59" name="Tekstiruutu 42">
            <a:extLst>
              <a:ext uri="{FF2B5EF4-FFF2-40B4-BE49-F238E27FC236}">
                <a16:creationId xmlns:a16="http://schemas.microsoft.com/office/drawing/2014/main" id="{447A95A2-CA2D-0FE8-4A1E-4882957178E7}"/>
              </a:ext>
            </a:extLst>
          </p:cNvPr>
          <p:cNvSpPr txBox="1"/>
          <p:nvPr/>
        </p:nvSpPr>
        <p:spPr>
          <a:xfrm>
            <a:off x="931771" y="3695355"/>
            <a:ext cx="1898051" cy="461665"/>
          </a:xfrm>
          <a:prstGeom prst="rect">
            <a:avLst/>
          </a:prstGeom>
          <a:noFill/>
        </p:spPr>
        <p:txBody>
          <a:bodyPr wrap="square" rtlCol="0">
            <a:spAutoFit/>
          </a:bodyPr>
          <a:lstStyle/>
          <a:p>
            <a:r>
              <a:rPr lang="fi-FI" sz="1200" dirty="0">
                <a:solidFill>
                  <a:schemeClr val="accent1"/>
                </a:solidFill>
                <a:latin typeface="Myriad Pro" panose="020B0503030403020204" pitchFamily="34" charset="0"/>
              </a:rPr>
              <a:t>Valtion digitaalinen</a:t>
            </a:r>
            <a:br>
              <a:rPr lang="fi-FI" sz="1200" dirty="0">
                <a:solidFill>
                  <a:schemeClr val="accent1"/>
                </a:solidFill>
                <a:latin typeface="Myriad Pro" panose="020B0503030403020204" pitchFamily="34" charset="0"/>
              </a:rPr>
            </a:br>
            <a:r>
              <a:rPr lang="fi-FI" sz="1200" dirty="0">
                <a:solidFill>
                  <a:schemeClr val="accent1"/>
                </a:solidFill>
                <a:latin typeface="Myriad Pro" panose="020B0503030403020204" pitchFamily="34" charset="0"/>
              </a:rPr>
              <a:t>oppimisympäristö</a:t>
            </a:r>
          </a:p>
        </p:txBody>
      </p:sp>
      <p:pic>
        <p:nvPicPr>
          <p:cNvPr id="56" name="Picture 2" descr="eOppiva -tunnus.">
            <a:hlinkClick r:id="rId15"/>
            <a:extLst>
              <a:ext uri="{FF2B5EF4-FFF2-40B4-BE49-F238E27FC236}">
                <a16:creationId xmlns:a16="http://schemas.microsoft.com/office/drawing/2014/main" id="{B88309A6-813D-001F-A9DB-FB5B3BB0483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851426" y="3335314"/>
            <a:ext cx="1259104" cy="402912"/>
          </a:xfrm>
          <a:prstGeom prst="rect">
            <a:avLst/>
          </a:prstGeom>
          <a:noFill/>
          <a:extLst>
            <a:ext uri="{909E8E84-426E-40DD-AFC4-6F175D3DCCD1}">
              <a14:hiddenFill xmlns:a14="http://schemas.microsoft.com/office/drawing/2010/main">
                <a:solidFill>
                  <a:srgbClr val="FFFFFF"/>
                </a:solidFill>
              </a14:hiddenFill>
            </a:ext>
          </a:extLst>
        </p:spPr>
      </p:pic>
      <p:sp>
        <p:nvSpPr>
          <p:cNvPr id="31" name="Tekstiruutu 13">
            <a:extLst>
              <a:ext uri="{FF2B5EF4-FFF2-40B4-BE49-F238E27FC236}">
                <a16:creationId xmlns:a16="http://schemas.microsoft.com/office/drawing/2014/main" id="{8EB3C643-BFA1-27DA-D7B1-6715A1B213A6}"/>
              </a:ext>
            </a:extLst>
          </p:cNvPr>
          <p:cNvSpPr txBox="1"/>
          <p:nvPr/>
        </p:nvSpPr>
        <p:spPr>
          <a:xfrm>
            <a:off x="879775" y="5239458"/>
            <a:ext cx="2007598" cy="276999"/>
          </a:xfrm>
          <a:prstGeom prst="rect">
            <a:avLst/>
          </a:prstGeom>
          <a:noFill/>
        </p:spPr>
        <p:txBody>
          <a:bodyPr wrap="square" rtlCol="0">
            <a:spAutoFit/>
          </a:bodyPr>
          <a:lstStyle/>
          <a:p>
            <a:r>
              <a:rPr lang="fi-FI" sz="1200" dirty="0">
                <a:solidFill>
                  <a:schemeClr val="accent1"/>
                </a:solidFill>
                <a:latin typeface="Myriad Pro" panose="020B0503030403020204" pitchFamily="34" charset="0"/>
              </a:rPr>
              <a:t>Matka- ja kuluhallinta</a:t>
            </a:r>
          </a:p>
        </p:txBody>
      </p:sp>
      <p:pic>
        <p:nvPicPr>
          <p:cNvPr id="27" name="Kuva 10" descr="Visma M2 tunnus.">
            <a:hlinkClick r:id="rId13"/>
            <a:extLst>
              <a:ext uri="{FF2B5EF4-FFF2-40B4-BE49-F238E27FC236}">
                <a16:creationId xmlns:a16="http://schemas.microsoft.com/office/drawing/2014/main" id="{5A4F904D-9A6F-B76A-C8A3-B81CC57B607E}"/>
              </a:ext>
            </a:extLst>
          </p:cNvPr>
          <p:cNvPicPr>
            <a:picLocks noChangeAspect="1"/>
          </p:cNvPicPr>
          <p:nvPr/>
        </p:nvPicPr>
        <p:blipFill>
          <a:blip r:embed="rId17"/>
          <a:stretch>
            <a:fillRect/>
          </a:stretch>
        </p:blipFill>
        <p:spPr>
          <a:xfrm>
            <a:off x="974059" y="4979708"/>
            <a:ext cx="997732" cy="279738"/>
          </a:xfrm>
          <a:prstGeom prst="rect">
            <a:avLst/>
          </a:prstGeom>
        </p:spPr>
      </p:pic>
      <p:sp>
        <p:nvSpPr>
          <p:cNvPr id="38" name="Tekstiruutu 20">
            <a:extLst>
              <a:ext uri="{FF2B5EF4-FFF2-40B4-BE49-F238E27FC236}">
                <a16:creationId xmlns:a16="http://schemas.microsoft.com/office/drawing/2014/main" id="{42213DB1-3893-7DA7-2C05-C392F620669E}"/>
              </a:ext>
            </a:extLst>
          </p:cNvPr>
          <p:cNvSpPr txBox="1"/>
          <p:nvPr/>
        </p:nvSpPr>
        <p:spPr>
          <a:xfrm>
            <a:off x="9432375" y="1527405"/>
            <a:ext cx="2449867" cy="646331"/>
          </a:xfrm>
          <a:prstGeom prst="rect">
            <a:avLst/>
          </a:prstGeom>
          <a:noFill/>
        </p:spPr>
        <p:txBody>
          <a:bodyPr wrap="square" rtlCol="0">
            <a:spAutoFit/>
          </a:bodyPr>
          <a:lstStyle/>
          <a:p>
            <a:r>
              <a:rPr lang="fi-FI" sz="1200" dirty="0">
                <a:solidFill>
                  <a:schemeClr val="tx2"/>
                </a:solidFill>
                <a:latin typeface="Myriad Pro" panose="020B0503030403020204" pitchFamily="34" charset="0"/>
              </a:rPr>
              <a:t>Henkilöstötutkimukset</a:t>
            </a:r>
            <a:br>
              <a:rPr lang="fi-FI" sz="1200" dirty="0">
                <a:solidFill>
                  <a:schemeClr val="tx2"/>
                </a:solidFill>
                <a:latin typeface="Myriad Pro" panose="020B0503030403020204" pitchFamily="34" charset="0"/>
              </a:rPr>
            </a:br>
            <a:r>
              <a:rPr lang="fi-FI" sz="1200" dirty="0">
                <a:solidFill>
                  <a:schemeClr val="tx2"/>
                </a:solidFill>
                <a:latin typeface="Myriad Pro" panose="020B0503030403020204" pitchFamily="34" charset="0"/>
              </a:rPr>
              <a:t> </a:t>
            </a:r>
            <a:r>
              <a:rPr lang="fi-FI" sz="1200" i="1" dirty="0" err="1">
                <a:solidFill>
                  <a:schemeClr val="tx2"/>
                </a:solidFill>
                <a:latin typeface="Myriad Pro" panose="020B0503030403020204" pitchFamily="34" charset="0"/>
              </a:rPr>
              <a:t>HenkilöstöBaro</a:t>
            </a:r>
            <a:r>
              <a:rPr lang="fi-FI" sz="1200" i="1" dirty="0">
                <a:solidFill>
                  <a:schemeClr val="tx2"/>
                </a:solidFill>
                <a:latin typeface="Myriad Pro" panose="020B0503030403020204" pitchFamily="34" charset="0"/>
              </a:rPr>
              <a:t>, </a:t>
            </a:r>
            <a:r>
              <a:rPr lang="fi-FI" sz="1200" i="1" dirty="0" err="1">
                <a:solidFill>
                  <a:schemeClr val="tx2"/>
                </a:solidFill>
                <a:latin typeface="Myriad Pro" panose="020B0503030403020204" pitchFamily="34" charset="0"/>
              </a:rPr>
              <a:t>SeurantaBaro</a:t>
            </a:r>
            <a:r>
              <a:rPr lang="fi-FI" sz="1200" i="1" dirty="0">
                <a:solidFill>
                  <a:schemeClr val="tx2"/>
                </a:solidFill>
                <a:latin typeface="Myriad Pro" panose="020B0503030403020204" pitchFamily="34" charset="0"/>
              </a:rPr>
              <a:t>,   </a:t>
            </a:r>
            <a:br>
              <a:rPr lang="fi-FI" sz="1200" i="1" dirty="0">
                <a:solidFill>
                  <a:schemeClr val="tx2"/>
                </a:solidFill>
                <a:latin typeface="Myriad Pro" panose="020B0503030403020204" pitchFamily="34" charset="0"/>
              </a:rPr>
            </a:br>
            <a:r>
              <a:rPr lang="fi-FI" sz="1200" i="1" dirty="0">
                <a:solidFill>
                  <a:schemeClr val="tx2"/>
                </a:solidFill>
                <a:latin typeface="Myriad Pro" panose="020B0503030403020204" pitchFamily="34" charset="0"/>
              </a:rPr>
              <a:t> </a:t>
            </a:r>
            <a:r>
              <a:rPr lang="fi-FI" sz="1200" i="1" dirty="0" err="1">
                <a:solidFill>
                  <a:schemeClr val="tx2"/>
                </a:solidFill>
                <a:latin typeface="Myriad Pro" panose="020B0503030403020204" pitchFamily="34" charset="0"/>
              </a:rPr>
              <a:t>LähtöBaro</a:t>
            </a:r>
            <a:r>
              <a:rPr lang="fi-FI" sz="1200" i="1" dirty="0">
                <a:solidFill>
                  <a:schemeClr val="tx2"/>
                </a:solidFill>
                <a:latin typeface="Myriad Pro" panose="020B0503030403020204" pitchFamily="34" charset="0"/>
              </a:rPr>
              <a:t> ja </a:t>
            </a:r>
            <a:r>
              <a:rPr lang="fi-FI" sz="1200" i="1" dirty="0" err="1">
                <a:solidFill>
                  <a:schemeClr val="tx2"/>
                </a:solidFill>
                <a:latin typeface="Myriad Pro" panose="020B0503030403020204" pitchFamily="34" charset="0"/>
              </a:rPr>
              <a:t>EsihenkilöBaro</a:t>
            </a:r>
            <a:endParaRPr lang="fi-FI" sz="1200" i="1" dirty="0">
              <a:solidFill>
                <a:schemeClr val="tx2"/>
              </a:solidFill>
              <a:latin typeface="Myriad Pro" panose="020B0503030403020204" pitchFamily="34" charset="0"/>
            </a:endParaRPr>
          </a:p>
        </p:txBody>
      </p:sp>
      <p:pic>
        <p:nvPicPr>
          <p:cNvPr id="1036" name="Picture 2" descr="Tutka-tunnus">
            <a:hlinkClick r:id="rId18"/>
            <a:extLst>
              <a:ext uri="{FF2B5EF4-FFF2-40B4-BE49-F238E27FC236}">
                <a16:creationId xmlns:a16="http://schemas.microsoft.com/office/drawing/2014/main" id="{FD652543-E7AD-68E1-409B-E6B6B85C8AC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545801" y="2303087"/>
            <a:ext cx="1009515" cy="374062"/>
          </a:xfrm>
          <a:prstGeom prst="rect">
            <a:avLst/>
          </a:prstGeom>
          <a:noFill/>
          <a:extLst>
            <a:ext uri="{909E8E84-426E-40DD-AFC4-6F175D3DCCD1}">
              <a14:hiddenFill xmlns:a14="http://schemas.microsoft.com/office/drawing/2010/main">
                <a:solidFill>
                  <a:srgbClr val="FFFFFF"/>
                </a:solidFill>
              </a14:hiddenFill>
            </a:ext>
          </a:extLst>
        </p:spPr>
      </p:pic>
      <p:sp>
        <p:nvSpPr>
          <p:cNvPr id="36" name="Tekstiruutu 18">
            <a:extLst>
              <a:ext uri="{FF2B5EF4-FFF2-40B4-BE49-F238E27FC236}">
                <a16:creationId xmlns:a16="http://schemas.microsoft.com/office/drawing/2014/main" id="{11D389C5-8029-B1C2-D61A-534FFDD4405D}"/>
              </a:ext>
            </a:extLst>
          </p:cNvPr>
          <p:cNvSpPr txBox="1"/>
          <p:nvPr/>
        </p:nvSpPr>
        <p:spPr>
          <a:xfrm>
            <a:off x="9486603" y="3444218"/>
            <a:ext cx="2074004" cy="461665"/>
          </a:xfrm>
          <a:prstGeom prst="rect">
            <a:avLst/>
          </a:prstGeom>
          <a:noFill/>
        </p:spPr>
        <p:txBody>
          <a:bodyPr wrap="square" rtlCol="0">
            <a:spAutoFit/>
          </a:bodyPr>
          <a:lstStyle/>
          <a:p>
            <a:r>
              <a:rPr lang="fi-FI" sz="1200" dirty="0">
                <a:solidFill>
                  <a:schemeClr val="tx2"/>
                </a:solidFill>
                <a:latin typeface="Myriad Pro" panose="020B0503030403020204" pitchFamily="34" charset="0"/>
              </a:rPr>
              <a:t>Rekrytointijärjestelmä</a:t>
            </a:r>
            <a:br>
              <a:rPr lang="fi-FI" sz="1200" dirty="0">
                <a:solidFill>
                  <a:schemeClr val="tx2"/>
                </a:solidFill>
                <a:latin typeface="Myriad Pro" panose="020B0503030403020204" pitchFamily="34" charset="0"/>
              </a:rPr>
            </a:br>
            <a:r>
              <a:rPr lang="fi-FI" sz="1200" dirty="0">
                <a:solidFill>
                  <a:schemeClr val="tx2"/>
                </a:solidFill>
                <a:latin typeface="Myriad Pro" panose="020B0503030403020204" pitchFamily="34" charset="0"/>
              </a:rPr>
              <a:t>ja -palvelu</a:t>
            </a:r>
          </a:p>
        </p:txBody>
      </p:sp>
      <p:pic>
        <p:nvPicPr>
          <p:cNvPr id="1037" name="Kuva 5" descr="Valtiolle.fi -tunnus.">
            <a:hlinkClick r:id="rId20"/>
            <a:extLst>
              <a:ext uri="{FF2B5EF4-FFF2-40B4-BE49-F238E27FC236}">
                <a16:creationId xmlns:a16="http://schemas.microsoft.com/office/drawing/2014/main" id="{85AFA76A-3FFA-0E86-1D69-E5BFFA365205}"/>
              </a:ext>
            </a:extLst>
          </p:cNvPr>
          <p:cNvPicPr>
            <a:picLocks noChangeAspect="1"/>
          </p:cNvPicPr>
          <p:nvPr/>
        </p:nvPicPr>
        <p:blipFill>
          <a:blip r:embed="rId21"/>
          <a:stretch>
            <a:fillRect/>
          </a:stretch>
        </p:blipFill>
        <p:spPr>
          <a:xfrm>
            <a:off x="9533080" y="3983437"/>
            <a:ext cx="1465729" cy="420853"/>
          </a:xfrm>
          <a:prstGeom prst="rect">
            <a:avLst/>
          </a:prstGeom>
        </p:spPr>
      </p:pic>
      <p:sp>
        <p:nvSpPr>
          <p:cNvPr id="1027" name="Tekstiruutu 91">
            <a:extLst>
              <a:ext uri="{FF2B5EF4-FFF2-40B4-BE49-F238E27FC236}">
                <a16:creationId xmlns:a16="http://schemas.microsoft.com/office/drawing/2014/main" id="{2682D522-901F-2DC5-8D0C-31F6F5ADA101}"/>
              </a:ext>
            </a:extLst>
          </p:cNvPr>
          <p:cNvSpPr txBox="1"/>
          <p:nvPr/>
        </p:nvSpPr>
        <p:spPr>
          <a:xfrm>
            <a:off x="9304775" y="4940002"/>
            <a:ext cx="2074005" cy="461665"/>
          </a:xfrm>
          <a:prstGeom prst="rect">
            <a:avLst/>
          </a:prstGeom>
          <a:noFill/>
        </p:spPr>
        <p:txBody>
          <a:bodyPr wrap="square" rtlCol="0">
            <a:spAutoFit/>
          </a:bodyPr>
          <a:lstStyle/>
          <a:p>
            <a:r>
              <a:rPr lang="fi-FI" sz="1200" dirty="0">
                <a:solidFill>
                  <a:schemeClr val="tx2"/>
                </a:solidFill>
                <a:latin typeface="Myriad Pro" panose="020B0503030403020204" pitchFamily="34" charset="0"/>
              </a:rPr>
              <a:t>Valtion työelämän </a:t>
            </a:r>
            <a:br>
              <a:rPr lang="fi-FI" sz="1200" dirty="0">
                <a:solidFill>
                  <a:schemeClr val="tx2"/>
                </a:solidFill>
                <a:latin typeface="Myriad Pro" panose="020B0503030403020204" pitchFamily="34" charset="0"/>
              </a:rPr>
            </a:br>
            <a:r>
              <a:rPr lang="fi-FI" sz="1200" dirty="0">
                <a:solidFill>
                  <a:schemeClr val="tx2"/>
                </a:solidFill>
                <a:latin typeface="Myriad Pro" panose="020B0503030403020204" pitchFamily="34" charset="0"/>
              </a:rPr>
              <a:t>kehittäminen</a:t>
            </a:r>
          </a:p>
        </p:txBody>
      </p:sp>
      <p:pic>
        <p:nvPicPr>
          <p:cNvPr id="1025" name="Kuva 88" descr="Valtiolla.fi tunnus.">
            <a:hlinkClick r:id="rId22"/>
            <a:extLst>
              <a:ext uri="{FF2B5EF4-FFF2-40B4-BE49-F238E27FC236}">
                <a16:creationId xmlns:a16="http://schemas.microsoft.com/office/drawing/2014/main" id="{F9E2EFF4-6C5C-CB9B-2706-56EEA556631E}"/>
              </a:ext>
            </a:extLst>
          </p:cNvPr>
          <p:cNvPicPr>
            <a:picLocks noChangeAspect="1"/>
          </p:cNvPicPr>
          <p:nvPr/>
        </p:nvPicPr>
        <p:blipFill>
          <a:blip r:embed="rId23"/>
          <a:stretch>
            <a:fillRect/>
          </a:stretch>
        </p:blipFill>
        <p:spPr>
          <a:xfrm>
            <a:off x="9373132" y="5418105"/>
            <a:ext cx="1253877" cy="269194"/>
          </a:xfrm>
          <a:prstGeom prst="rect">
            <a:avLst/>
          </a:prstGeom>
        </p:spPr>
      </p:pic>
      <p:sp>
        <p:nvSpPr>
          <p:cNvPr id="33" name="Tekstiruutu 15">
            <a:extLst>
              <a:ext uri="{FF2B5EF4-FFF2-40B4-BE49-F238E27FC236}">
                <a16:creationId xmlns:a16="http://schemas.microsoft.com/office/drawing/2014/main" id="{9763CDA1-F063-AB7F-EE9D-A4B0E1E433E7}"/>
              </a:ext>
            </a:extLst>
          </p:cNvPr>
          <p:cNvSpPr txBox="1"/>
          <p:nvPr/>
        </p:nvSpPr>
        <p:spPr>
          <a:xfrm>
            <a:off x="5811739" y="6007758"/>
            <a:ext cx="3101586" cy="461665"/>
          </a:xfrm>
          <a:prstGeom prst="rect">
            <a:avLst/>
          </a:prstGeom>
          <a:noFill/>
        </p:spPr>
        <p:txBody>
          <a:bodyPr wrap="square" rtlCol="0">
            <a:spAutoFit/>
          </a:bodyPr>
          <a:lstStyle/>
          <a:p>
            <a:r>
              <a:rPr lang="fi-FI" sz="1200" dirty="0">
                <a:solidFill>
                  <a:schemeClr val="tx2"/>
                </a:solidFill>
                <a:latin typeface="Myriad Pro" panose="020B0503030403020204" pitchFamily="34" charset="0"/>
              </a:rPr>
              <a:t>Neuvottelutoiminta, henkilöstövoima-</a:t>
            </a:r>
            <a:br>
              <a:rPr lang="fi-FI" sz="1200" dirty="0">
                <a:solidFill>
                  <a:schemeClr val="tx2"/>
                </a:solidFill>
                <a:latin typeface="Myriad Pro" panose="020B0503030403020204" pitchFamily="34" charset="0"/>
              </a:rPr>
            </a:br>
            <a:r>
              <a:rPr lang="fi-FI" sz="1200" dirty="0">
                <a:solidFill>
                  <a:schemeClr val="tx2"/>
                </a:solidFill>
                <a:latin typeface="Myriad Pro" panose="020B0503030403020204" pitchFamily="34" charset="0"/>
              </a:rPr>
              <a:t>varojen suunnittelu ja johtaminen</a:t>
            </a:r>
          </a:p>
        </p:txBody>
      </p:sp>
      <p:pic>
        <p:nvPicPr>
          <p:cNvPr id="32" name="Kuva 14" descr="Tahti -tyänantajan henkilöstötieto -tunnus.">
            <a:hlinkClick r:id="rId24"/>
            <a:extLst>
              <a:ext uri="{FF2B5EF4-FFF2-40B4-BE49-F238E27FC236}">
                <a16:creationId xmlns:a16="http://schemas.microsoft.com/office/drawing/2014/main" id="{24FCA71F-17D6-5B38-695E-C9A9D02FBA09}"/>
              </a:ext>
            </a:extLst>
          </p:cNvPr>
          <p:cNvPicPr>
            <a:picLocks noChangeAspect="1"/>
          </p:cNvPicPr>
          <p:nvPr/>
        </p:nvPicPr>
        <p:blipFill>
          <a:blip r:embed="rId25"/>
          <a:stretch>
            <a:fillRect/>
          </a:stretch>
        </p:blipFill>
        <p:spPr>
          <a:xfrm>
            <a:off x="3931219" y="6046609"/>
            <a:ext cx="1743485" cy="399111"/>
          </a:xfrm>
          <a:prstGeom prst="rect">
            <a:avLst/>
          </a:prstGeom>
        </p:spPr>
      </p:pic>
      <p:cxnSp>
        <p:nvCxnSpPr>
          <p:cNvPr id="39" name="Suora yhdysviiva 22">
            <a:extLst>
              <a:ext uri="{FF2B5EF4-FFF2-40B4-BE49-F238E27FC236}">
                <a16:creationId xmlns:a16="http://schemas.microsoft.com/office/drawing/2014/main" id="{415D822C-1AE4-E31C-655C-87917AB92515}"/>
              </a:ext>
              <a:ext uri="{C183D7F6-B498-43B3-948B-1728B52AA6E4}">
                <adec:decorative xmlns:adec="http://schemas.microsoft.com/office/drawing/2017/decorative" val="1"/>
              </a:ext>
            </a:extLst>
          </p:cNvPr>
          <p:cNvCxnSpPr>
            <a:cxnSpLocks/>
            <a:stCxn id="1050" idx="0"/>
          </p:cNvCxnSpPr>
          <p:nvPr/>
        </p:nvCxnSpPr>
        <p:spPr>
          <a:xfrm>
            <a:off x="8389576" y="4060200"/>
            <a:ext cx="899239" cy="9682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uora yhdysviiva 23">
            <a:extLst>
              <a:ext uri="{FF2B5EF4-FFF2-40B4-BE49-F238E27FC236}">
                <a16:creationId xmlns:a16="http://schemas.microsoft.com/office/drawing/2014/main" id="{51E97E80-691A-EEEA-8907-2D6262F0C15A}"/>
              </a:ext>
              <a:ext uri="{C183D7F6-B498-43B3-948B-1728B52AA6E4}">
                <adec:decorative xmlns:adec="http://schemas.microsoft.com/office/drawing/2017/decorative" val="1"/>
              </a:ext>
            </a:extLst>
          </p:cNvPr>
          <p:cNvCxnSpPr>
            <a:cxnSpLocks/>
            <a:stCxn id="1051" idx="0"/>
          </p:cNvCxnSpPr>
          <p:nvPr/>
        </p:nvCxnSpPr>
        <p:spPr>
          <a:xfrm flipV="1">
            <a:off x="7493775" y="4157020"/>
            <a:ext cx="1795040" cy="38886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Suora yhdysviiva 24">
            <a:extLst>
              <a:ext uri="{FF2B5EF4-FFF2-40B4-BE49-F238E27FC236}">
                <a16:creationId xmlns:a16="http://schemas.microsoft.com/office/drawing/2014/main" id="{2EE0CB9A-9A19-0472-BF00-70FD12EDB296}"/>
              </a:ext>
              <a:ext uri="{C183D7F6-B498-43B3-948B-1728B52AA6E4}">
                <adec:decorative xmlns:adec="http://schemas.microsoft.com/office/drawing/2017/decorative" val="1"/>
              </a:ext>
            </a:extLst>
          </p:cNvPr>
          <p:cNvCxnSpPr>
            <a:cxnSpLocks/>
          </p:cNvCxnSpPr>
          <p:nvPr/>
        </p:nvCxnSpPr>
        <p:spPr>
          <a:xfrm flipV="1">
            <a:off x="8295431" y="2051057"/>
            <a:ext cx="993384" cy="626092"/>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uora yhdysviiva 25">
            <a:extLst>
              <a:ext uri="{FF2B5EF4-FFF2-40B4-BE49-F238E27FC236}">
                <a16:creationId xmlns:a16="http://schemas.microsoft.com/office/drawing/2014/main" id="{4F42A45D-5629-A9A7-03D4-655507FA7346}"/>
              </a:ext>
              <a:ext uri="{C183D7F6-B498-43B3-948B-1728B52AA6E4}">
                <adec:decorative xmlns:adec="http://schemas.microsoft.com/office/drawing/2017/decorative" val="1"/>
              </a:ext>
            </a:extLst>
          </p:cNvPr>
          <p:cNvCxnSpPr>
            <a:cxnSpLocks/>
          </p:cNvCxnSpPr>
          <p:nvPr/>
        </p:nvCxnSpPr>
        <p:spPr>
          <a:xfrm>
            <a:off x="8265474" y="1779085"/>
            <a:ext cx="1023341" cy="240132"/>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uora yhdysviiva 26">
            <a:extLst>
              <a:ext uri="{FF2B5EF4-FFF2-40B4-BE49-F238E27FC236}">
                <a16:creationId xmlns:a16="http://schemas.microsoft.com/office/drawing/2014/main" id="{3819E08E-7E7A-802F-C306-F031DD662216}"/>
              </a:ext>
              <a:ext uri="{C183D7F6-B498-43B3-948B-1728B52AA6E4}">
                <adec:decorative xmlns:adec="http://schemas.microsoft.com/office/drawing/2017/decorative" val="1"/>
              </a:ext>
            </a:extLst>
          </p:cNvPr>
          <p:cNvCxnSpPr>
            <a:cxnSpLocks/>
          </p:cNvCxnSpPr>
          <p:nvPr/>
        </p:nvCxnSpPr>
        <p:spPr>
          <a:xfrm flipV="1">
            <a:off x="8714385" y="2013734"/>
            <a:ext cx="557485" cy="99275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uora yhdysviiva 27">
            <a:extLst>
              <a:ext uri="{FF2B5EF4-FFF2-40B4-BE49-F238E27FC236}">
                <a16:creationId xmlns:a16="http://schemas.microsoft.com/office/drawing/2014/main" id="{55C5D575-3935-D5FF-341A-5CEF011E06D0}"/>
              </a:ext>
              <a:ext uri="{C183D7F6-B498-43B3-948B-1728B52AA6E4}">
                <adec:decorative xmlns:adec="http://schemas.microsoft.com/office/drawing/2017/decorative" val="1"/>
              </a:ext>
            </a:extLst>
          </p:cNvPr>
          <p:cNvCxnSpPr>
            <a:cxnSpLocks/>
            <a:stCxn id="1046" idx="0"/>
          </p:cNvCxnSpPr>
          <p:nvPr/>
        </p:nvCxnSpPr>
        <p:spPr>
          <a:xfrm flipV="1">
            <a:off x="7434712" y="2055390"/>
            <a:ext cx="1850597" cy="205036"/>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uora yhdysviiva 29">
            <a:extLst>
              <a:ext uri="{FF2B5EF4-FFF2-40B4-BE49-F238E27FC236}">
                <a16:creationId xmlns:a16="http://schemas.microsoft.com/office/drawing/2014/main" id="{D27D264C-AC6E-0C8D-CDBD-44CE9F6CF552}"/>
              </a:ext>
              <a:ext uri="{C183D7F6-B498-43B3-948B-1728B52AA6E4}">
                <adec:decorative xmlns:adec="http://schemas.microsoft.com/office/drawing/2017/decorative" val="1"/>
              </a:ext>
            </a:extLst>
          </p:cNvPr>
          <p:cNvCxnSpPr>
            <a:cxnSpLocks/>
          </p:cNvCxnSpPr>
          <p:nvPr/>
        </p:nvCxnSpPr>
        <p:spPr>
          <a:xfrm flipV="1">
            <a:off x="6095999" y="2019217"/>
            <a:ext cx="3219803" cy="83656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uora yhdysviiva 34">
            <a:extLst>
              <a:ext uri="{FF2B5EF4-FFF2-40B4-BE49-F238E27FC236}">
                <a16:creationId xmlns:a16="http://schemas.microsoft.com/office/drawing/2014/main" id="{52C60F80-1656-02BC-1CD5-F1C042AB324F}"/>
              </a:ext>
              <a:ext uri="{C183D7F6-B498-43B3-948B-1728B52AA6E4}">
                <adec:decorative xmlns:adec="http://schemas.microsoft.com/office/drawing/2017/decorative" val="1"/>
              </a:ext>
            </a:extLst>
          </p:cNvPr>
          <p:cNvCxnSpPr>
            <a:cxnSpLocks/>
          </p:cNvCxnSpPr>
          <p:nvPr/>
        </p:nvCxnSpPr>
        <p:spPr>
          <a:xfrm>
            <a:off x="5533543" y="5595805"/>
            <a:ext cx="32126" cy="326672"/>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52" name="Suora yhdysviiva 35">
            <a:extLst>
              <a:ext uri="{FF2B5EF4-FFF2-40B4-BE49-F238E27FC236}">
                <a16:creationId xmlns:a16="http://schemas.microsoft.com/office/drawing/2014/main" id="{D8AAFC36-8EDE-7472-21EC-A15AE43ADAD6}"/>
              </a:ext>
              <a:ext uri="{C183D7F6-B498-43B3-948B-1728B52AA6E4}">
                <adec:decorative xmlns:adec="http://schemas.microsoft.com/office/drawing/2017/decorative" val="1"/>
              </a:ext>
            </a:extLst>
          </p:cNvPr>
          <p:cNvCxnSpPr>
            <a:cxnSpLocks/>
            <a:stCxn id="62" idx="3"/>
            <a:endCxn id="1043" idx="3"/>
          </p:cNvCxnSpPr>
          <p:nvPr/>
        </p:nvCxnSpPr>
        <p:spPr>
          <a:xfrm>
            <a:off x="1904860" y="2576104"/>
            <a:ext cx="1675730" cy="767742"/>
          </a:xfrm>
          <a:prstGeom prst="line">
            <a:avLst/>
          </a:prstGeom>
          <a:ln w="28575">
            <a:solidFill>
              <a:srgbClr val="1B7754"/>
            </a:solidFill>
          </a:ln>
        </p:spPr>
        <p:style>
          <a:lnRef idx="1">
            <a:schemeClr val="accent1"/>
          </a:lnRef>
          <a:fillRef idx="0">
            <a:schemeClr val="accent1"/>
          </a:fillRef>
          <a:effectRef idx="0">
            <a:schemeClr val="accent1"/>
          </a:effectRef>
          <a:fontRef idx="minor">
            <a:schemeClr val="tx1"/>
          </a:fontRef>
        </p:style>
      </p:cxnSp>
      <p:cxnSp>
        <p:nvCxnSpPr>
          <p:cNvPr id="53" name="Suora yhdysviiva 36">
            <a:extLst>
              <a:ext uri="{FF2B5EF4-FFF2-40B4-BE49-F238E27FC236}">
                <a16:creationId xmlns:a16="http://schemas.microsoft.com/office/drawing/2014/main" id="{D68D2205-6AC7-CE08-11A4-FC8ECFCF6816}"/>
              </a:ext>
              <a:ext uri="{C183D7F6-B498-43B3-948B-1728B52AA6E4}">
                <adec:decorative xmlns:adec="http://schemas.microsoft.com/office/drawing/2017/decorative" val="1"/>
              </a:ext>
            </a:extLst>
          </p:cNvPr>
          <p:cNvCxnSpPr>
            <a:cxnSpLocks/>
            <a:stCxn id="62" idx="3"/>
            <a:endCxn id="1045" idx="3"/>
          </p:cNvCxnSpPr>
          <p:nvPr/>
        </p:nvCxnSpPr>
        <p:spPr>
          <a:xfrm flipV="1">
            <a:off x="1904860" y="1748788"/>
            <a:ext cx="2606383" cy="827316"/>
          </a:xfrm>
          <a:prstGeom prst="line">
            <a:avLst/>
          </a:prstGeom>
          <a:ln w="28575">
            <a:solidFill>
              <a:srgbClr val="1B7754"/>
            </a:solidFill>
            <a:prstDash val="sysDash"/>
          </a:ln>
        </p:spPr>
        <p:style>
          <a:lnRef idx="1">
            <a:schemeClr val="accent1"/>
          </a:lnRef>
          <a:fillRef idx="0">
            <a:schemeClr val="accent1"/>
          </a:fillRef>
          <a:effectRef idx="0">
            <a:schemeClr val="accent1"/>
          </a:effectRef>
          <a:fontRef idx="minor">
            <a:schemeClr val="tx1"/>
          </a:fontRef>
        </p:style>
      </p:cxnSp>
      <p:cxnSp>
        <p:nvCxnSpPr>
          <p:cNvPr id="54" name="Suora yhdysviiva 37">
            <a:extLst>
              <a:ext uri="{FF2B5EF4-FFF2-40B4-BE49-F238E27FC236}">
                <a16:creationId xmlns:a16="http://schemas.microsoft.com/office/drawing/2014/main" id="{38AE2ECD-6A44-9488-B6BD-7CC3FEEE8726}"/>
              </a:ext>
              <a:ext uri="{C183D7F6-B498-43B3-948B-1728B52AA6E4}">
                <adec:decorative xmlns:adec="http://schemas.microsoft.com/office/drawing/2017/decorative" val="1"/>
              </a:ext>
            </a:extLst>
          </p:cNvPr>
          <p:cNvCxnSpPr>
            <a:cxnSpLocks/>
            <a:stCxn id="62" idx="3"/>
          </p:cNvCxnSpPr>
          <p:nvPr/>
        </p:nvCxnSpPr>
        <p:spPr>
          <a:xfrm flipV="1">
            <a:off x="1904860" y="2019217"/>
            <a:ext cx="3883529" cy="556887"/>
          </a:xfrm>
          <a:prstGeom prst="line">
            <a:avLst/>
          </a:prstGeom>
          <a:ln w="28575">
            <a:solidFill>
              <a:srgbClr val="1B7754"/>
            </a:solidFill>
            <a:prstDash val="sysDash"/>
          </a:ln>
        </p:spPr>
        <p:style>
          <a:lnRef idx="1">
            <a:schemeClr val="accent1"/>
          </a:lnRef>
          <a:fillRef idx="0">
            <a:schemeClr val="accent1"/>
          </a:fillRef>
          <a:effectRef idx="0">
            <a:schemeClr val="accent1"/>
          </a:effectRef>
          <a:fontRef idx="minor">
            <a:schemeClr val="tx1"/>
          </a:fontRef>
        </p:style>
      </p:cxnSp>
      <p:cxnSp>
        <p:nvCxnSpPr>
          <p:cNvPr id="55" name="Suora yhdysviiva 38">
            <a:extLst>
              <a:ext uri="{FF2B5EF4-FFF2-40B4-BE49-F238E27FC236}">
                <a16:creationId xmlns:a16="http://schemas.microsoft.com/office/drawing/2014/main" id="{BF94B9E0-D01C-CF1D-978B-D474FE84472B}"/>
              </a:ext>
              <a:ext uri="{C183D7F6-B498-43B3-948B-1728B52AA6E4}">
                <adec:decorative xmlns:adec="http://schemas.microsoft.com/office/drawing/2017/decorative" val="1"/>
              </a:ext>
            </a:extLst>
          </p:cNvPr>
          <p:cNvCxnSpPr>
            <a:cxnSpLocks/>
          </p:cNvCxnSpPr>
          <p:nvPr/>
        </p:nvCxnSpPr>
        <p:spPr>
          <a:xfrm>
            <a:off x="4686781" y="3738226"/>
            <a:ext cx="846020" cy="218425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Suora yhdysviiva 41">
            <a:extLst>
              <a:ext uri="{FF2B5EF4-FFF2-40B4-BE49-F238E27FC236}">
                <a16:creationId xmlns:a16="http://schemas.microsoft.com/office/drawing/2014/main" id="{A51C7EB0-462B-CFC4-ADB7-3CE58D5ED19D}"/>
              </a:ext>
              <a:ext uri="{C183D7F6-B498-43B3-948B-1728B52AA6E4}">
                <adec:decorative xmlns:adec="http://schemas.microsoft.com/office/drawing/2017/decorative" val="1"/>
              </a:ext>
            </a:extLst>
          </p:cNvPr>
          <p:cNvCxnSpPr>
            <a:cxnSpLocks/>
            <a:stCxn id="56" idx="3"/>
          </p:cNvCxnSpPr>
          <p:nvPr/>
        </p:nvCxnSpPr>
        <p:spPr>
          <a:xfrm flipV="1">
            <a:off x="2110530" y="2019217"/>
            <a:ext cx="3677859" cy="151755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uora yhdysviiva 118">
            <a:extLst>
              <a:ext uri="{FF2B5EF4-FFF2-40B4-BE49-F238E27FC236}">
                <a16:creationId xmlns:a16="http://schemas.microsoft.com/office/drawing/2014/main" id="{BDFDD813-AFD6-0F3F-139F-1AD05D414512}"/>
              </a:ext>
              <a:ext uri="{C183D7F6-B498-43B3-948B-1728B52AA6E4}">
                <adec:decorative xmlns:adec="http://schemas.microsoft.com/office/drawing/2017/decorative" val="1"/>
              </a:ext>
            </a:extLst>
          </p:cNvPr>
          <p:cNvCxnSpPr>
            <a:cxnSpLocks/>
            <a:stCxn id="27" idx="3"/>
            <a:endCxn id="1043" idx="3"/>
          </p:cNvCxnSpPr>
          <p:nvPr/>
        </p:nvCxnSpPr>
        <p:spPr>
          <a:xfrm flipV="1">
            <a:off x="1971791" y="3343846"/>
            <a:ext cx="1608799" cy="1775731"/>
          </a:xfrm>
          <a:prstGeom prst="line">
            <a:avLst/>
          </a:prstGeom>
          <a:ln w="28575">
            <a:solidFill>
              <a:srgbClr val="248BCA"/>
            </a:solidFill>
          </a:ln>
        </p:spPr>
        <p:style>
          <a:lnRef idx="1">
            <a:schemeClr val="accent1"/>
          </a:lnRef>
          <a:fillRef idx="0">
            <a:schemeClr val="accent1"/>
          </a:fillRef>
          <a:effectRef idx="0">
            <a:schemeClr val="accent1"/>
          </a:effectRef>
          <a:fontRef idx="minor">
            <a:schemeClr val="tx1"/>
          </a:fontRef>
        </p:style>
      </p:cxnSp>
      <p:cxnSp>
        <p:nvCxnSpPr>
          <p:cNvPr id="63" name="Suora yhdysviiva 57">
            <a:extLst>
              <a:ext uri="{FF2B5EF4-FFF2-40B4-BE49-F238E27FC236}">
                <a16:creationId xmlns:a16="http://schemas.microsoft.com/office/drawing/2014/main" id="{441698A9-3CC5-E373-F074-D128FC664A20}"/>
              </a:ext>
              <a:ext uri="{C183D7F6-B498-43B3-948B-1728B52AA6E4}">
                <adec:decorative xmlns:adec="http://schemas.microsoft.com/office/drawing/2017/decorative" val="1"/>
              </a:ext>
            </a:extLst>
          </p:cNvPr>
          <p:cNvCxnSpPr>
            <a:cxnSpLocks/>
            <a:endCxn id="1054" idx="3"/>
          </p:cNvCxnSpPr>
          <p:nvPr/>
        </p:nvCxnSpPr>
        <p:spPr>
          <a:xfrm>
            <a:off x="1872329" y="2232924"/>
            <a:ext cx="1906290" cy="239339"/>
          </a:xfrm>
          <a:prstGeom prst="line">
            <a:avLst/>
          </a:prstGeom>
          <a:ln w="28575">
            <a:solidFill>
              <a:srgbClr val="1B7754"/>
            </a:solidFill>
          </a:ln>
        </p:spPr>
        <p:style>
          <a:lnRef idx="1">
            <a:schemeClr val="accent1"/>
          </a:lnRef>
          <a:fillRef idx="0">
            <a:schemeClr val="accent1"/>
          </a:fillRef>
          <a:effectRef idx="0">
            <a:schemeClr val="accent1"/>
          </a:effectRef>
          <a:fontRef idx="minor">
            <a:schemeClr val="tx1"/>
          </a:fontRef>
        </p:style>
      </p:cxnSp>
      <p:cxnSp>
        <p:nvCxnSpPr>
          <p:cNvPr id="1029" name="Suora yhdysviiva 92">
            <a:extLst>
              <a:ext uri="{FF2B5EF4-FFF2-40B4-BE49-F238E27FC236}">
                <a16:creationId xmlns:a16="http://schemas.microsoft.com/office/drawing/2014/main" id="{A66B2C40-2E5D-F30E-BF6A-0ED57E8DA4AF}"/>
              </a:ext>
              <a:ext uri="{C183D7F6-B498-43B3-948B-1728B52AA6E4}">
                <adec:decorative xmlns:adec="http://schemas.microsoft.com/office/drawing/2017/decorative" val="1"/>
              </a:ext>
            </a:extLst>
          </p:cNvPr>
          <p:cNvCxnSpPr>
            <a:cxnSpLocks/>
            <a:endCxn id="1027" idx="1"/>
          </p:cNvCxnSpPr>
          <p:nvPr/>
        </p:nvCxnSpPr>
        <p:spPr>
          <a:xfrm>
            <a:off x="8610715" y="5004468"/>
            <a:ext cx="694060" cy="166367"/>
          </a:xfrm>
          <a:prstGeom prst="line">
            <a:avLst/>
          </a:prstGeom>
          <a:ln w="28575">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31" name="Suora yhdysviiva 51">
            <a:extLst>
              <a:ext uri="{FF2B5EF4-FFF2-40B4-BE49-F238E27FC236}">
                <a16:creationId xmlns:a16="http://schemas.microsoft.com/office/drawing/2014/main" id="{69DD292F-F8F2-4BD5-077A-D2BC1D72D2BF}"/>
              </a:ext>
              <a:ext uri="{C183D7F6-B498-43B3-948B-1728B52AA6E4}">
                <adec:decorative xmlns:adec="http://schemas.microsoft.com/office/drawing/2017/decorative" val="1"/>
              </a:ext>
            </a:extLst>
          </p:cNvPr>
          <p:cNvCxnSpPr>
            <a:cxnSpLocks/>
          </p:cNvCxnSpPr>
          <p:nvPr/>
        </p:nvCxnSpPr>
        <p:spPr>
          <a:xfrm flipH="1">
            <a:off x="5597795" y="3617831"/>
            <a:ext cx="1258590" cy="230464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3" name="Suora yhdysviiva 58">
            <a:extLst>
              <a:ext uri="{FF2B5EF4-FFF2-40B4-BE49-F238E27FC236}">
                <a16:creationId xmlns:a16="http://schemas.microsoft.com/office/drawing/2014/main" id="{3934A631-4CB1-2B92-D98F-9D956A3E69BB}"/>
              </a:ext>
              <a:ext uri="{C183D7F6-B498-43B3-948B-1728B52AA6E4}">
                <adec:decorative xmlns:adec="http://schemas.microsoft.com/office/drawing/2017/decorative" val="1"/>
              </a:ext>
            </a:extLst>
          </p:cNvPr>
          <p:cNvCxnSpPr>
            <a:cxnSpLocks/>
            <a:stCxn id="56" idx="3"/>
            <a:endCxn id="1035" idx="3"/>
          </p:cNvCxnSpPr>
          <p:nvPr/>
        </p:nvCxnSpPr>
        <p:spPr>
          <a:xfrm flipV="1">
            <a:off x="2110530" y="3408552"/>
            <a:ext cx="960210" cy="128218"/>
          </a:xfrm>
          <a:prstGeom prst="line">
            <a:avLst/>
          </a:prstGeom>
          <a:ln w="28575">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34" name="Tekstiruutu 64">
            <a:extLst>
              <a:ext uri="{FF2B5EF4-FFF2-40B4-BE49-F238E27FC236}">
                <a16:creationId xmlns:a16="http://schemas.microsoft.com/office/drawing/2014/main" id="{5D139889-9EC0-1159-C434-8A8BF835A02D}"/>
              </a:ext>
              <a:ext uri="{C183D7F6-B498-43B3-948B-1728B52AA6E4}">
                <adec:decorative xmlns:adec="http://schemas.microsoft.com/office/drawing/2017/decorative" val="1"/>
              </a:ext>
            </a:extLst>
          </p:cNvPr>
          <p:cNvSpPr txBox="1"/>
          <p:nvPr/>
        </p:nvSpPr>
        <p:spPr>
          <a:xfrm>
            <a:off x="3654240" y="3377051"/>
            <a:ext cx="1226185" cy="348813"/>
          </a:xfrm>
          <a:prstGeom prst="rect">
            <a:avLst/>
          </a:prstGeom>
          <a:noFill/>
        </p:spPr>
        <p:txBody>
          <a:bodyPr wrap="square" rtlCol="0">
            <a:spAutoFit/>
          </a:bodyPr>
          <a:lstStyle/>
          <a:p>
            <a:pPr algn="ctr">
              <a:lnSpc>
                <a:spcPts val="1000"/>
              </a:lnSpc>
            </a:pPr>
            <a:r>
              <a:rPr lang="fi-FI" sz="900" dirty="0">
                <a:solidFill>
                  <a:schemeClr val="accent1"/>
                </a:solidFill>
                <a:latin typeface="Arial Narrow" panose="020B0606020202030204" pitchFamily="34" charset="0"/>
              </a:rPr>
              <a:t>ml. palvelussuhteen</a:t>
            </a:r>
            <a:br>
              <a:rPr lang="fi-FI" sz="900" dirty="0">
                <a:solidFill>
                  <a:schemeClr val="accent1"/>
                </a:solidFill>
                <a:latin typeface="Arial Narrow" panose="020B0606020202030204" pitchFamily="34" charset="0"/>
              </a:rPr>
            </a:br>
            <a:r>
              <a:rPr lang="fi-FI" sz="900" dirty="0">
                <a:solidFill>
                  <a:schemeClr val="accent1"/>
                </a:solidFill>
                <a:latin typeface="Arial Narrow" panose="020B0606020202030204" pitchFamily="34" charset="0"/>
              </a:rPr>
              <a:t>elinkaaren hallinta</a:t>
            </a:r>
          </a:p>
        </p:txBody>
      </p:sp>
      <p:cxnSp>
        <p:nvCxnSpPr>
          <p:cNvPr id="1038" name="Suora yhdysviiva 4">
            <a:extLst>
              <a:ext uri="{FF2B5EF4-FFF2-40B4-BE49-F238E27FC236}">
                <a16:creationId xmlns:a16="http://schemas.microsoft.com/office/drawing/2014/main" id="{A454EF73-62CD-F56B-B73A-73CDCAF6FE3F}"/>
              </a:ext>
              <a:ext uri="{C183D7F6-B498-43B3-948B-1728B52AA6E4}">
                <adec:decorative xmlns:adec="http://schemas.microsoft.com/office/drawing/2017/decorative" val="1"/>
              </a:ext>
            </a:extLst>
          </p:cNvPr>
          <p:cNvCxnSpPr>
            <a:cxnSpLocks/>
          </p:cNvCxnSpPr>
          <p:nvPr/>
        </p:nvCxnSpPr>
        <p:spPr>
          <a:xfrm flipV="1">
            <a:off x="9020175" y="2019217"/>
            <a:ext cx="295627" cy="621904"/>
          </a:xfrm>
          <a:prstGeom prst="line">
            <a:avLst/>
          </a:prstGeom>
          <a:ln w="28575">
            <a:solidFill>
              <a:srgbClr val="376092"/>
            </a:solidFill>
            <a:prstDash val="sysDash"/>
          </a:ln>
        </p:spPr>
        <p:style>
          <a:lnRef idx="1">
            <a:schemeClr val="accent1"/>
          </a:lnRef>
          <a:fillRef idx="0">
            <a:schemeClr val="accent1"/>
          </a:fillRef>
          <a:effectRef idx="0">
            <a:schemeClr val="accent1"/>
          </a:effectRef>
          <a:fontRef idx="minor">
            <a:schemeClr val="tx1"/>
          </a:fontRef>
        </p:style>
      </p:cxnSp>
      <p:cxnSp>
        <p:nvCxnSpPr>
          <p:cNvPr id="1040" name="Suora yhdysviiva 53">
            <a:extLst>
              <a:ext uri="{FF2B5EF4-FFF2-40B4-BE49-F238E27FC236}">
                <a16:creationId xmlns:a16="http://schemas.microsoft.com/office/drawing/2014/main" id="{0442FC32-28E6-22A7-E762-889DF3BD3DC3}"/>
              </a:ext>
              <a:ext uri="{C183D7F6-B498-43B3-948B-1728B52AA6E4}">
                <adec:decorative xmlns:adec="http://schemas.microsoft.com/office/drawing/2017/decorative" val="1"/>
              </a:ext>
            </a:extLst>
          </p:cNvPr>
          <p:cNvCxnSpPr>
            <a:cxnSpLocks/>
          </p:cNvCxnSpPr>
          <p:nvPr/>
        </p:nvCxnSpPr>
        <p:spPr>
          <a:xfrm>
            <a:off x="5597795" y="4258705"/>
            <a:ext cx="0" cy="1663772"/>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1" name="Tekstiruutu 94">
            <a:extLst>
              <a:ext uri="{FF2B5EF4-FFF2-40B4-BE49-F238E27FC236}">
                <a16:creationId xmlns:a16="http://schemas.microsoft.com/office/drawing/2014/main" id="{98FCB795-BE44-9778-4AD7-2DEDCF6E808D}"/>
              </a:ext>
            </a:extLst>
          </p:cNvPr>
          <p:cNvSpPr txBox="1"/>
          <p:nvPr/>
        </p:nvSpPr>
        <p:spPr>
          <a:xfrm>
            <a:off x="11432712" y="6122396"/>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rPr>
              <a:t>Takaisin</a:t>
            </a:r>
          </a:p>
        </p:txBody>
      </p:sp>
      <p:sp>
        <p:nvSpPr>
          <p:cNvPr id="10" name="object 9" descr="Takaisin sivulle 23.">
            <a:hlinkClick r:id="rId26" action="ppaction://hlinksldjump"/>
            <a:extLst>
              <a:ext uri="{FF2B5EF4-FFF2-40B4-BE49-F238E27FC236}">
                <a16:creationId xmlns:a16="http://schemas.microsoft.com/office/drawing/2014/main" id="{BE9A794C-8A27-AB37-368C-B46B1A9F755D}"/>
              </a:ext>
              <a:ext uri="{C183D7F6-B498-43B3-948B-1728B52AA6E4}">
                <adec:decorative xmlns:adec="http://schemas.microsoft.com/office/drawing/2017/decorative" val="0"/>
              </a:ext>
            </a:extLst>
          </p:cNvPr>
          <p:cNvSpPr/>
          <p:nvPr/>
        </p:nvSpPr>
        <p:spPr>
          <a:xfrm>
            <a:off x="11440663" y="6308705"/>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14" name="Kuva 100">
            <a:hlinkClick r:id="rId27" action="ppaction://hlinksldjump"/>
            <a:extLst>
              <a:ext uri="{FF2B5EF4-FFF2-40B4-BE49-F238E27FC236}">
                <a16:creationId xmlns:a16="http://schemas.microsoft.com/office/drawing/2014/main" id="{D828E4F2-B4AB-1AA0-82FA-508FF95353F2}"/>
              </a:ext>
              <a:ext uri="{C183D7F6-B498-43B3-948B-1728B52AA6E4}">
                <adec:decorative xmlns:adec="http://schemas.microsoft.com/office/drawing/2017/decorative" val="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648590" y="6390340"/>
            <a:ext cx="280871" cy="274262"/>
          </a:xfrm>
          <a:prstGeom prst="rect">
            <a:avLst/>
          </a:prstGeom>
        </p:spPr>
      </p:pic>
      <p:sp>
        <p:nvSpPr>
          <p:cNvPr id="60" name="Kuusikulmio 84">
            <a:extLst>
              <a:ext uri="{FF2B5EF4-FFF2-40B4-BE49-F238E27FC236}">
                <a16:creationId xmlns:a16="http://schemas.microsoft.com/office/drawing/2014/main" id="{5E0F9658-D61F-3416-E145-18E127D792D3}"/>
              </a:ext>
              <a:ext uri="{C183D7F6-B498-43B3-948B-1728B52AA6E4}">
                <adec:decorative xmlns:adec="http://schemas.microsoft.com/office/drawing/2017/decorative" val="1"/>
              </a:ext>
            </a:extLst>
          </p:cNvPr>
          <p:cNvSpPr/>
          <p:nvPr/>
        </p:nvSpPr>
        <p:spPr>
          <a:xfrm>
            <a:off x="3160275" y="1206031"/>
            <a:ext cx="6172822" cy="4393565"/>
          </a:xfrm>
          <a:prstGeom prst="hexagon">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5" name="object 13">
            <a:extLst>
              <a:ext uri="{FF2B5EF4-FFF2-40B4-BE49-F238E27FC236}">
                <a16:creationId xmlns:a16="http://schemas.microsoft.com/office/drawing/2014/main" id="{E3AC1BD5-D8C4-761C-0160-D4DC4E927AB9}"/>
              </a:ext>
              <a:ext uri="{C183D7F6-B498-43B3-948B-1728B52AA6E4}">
                <adec:decorative xmlns:adec="http://schemas.microsoft.com/office/drawing/2017/decorative" val="1"/>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a:t>
            </a:r>
          </a:p>
        </p:txBody>
      </p:sp>
    </p:spTree>
    <p:extLst>
      <p:ext uri="{BB962C8B-B14F-4D97-AF65-F5344CB8AC3E}">
        <p14:creationId xmlns:p14="http://schemas.microsoft.com/office/powerpoint/2010/main" val="1258404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usikulmio 123">
            <a:extLst>
              <a:ext uri="{FF2B5EF4-FFF2-40B4-BE49-F238E27FC236}">
                <a16:creationId xmlns:a16="http://schemas.microsoft.com/office/drawing/2014/main" id="{40471D18-7983-8866-F7BC-A2A7C68ECB20}"/>
              </a:ext>
              <a:ext uri="{C183D7F6-B498-43B3-948B-1728B52AA6E4}">
                <adec:decorative xmlns:adec="http://schemas.microsoft.com/office/drawing/2017/decorative" val="1"/>
              </a:ext>
            </a:extLst>
          </p:cNvPr>
          <p:cNvSpPr/>
          <p:nvPr/>
        </p:nvSpPr>
        <p:spPr>
          <a:xfrm>
            <a:off x="1085236" y="1597653"/>
            <a:ext cx="3491065" cy="2783736"/>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0" name="object 13">
            <a:extLst>
              <a:ext uri="{FF2B5EF4-FFF2-40B4-BE49-F238E27FC236}">
                <a16:creationId xmlns:a16="http://schemas.microsoft.com/office/drawing/2014/main" id="{E1F4513C-7B7D-B267-BEC1-97F3EDBF4A22}"/>
              </a:ext>
            </a:extLst>
          </p:cNvPr>
          <p:cNvSpPr txBox="1"/>
          <p:nvPr/>
        </p:nvSpPr>
        <p:spPr>
          <a:xfrm>
            <a:off x="640710" y="435699"/>
            <a:ext cx="3216915"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a:t>
            </a:r>
          </a:p>
        </p:txBody>
      </p:sp>
      <p:sp>
        <p:nvSpPr>
          <p:cNvPr id="3" name="Title 2">
            <a:extLst>
              <a:ext uri="{FF2B5EF4-FFF2-40B4-BE49-F238E27FC236}">
                <a16:creationId xmlns:a16="http://schemas.microsoft.com/office/drawing/2014/main" id="{2BD02B6D-6C8C-9128-8E3B-F1853BAEF956}"/>
              </a:ext>
            </a:extLst>
          </p:cNvPr>
          <p:cNvSpPr>
            <a:spLocks noGrp="1"/>
          </p:cNvSpPr>
          <p:nvPr>
            <p:ph type="title"/>
          </p:nvPr>
        </p:nvSpPr>
        <p:spPr>
          <a:xfrm>
            <a:off x="640711" y="736406"/>
            <a:ext cx="5742160" cy="215034"/>
          </a:xfrm>
        </p:spPr>
        <p:txBody>
          <a:bodyPr/>
          <a:lstStyle/>
          <a:p>
            <a:r>
              <a:rPr lang="fi-FI" sz="1600" b="1" dirty="0"/>
              <a:t>Ihmislähtöinen ja ammattimainen johtajuus ja esihenkilötyö </a:t>
            </a:r>
          </a:p>
        </p:txBody>
      </p:sp>
      <p:sp>
        <p:nvSpPr>
          <p:cNvPr id="2" name="Slide Number Placeholder 1">
            <a:extLst>
              <a:ext uri="{FF2B5EF4-FFF2-40B4-BE49-F238E27FC236}">
                <a16:creationId xmlns:a16="http://schemas.microsoft.com/office/drawing/2014/main" id="{CC523BCC-E4B3-0519-8A73-5D94B67BE38F}"/>
              </a:ext>
              <a:ext uri="{C183D7F6-B498-43B3-948B-1728B52AA6E4}">
                <adec:decorative xmlns:adec="http://schemas.microsoft.com/office/drawing/2017/decorative" val="1"/>
              </a:ext>
            </a:extLst>
          </p:cNvPr>
          <p:cNvSpPr>
            <a:spLocks noGrp="1"/>
          </p:cNvSpPr>
          <p:nvPr>
            <p:ph type="sldNum" sz="quarter" idx="12"/>
          </p:nvPr>
        </p:nvSpPr>
        <p:spPr/>
        <p:txBody>
          <a:bodyPr/>
          <a:lstStyle/>
          <a:p>
            <a:fld id="{7CD1C137-87C0-4E4B-8573-EDFCC21A7E6F}" type="slidenum">
              <a:rPr lang="fi-FI" noProof="0" smtClean="0"/>
              <a:t>26</a:t>
            </a:fld>
            <a:endParaRPr lang="fi-FI" noProof="0" dirty="0"/>
          </a:p>
        </p:txBody>
      </p:sp>
      <p:sp>
        <p:nvSpPr>
          <p:cNvPr id="9" name="object 9">
            <a:extLst>
              <a:ext uri="{FF2B5EF4-FFF2-40B4-BE49-F238E27FC236}">
                <a16:creationId xmlns:a16="http://schemas.microsoft.com/office/drawing/2014/main" id="{BEB45249-9B8E-C70B-573E-4B2F8B3404C5}"/>
              </a:ext>
            </a:extLst>
          </p:cNvPr>
          <p:cNvSpPr txBox="1"/>
          <p:nvPr/>
        </p:nvSpPr>
        <p:spPr>
          <a:xfrm>
            <a:off x="2095128" y="3168128"/>
            <a:ext cx="1471281" cy="85778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600" b="1"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1200" dirty="0">
                <a:solidFill>
                  <a:schemeClr val="bg1"/>
                </a:solidFill>
                <a:latin typeface="Myriad Pro"/>
                <a:cs typeface="Myriad Pro"/>
              </a:rPr>
              <a:t>Johtamisemme on ihmislähtöistä ja ammattimaista</a:t>
            </a:r>
          </a:p>
        </p:txBody>
      </p:sp>
      <p:sp>
        <p:nvSpPr>
          <p:cNvPr id="13" name="TextBox 12">
            <a:extLst>
              <a:ext uri="{FF2B5EF4-FFF2-40B4-BE49-F238E27FC236}">
                <a16:creationId xmlns:a16="http://schemas.microsoft.com/office/drawing/2014/main" id="{F086440F-890F-9F34-B762-A5A5CC013172}"/>
              </a:ext>
            </a:extLst>
          </p:cNvPr>
          <p:cNvSpPr txBox="1"/>
          <p:nvPr/>
        </p:nvSpPr>
        <p:spPr>
          <a:xfrm>
            <a:off x="1153892" y="4654544"/>
            <a:ext cx="3393834" cy="900246"/>
          </a:xfrm>
          <a:prstGeom prst="rect">
            <a:avLst/>
          </a:prstGeom>
          <a:noFill/>
        </p:spPr>
        <p:txBody>
          <a:bodyPr wrap="square">
            <a:spAutoFit/>
          </a:bodyPr>
          <a:lstStyle/>
          <a:p>
            <a:pPr marL="57150" indent="0" algn="ctr">
              <a:buNone/>
            </a:pPr>
            <a:r>
              <a:rPr lang="fi-FI" sz="1050" dirty="0">
                <a:solidFill>
                  <a:schemeClr val="accent1"/>
                </a:solidFill>
                <a:latin typeface="Myriad Pro" panose="020B0503030403020204" pitchFamily="34" charset="0"/>
                <a:sym typeface="Wingdings" panose="05000000000000000000" pitchFamily="2" charset="2"/>
              </a:rPr>
              <a:t>Määritelmät on koottu kattavan virastokyselyn ja </a:t>
            </a:r>
            <a:br>
              <a:rPr lang="fi-FI" sz="1050" dirty="0">
                <a:solidFill>
                  <a:schemeClr val="accent1"/>
                </a:solidFill>
                <a:latin typeface="Myriad Pro" panose="020B0503030403020204" pitchFamily="34" charset="0"/>
                <a:sym typeface="Wingdings" panose="05000000000000000000" pitchFamily="2" charset="2"/>
              </a:rPr>
            </a:br>
            <a:r>
              <a:rPr lang="fi-FI" sz="1050" dirty="0">
                <a:solidFill>
                  <a:schemeClr val="accent1"/>
                </a:solidFill>
                <a:latin typeface="Myriad Pro" panose="020B0503030403020204" pitchFamily="34" charset="0"/>
                <a:sym typeface="Wingdings" panose="05000000000000000000" pitchFamily="2" charset="2"/>
              </a:rPr>
              <a:t>-haastattelujen perusteella saadusta materiaalista henkilöstöstrategian toimeenpanokauden 2024-2025 ryhmässä 6 (Kehitämme valtionhallinnon johdon tuen palveluita sekä johtamis- ja esihenkilövalmennusta)</a:t>
            </a:r>
          </a:p>
        </p:txBody>
      </p:sp>
      <p:sp>
        <p:nvSpPr>
          <p:cNvPr id="4" name="Content Placeholder 3">
            <a:extLst>
              <a:ext uri="{FF2B5EF4-FFF2-40B4-BE49-F238E27FC236}">
                <a16:creationId xmlns:a16="http://schemas.microsoft.com/office/drawing/2014/main" id="{8CA085F1-406E-C2AB-D2E9-F42A52829164}"/>
              </a:ext>
            </a:extLst>
          </p:cNvPr>
          <p:cNvSpPr>
            <a:spLocks noGrp="1"/>
          </p:cNvSpPr>
          <p:nvPr>
            <p:ph sz="half" idx="2"/>
          </p:nvPr>
        </p:nvSpPr>
        <p:spPr>
          <a:xfrm>
            <a:off x="5807512" y="1400896"/>
            <a:ext cx="5451038" cy="4399269"/>
          </a:xfrm>
        </p:spPr>
        <p:txBody>
          <a:bodyPr>
            <a:noAutofit/>
          </a:bodyPr>
          <a:lstStyle/>
          <a:p>
            <a:r>
              <a:rPr lang="fi-FI" b="1" dirty="0"/>
              <a:t>Ihmislähtöinen johtaminen </a:t>
            </a:r>
            <a:r>
              <a:rPr lang="fi-FI" dirty="0"/>
              <a:t>tarkoittaa valmentavaa johtamistapaa, jossa työntekijät nähdään kokonaisina ihmisinä ja heidän yksilölliset tarpeensa, tunteensa ja potentiaalinsa otetaan huomioon. Tavoitteena on luoda työyhteisö, jossa työntekijät voivat hyvin ja organisaatio saavuttaa tavoitteensa hyödyntämällä työntekijöiden monimuotoisuutta ja vahvuuksia. </a:t>
            </a:r>
          </a:p>
          <a:p>
            <a:r>
              <a:rPr lang="fi-FI" b="1" dirty="0"/>
              <a:t>Ammattimainen johtaminen </a:t>
            </a:r>
            <a:r>
              <a:rPr lang="fi-FI" dirty="0"/>
              <a:t>tarkoittaa asiantuntevaa, tavoitteellista ja systemaattista toimintaa, jossa johtaja tai esihenkilö ottaa vastuullisesti huomioon organisaation tavoitteet ja henkilöstön hyvinvoinnin. Esihenkilötyö on ammatti, jossa oman osaamisen kehittäminen ja tietojen jatkuva päivittäminen ovat tärkeitä.</a:t>
            </a:r>
            <a:br>
              <a:rPr lang="fi-FI" dirty="0"/>
            </a:br>
            <a:endParaRPr lang="fi-FI" dirty="0"/>
          </a:p>
          <a:p>
            <a:r>
              <a:rPr lang="fi-FI" dirty="0"/>
              <a:t>Johtaminen ja esihenkilötyö on </a:t>
            </a:r>
          </a:p>
          <a:p>
            <a:pPr marL="171450" indent="-171450">
              <a:buFont typeface="Arial" panose="020B0604020202020204" pitchFamily="34" charset="0"/>
              <a:buChar char="•"/>
            </a:pPr>
            <a:r>
              <a:rPr lang="fi-FI" b="1" dirty="0"/>
              <a:t>tuloksellista ja tuottavaa</a:t>
            </a:r>
            <a:r>
              <a:rPr lang="fi-FI" dirty="0"/>
              <a:t>, kun organisaatio saavuttaa sille asetetut tavoitteet ja päämäärät. </a:t>
            </a:r>
          </a:p>
          <a:p>
            <a:pPr marL="171450" indent="-171450">
              <a:buFont typeface="Arial" panose="020B0604020202020204" pitchFamily="34" charset="0"/>
              <a:buChar char="•"/>
            </a:pPr>
            <a:r>
              <a:rPr lang="fi-FI" b="1" dirty="0"/>
              <a:t>vastuullista</a:t>
            </a:r>
            <a:r>
              <a:rPr lang="fi-FI" dirty="0"/>
              <a:t> (yhteiskunnallinen, sosiaalinen, taloudellinen ja ympäristöön liittyvä vastuullisuus), kun siihen liittyvä toiminta on tietoista ja eettistä; johtaja ottaa vastuun omasta ja ryhmänsä toiminnasta, edistää avoimuutta, osallistumista ja hyvinvointia, sekä noudattaa eettisiä periaatteita, kestävän kehityksen tavoitteita </a:t>
            </a:r>
            <a:br>
              <a:rPr lang="fi-FI" dirty="0"/>
            </a:br>
            <a:r>
              <a:rPr lang="fi-FI" dirty="0"/>
              <a:t>ja vastuullista taloudenhallintaa.</a:t>
            </a:r>
          </a:p>
          <a:p>
            <a:endParaRPr lang="fi-FI" dirty="0"/>
          </a:p>
        </p:txBody>
      </p:sp>
      <p:pic>
        <p:nvPicPr>
          <p:cNvPr id="8" name="Graphic 7">
            <a:extLst>
              <a:ext uri="{FF2B5EF4-FFF2-40B4-BE49-F238E27FC236}">
                <a16:creationId xmlns:a16="http://schemas.microsoft.com/office/drawing/2014/main" id="{B92F8232-980D-4E3D-A3E6-D9D79F442A2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71919" y="1908908"/>
            <a:ext cx="917698" cy="941848"/>
          </a:xfrm>
          <a:prstGeom prst="rect">
            <a:avLst/>
          </a:prstGeom>
        </p:spPr>
      </p:pic>
      <p:sp>
        <p:nvSpPr>
          <p:cNvPr id="11" name="object 12">
            <a:extLst>
              <a:ext uri="{FF2B5EF4-FFF2-40B4-BE49-F238E27FC236}">
                <a16:creationId xmlns:a16="http://schemas.microsoft.com/office/drawing/2014/main" id="{9AD164D7-4655-C638-8B7C-A9278A7E9708}"/>
              </a:ext>
              <a:ext uri="{C183D7F6-B498-43B3-948B-1728B52AA6E4}">
                <adec:decorative xmlns:adec="http://schemas.microsoft.com/office/drawing/2017/decorative" val="1"/>
              </a:ext>
            </a:extLst>
          </p:cNvPr>
          <p:cNvSpPr/>
          <p:nvPr/>
        </p:nvSpPr>
        <p:spPr>
          <a:xfrm>
            <a:off x="5192729" y="1400896"/>
            <a:ext cx="96619" cy="4399269"/>
          </a:xfrm>
          <a:custGeom>
            <a:avLst/>
            <a:gdLst/>
            <a:ahLst/>
            <a:cxnLst/>
            <a:rect l="l" t="t" r="r" b="b"/>
            <a:pathLst>
              <a:path h="8314055">
                <a:moveTo>
                  <a:pt x="0" y="0"/>
                </a:moveTo>
                <a:lnTo>
                  <a:pt x="0" y="8313518"/>
                </a:lnTo>
              </a:path>
            </a:pathLst>
          </a:custGeom>
          <a:ln w="7853">
            <a:solidFill>
              <a:schemeClr val="accent2"/>
            </a:solidFill>
          </a:ln>
        </p:spPr>
        <p:txBody>
          <a:bodyPr wrap="square" lIns="0" tIns="0" rIns="0" bIns="0" rtlCol="0"/>
          <a:lstStyle/>
          <a:p>
            <a:endParaRPr sz="1092"/>
          </a:p>
        </p:txBody>
      </p:sp>
      <p:sp>
        <p:nvSpPr>
          <p:cNvPr id="5" name="Tekstiruutu 94">
            <a:extLst>
              <a:ext uri="{FF2B5EF4-FFF2-40B4-BE49-F238E27FC236}">
                <a16:creationId xmlns:a16="http://schemas.microsoft.com/office/drawing/2014/main" id="{29083635-98B3-9FBC-2FFB-389112475FD9}"/>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4" action="ppaction://hlinksldjump"/>
              </a:rPr>
              <a:t>Takaisin</a:t>
            </a:r>
            <a:endParaRPr lang="fi-FI" sz="800" i="1" dirty="0">
              <a:solidFill>
                <a:schemeClr val="tx2"/>
              </a:solidFill>
              <a:latin typeface="Myriad Pro" panose="020B0503030403020204" pitchFamily="34" charset="0"/>
            </a:endParaRPr>
          </a:p>
        </p:txBody>
      </p:sp>
      <p:sp>
        <p:nvSpPr>
          <p:cNvPr id="6" name="object 9" descr="Painike takaisin pääsivulle.">
            <a:hlinkClick r:id="rId4" action="ppaction://hlinksldjump"/>
            <a:extLst>
              <a:ext uri="{FF2B5EF4-FFF2-40B4-BE49-F238E27FC236}">
                <a16:creationId xmlns:a16="http://schemas.microsoft.com/office/drawing/2014/main" id="{3A56A621-B466-7C36-830E-C7EF923BC7A7}"/>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12" name="Kuva 100">
            <a:extLst>
              <a:ext uri="{FF2B5EF4-FFF2-40B4-BE49-F238E27FC236}">
                <a16:creationId xmlns:a16="http://schemas.microsoft.com/office/drawing/2014/main" id="{826BC2EA-0C4C-EC7B-AD7D-19DD39B1833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4978" y="6384829"/>
            <a:ext cx="280871" cy="274262"/>
          </a:xfrm>
          <a:prstGeom prst="rect">
            <a:avLst/>
          </a:prstGeom>
        </p:spPr>
      </p:pic>
    </p:spTree>
    <p:extLst>
      <p:ext uri="{BB962C8B-B14F-4D97-AF65-F5344CB8AC3E}">
        <p14:creationId xmlns:p14="http://schemas.microsoft.com/office/powerpoint/2010/main" val="2654033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51BF4692-6F33-1C83-F2F8-026AF5B169D1}"/>
              </a:ext>
              <a:ext uri="{C183D7F6-B498-43B3-948B-1728B52AA6E4}">
                <adec:decorative xmlns:adec="http://schemas.microsoft.com/office/drawing/2017/decorative" val="1"/>
              </a:ext>
            </a:extLst>
          </p:cNvPr>
          <p:cNvSpPr/>
          <p:nvPr/>
        </p:nvSpPr>
        <p:spPr>
          <a:xfrm>
            <a:off x="594551" y="1190438"/>
            <a:ext cx="3712338" cy="4817420"/>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2">
              <a:lumMod val="20000"/>
              <a:lumOff val="80000"/>
            </a:schemeClr>
          </a:solidFill>
        </p:spPr>
        <p:txBody>
          <a:bodyPr wrap="square" lIns="0" tIns="0" rIns="0" bIns="0" rtlCol="0"/>
          <a:lstStyle/>
          <a:p>
            <a:endParaRPr sz="1092"/>
          </a:p>
        </p:txBody>
      </p:sp>
      <p:sp>
        <p:nvSpPr>
          <p:cNvPr id="4" name="object 9">
            <a:extLst>
              <a:ext uri="{FF2B5EF4-FFF2-40B4-BE49-F238E27FC236}">
                <a16:creationId xmlns:a16="http://schemas.microsoft.com/office/drawing/2014/main" id="{9A40DD24-AC14-D22E-A157-5D25A23CAA23}"/>
              </a:ext>
              <a:ext uri="{C183D7F6-B498-43B3-948B-1728B52AA6E4}">
                <adec:decorative xmlns:adec="http://schemas.microsoft.com/office/drawing/2017/decorative" val="1"/>
              </a:ext>
            </a:extLst>
          </p:cNvPr>
          <p:cNvSpPr/>
          <p:nvPr/>
        </p:nvSpPr>
        <p:spPr>
          <a:xfrm>
            <a:off x="7728325" y="1190438"/>
            <a:ext cx="3712338" cy="3597528"/>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3">
              <a:lumMod val="20000"/>
              <a:lumOff val="80000"/>
              <a:alpha val="28000"/>
            </a:schemeClr>
          </a:solidFill>
        </p:spPr>
        <p:txBody>
          <a:bodyPr wrap="square" lIns="0" tIns="0" rIns="0" bIns="0" rtlCol="0"/>
          <a:lstStyle/>
          <a:p>
            <a:endParaRPr sz="1092"/>
          </a:p>
        </p:txBody>
      </p:sp>
      <p:sp>
        <p:nvSpPr>
          <p:cNvPr id="7" name="Ellipsi 6">
            <a:extLst>
              <a:ext uri="{FF2B5EF4-FFF2-40B4-BE49-F238E27FC236}">
                <a16:creationId xmlns:a16="http://schemas.microsoft.com/office/drawing/2014/main" id="{C9C7269F-E96A-5326-23E7-3676B397E9EA}"/>
              </a:ext>
              <a:ext uri="{C183D7F6-B498-43B3-948B-1728B52AA6E4}">
                <adec:decorative xmlns:adec="http://schemas.microsoft.com/office/drawing/2017/decorative" val="1"/>
              </a:ext>
            </a:extLst>
          </p:cNvPr>
          <p:cNvSpPr/>
          <p:nvPr/>
        </p:nvSpPr>
        <p:spPr>
          <a:xfrm>
            <a:off x="4241539" y="1643317"/>
            <a:ext cx="3571367" cy="3571367"/>
          </a:xfrm>
          <a:prstGeom prst="ellipse">
            <a:avLst/>
          </a:prstGeom>
          <a:solidFill>
            <a:schemeClr val="bg1"/>
          </a:solidFill>
          <a:ln>
            <a:solidFill>
              <a:srgbClr val="338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object 13">
            <a:extLst>
              <a:ext uri="{FF2B5EF4-FFF2-40B4-BE49-F238E27FC236}">
                <a16:creationId xmlns:a16="http://schemas.microsoft.com/office/drawing/2014/main" id="{A9606487-7600-6E52-8B9F-6EDCB2392B60}"/>
              </a:ext>
              <a:ext uri="{C183D7F6-B498-43B3-948B-1728B52AA6E4}">
                <adec:decorative xmlns:adec="http://schemas.microsoft.com/office/drawing/2017/decorative" val="1"/>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a:t>
            </a:r>
          </a:p>
        </p:txBody>
      </p:sp>
      <p:sp>
        <p:nvSpPr>
          <p:cNvPr id="6" name="Otsikko 1"/>
          <p:cNvSpPr>
            <a:spLocks noGrp="1"/>
          </p:cNvSpPr>
          <p:nvPr>
            <p:ph type="title"/>
          </p:nvPr>
        </p:nvSpPr>
        <p:spPr>
          <a:xfrm>
            <a:off x="651209" y="616204"/>
            <a:ext cx="9297073" cy="439290"/>
          </a:xfrm>
        </p:spPr>
        <p:txBody>
          <a:bodyPr>
            <a:noAutofit/>
          </a:bodyPr>
          <a:lstStyle/>
          <a:p>
            <a:r>
              <a:rPr lang="fi-FI" sz="2000" b="1" dirty="0">
                <a:solidFill>
                  <a:srgbClr val="10497F"/>
                </a:solidFill>
                <a:latin typeface="Myriad Pro" panose="020B0503030403020204" pitchFamily="34" charset="0"/>
                <a:ea typeface="+mn-ea"/>
                <a:cs typeface="+mn-cs"/>
              </a:rPr>
              <a:t>Valtiokonttorin ja Kevan palvelut valtion henkilöstöjohtamiselle</a:t>
            </a:r>
          </a:p>
        </p:txBody>
      </p:sp>
      <p:sp>
        <p:nvSpPr>
          <p:cNvPr id="17" name="Tekstiruutu 16">
            <a:extLst>
              <a:ext uri="{FF2B5EF4-FFF2-40B4-BE49-F238E27FC236}">
                <a16:creationId xmlns:a16="http://schemas.microsoft.com/office/drawing/2014/main" id="{FCAE2E08-4B51-13FC-8BFA-A2E6AF5293B5}"/>
              </a:ext>
            </a:extLst>
          </p:cNvPr>
          <p:cNvSpPr txBox="1"/>
          <p:nvPr/>
        </p:nvSpPr>
        <p:spPr>
          <a:xfrm>
            <a:off x="764825" y="1435738"/>
            <a:ext cx="2294659" cy="954107"/>
          </a:xfrm>
          <a:prstGeom prst="rect">
            <a:avLst/>
          </a:prstGeom>
          <a:noFill/>
        </p:spPr>
        <p:txBody>
          <a:bodyPr wrap="square">
            <a:spAutoFit/>
          </a:bodyPr>
          <a:lstStyle/>
          <a:p>
            <a:r>
              <a:rPr lang="fi-FI" sz="1400" b="1" dirty="0" err="1">
                <a:solidFill>
                  <a:schemeClr val="accent1"/>
                </a:solidFill>
                <a:latin typeface="Myriad Pro" panose="020B0503030403020204" pitchFamily="34" charset="0"/>
              </a:rPr>
              <a:t>VK:n</a:t>
            </a:r>
            <a:r>
              <a:rPr lang="fi-FI" sz="1400" b="1" dirty="0">
                <a:solidFill>
                  <a:schemeClr val="accent1"/>
                </a:solidFill>
                <a:latin typeface="Myriad Pro" panose="020B0503030403020204" pitchFamily="34" charset="0"/>
              </a:rPr>
              <a:t> palvelut valtiokonsernille, virastoille ja verkostoille </a:t>
            </a:r>
            <a:br>
              <a:rPr lang="fi-FI" sz="1600" b="1" dirty="0">
                <a:solidFill>
                  <a:schemeClr val="accent1"/>
                </a:solidFill>
                <a:latin typeface="Myriad Pro" panose="020B0503030403020204" pitchFamily="34" charset="0"/>
              </a:rPr>
            </a:br>
            <a:r>
              <a:rPr lang="fi-FI" sz="1200" i="1" dirty="0">
                <a:solidFill>
                  <a:schemeClr val="accent1"/>
                </a:solidFill>
                <a:latin typeface="Myriad Pro" panose="020B0503030403020204" pitchFamily="34" charset="0"/>
              </a:rPr>
              <a:t>Hanke- ja ilmiölähtöisesti</a:t>
            </a:r>
            <a:endParaRPr lang="fi-FI" sz="1600" i="1" dirty="0">
              <a:solidFill>
                <a:schemeClr val="accent1"/>
              </a:solidFill>
              <a:latin typeface="Myriad Pro" panose="020B0503030403020204" pitchFamily="34" charset="0"/>
            </a:endParaRPr>
          </a:p>
        </p:txBody>
      </p:sp>
      <p:pic>
        <p:nvPicPr>
          <p:cNvPr id="1028" name="Picture 4" descr="Mediapankki | Valtiokonttori">
            <a:extLst>
              <a:ext uri="{FF2B5EF4-FFF2-40B4-BE49-F238E27FC236}">
                <a16:creationId xmlns:a16="http://schemas.microsoft.com/office/drawing/2014/main" id="{5A4BD8A5-D3A5-5C80-B1B7-BF70ED4607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26" t="11035" r="20778" b="10354"/>
          <a:stretch>
            <a:fillRect/>
          </a:stretch>
        </p:blipFill>
        <p:spPr bwMode="auto">
          <a:xfrm>
            <a:off x="3130914" y="1200063"/>
            <a:ext cx="1143142" cy="800220"/>
          </a:xfrm>
          <a:prstGeom prst="rect">
            <a:avLst/>
          </a:prstGeom>
          <a:noFill/>
          <a:extLst>
            <a:ext uri="{909E8E84-426E-40DD-AFC4-6F175D3DCCD1}">
              <a14:hiddenFill xmlns:a14="http://schemas.microsoft.com/office/drawing/2010/main">
                <a:solidFill>
                  <a:srgbClr val="FFFFFF"/>
                </a:solidFill>
              </a14:hiddenFill>
            </a:ext>
          </a:extLst>
        </p:spPr>
      </p:pic>
      <p:sp>
        <p:nvSpPr>
          <p:cNvPr id="18" name="Tekstiruutu 17">
            <a:extLst>
              <a:ext uri="{FF2B5EF4-FFF2-40B4-BE49-F238E27FC236}">
                <a16:creationId xmlns:a16="http://schemas.microsoft.com/office/drawing/2014/main" id="{4C26C30B-9BEA-3047-B4DE-2346A7FFCFC9}"/>
              </a:ext>
            </a:extLst>
          </p:cNvPr>
          <p:cNvSpPr txBox="1"/>
          <p:nvPr/>
        </p:nvSpPr>
        <p:spPr>
          <a:xfrm>
            <a:off x="635307" y="2509581"/>
            <a:ext cx="3389829" cy="3436838"/>
          </a:xfrm>
          <a:prstGeom prst="rect">
            <a:avLst/>
          </a:prstGeom>
          <a:noFill/>
        </p:spPr>
        <p:txBody>
          <a:bodyPr wrap="square">
            <a:spAutoFit/>
          </a:bodyPr>
          <a:lstStyle/>
          <a:p>
            <a:pPr marL="180000" indent="-144000">
              <a:spcBef>
                <a:spcPts val="200"/>
              </a:spcBef>
              <a:buFont typeface="Arial" panose="020B0604020202020204" pitchFamily="34" charset="0"/>
              <a:buChar char="•"/>
            </a:pPr>
            <a:r>
              <a:rPr lang="fi-FI" sz="1200" dirty="0">
                <a:solidFill>
                  <a:schemeClr val="accent1"/>
                </a:solidFill>
                <a:latin typeface="Myriad Pro" panose="020B0503030403020204" pitchFamily="34" charset="0"/>
              </a:rPr>
              <a:t>Kaiku-kehittämishankkeet ja -raha työelämän kehittämiseen uudistumisen tueksi</a:t>
            </a:r>
          </a:p>
          <a:p>
            <a:pPr marL="180000" indent="-144000">
              <a:spcBef>
                <a:spcPts val="200"/>
              </a:spcBef>
              <a:buFont typeface="Arial" panose="020B0604020202020204" pitchFamily="34" charset="0"/>
              <a:buChar char="•"/>
            </a:pPr>
            <a:r>
              <a:rPr lang="fi-FI" sz="1200" dirty="0">
                <a:solidFill>
                  <a:schemeClr val="accent1"/>
                </a:solidFill>
                <a:latin typeface="Myriad Pro" panose="020B0503030403020204" pitchFamily="34" charset="0"/>
              </a:rPr>
              <a:t>Työ2.0-yhteiskehittämisen fasilitointi ja tuki</a:t>
            </a:r>
          </a:p>
          <a:p>
            <a:pPr marL="180000" indent="-144000">
              <a:spcBef>
                <a:spcPts val="200"/>
              </a:spcBef>
              <a:buFont typeface="Arial" panose="020B0604020202020204" pitchFamily="34" charset="0"/>
              <a:buChar char="•"/>
            </a:pPr>
            <a:r>
              <a:rPr lang="fi-FI" sz="1200" dirty="0">
                <a:solidFill>
                  <a:schemeClr val="accent1"/>
                </a:solidFill>
                <a:latin typeface="Myriad Pro" panose="020B0503030403020204" pitchFamily="34" charset="0"/>
              </a:rPr>
              <a:t>Työpajat, webinaarit, tilaisuudet ja valmennukset kehittämisosaamisen vahvistamiseen</a:t>
            </a:r>
          </a:p>
          <a:p>
            <a:pPr marL="180000" indent="-144000">
              <a:spcBef>
                <a:spcPts val="200"/>
              </a:spcBef>
              <a:buFont typeface="Arial" panose="020B0604020202020204" pitchFamily="34" charset="0"/>
              <a:buChar char="•"/>
            </a:pPr>
            <a:r>
              <a:rPr lang="fi-FI" sz="1200" dirty="0">
                <a:solidFill>
                  <a:schemeClr val="accent1"/>
                </a:solidFill>
                <a:latin typeface="Myriad Pro" panose="020B0503030403020204" pitchFamily="34" charset="0"/>
              </a:rPr>
              <a:t>Kestävyystyön ohjeistus, sparraus ja kehittäminen</a:t>
            </a:r>
          </a:p>
          <a:p>
            <a:pPr marL="180000" indent="-144000">
              <a:spcBef>
                <a:spcPts val="200"/>
              </a:spcBef>
              <a:buFont typeface="Arial" panose="020B0604020202020204" pitchFamily="34" charset="0"/>
              <a:buChar char="•"/>
            </a:pPr>
            <a:r>
              <a:rPr lang="fi-FI" sz="1200" dirty="0">
                <a:solidFill>
                  <a:schemeClr val="accent1"/>
                </a:solidFill>
                <a:latin typeface="Myriad Pro" panose="020B0503030403020204" pitchFamily="34" charset="0"/>
              </a:rPr>
              <a:t>Työelämän ja kestävyyden kehittäjäverkostojen ja työsuojeluverkoston fasilitointi ja vetäminen</a:t>
            </a:r>
          </a:p>
          <a:p>
            <a:pPr marL="180000" indent="-144000">
              <a:spcBef>
                <a:spcPts val="200"/>
              </a:spcBef>
              <a:buFont typeface="Arial" panose="020B0604020202020204" pitchFamily="34" charset="0"/>
              <a:buChar char="•"/>
            </a:pPr>
            <a:r>
              <a:rPr lang="fi-FI" sz="1200" dirty="0">
                <a:solidFill>
                  <a:schemeClr val="accent1"/>
                </a:solidFill>
                <a:latin typeface="Myriad Pro" panose="020B0503030403020204" pitchFamily="34" charset="0"/>
              </a:rPr>
              <a:t>Työyhteisösovittelun tuki </a:t>
            </a:r>
          </a:p>
          <a:p>
            <a:pPr marL="180000" indent="-144000">
              <a:spcBef>
                <a:spcPts val="200"/>
              </a:spcBef>
              <a:buFont typeface="Arial" panose="020B0604020202020204" pitchFamily="34" charset="0"/>
              <a:buChar char="•"/>
            </a:pPr>
            <a:r>
              <a:rPr lang="fi-FI" sz="1200" dirty="0">
                <a:solidFill>
                  <a:schemeClr val="accent1"/>
                </a:solidFill>
                <a:latin typeface="Myriad Pro" panose="020B0503030403020204" pitchFamily="34" charset="0"/>
              </a:rPr>
              <a:t>Analysointipalvelut valtioneuvostolle tieto-</a:t>
            </a:r>
            <a:br>
              <a:rPr lang="fi-FI" sz="1200" dirty="0">
                <a:solidFill>
                  <a:schemeClr val="accent1"/>
                </a:solidFill>
                <a:latin typeface="Myriad Pro" panose="020B0503030403020204" pitchFamily="34" charset="0"/>
              </a:rPr>
            </a:br>
            <a:r>
              <a:rPr lang="fi-FI" sz="1200" dirty="0">
                <a:solidFill>
                  <a:schemeClr val="accent1"/>
                </a:solidFill>
                <a:latin typeface="Myriad Pro" panose="020B0503030403020204" pitchFamily="34" charset="0"/>
              </a:rPr>
              <a:t>pohjaisten ongelmien ratkaisemiseen valmistelun ja päätöksenteon tueksi</a:t>
            </a:r>
          </a:p>
          <a:p>
            <a:pPr marL="180000" indent="-144000">
              <a:spcBef>
                <a:spcPts val="200"/>
              </a:spcBef>
              <a:buFont typeface="Arial" panose="020B0604020202020204" pitchFamily="34" charset="0"/>
              <a:buChar char="•"/>
            </a:pPr>
            <a:r>
              <a:rPr lang="fi-FI" sz="1200" dirty="0">
                <a:solidFill>
                  <a:schemeClr val="accent1"/>
                </a:solidFill>
                <a:latin typeface="Myriad Pro" panose="020B0503030403020204" pitchFamily="34" charset="0"/>
              </a:rPr>
              <a:t>Työelämän kehittämisen ja tietojohtamisen konsultointi ja sparraus</a:t>
            </a:r>
          </a:p>
          <a:p>
            <a:pPr marL="180000" indent="-144000">
              <a:spcBef>
                <a:spcPts val="200"/>
              </a:spcBef>
              <a:buFont typeface="Arial" panose="020B0604020202020204" pitchFamily="34" charset="0"/>
              <a:buChar char="•"/>
            </a:pPr>
            <a:r>
              <a:rPr lang="fi-FI" sz="1200" dirty="0">
                <a:solidFill>
                  <a:schemeClr val="accent1"/>
                </a:solidFill>
                <a:latin typeface="Myriad Pro" panose="020B0503030403020204" pitchFamily="34" charset="0"/>
              </a:rPr>
              <a:t>Valtiolla.fi-työelämäsivusto ja työkalut</a:t>
            </a:r>
          </a:p>
        </p:txBody>
      </p:sp>
      <p:sp>
        <p:nvSpPr>
          <p:cNvPr id="1053" name="Ellipsi 1052">
            <a:extLst>
              <a:ext uri="{FF2B5EF4-FFF2-40B4-BE49-F238E27FC236}">
                <a16:creationId xmlns:a16="http://schemas.microsoft.com/office/drawing/2014/main" id="{4F4A8746-5405-8E9A-403C-B8FCFF64D917}"/>
              </a:ext>
              <a:ext uri="{C183D7F6-B498-43B3-948B-1728B52AA6E4}">
                <adec:decorative xmlns:adec="http://schemas.microsoft.com/office/drawing/2017/decorative" val="1"/>
              </a:ext>
            </a:extLst>
          </p:cNvPr>
          <p:cNvSpPr/>
          <p:nvPr/>
        </p:nvSpPr>
        <p:spPr>
          <a:xfrm>
            <a:off x="4824744" y="2236137"/>
            <a:ext cx="2385726" cy="238572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object 9">
            <a:extLst>
              <a:ext uri="{FF2B5EF4-FFF2-40B4-BE49-F238E27FC236}">
                <a16:creationId xmlns:a16="http://schemas.microsoft.com/office/drawing/2014/main" id="{C404BA57-103A-BC8E-79DC-A5FBB5B50E33}"/>
              </a:ext>
              <a:ext uri="{C183D7F6-B498-43B3-948B-1728B52AA6E4}">
                <adec:decorative xmlns:adec="http://schemas.microsoft.com/office/drawing/2017/decorative" val="1"/>
              </a:ext>
            </a:extLst>
          </p:cNvPr>
          <p:cNvSpPr/>
          <p:nvPr/>
        </p:nvSpPr>
        <p:spPr>
          <a:xfrm>
            <a:off x="7728325" y="4840466"/>
            <a:ext cx="3712338" cy="1233658"/>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3">
              <a:lumMod val="20000"/>
              <a:lumOff val="80000"/>
              <a:alpha val="28000"/>
            </a:schemeClr>
          </a:solidFill>
        </p:spPr>
        <p:txBody>
          <a:bodyPr wrap="square" lIns="0" tIns="0" rIns="0" bIns="0" rtlCol="0"/>
          <a:lstStyle/>
          <a:p>
            <a:endParaRPr sz="1092"/>
          </a:p>
        </p:txBody>
      </p:sp>
      <p:sp>
        <p:nvSpPr>
          <p:cNvPr id="12" name="Tekstiruutu 11">
            <a:extLst>
              <a:ext uri="{FF2B5EF4-FFF2-40B4-BE49-F238E27FC236}">
                <a16:creationId xmlns:a16="http://schemas.microsoft.com/office/drawing/2014/main" id="{0AD28ECE-7714-E519-E2E5-853C987F9BA2}"/>
              </a:ext>
            </a:extLst>
          </p:cNvPr>
          <p:cNvSpPr txBox="1"/>
          <p:nvPr/>
        </p:nvSpPr>
        <p:spPr>
          <a:xfrm>
            <a:off x="7993731" y="1435738"/>
            <a:ext cx="2266458" cy="769441"/>
          </a:xfrm>
          <a:prstGeom prst="rect">
            <a:avLst/>
          </a:prstGeom>
          <a:noFill/>
        </p:spPr>
        <p:txBody>
          <a:bodyPr wrap="square">
            <a:spAutoFit/>
          </a:bodyPr>
          <a:lstStyle/>
          <a:p>
            <a:r>
              <a:rPr lang="fi-FI" sz="1600" b="1" dirty="0" err="1">
                <a:solidFill>
                  <a:schemeClr val="accent1"/>
                </a:solidFill>
                <a:latin typeface="Myriad Pro" panose="020B0503030403020204" pitchFamily="34" charset="0"/>
              </a:rPr>
              <a:t>Kevan</a:t>
            </a:r>
            <a:r>
              <a:rPr lang="fi-FI" sz="1600" b="1" dirty="0">
                <a:solidFill>
                  <a:schemeClr val="accent1"/>
                </a:solidFill>
                <a:latin typeface="Myriad Pro" panose="020B0503030403020204" pitchFamily="34" charset="0"/>
              </a:rPr>
              <a:t> palvelut virastoille </a:t>
            </a:r>
            <a:br>
              <a:rPr lang="fi-FI" b="1" dirty="0">
                <a:solidFill>
                  <a:schemeClr val="accent1"/>
                </a:solidFill>
                <a:latin typeface="Myriad Pro" panose="020B0503030403020204" pitchFamily="34" charset="0"/>
              </a:rPr>
            </a:br>
            <a:r>
              <a:rPr lang="fi-FI" sz="1200" i="1" dirty="0">
                <a:solidFill>
                  <a:schemeClr val="accent1"/>
                </a:solidFill>
                <a:latin typeface="Myriad Pro" panose="020B0503030403020204" pitchFamily="34" charset="0"/>
              </a:rPr>
              <a:t>Asiakassuunnitelman mukaisesti</a:t>
            </a:r>
          </a:p>
        </p:txBody>
      </p:sp>
      <p:pic>
        <p:nvPicPr>
          <p:cNvPr id="1026" name="Picture 2" descr="Keva.fi-etusivulle">
            <a:extLst>
              <a:ext uri="{FF2B5EF4-FFF2-40B4-BE49-F238E27FC236}">
                <a16:creationId xmlns:a16="http://schemas.microsoft.com/office/drawing/2014/main" id="{EECDEFA0-E43A-CCB9-78F3-22945EC2B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1086" y="1405392"/>
            <a:ext cx="878680" cy="639671"/>
          </a:xfrm>
          <a:prstGeom prst="rect">
            <a:avLst/>
          </a:prstGeom>
          <a:noFill/>
          <a:extLst>
            <a:ext uri="{909E8E84-426E-40DD-AFC4-6F175D3DCCD1}">
              <a14:hiddenFill xmlns:a14="http://schemas.microsoft.com/office/drawing/2010/main">
                <a:solidFill>
                  <a:srgbClr val="FFFFFF"/>
                </a:solidFill>
              </a14:hiddenFill>
            </a:ext>
          </a:extLst>
        </p:spPr>
      </p:pic>
      <p:sp>
        <p:nvSpPr>
          <p:cNvPr id="8" name="Tekstiruutu 7">
            <a:extLst>
              <a:ext uri="{FF2B5EF4-FFF2-40B4-BE49-F238E27FC236}">
                <a16:creationId xmlns:a16="http://schemas.microsoft.com/office/drawing/2014/main" id="{BFDDF6F5-3158-9E07-E91D-6AA7B77B9379}"/>
              </a:ext>
            </a:extLst>
          </p:cNvPr>
          <p:cNvSpPr txBox="1"/>
          <p:nvPr/>
        </p:nvSpPr>
        <p:spPr>
          <a:xfrm>
            <a:off x="7914908" y="2300307"/>
            <a:ext cx="3414483" cy="2400657"/>
          </a:xfrm>
          <a:prstGeom prst="rect">
            <a:avLst/>
          </a:prstGeom>
          <a:noFill/>
        </p:spPr>
        <p:txBody>
          <a:bodyPr wrap="square">
            <a:spAutoFit/>
          </a:bodyPr>
          <a:lstStyle/>
          <a:p>
            <a:pPr marL="180000" indent="-180000">
              <a:buFont typeface="Arial" panose="020B0604020202020204" pitchFamily="34" charset="0"/>
              <a:buChar char="•"/>
            </a:pPr>
            <a:r>
              <a:rPr lang="fi-FI" sz="1200" dirty="0">
                <a:solidFill>
                  <a:schemeClr val="accent1"/>
                </a:solidFill>
                <a:latin typeface="Myriad Pro" panose="020B0503030403020204" pitchFamily="34" charset="0"/>
              </a:rPr>
              <a:t>Työkykyjohtamisen </a:t>
            </a:r>
          </a:p>
          <a:p>
            <a:pPr marL="540000" lvl="2" indent="-180000">
              <a:buFont typeface="Arial" panose="020B0604020202020204" pitchFamily="34" charset="0"/>
              <a:buChar char="•"/>
            </a:pPr>
            <a:r>
              <a:rPr lang="fi-FI" sz="1050" dirty="0">
                <a:solidFill>
                  <a:schemeClr val="accent1"/>
                </a:solidFill>
                <a:latin typeface="Myriad Pro" panose="020B0503030403020204" pitchFamily="34" charset="0"/>
              </a:rPr>
              <a:t>tilannekuva ja analyysi</a:t>
            </a:r>
          </a:p>
          <a:p>
            <a:pPr marL="540000" lvl="2" indent="-180000">
              <a:buFont typeface="Arial" panose="020B0604020202020204" pitchFamily="34" charset="0"/>
              <a:buChar char="•"/>
            </a:pPr>
            <a:r>
              <a:rPr lang="fi-FI" sz="1050" dirty="0">
                <a:solidFill>
                  <a:schemeClr val="accent1"/>
                </a:solidFill>
                <a:latin typeface="Myriad Pro" panose="020B0503030403020204" pitchFamily="34" charset="0"/>
              </a:rPr>
              <a:t>ja työkyvyn tuen osaamisen kehittäminen</a:t>
            </a:r>
          </a:p>
          <a:p>
            <a:pPr marL="540000" lvl="2" indent="-180000">
              <a:buFont typeface="Arial" panose="020B0604020202020204" pitchFamily="34" charset="0"/>
              <a:buChar char="•"/>
            </a:pPr>
            <a:r>
              <a:rPr lang="fi-FI" sz="1050" dirty="0">
                <a:solidFill>
                  <a:schemeClr val="accent1"/>
                </a:solidFill>
                <a:latin typeface="Myriad Pro" panose="020B0503030403020204" pitchFamily="34" charset="0"/>
              </a:rPr>
              <a:t>ja työkykyprosessien konsultointi</a:t>
            </a:r>
          </a:p>
          <a:p>
            <a:pPr marL="540000" lvl="2" indent="-180000">
              <a:buFont typeface="Arial" panose="020B0604020202020204" pitchFamily="34" charset="0"/>
              <a:buChar char="•"/>
            </a:pPr>
            <a:r>
              <a:rPr lang="fi-FI" sz="1050" dirty="0">
                <a:solidFill>
                  <a:schemeClr val="accent1"/>
                </a:solidFill>
                <a:latin typeface="Myriad Pro" panose="020B0503030403020204" pitchFamily="34" charset="0"/>
              </a:rPr>
              <a:t>alueelliset verkostot</a:t>
            </a:r>
          </a:p>
          <a:p>
            <a:pPr marL="180000" indent="-180000">
              <a:buFont typeface="Arial" panose="020B0604020202020204" pitchFamily="34" charset="0"/>
              <a:buChar char="•"/>
            </a:pPr>
            <a:r>
              <a:rPr lang="fi-FI" sz="1200" dirty="0">
                <a:solidFill>
                  <a:schemeClr val="accent1"/>
                </a:solidFill>
                <a:latin typeface="Myriad Pro" panose="020B0503030403020204" pitchFamily="34" charset="0"/>
              </a:rPr>
              <a:t>Työterveysyhteistyön johtamisen konsultointi</a:t>
            </a:r>
          </a:p>
          <a:p>
            <a:pPr marL="180000" indent="-180000">
              <a:buFont typeface="Arial" panose="020B0604020202020204" pitchFamily="34" charset="0"/>
              <a:buChar char="•"/>
            </a:pPr>
            <a:r>
              <a:rPr lang="fi-FI" sz="1200" dirty="0">
                <a:solidFill>
                  <a:schemeClr val="accent1"/>
                </a:solidFill>
                <a:latin typeface="Myriad Pro" panose="020B0503030403020204" pitchFamily="34" charset="0"/>
              </a:rPr>
              <a:t>Työnantajan verkko- ja muut digitaaliset palvelut</a:t>
            </a:r>
          </a:p>
          <a:p>
            <a:pPr marL="180000" indent="-180000">
              <a:buFont typeface="Arial" panose="020B0604020202020204" pitchFamily="34" charset="0"/>
              <a:buChar char="•"/>
            </a:pPr>
            <a:r>
              <a:rPr lang="fi-FI" sz="1200" dirty="0">
                <a:solidFill>
                  <a:schemeClr val="accent1"/>
                </a:solidFill>
                <a:latin typeface="Myriad Pro" panose="020B0503030403020204" pitchFamily="34" charset="0"/>
              </a:rPr>
              <a:t>Tiedolla johtamisen tukena mm. avaintiedot, tilastot ja ennusteet, </a:t>
            </a:r>
            <a:r>
              <a:rPr lang="fi-FI" sz="1200" dirty="0" err="1">
                <a:solidFill>
                  <a:schemeClr val="accent1"/>
                </a:solidFill>
                <a:latin typeface="Myriad Pro" panose="020B0503030403020204" pitchFamily="34" charset="0"/>
              </a:rPr>
              <a:t>työkyvyttömyyskustan-nusten</a:t>
            </a:r>
            <a:r>
              <a:rPr lang="fi-FI" sz="1200" dirty="0">
                <a:solidFill>
                  <a:schemeClr val="accent1"/>
                </a:solidFill>
                <a:latin typeface="Myriad Pro" panose="020B0503030403020204" pitchFamily="34" charset="0"/>
              </a:rPr>
              <a:t> arviointityökalu, tutkimukset ja toimiala-katsaukset, eläke- ja työkyvyttömyyseläke-maksut</a:t>
            </a:r>
          </a:p>
        </p:txBody>
      </p:sp>
      <p:sp>
        <p:nvSpPr>
          <p:cNvPr id="13" name="Tekstiruutu 12">
            <a:extLst>
              <a:ext uri="{FF2B5EF4-FFF2-40B4-BE49-F238E27FC236}">
                <a16:creationId xmlns:a16="http://schemas.microsoft.com/office/drawing/2014/main" id="{3EDEC423-5416-FEB0-DC8A-AAF6A66B95B0}"/>
              </a:ext>
            </a:extLst>
          </p:cNvPr>
          <p:cNvSpPr txBox="1"/>
          <p:nvPr/>
        </p:nvSpPr>
        <p:spPr>
          <a:xfrm>
            <a:off x="7897488" y="4974480"/>
            <a:ext cx="4032735" cy="307777"/>
          </a:xfrm>
          <a:prstGeom prst="rect">
            <a:avLst/>
          </a:prstGeom>
          <a:noFill/>
        </p:spPr>
        <p:txBody>
          <a:bodyPr wrap="square">
            <a:spAutoFit/>
          </a:bodyPr>
          <a:lstStyle/>
          <a:p>
            <a:r>
              <a:rPr lang="fi-FI" sz="1400" b="1" dirty="0">
                <a:solidFill>
                  <a:schemeClr val="accent1"/>
                </a:solidFill>
                <a:latin typeface="Myriad Pro" panose="020B0503030403020204" pitchFamily="34" charset="0"/>
              </a:rPr>
              <a:t>Kevan palvelut valtion työntekijöille</a:t>
            </a:r>
            <a:endParaRPr lang="fi-FI" sz="1400" dirty="0">
              <a:solidFill>
                <a:schemeClr val="accent1"/>
              </a:solidFill>
              <a:latin typeface="Myriad Pro" panose="020B0503030403020204" pitchFamily="34" charset="0"/>
            </a:endParaRPr>
          </a:p>
        </p:txBody>
      </p:sp>
      <p:sp>
        <p:nvSpPr>
          <p:cNvPr id="16" name="Tekstiruutu 15">
            <a:extLst>
              <a:ext uri="{FF2B5EF4-FFF2-40B4-BE49-F238E27FC236}">
                <a16:creationId xmlns:a16="http://schemas.microsoft.com/office/drawing/2014/main" id="{2E7B8B4F-EF5D-1AF7-7281-C8C938DEEC21}"/>
              </a:ext>
            </a:extLst>
          </p:cNvPr>
          <p:cNvSpPr txBox="1"/>
          <p:nvPr/>
        </p:nvSpPr>
        <p:spPr>
          <a:xfrm>
            <a:off x="7897489" y="5266167"/>
            <a:ext cx="3162402" cy="646331"/>
          </a:xfrm>
          <a:prstGeom prst="rect">
            <a:avLst/>
          </a:prstGeom>
          <a:noFill/>
        </p:spPr>
        <p:txBody>
          <a:bodyPr wrap="square">
            <a:spAutoFit/>
          </a:bodyPr>
          <a:lstStyle/>
          <a:p>
            <a:pPr marL="285750" indent="-285750">
              <a:buFont typeface="Arial" panose="020B0604020202020204" pitchFamily="34" charset="0"/>
              <a:buChar char="•"/>
            </a:pPr>
            <a:r>
              <a:rPr lang="fi-FI" sz="1200" dirty="0">
                <a:solidFill>
                  <a:schemeClr val="accent1"/>
                </a:solidFill>
                <a:latin typeface="Myriad Pro" panose="020B0503030403020204" pitchFamily="34" charset="0"/>
              </a:rPr>
              <a:t>Omat eläketietosi -palvelu</a:t>
            </a:r>
          </a:p>
          <a:p>
            <a:pPr marL="285750" indent="-285750">
              <a:buFont typeface="Arial" panose="020B0604020202020204" pitchFamily="34" charset="0"/>
              <a:buChar char="•"/>
            </a:pPr>
            <a:r>
              <a:rPr lang="fi-FI" sz="1200" dirty="0">
                <a:solidFill>
                  <a:schemeClr val="accent1"/>
                </a:solidFill>
                <a:latin typeface="Myriad Pro" panose="020B0503030403020204" pitchFamily="34" charset="0"/>
              </a:rPr>
              <a:t>Ammatillinen kuntoutus ja eläkeratkaisut</a:t>
            </a:r>
          </a:p>
          <a:p>
            <a:pPr marL="285750" indent="-285750">
              <a:buFont typeface="Arial" panose="020B0604020202020204" pitchFamily="34" charset="0"/>
              <a:buChar char="•"/>
            </a:pPr>
            <a:r>
              <a:rPr lang="fi-FI" sz="1200" dirty="0">
                <a:solidFill>
                  <a:schemeClr val="accent1"/>
                </a:solidFill>
                <a:latin typeface="Myriad Pro" panose="020B0503030403020204" pitchFamily="34" charset="0"/>
              </a:rPr>
              <a:t>Työuran tuen digitaaliset palvelut</a:t>
            </a:r>
          </a:p>
        </p:txBody>
      </p:sp>
      <p:sp>
        <p:nvSpPr>
          <p:cNvPr id="24" name="Kuusikulmio 23">
            <a:extLst>
              <a:ext uri="{FF2B5EF4-FFF2-40B4-BE49-F238E27FC236}">
                <a16:creationId xmlns:a16="http://schemas.microsoft.com/office/drawing/2014/main" id="{D8846A77-E317-8D36-1ABB-FABBCF2F19CA}"/>
              </a:ext>
              <a:ext uri="{C183D7F6-B498-43B3-948B-1728B52AA6E4}">
                <adec:decorative xmlns:adec="http://schemas.microsoft.com/office/drawing/2017/decorative" val="1"/>
              </a:ext>
            </a:extLst>
          </p:cNvPr>
          <p:cNvSpPr/>
          <p:nvPr/>
        </p:nvSpPr>
        <p:spPr>
          <a:xfrm>
            <a:off x="5467745" y="4235168"/>
            <a:ext cx="1099725" cy="876906"/>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2" name="Kuusikulmio 21">
            <a:extLst>
              <a:ext uri="{FF2B5EF4-FFF2-40B4-BE49-F238E27FC236}">
                <a16:creationId xmlns:a16="http://schemas.microsoft.com/office/drawing/2014/main" id="{2229ED91-46A0-C72A-25CE-DA957FAA6F8A}"/>
              </a:ext>
              <a:ext uri="{C183D7F6-B498-43B3-948B-1728B52AA6E4}">
                <adec:decorative xmlns:adec="http://schemas.microsoft.com/office/drawing/2017/decorative" val="1"/>
              </a:ext>
            </a:extLst>
          </p:cNvPr>
          <p:cNvSpPr/>
          <p:nvPr/>
        </p:nvSpPr>
        <p:spPr>
          <a:xfrm>
            <a:off x="5467745" y="1741488"/>
            <a:ext cx="1099725" cy="876906"/>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pic>
        <p:nvPicPr>
          <p:cNvPr id="1032" name="Picture 8" descr="Etusivu - Valtiolla.fi">
            <a:extLst>
              <a:ext uri="{FF2B5EF4-FFF2-40B4-BE49-F238E27FC236}">
                <a16:creationId xmlns:a16="http://schemas.microsoft.com/office/drawing/2014/main" id="{02E13BE5-6216-F347-7CC1-0EFA8D0C62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434" b="33779"/>
          <a:stretch/>
        </p:blipFill>
        <p:spPr bwMode="auto">
          <a:xfrm>
            <a:off x="5184348" y="5341108"/>
            <a:ext cx="1771021" cy="515910"/>
          </a:xfrm>
          <a:prstGeom prst="rect">
            <a:avLst/>
          </a:prstGeom>
          <a:noFill/>
          <a:extLst>
            <a:ext uri="{909E8E84-426E-40DD-AFC4-6F175D3DCCD1}">
              <a14:hiddenFill xmlns:a14="http://schemas.microsoft.com/office/drawing/2010/main">
                <a:solidFill>
                  <a:srgbClr val="FFFFFF"/>
                </a:solidFill>
              </a14:hiddenFill>
            </a:ext>
          </a:extLst>
        </p:spPr>
      </p:pic>
      <p:sp>
        <p:nvSpPr>
          <p:cNvPr id="28" name="object 9">
            <a:extLst>
              <a:ext uri="{FF2B5EF4-FFF2-40B4-BE49-F238E27FC236}">
                <a16:creationId xmlns:a16="http://schemas.microsoft.com/office/drawing/2014/main" id="{D6B678E4-FAA2-9252-E3CB-9BC7F6C17FE6}"/>
              </a:ext>
            </a:extLst>
          </p:cNvPr>
          <p:cNvSpPr txBox="1"/>
          <p:nvPr/>
        </p:nvSpPr>
        <p:spPr>
          <a:xfrm>
            <a:off x="5253049" y="2955382"/>
            <a:ext cx="1529116" cy="88375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b="1" dirty="0">
                <a:solidFill>
                  <a:schemeClr val="bg1"/>
                </a:solidFill>
                <a:latin typeface="Myriad Pro"/>
                <a:cs typeface="Myriad Pro"/>
              </a:rPr>
              <a:t>Tukena työelämän murroksessa</a:t>
            </a:r>
          </a:p>
        </p:txBody>
      </p:sp>
      <p:sp>
        <p:nvSpPr>
          <p:cNvPr id="23" name="object 9">
            <a:extLst>
              <a:ext uri="{FF2B5EF4-FFF2-40B4-BE49-F238E27FC236}">
                <a16:creationId xmlns:a16="http://schemas.microsoft.com/office/drawing/2014/main" id="{1D66E9F7-716C-4AE3-943C-C65E4BAA201B}"/>
              </a:ext>
            </a:extLst>
          </p:cNvPr>
          <p:cNvSpPr txBox="1"/>
          <p:nvPr/>
        </p:nvSpPr>
        <p:spPr>
          <a:xfrm>
            <a:off x="5427750" y="2076417"/>
            <a:ext cx="1179715" cy="32693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Uudistumis-</a:t>
            </a:r>
            <a:br>
              <a:rPr lang="fi-FI" sz="1000" b="1" dirty="0">
                <a:solidFill>
                  <a:schemeClr val="tx2"/>
                </a:solidFill>
                <a:latin typeface="Myriad Pro"/>
                <a:cs typeface="Myriad Pro"/>
              </a:rPr>
            </a:br>
            <a:r>
              <a:rPr lang="fi-FI" sz="1000" b="1" dirty="0">
                <a:solidFill>
                  <a:schemeClr val="tx2"/>
                </a:solidFill>
                <a:latin typeface="Myriad Pro"/>
                <a:cs typeface="Myriad Pro"/>
              </a:rPr>
              <a:t>kyky</a:t>
            </a:r>
          </a:p>
        </p:txBody>
      </p:sp>
      <p:sp>
        <p:nvSpPr>
          <p:cNvPr id="25" name="object 9">
            <a:extLst>
              <a:ext uri="{FF2B5EF4-FFF2-40B4-BE49-F238E27FC236}">
                <a16:creationId xmlns:a16="http://schemas.microsoft.com/office/drawing/2014/main" id="{7F0C3E1C-A90C-DA23-B084-AFA9654FEDFD}"/>
              </a:ext>
            </a:extLst>
          </p:cNvPr>
          <p:cNvSpPr txBox="1"/>
          <p:nvPr/>
        </p:nvSpPr>
        <p:spPr>
          <a:xfrm>
            <a:off x="5427750" y="4589221"/>
            <a:ext cx="1179715" cy="16073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Työhyvinvointi</a:t>
            </a:r>
          </a:p>
        </p:txBody>
      </p:sp>
      <p:sp>
        <p:nvSpPr>
          <p:cNvPr id="3" name="Suorakulmio 2"/>
          <p:cNvSpPr/>
          <p:nvPr/>
        </p:nvSpPr>
        <p:spPr>
          <a:xfrm>
            <a:off x="9743754" y="6556657"/>
            <a:ext cx="1662635" cy="215444"/>
          </a:xfrm>
          <a:prstGeom prst="rect">
            <a:avLst/>
          </a:prstGeom>
        </p:spPr>
        <p:txBody>
          <a:bodyPr wrap="none">
            <a:spAutoFit/>
          </a:bodyPr>
          <a:lstStyle/>
          <a:p>
            <a:r>
              <a:rPr lang="fi-FI" sz="800" dirty="0">
                <a:solidFill>
                  <a:schemeClr val="tx2"/>
                </a:solidFill>
                <a:latin typeface="Myriad Pro" panose="020B0503030403020204" pitchFamily="34" charset="0"/>
              </a:rPr>
              <a:t>Lähde: </a:t>
            </a:r>
            <a:r>
              <a:rPr lang="fi-FI" sz="800" dirty="0" err="1">
                <a:solidFill>
                  <a:schemeClr val="tx2"/>
                </a:solidFill>
                <a:latin typeface="Myriad Pro" panose="020B0503030403020204" pitchFamily="34" charset="0"/>
              </a:rPr>
              <a:t>Keva</a:t>
            </a:r>
            <a:r>
              <a:rPr lang="fi-FI" sz="800" dirty="0">
                <a:solidFill>
                  <a:schemeClr val="tx2"/>
                </a:solidFill>
                <a:latin typeface="Myriad Pro" panose="020B0503030403020204" pitchFamily="34" charset="0"/>
              </a:rPr>
              <a:t> ja Valtiokonttori, 2025</a:t>
            </a:r>
          </a:p>
        </p:txBody>
      </p:sp>
      <p:grpSp>
        <p:nvGrpSpPr>
          <p:cNvPr id="1057" name="Kuva 1054">
            <a:extLst>
              <a:ext uri="{FF2B5EF4-FFF2-40B4-BE49-F238E27FC236}">
                <a16:creationId xmlns:a16="http://schemas.microsoft.com/office/drawing/2014/main" id="{0C0308C8-5297-23C5-FAE6-4DB04545519A}"/>
              </a:ext>
              <a:ext uri="{C183D7F6-B498-43B3-948B-1728B52AA6E4}">
                <adec:decorative xmlns:adec="http://schemas.microsoft.com/office/drawing/2017/decorative" val="1"/>
              </a:ext>
            </a:extLst>
          </p:cNvPr>
          <p:cNvGrpSpPr/>
          <p:nvPr/>
        </p:nvGrpSpPr>
        <p:grpSpPr>
          <a:xfrm rot="16200000">
            <a:off x="3824063" y="3154546"/>
            <a:ext cx="2033829" cy="548908"/>
            <a:chOff x="0" y="2670252"/>
            <a:chExt cx="4391562" cy="1185233"/>
          </a:xfrm>
          <a:solidFill>
            <a:srgbClr val="006475"/>
          </a:solidFill>
        </p:grpSpPr>
        <p:sp>
          <p:nvSpPr>
            <p:cNvPr id="1058" name="Vapaamuotoinen: Muoto 1057">
              <a:extLst>
                <a:ext uri="{FF2B5EF4-FFF2-40B4-BE49-F238E27FC236}">
                  <a16:creationId xmlns:a16="http://schemas.microsoft.com/office/drawing/2014/main" id="{CE48D3FB-20B5-EF75-8661-12EC27AE7AD9}"/>
                </a:ext>
              </a:extLst>
            </p:cNvPr>
            <p:cNvSpPr/>
            <p:nvPr/>
          </p:nvSpPr>
          <p:spPr>
            <a:xfrm>
              <a:off x="0" y="3637405"/>
              <a:ext cx="222018" cy="208605"/>
            </a:xfrm>
            <a:custGeom>
              <a:avLst/>
              <a:gdLst>
                <a:gd name="connsiteX0" fmla="*/ 23623 w 222018"/>
                <a:gd name="connsiteY0" fmla="*/ 0 h 208605"/>
                <a:gd name="connsiteX1" fmla="*/ 222019 w 222018"/>
                <a:gd name="connsiteY1" fmla="*/ 182980 h 208605"/>
                <a:gd name="connsiteX2" fmla="*/ 198395 w 222018"/>
                <a:gd name="connsiteY2" fmla="*/ 208605 h 208605"/>
                <a:gd name="connsiteX3" fmla="*/ 0 w 222018"/>
                <a:gd name="connsiteY3" fmla="*/ 25625 h 208605"/>
                <a:gd name="connsiteX4" fmla="*/ 23623 w 222018"/>
                <a:gd name="connsiteY4" fmla="*/ 0 h 20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18" h="208605">
                  <a:moveTo>
                    <a:pt x="23623" y="0"/>
                  </a:moveTo>
                  <a:lnTo>
                    <a:pt x="222019" y="182980"/>
                  </a:lnTo>
                  <a:lnTo>
                    <a:pt x="198395" y="208605"/>
                  </a:lnTo>
                  <a:lnTo>
                    <a:pt x="0" y="25625"/>
                  </a:lnTo>
                  <a:lnTo>
                    <a:pt x="23623" y="0"/>
                  </a:lnTo>
                  <a:close/>
                </a:path>
              </a:pathLst>
            </a:custGeom>
            <a:solidFill>
              <a:srgbClr val="006475"/>
            </a:solidFill>
            <a:ln w="6673" cap="flat">
              <a:noFill/>
              <a:prstDash val="solid"/>
              <a:miter/>
            </a:ln>
          </p:spPr>
          <p:txBody>
            <a:bodyPr rtlCol="0" anchor="ctr"/>
            <a:lstStyle/>
            <a:p>
              <a:endParaRPr lang="fi-FI"/>
            </a:p>
          </p:txBody>
        </p:sp>
        <p:sp>
          <p:nvSpPr>
            <p:cNvPr id="1059" name="Vapaamuotoinen: Muoto 1058">
              <a:extLst>
                <a:ext uri="{FF2B5EF4-FFF2-40B4-BE49-F238E27FC236}">
                  <a16:creationId xmlns:a16="http://schemas.microsoft.com/office/drawing/2014/main" id="{7C9EFC2A-0D8F-E2D4-4E89-50A2D2DBD29F}"/>
                </a:ext>
              </a:extLst>
            </p:cNvPr>
            <p:cNvSpPr/>
            <p:nvPr/>
          </p:nvSpPr>
          <p:spPr>
            <a:xfrm>
              <a:off x="62328" y="3551053"/>
              <a:ext cx="226823" cy="225021"/>
            </a:xfrm>
            <a:custGeom>
              <a:avLst/>
              <a:gdLst>
                <a:gd name="connsiteX0" fmla="*/ 0 w 226823"/>
                <a:gd name="connsiteY0" fmla="*/ 25025 h 225021"/>
                <a:gd name="connsiteX1" fmla="*/ 24758 w 226823"/>
                <a:gd name="connsiteY1" fmla="*/ 0 h 225021"/>
                <a:gd name="connsiteX2" fmla="*/ 226823 w 226823"/>
                <a:gd name="connsiteY2" fmla="*/ 199997 h 225021"/>
                <a:gd name="connsiteX3" fmla="*/ 202066 w 226823"/>
                <a:gd name="connsiteY3" fmla="*/ 225022 h 225021"/>
                <a:gd name="connsiteX4" fmla="*/ 0 w 226823"/>
                <a:gd name="connsiteY4" fmla="*/ 25025 h 22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23" h="225021">
                  <a:moveTo>
                    <a:pt x="0" y="25025"/>
                  </a:moveTo>
                  <a:lnTo>
                    <a:pt x="24758" y="0"/>
                  </a:lnTo>
                  <a:lnTo>
                    <a:pt x="226823" y="199997"/>
                  </a:lnTo>
                  <a:lnTo>
                    <a:pt x="202066" y="225022"/>
                  </a:lnTo>
                  <a:lnTo>
                    <a:pt x="0" y="25025"/>
                  </a:lnTo>
                  <a:close/>
                </a:path>
              </a:pathLst>
            </a:custGeom>
            <a:solidFill>
              <a:srgbClr val="006475"/>
            </a:solidFill>
            <a:ln w="6673" cap="flat">
              <a:noFill/>
              <a:prstDash val="solid"/>
              <a:miter/>
            </a:ln>
          </p:spPr>
          <p:txBody>
            <a:bodyPr rtlCol="0" anchor="ctr"/>
            <a:lstStyle/>
            <a:p>
              <a:endParaRPr lang="fi-FI"/>
            </a:p>
          </p:txBody>
        </p:sp>
        <p:sp>
          <p:nvSpPr>
            <p:cNvPr id="1060" name="Vapaamuotoinen: Muoto 1059">
              <a:extLst>
                <a:ext uri="{FF2B5EF4-FFF2-40B4-BE49-F238E27FC236}">
                  <a16:creationId xmlns:a16="http://schemas.microsoft.com/office/drawing/2014/main" id="{9DAED1C0-8EA9-BC33-AD6B-0FF68409B9E1}"/>
                </a:ext>
              </a:extLst>
            </p:cNvPr>
            <p:cNvSpPr/>
            <p:nvPr/>
          </p:nvSpPr>
          <p:spPr>
            <a:xfrm>
              <a:off x="197527" y="3406620"/>
              <a:ext cx="337198" cy="303789"/>
            </a:xfrm>
            <a:custGeom>
              <a:avLst/>
              <a:gdLst>
                <a:gd name="connsiteX0" fmla="*/ 35568 w 337198"/>
                <a:gd name="connsiteY0" fmla="*/ 197152 h 303789"/>
                <a:gd name="connsiteX1" fmla="*/ 0 w 337198"/>
                <a:gd name="connsiteY1" fmla="*/ 158580 h 303789"/>
                <a:gd name="connsiteX2" fmla="*/ 23290 w 337198"/>
                <a:gd name="connsiteY2" fmla="*/ 138360 h 303789"/>
                <a:gd name="connsiteX3" fmla="*/ 44978 w 337198"/>
                <a:gd name="connsiteY3" fmla="*/ 160916 h 303789"/>
                <a:gd name="connsiteX4" fmla="*/ 45912 w 337198"/>
                <a:gd name="connsiteY4" fmla="*/ 160115 h 303789"/>
                <a:gd name="connsiteX5" fmla="*/ 68534 w 337198"/>
                <a:gd name="connsiteY5" fmla="*/ 93316 h 303789"/>
                <a:gd name="connsiteX6" fmla="*/ 135400 w 337198"/>
                <a:gd name="connsiteY6" fmla="*/ 86710 h 303789"/>
                <a:gd name="connsiteX7" fmla="*/ 136001 w 337198"/>
                <a:gd name="connsiteY7" fmla="*/ 86176 h 303789"/>
                <a:gd name="connsiteX8" fmla="*/ 135800 w 337198"/>
                <a:gd name="connsiteY8" fmla="*/ 52943 h 303789"/>
                <a:gd name="connsiteX9" fmla="*/ 159290 w 337198"/>
                <a:gd name="connsiteY9" fmla="*/ 14572 h 303789"/>
                <a:gd name="connsiteX10" fmla="*/ 262458 w 337198"/>
                <a:gd name="connsiteY10" fmla="*/ 36393 h 303789"/>
                <a:gd name="connsiteX11" fmla="*/ 337199 w 337198"/>
                <a:gd name="connsiteY11" fmla="*/ 122612 h 303789"/>
                <a:gd name="connsiteX12" fmla="*/ 311173 w 337198"/>
                <a:gd name="connsiteY12" fmla="*/ 145167 h 303789"/>
                <a:gd name="connsiteX13" fmla="*/ 239302 w 337198"/>
                <a:gd name="connsiteY13" fmla="*/ 62286 h 303789"/>
                <a:gd name="connsiteX14" fmla="*/ 168432 w 337198"/>
                <a:gd name="connsiteY14" fmla="*/ 44735 h 303789"/>
                <a:gd name="connsiteX15" fmla="*/ 157955 w 337198"/>
                <a:gd name="connsiteY15" fmla="*/ 96186 h 303789"/>
                <a:gd name="connsiteX16" fmla="*/ 167365 w 337198"/>
                <a:gd name="connsiteY16" fmla="*/ 111334 h 303789"/>
                <a:gd name="connsiteX17" fmla="*/ 245775 w 337198"/>
                <a:gd name="connsiteY17" fmla="*/ 201823 h 303789"/>
                <a:gd name="connsiteX18" fmla="*/ 219750 w 337198"/>
                <a:gd name="connsiteY18" fmla="*/ 224378 h 303789"/>
                <a:gd name="connsiteX19" fmla="*/ 143675 w 337198"/>
                <a:gd name="connsiteY19" fmla="*/ 136625 h 303789"/>
                <a:gd name="connsiteX20" fmla="*/ 78277 w 337198"/>
                <a:gd name="connsiteY20" fmla="*/ 122878 h 303789"/>
                <a:gd name="connsiteX21" fmla="*/ 68401 w 337198"/>
                <a:gd name="connsiteY21" fmla="*/ 178066 h 303789"/>
                <a:gd name="connsiteX22" fmla="*/ 77543 w 337198"/>
                <a:gd name="connsiteY22" fmla="*/ 192881 h 303789"/>
                <a:gd name="connsiteX23" fmla="*/ 154085 w 337198"/>
                <a:gd name="connsiteY23" fmla="*/ 281234 h 303789"/>
                <a:gd name="connsiteX24" fmla="*/ 128059 w 337198"/>
                <a:gd name="connsiteY24" fmla="*/ 303790 h 303789"/>
                <a:gd name="connsiteX25" fmla="*/ 35502 w 337198"/>
                <a:gd name="connsiteY25" fmla="*/ 197018 h 30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7198" h="303789">
                  <a:moveTo>
                    <a:pt x="35568" y="197152"/>
                  </a:moveTo>
                  <a:cubicBezTo>
                    <a:pt x="22489" y="182003"/>
                    <a:pt x="11411" y="169858"/>
                    <a:pt x="0" y="158580"/>
                  </a:cubicBezTo>
                  <a:lnTo>
                    <a:pt x="23290" y="138360"/>
                  </a:lnTo>
                  <a:lnTo>
                    <a:pt x="44978" y="160916"/>
                  </a:lnTo>
                  <a:lnTo>
                    <a:pt x="45912" y="160115"/>
                  </a:lnTo>
                  <a:cubicBezTo>
                    <a:pt x="42041" y="139095"/>
                    <a:pt x="44377" y="114337"/>
                    <a:pt x="68534" y="93316"/>
                  </a:cubicBezTo>
                  <a:cubicBezTo>
                    <a:pt x="88487" y="76032"/>
                    <a:pt x="114112" y="74965"/>
                    <a:pt x="135400" y="86710"/>
                  </a:cubicBezTo>
                  <a:lnTo>
                    <a:pt x="136001" y="86176"/>
                  </a:lnTo>
                  <a:cubicBezTo>
                    <a:pt x="133465" y="74097"/>
                    <a:pt x="133732" y="62753"/>
                    <a:pt x="135800" y="52943"/>
                  </a:cubicBezTo>
                  <a:cubicBezTo>
                    <a:pt x="138803" y="38662"/>
                    <a:pt x="145343" y="26650"/>
                    <a:pt x="159290" y="14572"/>
                  </a:cubicBezTo>
                  <a:cubicBezTo>
                    <a:pt x="178642" y="-2245"/>
                    <a:pt x="218415" y="-14390"/>
                    <a:pt x="262458" y="36393"/>
                  </a:cubicBezTo>
                  <a:lnTo>
                    <a:pt x="337199" y="122612"/>
                  </a:lnTo>
                  <a:lnTo>
                    <a:pt x="311173" y="145167"/>
                  </a:lnTo>
                  <a:lnTo>
                    <a:pt x="239302" y="62286"/>
                  </a:lnTo>
                  <a:cubicBezTo>
                    <a:pt x="214945" y="34124"/>
                    <a:pt x="189920" y="26117"/>
                    <a:pt x="168432" y="44735"/>
                  </a:cubicBezTo>
                  <a:cubicBezTo>
                    <a:pt x="153284" y="57814"/>
                    <a:pt x="151215" y="79236"/>
                    <a:pt x="157955" y="96186"/>
                  </a:cubicBezTo>
                  <a:cubicBezTo>
                    <a:pt x="159891" y="100857"/>
                    <a:pt x="163161" y="106462"/>
                    <a:pt x="167365" y="111334"/>
                  </a:cubicBezTo>
                  <a:lnTo>
                    <a:pt x="245775" y="201823"/>
                  </a:lnTo>
                  <a:lnTo>
                    <a:pt x="219750" y="224378"/>
                  </a:lnTo>
                  <a:lnTo>
                    <a:pt x="143675" y="136625"/>
                  </a:lnTo>
                  <a:cubicBezTo>
                    <a:pt x="123455" y="113336"/>
                    <a:pt x="98497" y="105328"/>
                    <a:pt x="78277" y="122878"/>
                  </a:cubicBezTo>
                  <a:cubicBezTo>
                    <a:pt x="61661" y="137293"/>
                    <a:pt x="61060" y="161116"/>
                    <a:pt x="68401" y="178066"/>
                  </a:cubicBezTo>
                  <a:cubicBezTo>
                    <a:pt x="70269" y="183338"/>
                    <a:pt x="73606" y="188343"/>
                    <a:pt x="77543" y="192881"/>
                  </a:cubicBezTo>
                  <a:lnTo>
                    <a:pt x="154085" y="281234"/>
                  </a:lnTo>
                  <a:lnTo>
                    <a:pt x="128059" y="303790"/>
                  </a:lnTo>
                  <a:lnTo>
                    <a:pt x="35502" y="197018"/>
                  </a:lnTo>
                  <a:close/>
                </a:path>
              </a:pathLst>
            </a:custGeom>
            <a:solidFill>
              <a:srgbClr val="006475"/>
            </a:solidFill>
            <a:ln w="6673" cap="flat">
              <a:noFill/>
              <a:prstDash val="solid"/>
              <a:miter/>
            </a:ln>
          </p:spPr>
          <p:txBody>
            <a:bodyPr rtlCol="0" anchor="ctr"/>
            <a:lstStyle/>
            <a:p>
              <a:endParaRPr lang="fi-FI"/>
            </a:p>
          </p:txBody>
        </p:sp>
        <p:sp>
          <p:nvSpPr>
            <p:cNvPr id="1061" name="Vapaamuotoinen: Muoto 1060">
              <a:extLst>
                <a:ext uri="{FF2B5EF4-FFF2-40B4-BE49-F238E27FC236}">
                  <a16:creationId xmlns:a16="http://schemas.microsoft.com/office/drawing/2014/main" id="{BED0A11F-8991-A91F-0FC7-1EE9BF3CC180}"/>
                </a:ext>
              </a:extLst>
            </p:cNvPr>
            <p:cNvSpPr/>
            <p:nvPr/>
          </p:nvSpPr>
          <p:spPr>
            <a:xfrm>
              <a:off x="422391" y="3268071"/>
              <a:ext cx="184205" cy="232265"/>
            </a:xfrm>
            <a:custGeom>
              <a:avLst/>
              <a:gdLst>
                <a:gd name="connsiteX0" fmla="*/ 39596 w 184205"/>
                <a:gd name="connsiteY0" fmla="*/ 9446 h 232265"/>
                <a:gd name="connsiteX1" fmla="*/ 34458 w 184205"/>
                <a:gd name="connsiteY1" fmla="*/ 40143 h 232265"/>
                <a:gd name="connsiteX2" fmla="*/ 4562 w 184205"/>
                <a:gd name="connsiteY2" fmla="*/ 35405 h 232265"/>
                <a:gd name="connsiteX3" fmla="*/ 9166 w 184205"/>
                <a:gd name="connsiteY3" fmla="*/ 4574 h 232265"/>
                <a:gd name="connsiteX4" fmla="*/ 39663 w 184205"/>
                <a:gd name="connsiteY4" fmla="*/ 9379 h 232265"/>
                <a:gd name="connsiteX5" fmla="*/ 155911 w 184205"/>
                <a:gd name="connsiteY5" fmla="*/ 232265 h 232265"/>
                <a:gd name="connsiteX6" fmla="*/ 40531 w 184205"/>
                <a:gd name="connsiteY6" fmla="*/ 76579 h 232265"/>
                <a:gd name="connsiteX7" fmla="*/ 68825 w 184205"/>
                <a:gd name="connsiteY7" fmla="*/ 55625 h 232265"/>
                <a:gd name="connsiteX8" fmla="*/ 184205 w 184205"/>
                <a:gd name="connsiteY8" fmla="*/ 211311 h 232265"/>
                <a:gd name="connsiteX9" fmla="*/ 155911 w 184205"/>
                <a:gd name="connsiteY9" fmla="*/ 232265 h 23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05" h="232265">
                  <a:moveTo>
                    <a:pt x="39596" y="9446"/>
                  </a:moveTo>
                  <a:cubicBezTo>
                    <a:pt x="47070" y="18855"/>
                    <a:pt x="45736" y="31801"/>
                    <a:pt x="34458" y="40143"/>
                  </a:cubicBezTo>
                  <a:cubicBezTo>
                    <a:pt x="24515" y="47550"/>
                    <a:pt x="11702" y="45081"/>
                    <a:pt x="4562" y="35405"/>
                  </a:cubicBezTo>
                  <a:cubicBezTo>
                    <a:pt x="-2845" y="25462"/>
                    <a:pt x="-1177" y="12249"/>
                    <a:pt x="9166" y="4574"/>
                  </a:cubicBezTo>
                  <a:cubicBezTo>
                    <a:pt x="19777" y="-3300"/>
                    <a:pt x="32256" y="-564"/>
                    <a:pt x="39663" y="9379"/>
                  </a:cubicBezTo>
                  <a:close/>
                  <a:moveTo>
                    <a:pt x="155911" y="232265"/>
                  </a:moveTo>
                  <a:lnTo>
                    <a:pt x="40531" y="76579"/>
                  </a:lnTo>
                  <a:lnTo>
                    <a:pt x="68825" y="55625"/>
                  </a:lnTo>
                  <a:lnTo>
                    <a:pt x="184205" y="211311"/>
                  </a:lnTo>
                  <a:lnTo>
                    <a:pt x="155911" y="232265"/>
                  </a:lnTo>
                  <a:close/>
                </a:path>
              </a:pathLst>
            </a:custGeom>
            <a:solidFill>
              <a:srgbClr val="006475"/>
            </a:solidFill>
            <a:ln w="6673" cap="flat">
              <a:noFill/>
              <a:prstDash val="solid"/>
              <a:miter/>
            </a:ln>
          </p:spPr>
          <p:txBody>
            <a:bodyPr rtlCol="0" anchor="ctr"/>
            <a:lstStyle/>
            <a:p>
              <a:endParaRPr lang="fi-FI"/>
            </a:p>
          </p:txBody>
        </p:sp>
        <p:sp>
          <p:nvSpPr>
            <p:cNvPr id="1062" name="Vapaamuotoinen: Muoto 1061">
              <a:extLst>
                <a:ext uri="{FF2B5EF4-FFF2-40B4-BE49-F238E27FC236}">
                  <a16:creationId xmlns:a16="http://schemas.microsoft.com/office/drawing/2014/main" id="{DF431679-6383-D165-7A33-9D5D3A900092}"/>
                </a:ext>
              </a:extLst>
            </p:cNvPr>
            <p:cNvSpPr/>
            <p:nvPr/>
          </p:nvSpPr>
          <p:spPr>
            <a:xfrm>
              <a:off x="529801" y="3153728"/>
              <a:ext cx="233044" cy="269088"/>
            </a:xfrm>
            <a:custGeom>
              <a:avLst/>
              <a:gdLst>
                <a:gd name="connsiteX0" fmla="*/ 3323 w 233044"/>
                <a:gd name="connsiteY0" fmla="*/ 72338 h 269088"/>
                <a:gd name="connsiteX1" fmla="*/ 9195 w 233044"/>
                <a:gd name="connsiteY1" fmla="*/ 44044 h 269088"/>
                <a:gd name="connsiteX2" fmla="*/ 36822 w 233044"/>
                <a:gd name="connsiteY2" fmla="*/ 50316 h 269088"/>
                <a:gd name="connsiteX3" fmla="*/ 31684 w 233044"/>
                <a:gd name="connsiteY3" fmla="*/ 78144 h 269088"/>
                <a:gd name="connsiteX4" fmla="*/ 3390 w 233044"/>
                <a:gd name="connsiteY4" fmla="*/ 72338 h 269088"/>
                <a:gd name="connsiteX5" fmla="*/ 212996 w 233044"/>
                <a:gd name="connsiteY5" fmla="*/ 114113 h 269088"/>
                <a:gd name="connsiteX6" fmla="*/ 188972 w 233044"/>
                <a:gd name="connsiteY6" fmla="*/ 253116 h 269088"/>
                <a:gd name="connsiteX7" fmla="*/ 56575 w 233044"/>
                <a:gd name="connsiteY7" fmla="*/ 220884 h 269088"/>
                <a:gd name="connsiteX8" fmla="*/ 80265 w 233044"/>
                <a:gd name="connsiteY8" fmla="*/ 82081 h 269088"/>
                <a:gd name="connsiteX9" fmla="*/ 212996 w 233044"/>
                <a:gd name="connsiteY9" fmla="*/ 114113 h 269088"/>
                <a:gd name="connsiteX10" fmla="*/ 65584 w 233044"/>
                <a:gd name="connsiteY10" fmla="*/ 31364 h 269088"/>
                <a:gd name="connsiteX11" fmla="*/ 71056 w 233044"/>
                <a:gd name="connsiteY11" fmla="*/ 3270 h 269088"/>
                <a:gd name="connsiteX12" fmla="*/ 98683 w 233044"/>
                <a:gd name="connsiteY12" fmla="*/ 9543 h 269088"/>
                <a:gd name="connsiteX13" fmla="*/ 93545 w 233044"/>
                <a:gd name="connsiteY13" fmla="*/ 37370 h 269088"/>
                <a:gd name="connsiteX14" fmla="*/ 65584 w 233044"/>
                <a:gd name="connsiteY14" fmla="*/ 31298 h 269088"/>
                <a:gd name="connsiteX15" fmla="*/ 85671 w 233044"/>
                <a:gd name="connsiteY15" fmla="*/ 200331 h 269088"/>
                <a:gd name="connsiteX16" fmla="*/ 175759 w 233044"/>
                <a:gd name="connsiteY16" fmla="*/ 230227 h 269088"/>
                <a:gd name="connsiteX17" fmla="*/ 183567 w 233044"/>
                <a:gd name="connsiteY17" fmla="*/ 135000 h 269088"/>
                <a:gd name="connsiteX18" fmla="*/ 94146 w 233044"/>
                <a:gd name="connsiteY18" fmla="*/ 104703 h 269088"/>
                <a:gd name="connsiteX19" fmla="*/ 85671 w 233044"/>
                <a:gd name="connsiteY19" fmla="*/ 200397 h 26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3044" h="269088">
                  <a:moveTo>
                    <a:pt x="3323" y="72338"/>
                  </a:moveTo>
                  <a:cubicBezTo>
                    <a:pt x="-2817" y="62996"/>
                    <a:pt x="-214" y="50250"/>
                    <a:pt x="9195" y="44044"/>
                  </a:cubicBezTo>
                  <a:cubicBezTo>
                    <a:pt x="18538" y="37904"/>
                    <a:pt x="30416" y="40640"/>
                    <a:pt x="36822" y="50316"/>
                  </a:cubicBezTo>
                  <a:cubicBezTo>
                    <a:pt x="42762" y="59325"/>
                    <a:pt x="41360" y="71804"/>
                    <a:pt x="31684" y="78144"/>
                  </a:cubicBezTo>
                  <a:cubicBezTo>
                    <a:pt x="21674" y="84750"/>
                    <a:pt x="9329" y="81347"/>
                    <a:pt x="3390" y="72338"/>
                  </a:cubicBezTo>
                  <a:close/>
                  <a:moveTo>
                    <a:pt x="212996" y="114113"/>
                  </a:moveTo>
                  <a:cubicBezTo>
                    <a:pt x="252368" y="173971"/>
                    <a:pt x="228077" y="227357"/>
                    <a:pt x="188972" y="253116"/>
                  </a:cubicBezTo>
                  <a:cubicBezTo>
                    <a:pt x="145129" y="281944"/>
                    <a:pt x="90275" y="272068"/>
                    <a:pt x="56575" y="220884"/>
                  </a:cubicBezTo>
                  <a:cubicBezTo>
                    <a:pt x="20940" y="166698"/>
                    <a:pt x="35488" y="111577"/>
                    <a:pt x="80265" y="82081"/>
                  </a:cubicBezTo>
                  <a:cubicBezTo>
                    <a:pt x="126778" y="51518"/>
                    <a:pt x="180430" y="64597"/>
                    <a:pt x="212996" y="114113"/>
                  </a:cubicBezTo>
                  <a:close/>
                  <a:moveTo>
                    <a:pt x="65584" y="31364"/>
                  </a:moveTo>
                  <a:cubicBezTo>
                    <a:pt x="59445" y="22022"/>
                    <a:pt x="61714" y="9476"/>
                    <a:pt x="71056" y="3270"/>
                  </a:cubicBezTo>
                  <a:cubicBezTo>
                    <a:pt x="80399" y="-2869"/>
                    <a:pt x="92277" y="-133"/>
                    <a:pt x="98683" y="9543"/>
                  </a:cubicBezTo>
                  <a:cubicBezTo>
                    <a:pt x="104623" y="18552"/>
                    <a:pt x="103221" y="31031"/>
                    <a:pt x="93545" y="37370"/>
                  </a:cubicBezTo>
                  <a:cubicBezTo>
                    <a:pt x="83535" y="43977"/>
                    <a:pt x="71523" y="40373"/>
                    <a:pt x="65584" y="31298"/>
                  </a:cubicBezTo>
                  <a:close/>
                  <a:moveTo>
                    <a:pt x="85671" y="200331"/>
                  </a:moveTo>
                  <a:cubicBezTo>
                    <a:pt x="109027" y="235766"/>
                    <a:pt x="146998" y="249112"/>
                    <a:pt x="175759" y="230227"/>
                  </a:cubicBezTo>
                  <a:cubicBezTo>
                    <a:pt x="203854" y="211742"/>
                    <a:pt x="207524" y="171436"/>
                    <a:pt x="183567" y="135000"/>
                  </a:cubicBezTo>
                  <a:cubicBezTo>
                    <a:pt x="165549" y="107573"/>
                    <a:pt x="128913" y="81814"/>
                    <a:pt x="94146" y="104703"/>
                  </a:cubicBezTo>
                  <a:cubicBezTo>
                    <a:pt x="59378" y="127592"/>
                    <a:pt x="65451" y="169634"/>
                    <a:pt x="85671" y="200397"/>
                  </a:cubicBezTo>
                  <a:close/>
                </a:path>
              </a:pathLst>
            </a:custGeom>
            <a:solidFill>
              <a:srgbClr val="006475"/>
            </a:solidFill>
            <a:ln w="6673" cap="flat">
              <a:noFill/>
              <a:prstDash val="solid"/>
              <a:miter/>
            </a:ln>
          </p:spPr>
          <p:txBody>
            <a:bodyPr rtlCol="0" anchor="ctr"/>
            <a:lstStyle/>
            <a:p>
              <a:endParaRPr lang="fi-FI"/>
            </a:p>
          </p:txBody>
        </p:sp>
        <p:sp>
          <p:nvSpPr>
            <p:cNvPr id="1063" name="Vapaamuotoinen: Muoto 1062">
              <a:extLst>
                <a:ext uri="{FF2B5EF4-FFF2-40B4-BE49-F238E27FC236}">
                  <a16:creationId xmlns:a16="http://schemas.microsoft.com/office/drawing/2014/main" id="{6C1C5A44-6A1A-D415-720D-84965ADA3B83}"/>
                </a:ext>
              </a:extLst>
            </p:cNvPr>
            <p:cNvSpPr/>
            <p:nvPr/>
          </p:nvSpPr>
          <p:spPr>
            <a:xfrm>
              <a:off x="690012" y="3067043"/>
              <a:ext cx="173170" cy="263526"/>
            </a:xfrm>
            <a:custGeom>
              <a:avLst/>
              <a:gdLst>
                <a:gd name="connsiteX0" fmla="*/ 0 w 173170"/>
                <a:gd name="connsiteY0" fmla="*/ 17684 h 263526"/>
                <a:gd name="connsiteX1" fmla="*/ 30497 w 173170"/>
                <a:gd name="connsiteY1" fmla="*/ 0 h 263526"/>
                <a:gd name="connsiteX2" fmla="*/ 173170 w 173170"/>
                <a:gd name="connsiteY2" fmla="*/ 245842 h 263526"/>
                <a:gd name="connsiteX3" fmla="*/ 142674 w 173170"/>
                <a:gd name="connsiteY3" fmla="*/ 263526 h 263526"/>
                <a:gd name="connsiteX4" fmla="*/ 0 w 173170"/>
                <a:gd name="connsiteY4" fmla="*/ 17684 h 26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70" h="263526">
                  <a:moveTo>
                    <a:pt x="0" y="17684"/>
                  </a:moveTo>
                  <a:lnTo>
                    <a:pt x="30497" y="0"/>
                  </a:lnTo>
                  <a:lnTo>
                    <a:pt x="173170" y="245842"/>
                  </a:lnTo>
                  <a:lnTo>
                    <a:pt x="142674" y="263526"/>
                  </a:lnTo>
                  <a:lnTo>
                    <a:pt x="0" y="17684"/>
                  </a:lnTo>
                  <a:close/>
                </a:path>
              </a:pathLst>
            </a:custGeom>
            <a:solidFill>
              <a:srgbClr val="006475"/>
            </a:solidFill>
            <a:ln w="6673" cap="flat">
              <a:noFill/>
              <a:prstDash val="solid"/>
              <a:miter/>
            </a:ln>
          </p:spPr>
          <p:txBody>
            <a:bodyPr rtlCol="0" anchor="ctr"/>
            <a:lstStyle/>
            <a:p>
              <a:endParaRPr lang="fi-FI"/>
            </a:p>
          </p:txBody>
        </p:sp>
        <p:sp>
          <p:nvSpPr>
            <p:cNvPr id="1064" name="Vapaamuotoinen: Muoto 1063">
              <a:extLst>
                <a:ext uri="{FF2B5EF4-FFF2-40B4-BE49-F238E27FC236}">
                  <a16:creationId xmlns:a16="http://schemas.microsoft.com/office/drawing/2014/main" id="{8AA7529E-A6CD-C192-7F89-AFCBE5FCA922}"/>
                </a:ext>
              </a:extLst>
            </p:cNvPr>
            <p:cNvSpPr/>
            <p:nvPr/>
          </p:nvSpPr>
          <p:spPr>
            <a:xfrm>
              <a:off x="804617" y="2995609"/>
              <a:ext cx="230934" cy="280956"/>
            </a:xfrm>
            <a:custGeom>
              <a:avLst/>
              <a:gdLst>
                <a:gd name="connsiteX0" fmla="*/ 2243 w 230934"/>
                <a:gd name="connsiteY0" fmla="*/ 63560 h 280956"/>
                <a:gd name="connsiteX1" fmla="*/ 11052 w 230934"/>
                <a:gd name="connsiteY1" fmla="*/ 36066 h 280956"/>
                <a:gd name="connsiteX2" fmla="*/ 37811 w 230934"/>
                <a:gd name="connsiteY2" fmla="*/ 45275 h 280956"/>
                <a:gd name="connsiteX3" fmla="*/ 29670 w 230934"/>
                <a:gd name="connsiteY3" fmla="*/ 72435 h 280956"/>
                <a:gd name="connsiteX4" fmla="*/ 2176 w 230934"/>
                <a:gd name="connsiteY4" fmla="*/ 63626 h 280956"/>
                <a:gd name="connsiteX5" fmla="*/ 202440 w 230934"/>
                <a:gd name="connsiteY5" fmla="*/ 240334 h 280956"/>
                <a:gd name="connsiteX6" fmla="*/ 188760 w 230934"/>
                <a:gd name="connsiteY6" fmla="*/ 219914 h 280956"/>
                <a:gd name="connsiteX7" fmla="*/ 187692 w 230934"/>
                <a:gd name="connsiteY7" fmla="*/ 220447 h 280956"/>
                <a:gd name="connsiteX8" fmla="*/ 148187 w 230934"/>
                <a:gd name="connsiteY8" fmla="*/ 273166 h 280956"/>
                <a:gd name="connsiteX9" fmla="*/ 70043 w 230934"/>
                <a:gd name="connsiteY9" fmla="*/ 250744 h 280956"/>
                <a:gd name="connsiteX10" fmla="*/ 140779 w 230934"/>
                <a:gd name="connsiteY10" fmla="*/ 133362 h 280956"/>
                <a:gd name="connsiteX11" fmla="*/ 138911 w 230934"/>
                <a:gd name="connsiteY11" fmla="*/ 129825 h 280956"/>
                <a:gd name="connsiteX12" fmla="*/ 79252 w 230934"/>
                <a:gd name="connsiteY12" fmla="*/ 110072 h 280956"/>
                <a:gd name="connsiteX13" fmla="*/ 40948 w 230934"/>
                <a:gd name="connsiteY13" fmla="*/ 145974 h 280956"/>
                <a:gd name="connsiteX14" fmla="*/ 23197 w 230934"/>
                <a:gd name="connsiteY14" fmla="*/ 128957 h 280956"/>
                <a:gd name="connsiteX15" fmla="*/ 71978 w 230934"/>
                <a:gd name="connsiteY15" fmla="*/ 84514 h 280956"/>
                <a:gd name="connsiteX16" fmla="*/ 173745 w 230934"/>
                <a:gd name="connsiteY16" fmla="*/ 121350 h 280956"/>
                <a:gd name="connsiteX17" fmla="*/ 206844 w 230934"/>
                <a:gd name="connsiteY17" fmla="*/ 185813 h 280956"/>
                <a:gd name="connsiteX18" fmla="*/ 230935 w 230934"/>
                <a:gd name="connsiteY18" fmla="*/ 225653 h 280956"/>
                <a:gd name="connsiteX19" fmla="*/ 202440 w 230934"/>
                <a:gd name="connsiteY19" fmla="*/ 240267 h 280956"/>
                <a:gd name="connsiteX20" fmla="*/ 68508 w 230934"/>
                <a:gd name="connsiteY20" fmla="*/ 29526 h 280956"/>
                <a:gd name="connsiteX21" fmla="*/ 76983 w 230934"/>
                <a:gd name="connsiteY21" fmla="*/ 2233 h 280956"/>
                <a:gd name="connsiteX22" fmla="*/ 103743 w 230934"/>
                <a:gd name="connsiteY22" fmla="*/ 11442 h 280956"/>
                <a:gd name="connsiteX23" fmla="*/ 95601 w 230934"/>
                <a:gd name="connsiteY23" fmla="*/ 38602 h 280956"/>
                <a:gd name="connsiteX24" fmla="*/ 68441 w 230934"/>
                <a:gd name="connsiteY24" fmla="*/ 29593 h 280956"/>
                <a:gd name="connsiteX25" fmla="*/ 152591 w 230934"/>
                <a:gd name="connsiteY25" fmla="*/ 154716 h 280956"/>
                <a:gd name="connsiteX26" fmla="*/ 99539 w 230934"/>
                <a:gd name="connsiteY26" fmla="*/ 231058 h 280956"/>
                <a:gd name="connsiteX27" fmla="*/ 144450 w 230934"/>
                <a:gd name="connsiteY27" fmla="*/ 245806 h 280956"/>
                <a:gd name="connsiteX28" fmla="*/ 171276 w 230934"/>
                <a:gd name="connsiteY28" fmla="*/ 195556 h 280956"/>
                <a:gd name="connsiteX29" fmla="*/ 167939 w 230934"/>
                <a:gd name="connsiteY29" fmla="*/ 184679 h 280956"/>
                <a:gd name="connsiteX30" fmla="*/ 152591 w 230934"/>
                <a:gd name="connsiteY30" fmla="*/ 154783 h 28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0934" h="280956">
                  <a:moveTo>
                    <a:pt x="2243" y="63560"/>
                  </a:moveTo>
                  <a:cubicBezTo>
                    <a:pt x="-2895" y="53617"/>
                    <a:pt x="1108" y="41204"/>
                    <a:pt x="11052" y="36066"/>
                  </a:cubicBezTo>
                  <a:cubicBezTo>
                    <a:pt x="20995" y="30928"/>
                    <a:pt x="32539" y="34931"/>
                    <a:pt x="37811" y="45275"/>
                  </a:cubicBezTo>
                  <a:cubicBezTo>
                    <a:pt x="42749" y="54884"/>
                    <a:pt x="40013" y="67096"/>
                    <a:pt x="29670" y="72435"/>
                  </a:cubicBezTo>
                  <a:cubicBezTo>
                    <a:pt x="18993" y="77907"/>
                    <a:pt x="7114" y="73236"/>
                    <a:pt x="2176" y="63626"/>
                  </a:cubicBezTo>
                  <a:close/>
                  <a:moveTo>
                    <a:pt x="202440" y="240334"/>
                  </a:moveTo>
                  <a:lnTo>
                    <a:pt x="188760" y="219914"/>
                  </a:lnTo>
                  <a:lnTo>
                    <a:pt x="187692" y="220447"/>
                  </a:lnTo>
                  <a:cubicBezTo>
                    <a:pt x="185023" y="238932"/>
                    <a:pt x="172744" y="260554"/>
                    <a:pt x="148187" y="273166"/>
                  </a:cubicBezTo>
                  <a:cubicBezTo>
                    <a:pt x="113286" y="291117"/>
                    <a:pt x="82856" y="275702"/>
                    <a:pt x="70043" y="250744"/>
                  </a:cubicBezTo>
                  <a:cubicBezTo>
                    <a:pt x="48622" y="209103"/>
                    <a:pt x="73980" y="167262"/>
                    <a:pt x="140779" y="133362"/>
                  </a:cubicBezTo>
                  <a:lnTo>
                    <a:pt x="138911" y="129825"/>
                  </a:lnTo>
                  <a:cubicBezTo>
                    <a:pt x="131570" y="115611"/>
                    <a:pt x="114487" y="91921"/>
                    <a:pt x="79252" y="110072"/>
                  </a:cubicBezTo>
                  <a:cubicBezTo>
                    <a:pt x="63236" y="118280"/>
                    <a:pt x="49022" y="131894"/>
                    <a:pt x="40948" y="145974"/>
                  </a:cubicBezTo>
                  <a:lnTo>
                    <a:pt x="23197" y="128957"/>
                  </a:lnTo>
                  <a:cubicBezTo>
                    <a:pt x="32673" y="112341"/>
                    <a:pt x="50224" y="95725"/>
                    <a:pt x="71978" y="84514"/>
                  </a:cubicBezTo>
                  <a:cubicBezTo>
                    <a:pt x="124697" y="57420"/>
                    <a:pt x="155994" y="86783"/>
                    <a:pt x="173745" y="121350"/>
                  </a:cubicBezTo>
                  <a:lnTo>
                    <a:pt x="206844" y="185813"/>
                  </a:lnTo>
                  <a:cubicBezTo>
                    <a:pt x="214519" y="200761"/>
                    <a:pt x="222727" y="214975"/>
                    <a:pt x="230935" y="225653"/>
                  </a:cubicBezTo>
                  <a:lnTo>
                    <a:pt x="202440" y="240267"/>
                  </a:lnTo>
                  <a:close/>
                  <a:moveTo>
                    <a:pt x="68508" y="29526"/>
                  </a:moveTo>
                  <a:cubicBezTo>
                    <a:pt x="63370" y="19583"/>
                    <a:pt x="67040" y="7371"/>
                    <a:pt x="76983" y="2233"/>
                  </a:cubicBezTo>
                  <a:cubicBezTo>
                    <a:pt x="86926" y="-2906"/>
                    <a:pt x="98471" y="1098"/>
                    <a:pt x="103743" y="11442"/>
                  </a:cubicBezTo>
                  <a:cubicBezTo>
                    <a:pt x="108681" y="21051"/>
                    <a:pt x="105945" y="33263"/>
                    <a:pt x="95601" y="38602"/>
                  </a:cubicBezTo>
                  <a:cubicBezTo>
                    <a:pt x="84924" y="44074"/>
                    <a:pt x="73380" y="39202"/>
                    <a:pt x="68441" y="29593"/>
                  </a:cubicBezTo>
                  <a:close/>
                  <a:moveTo>
                    <a:pt x="152591" y="154716"/>
                  </a:moveTo>
                  <a:cubicBezTo>
                    <a:pt x="118024" y="171599"/>
                    <a:pt x="82322" y="197558"/>
                    <a:pt x="99539" y="231058"/>
                  </a:cubicBezTo>
                  <a:cubicBezTo>
                    <a:pt x="109949" y="251345"/>
                    <a:pt x="128434" y="254014"/>
                    <a:pt x="144450" y="245806"/>
                  </a:cubicBezTo>
                  <a:cubicBezTo>
                    <a:pt x="166872" y="234261"/>
                    <a:pt x="173812" y="212707"/>
                    <a:pt x="171276" y="195556"/>
                  </a:cubicBezTo>
                  <a:cubicBezTo>
                    <a:pt x="170675" y="191819"/>
                    <a:pt x="169608" y="187882"/>
                    <a:pt x="167939" y="184679"/>
                  </a:cubicBezTo>
                  <a:lnTo>
                    <a:pt x="152591" y="154783"/>
                  </a:lnTo>
                  <a:close/>
                </a:path>
              </a:pathLst>
            </a:custGeom>
            <a:solidFill>
              <a:srgbClr val="006475"/>
            </a:solidFill>
            <a:ln w="6673" cap="flat">
              <a:noFill/>
              <a:prstDash val="solid"/>
              <a:miter/>
            </a:ln>
          </p:spPr>
          <p:txBody>
            <a:bodyPr rtlCol="0" anchor="ctr"/>
            <a:lstStyle/>
            <a:p>
              <a:endParaRPr lang="fi-FI"/>
            </a:p>
          </p:txBody>
        </p:sp>
        <p:sp>
          <p:nvSpPr>
            <p:cNvPr id="1065" name="Vapaamuotoinen: Muoto 1064">
              <a:extLst>
                <a:ext uri="{FF2B5EF4-FFF2-40B4-BE49-F238E27FC236}">
                  <a16:creationId xmlns:a16="http://schemas.microsoft.com/office/drawing/2014/main" id="{7F34E4F4-44B0-8463-684A-F323EB19A7E9}"/>
                </a:ext>
              </a:extLst>
            </p:cNvPr>
            <p:cNvSpPr/>
            <p:nvPr/>
          </p:nvSpPr>
          <p:spPr>
            <a:xfrm>
              <a:off x="968619" y="2924770"/>
              <a:ext cx="262858" cy="275404"/>
            </a:xfrm>
            <a:custGeom>
              <a:avLst/>
              <a:gdLst>
                <a:gd name="connsiteX0" fmla="*/ 0 w 262858"/>
                <a:gd name="connsiteY0" fmla="*/ 13747 h 275404"/>
                <a:gd name="connsiteX1" fmla="*/ 32432 w 262858"/>
                <a:gd name="connsiteY1" fmla="*/ 0 h 275404"/>
                <a:gd name="connsiteX2" fmla="*/ 79612 w 262858"/>
                <a:gd name="connsiteY2" fmla="*/ 111310 h 275404"/>
                <a:gd name="connsiteX3" fmla="*/ 80346 w 262858"/>
                <a:gd name="connsiteY3" fmla="*/ 110976 h 275404"/>
                <a:gd name="connsiteX4" fmla="*/ 93892 w 262858"/>
                <a:gd name="connsiteY4" fmla="*/ 78277 h 275404"/>
                <a:gd name="connsiteX5" fmla="*/ 123188 w 262858"/>
                <a:gd name="connsiteY5" fmla="*/ 54987 h 275404"/>
                <a:gd name="connsiteX6" fmla="*/ 217814 w 262858"/>
                <a:gd name="connsiteY6" fmla="*/ 104903 h 275404"/>
                <a:gd name="connsiteX7" fmla="*/ 262859 w 262858"/>
                <a:gd name="connsiteY7" fmla="*/ 211074 h 275404"/>
                <a:gd name="connsiteX8" fmla="*/ 230427 w 262858"/>
                <a:gd name="connsiteY8" fmla="*/ 224821 h 275404"/>
                <a:gd name="connsiteX9" fmla="*/ 186984 w 262858"/>
                <a:gd name="connsiteY9" fmla="*/ 122320 h 275404"/>
                <a:gd name="connsiteX10" fmla="*/ 123188 w 262858"/>
                <a:gd name="connsiteY10" fmla="*/ 86752 h 275404"/>
                <a:gd name="connsiteX11" fmla="*/ 93425 w 262858"/>
                <a:gd name="connsiteY11" fmla="*/ 137602 h 275404"/>
                <a:gd name="connsiteX12" fmla="*/ 97763 w 262858"/>
                <a:gd name="connsiteY12" fmla="*/ 154018 h 275404"/>
                <a:gd name="connsiteX13" fmla="*/ 143408 w 262858"/>
                <a:gd name="connsiteY13" fmla="*/ 261658 h 275404"/>
                <a:gd name="connsiteX14" fmla="*/ 110976 w 262858"/>
                <a:gd name="connsiteY14" fmla="*/ 275405 h 275404"/>
                <a:gd name="connsiteX15" fmla="*/ 0 w 262858"/>
                <a:gd name="connsiteY15" fmla="*/ 13680 h 27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858" h="275404">
                  <a:moveTo>
                    <a:pt x="0" y="13747"/>
                  </a:moveTo>
                  <a:lnTo>
                    <a:pt x="32432" y="0"/>
                  </a:lnTo>
                  <a:lnTo>
                    <a:pt x="79612" y="111310"/>
                  </a:lnTo>
                  <a:lnTo>
                    <a:pt x="80346" y="110976"/>
                  </a:lnTo>
                  <a:cubicBezTo>
                    <a:pt x="81614" y="99565"/>
                    <a:pt x="86285" y="88020"/>
                    <a:pt x="93892" y="78277"/>
                  </a:cubicBezTo>
                  <a:cubicBezTo>
                    <a:pt x="101100" y="68668"/>
                    <a:pt x="110976" y="60126"/>
                    <a:pt x="123188" y="54987"/>
                  </a:cubicBezTo>
                  <a:cubicBezTo>
                    <a:pt x="147145" y="44844"/>
                    <a:pt x="191722" y="43309"/>
                    <a:pt x="217814" y="104903"/>
                  </a:cubicBezTo>
                  <a:lnTo>
                    <a:pt x="262859" y="211074"/>
                  </a:lnTo>
                  <a:lnTo>
                    <a:pt x="230427" y="224821"/>
                  </a:lnTo>
                  <a:lnTo>
                    <a:pt x="186984" y="122320"/>
                  </a:lnTo>
                  <a:cubicBezTo>
                    <a:pt x="174772" y="93559"/>
                    <a:pt x="153818" y="73739"/>
                    <a:pt x="123188" y="86752"/>
                  </a:cubicBezTo>
                  <a:cubicBezTo>
                    <a:pt x="102167" y="95628"/>
                    <a:pt x="91824" y="117449"/>
                    <a:pt x="93425" y="137602"/>
                  </a:cubicBezTo>
                  <a:cubicBezTo>
                    <a:pt x="93425" y="142807"/>
                    <a:pt x="95094" y="147745"/>
                    <a:pt x="97763" y="154018"/>
                  </a:cubicBezTo>
                  <a:lnTo>
                    <a:pt x="143408" y="261658"/>
                  </a:lnTo>
                  <a:lnTo>
                    <a:pt x="110976" y="275405"/>
                  </a:lnTo>
                  <a:lnTo>
                    <a:pt x="0" y="13680"/>
                  </a:lnTo>
                  <a:close/>
                </a:path>
              </a:pathLst>
            </a:custGeom>
            <a:solidFill>
              <a:srgbClr val="006475"/>
            </a:solidFill>
            <a:ln w="6673" cap="flat">
              <a:noFill/>
              <a:prstDash val="solid"/>
              <a:miter/>
            </a:ln>
          </p:spPr>
          <p:txBody>
            <a:bodyPr rtlCol="0" anchor="ctr"/>
            <a:lstStyle/>
            <a:p>
              <a:endParaRPr lang="fi-FI"/>
            </a:p>
          </p:txBody>
        </p:sp>
        <p:sp>
          <p:nvSpPr>
            <p:cNvPr id="1066" name="Vapaamuotoinen: Muoto 1065">
              <a:extLst>
                <a:ext uri="{FF2B5EF4-FFF2-40B4-BE49-F238E27FC236}">
                  <a16:creationId xmlns:a16="http://schemas.microsoft.com/office/drawing/2014/main" id="{38847448-DC66-6494-E3A8-473AD0478305}"/>
                </a:ext>
              </a:extLst>
            </p:cNvPr>
            <p:cNvSpPr/>
            <p:nvPr/>
          </p:nvSpPr>
          <p:spPr>
            <a:xfrm>
              <a:off x="1194775" y="2869182"/>
              <a:ext cx="170567" cy="237061"/>
            </a:xfrm>
            <a:custGeom>
              <a:avLst/>
              <a:gdLst>
                <a:gd name="connsiteX0" fmla="*/ 42308 w 170567"/>
                <a:gd name="connsiteY0" fmla="*/ 67 h 237061"/>
                <a:gd name="connsiteX1" fmla="*/ 60793 w 170567"/>
                <a:gd name="connsiteY1" fmla="*/ 52585 h 237061"/>
                <a:gd name="connsiteX2" fmla="*/ 108373 w 170567"/>
                <a:gd name="connsiteY2" fmla="*/ 35835 h 237061"/>
                <a:gd name="connsiteX3" fmla="*/ 117249 w 170567"/>
                <a:gd name="connsiteY3" fmla="*/ 61127 h 237061"/>
                <a:gd name="connsiteX4" fmla="*/ 69669 w 170567"/>
                <a:gd name="connsiteY4" fmla="*/ 77877 h 237061"/>
                <a:gd name="connsiteX5" fmla="*/ 104369 w 170567"/>
                <a:gd name="connsiteY5" fmla="*/ 176440 h 237061"/>
                <a:gd name="connsiteX6" fmla="*/ 141806 w 170567"/>
                <a:gd name="connsiteY6" fmla="*/ 203133 h 237061"/>
                <a:gd name="connsiteX7" fmla="*/ 160291 w 170567"/>
                <a:gd name="connsiteY7" fmla="*/ 194058 h 237061"/>
                <a:gd name="connsiteX8" fmla="*/ 170568 w 170567"/>
                <a:gd name="connsiteY8" fmla="*/ 218415 h 237061"/>
                <a:gd name="connsiteX9" fmla="*/ 142740 w 170567"/>
                <a:gd name="connsiteY9" fmla="*/ 233296 h 237061"/>
                <a:gd name="connsiteX10" fmla="*/ 101967 w 170567"/>
                <a:gd name="connsiteY10" fmla="*/ 231962 h 237061"/>
                <a:gd name="connsiteX11" fmla="*/ 72338 w 170567"/>
                <a:gd name="connsiteY11" fmla="*/ 188919 h 237061"/>
                <a:gd name="connsiteX12" fmla="*/ 37237 w 170567"/>
                <a:gd name="connsiteY12" fmla="*/ 89221 h 237061"/>
                <a:gd name="connsiteX13" fmla="*/ 8942 w 170567"/>
                <a:gd name="connsiteY13" fmla="*/ 99231 h 237061"/>
                <a:gd name="connsiteX14" fmla="*/ 0 w 170567"/>
                <a:gd name="connsiteY14" fmla="*/ 73939 h 237061"/>
                <a:gd name="connsiteX15" fmla="*/ 28361 w 170567"/>
                <a:gd name="connsiteY15" fmla="*/ 63930 h 237061"/>
                <a:gd name="connsiteX16" fmla="*/ 12946 w 170567"/>
                <a:gd name="connsiteY16" fmla="*/ 20153 h 237061"/>
                <a:gd name="connsiteX17" fmla="*/ 42375 w 170567"/>
                <a:gd name="connsiteY17" fmla="*/ 0 h 23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0567" h="237061">
                  <a:moveTo>
                    <a:pt x="42308" y="67"/>
                  </a:moveTo>
                  <a:lnTo>
                    <a:pt x="60793" y="52585"/>
                  </a:lnTo>
                  <a:lnTo>
                    <a:pt x="108373" y="35835"/>
                  </a:lnTo>
                  <a:lnTo>
                    <a:pt x="117249" y="61127"/>
                  </a:lnTo>
                  <a:lnTo>
                    <a:pt x="69669" y="77877"/>
                  </a:lnTo>
                  <a:lnTo>
                    <a:pt x="104369" y="176440"/>
                  </a:lnTo>
                  <a:cubicBezTo>
                    <a:pt x="112377" y="199129"/>
                    <a:pt x="123321" y="209673"/>
                    <a:pt x="141806" y="203133"/>
                  </a:cubicBezTo>
                  <a:cubicBezTo>
                    <a:pt x="150481" y="200064"/>
                    <a:pt x="156487" y="196660"/>
                    <a:pt x="160291" y="194058"/>
                  </a:cubicBezTo>
                  <a:lnTo>
                    <a:pt x="170568" y="218415"/>
                  </a:lnTo>
                  <a:cubicBezTo>
                    <a:pt x="165096" y="223353"/>
                    <a:pt x="155553" y="228825"/>
                    <a:pt x="142740" y="233296"/>
                  </a:cubicBezTo>
                  <a:cubicBezTo>
                    <a:pt x="127259" y="238768"/>
                    <a:pt x="113045" y="238235"/>
                    <a:pt x="101967" y="231962"/>
                  </a:cubicBezTo>
                  <a:cubicBezTo>
                    <a:pt x="89088" y="225489"/>
                    <a:pt x="79945" y="210407"/>
                    <a:pt x="72338" y="188919"/>
                  </a:cubicBezTo>
                  <a:lnTo>
                    <a:pt x="37237" y="89221"/>
                  </a:lnTo>
                  <a:lnTo>
                    <a:pt x="8942" y="99231"/>
                  </a:lnTo>
                  <a:lnTo>
                    <a:pt x="0" y="73939"/>
                  </a:lnTo>
                  <a:lnTo>
                    <a:pt x="28361" y="63930"/>
                  </a:lnTo>
                  <a:lnTo>
                    <a:pt x="12946" y="20153"/>
                  </a:lnTo>
                  <a:lnTo>
                    <a:pt x="42375" y="0"/>
                  </a:lnTo>
                  <a:close/>
                </a:path>
              </a:pathLst>
            </a:custGeom>
            <a:solidFill>
              <a:srgbClr val="006475"/>
            </a:solidFill>
            <a:ln w="6673" cap="flat">
              <a:noFill/>
              <a:prstDash val="solid"/>
              <a:miter/>
            </a:ln>
          </p:spPr>
          <p:txBody>
            <a:bodyPr rtlCol="0" anchor="ctr"/>
            <a:lstStyle/>
            <a:p>
              <a:endParaRPr lang="fi-FI"/>
            </a:p>
          </p:txBody>
        </p:sp>
        <p:sp>
          <p:nvSpPr>
            <p:cNvPr id="1067" name="Vapaamuotoinen: Muoto 1066">
              <a:extLst>
                <a:ext uri="{FF2B5EF4-FFF2-40B4-BE49-F238E27FC236}">
                  <a16:creationId xmlns:a16="http://schemas.microsoft.com/office/drawing/2014/main" id="{3E5F0621-73BC-CC6E-CB6B-1F3A8AD4EAD7}"/>
                </a:ext>
              </a:extLst>
            </p:cNvPr>
            <p:cNvSpPr/>
            <p:nvPr/>
          </p:nvSpPr>
          <p:spPr>
            <a:xfrm>
              <a:off x="1352357" y="2785245"/>
              <a:ext cx="193414" cy="278268"/>
            </a:xfrm>
            <a:custGeom>
              <a:avLst/>
              <a:gdLst>
                <a:gd name="connsiteX0" fmla="*/ 774 w 193414"/>
                <a:gd name="connsiteY0" fmla="*/ 46232 h 278268"/>
                <a:gd name="connsiteX1" fmla="*/ 14788 w 193414"/>
                <a:gd name="connsiteY1" fmla="*/ 21008 h 278268"/>
                <a:gd name="connsiteX2" fmla="*/ 39279 w 193414"/>
                <a:gd name="connsiteY2" fmla="*/ 35288 h 278268"/>
                <a:gd name="connsiteX3" fmla="*/ 25999 w 193414"/>
                <a:gd name="connsiteY3" fmla="*/ 60313 h 278268"/>
                <a:gd name="connsiteX4" fmla="*/ 774 w 193414"/>
                <a:gd name="connsiteY4" fmla="*/ 46299 h 278268"/>
                <a:gd name="connsiteX5" fmla="*/ 188226 w 193414"/>
                <a:gd name="connsiteY5" fmla="*/ 149000 h 278268"/>
                <a:gd name="connsiteX6" fmla="*/ 123629 w 193414"/>
                <a:gd name="connsiteY6" fmla="*/ 274390 h 278268"/>
                <a:gd name="connsiteX7" fmla="*/ 6980 w 193414"/>
                <a:gd name="connsiteY7" fmla="*/ 203921 h 278268"/>
                <a:gd name="connsiteX8" fmla="*/ 71177 w 193414"/>
                <a:gd name="connsiteY8" fmla="*/ 78664 h 278268"/>
                <a:gd name="connsiteX9" fmla="*/ 188226 w 193414"/>
                <a:gd name="connsiteY9" fmla="*/ 149000 h 278268"/>
                <a:gd name="connsiteX10" fmla="*/ 40947 w 193414"/>
                <a:gd name="connsiteY10" fmla="*/ 192977 h 278268"/>
                <a:gd name="connsiteX11" fmla="*/ 117956 w 193414"/>
                <a:gd name="connsiteY11" fmla="*/ 248498 h 278268"/>
                <a:gd name="connsiteX12" fmla="*/ 153925 w 193414"/>
                <a:gd name="connsiteY12" fmla="*/ 160011 h 278268"/>
                <a:gd name="connsiteX13" fmla="*/ 77717 w 193414"/>
                <a:gd name="connsiteY13" fmla="*/ 104290 h 278268"/>
                <a:gd name="connsiteX14" fmla="*/ 40947 w 193414"/>
                <a:gd name="connsiteY14" fmla="*/ 193044 h 278268"/>
                <a:gd name="connsiteX15" fmla="*/ 72445 w 193414"/>
                <a:gd name="connsiteY15" fmla="*/ 25879 h 278268"/>
                <a:gd name="connsiteX16" fmla="*/ 86125 w 193414"/>
                <a:gd name="connsiteY16" fmla="*/ 788 h 278268"/>
                <a:gd name="connsiteX17" fmla="*/ 110616 w 193414"/>
                <a:gd name="connsiteY17" fmla="*/ 15068 h 278268"/>
                <a:gd name="connsiteX18" fmla="*/ 97336 w 193414"/>
                <a:gd name="connsiteY18" fmla="*/ 40093 h 278268"/>
                <a:gd name="connsiteX19" fmla="*/ 72512 w 193414"/>
                <a:gd name="connsiteY19" fmla="*/ 25946 h 27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3414" h="278268">
                  <a:moveTo>
                    <a:pt x="774" y="46232"/>
                  </a:moveTo>
                  <a:cubicBezTo>
                    <a:pt x="-2295" y="35422"/>
                    <a:pt x="4044" y="24077"/>
                    <a:pt x="14788" y="21008"/>
                  </a:cubicBezTo>
                  <a:cubicBezTo>
                    <a:pt x="25599" y="17938"/>
                    <a:pt x="36076" y="24077"/>
                    <a:pt x="39279" y="35288"/>
                  </a:cubicBezTo>
                  <a:cubicBezTo>
                    <a:pt x="42215" y="45699"/>
                    <a:pt x="37143" y="57110"/>
                    <a:pt x="25999" y="60313"/>
                  </a:cubicBezTo>
                  <a:cubicBezTo>
                    <a:pt x="14455" y="63583"/>
                    <a:pt x="3711" y="56643"/>
                    <a:pt x="774" y="46299"/>
                  </a:cubicBezTo>
                  <a:close/>
                  <a:moveTo>
                    <a:pt x="188226" y="149000"/>
                  </a:moveTo>
                  <a:cubicBezTo>
                    <a:pt x="207845" y="217935"/>
                    <a:pt x="168673" y="261578"/>
                    <a:pt x="123629" y="274390"/>
                  </a:cubicBezTo>
                  <a:cubicBezTo>
                    <a:pt x="73179" y="288738"/>
                    <a:pt x="23797" y="262846"/>
                    <a:pt x="6980" y="203921"/>
                  </a:cubicBezTo>
                  <a:cubicBezTo>
                    <a:pt x="-10770" y="141526"/>
                    <a:pt x="19593" y="93346"/>
                    <a:pt x="71177" y="78664"/>
                  </a:cubicBezTo>
                  <a:cubicBezTo>
                    <a:pt x="124696" y="63449"/>
                    <a:pt x="171943" y="92011"/>
                    <a:pt x="188226" y="149000"/>
                  </a:cubicBezTo>
                  <a:close/>
                  <a:moveTo>
                    <a:pt x="40947" y="192977"/>
                  </a:moveTo>
                  <a:cubicBezTo>
                    <a:pt x="52559" y="233817"/>
                    <a:pt x="84857" y="257908"/>
                    <a:pt x="117956" y="248498"/>
                  </a:cubicBezTo>
                  <a:cubicBezTo>
                    <a:pt x="150322" y="239289"/>
                    <a:pt x="165870" y="201986"/>
                    <a:pt x="153925" y="160011"/>
                  </a:cubicBezTo>
                  <a:cubicBezTo>
                    <a:pt x="144916" y="128447"/>
                    <a:pt x="117756" y="92878"/>
                    <a:pt x="77717" y="104290"/>
                  </a:cubicBezTo>
                  <a:cubicBezTo>
                    <a:pt x="37677" y="115701"/>
                    <a:pt x="30871" y="157609"/>
                    <a:pt x="40947" y="193044"/>
                  </a:cubicBezTo>
                  <a:close/>
                  <a:moveTo>
                    <a:pt x="72445" y="25879"/>
                  </a:moveTo>
                  <a:cubicBezTo>
                    <a:pt x="69375" y="15068"/>
                    <a:pt x="75314" y="3857"/>
                    <a:pt x="86125" y="788"/>
                  </a:cubicBezTo>
                  <a:cubicBezTo>
                    <a:pt x="96936" y="-2282"/>
                    <a:pt x="107413" y="3857"/>
                    <a:pt x="110616" y="15068"/>
                  </a:cubicBezTo>
                  <a:cubicBezTo>
                    <a:pt x="113552" y="25479"/>
                    <a:pt x="108480" y="36890"/>
                    <a:pt x="97336" y="40093"/>
                  </a:cubicBezTo>
                  <a:cubicBezTo>
                    <a:pt x="85791" y="43363"/>
                    <a:pt x="75448" y="36356"/>
                    <a:pt x="72512" y="25946"/>
                  </a:cubicBezTo>
                  <a:close/>
                </a:path>
              </a:pathLst>
            </a:custGeom>
            <a:solidFill>
              <a:srgbClr val="006475"/>
            </a:solidFill>
            <a:ln w="6673" cap="flat">
              <a:noFill/>
              <a:prstDash val="solid"/>
              <a:miter/>
            </a:ln>
          </p:spPr>
          <p:txBody>
            <a:bodyPr rtlCol="0" anchor="ctr"/>
            <a:lstStyle/>
            <a:p>
              <a:endParaRPr lang="fi-FI"/>
            </a:p>
          </p:txBody>
        </p:sp>
        <p:sp>
          <p:nvSpPr>
            <p:cNvPr id="1068" name="Vapaamuotoinen: Muoto 1067">
              <a:extLst>
                <a:ext uri="{FF2B5EF4-FFF2-40B4-BE49-F238E27FC236}">
                  <a16:creationId xmlns:a16="http://schemas.microsoft.com/office/drawing/2014/main" id="{C0B19BEA-86EE-F1E8-BBFF-F6F99A4F174E}"/>
                </a:ext>
              </a:extLst>
            </p:cNvPr>
            <p:cNvSpPr/>
            <p:nvPr/>
          </p:nvSpPr>
          <p:spPr>
            <a:xfrm>
              <a:off x="1548194" y="2752700"/>
              <a:ext cx="93888" cy="268231"/>
            </a:xfrm>
            <a:custGeom>
              <a:avLst/>
              <a:gdLst>
                <a:gd name="connsiteX0" fmla="*/ 43105 w 93888"/>
                <a:gd name="connsiteY0" fmla="*/ 17384 h 268231"/>
                <a:gd name="connsiteX1" fmla="*/ 26021 w 93888"/>
                <a:gd name="connsiteY1" fmla="*/ 43410 h 268231"/>
                <a:gd name="connsiteX2" fmla="*/ 596 w 93888"/>
                <a:gd name="connsiteY2" fmla="*/ 26994 h 268231"/>
                <a:gd name="connsiteX3" fmla="*/ 17213 w 93888"/>
                <a:gd name="connsiteY3" fmla="*/ 634 h 268231"/>
                <a:gd name="connsiteX4" fmla="*/ 43172 w 93888"/>
                <a:gd name="connsiteY4" fmla="*/ 17384 h 268231"/>
                <a:gd name="connsiteX5" fmla="*/ 59521 w 93888"/>
                <a:gd name="connsiteY5" fmla="*/ 268231 h 268231"/>
                <a:gd name="connsiteX6" fmla="*/ 16812 w 93888"/>
                <a:gd name="connsiteY6" fmla="*/ 79178 h 268231"/>
                <a:gd name="connsiteX7" fmla="*/ 51179 w 93888"/>
                <a:gd name="connsiteY7" fmla="*/ 71437 h 268231"/>
                <a:gd name="connsiteX8" fmla="*/ 93888 w 93888"/>
                <a:gd name="connsiteY8" fmla="*/ 260490 h 268231"/>
                <a:gd name="connsiteX9" fmla="*/ 59521 w 93888"/>
                <a:gd name="connsiteY9" fmla="*/ 268231 h 26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888" h="268231">
                  <a:moveTo>
                    <a:pt x="43105" y="17384"/>
                  </a:moveTo>
                  <a:cubicBezTo>
                    <a:pt x="46175" y="28996"/>
                    <a:pt x="39635" y="40340"/>
                    <a:pt x="26021" y="43410"/>
                  </a:cubicBezTo>
                  <a:cubicBezTo>
                    <a:pt x="13943" y="46146"/>
                    <a:pt x="3199" y="38739"/>
                    <a:pt x="596" y="26994"/>
                  </a:cubicBezTo>
                  <a:cubicBezTo>
                    <a:pt x="-2140" y="14915"/>
                    <a:pt x="4734" y="3504"/>
                    <a:pt x="17213" y="634"/>
                  </a:cubicBezTo>
                  <a:cubicBezTo>
                    <a:pt x="30092" y="-2302"/>
                    <a:pt x="40436" y="5239"/>
                    <a:pt x="43172" y="17384"/>
                  </a:cubicBezTo>
                  <a:close/>
                  <a:moveTo>
                    <a:pt x="59521" y="268231"/>
                  </a:moveTo>
                  <a:lnTo>
                    <a:pt x="16812" y="79178"/>
                  </a:lnTo>
                  <a:lnTo>
                    <a:pt x="51179" y="71437"/>
                  </a:lnTo>
                  <a:lnTo>
                    <a:pt x="93888" y="260490"/>
                  </a:lnTo>
                  <a:lnTo>
                    <a:pt x="59521" y="268231"/>
                  </a:lnTo>
                  <a:close/>
                </a:path>
              </a:pathLst>
            </a:custGeom>
            <a:solidFill>
              <a:srgbClr val="006475"/>
            </a:solidFill>
            <a:ln w="6673" cap="flat">
              <a:noFill/>
              <a:prstDash val="solid"/>
              <a:miter/>
            </a:ln>
          </p:spPr>
          <p:txBody>
            <a:bodyPr rtlCol="0" anchor="ctr"/>
            <a:lstStyle/>
            <a:p>
              <a:endParaRPr lang="fi-FI"/>
            </a:p>
          </p:txBody>
        </p:sp>
        <p:sp>
          <p:nvSpPr>
            <p:cNvPr id="1069" name="Vapaamuotoinen: Muoto 1068">
              <a:extLst>
                <a:ext uri="{FF2B5EF4-FFF2-40B4-BE49-F238E27FC236}">
                  <a16:creationId xmlns:a16="http://schemas.microsoft.com/office/drawing/2014/main" id="{78EF5C92-B238-EED0-AB29-A550EDD6D118}"/>
                </a:ext>
              </a:extLst>
            </p:cNvPr>
            <p:cNvSpPr/>
            <p:nvPr/>
          </p:nvSpPr>
          <p:spPr>
            <a:xfrm>
              <a:off x="1661768" y="2788332"/>
              <a:ext cx="196326" cy="212512"/>
            </a:xfrm>
            <a:custGeom>
              <a:avLst/>
              <a:gdLst>
                <a:gd name="connsiteX0" fmla="*/ 10277 w 196326"/>
                <a:gd name="connsiteY0" fmla="*/ 73109 h 212512"/>
                <a:gd name="connsiteX1" fmla="*/ 0 w 196326"/>
                <a:gd name="connsiteY1" fmla="*/ 21658 h 212512"/>
                <a:gd name="connsiteX2" fmla="*/ 30764 w 196326"/>
                <a:gd name="connsiteY2" fmla="*/ 16453 h 212512"/>
                <a:gd name="connsiteX3" fmla="*/ 38037 w 196326"/>
                <a:gd name="connsiteY3" fmla="*/ 47684 h 212512"/>
                <a:gd name="connsiteX4" fmla="*/ 38838 w 196326"/>
                <a:gd name="connsiteY4" fmla="*/ 47551 h 212512"/>
                <a:gd name="connsiteX5" fmla="*/ 95961 w 196326"/>
                <a:gd name="connsiteY5" fmla="*/ 971 h 212512"/>
                <a:gd name="connsiteX6" fmla="*/ 177174 w 196326"/>
                <a:gd name="connsiteY6" fmla="*/ 70974 h 212512"/>
                <a:gd name="connsiteX7" fmla="*/ 196327 w 196326"/>
                <a:gd name="connsiteY7" fmla="*/ 185086 h 212512"/>
                <a:gd name="connsiteX8" fmla="*/ 161559 w 196326"/>
                <a:gd name="connsiteY8" fmla="*/ 190958 h 212512"/>
                <a:gd name="connsiteX9" fmla="*/ 143074 w 196326"/>
                <a:gd name="connsiteY9" fmla="*/ 80783 h 212512"/>
                <a:gd name="connsiteX10" fmla="*/ 89355 w 196326"/>
                <a:gd name="connsiteY10" fmla="*/ 31735 h 212512"/>
                <a:gd name="connsiteX11" fmla="*/ 48715 w 196326"/>
                <a:gd name="connsiteY11" fmla="*/ 75111 h 212512"/>
                <a:gd name="connsiteX12" fmla="*/ 49048 w 196326"/>
                <a:gd name="connsiteY12" fmla="*/ 91727 h 212512"/>
                <a:gd name="connsiteX13" fmla="*/ 68334 w 196326"/>
                <a:gd name="connsiteY13" fmla="*/ 206641 h 212512"/>
                <a:gd name="connsiteX14" fmla="*/ 33566 w 196326"/>
                <a:gd name="connsiteY14" fmla="*/ 212513 h 212512"/>
                <a:gd name="connsiteX15" fmla="*/ 10143 w 196326"/>
                <a:gd name="connsiteY15" fmla="*/ 73109 h 2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326" h="212512">
                  <a:moveTo>
                    <a:pt x="10277" y="73109"/>
                  </a:moveTo>
                  <a:cubicBezTo>
                    <a:pt x="6940" y="53356"/>
                    <a:pt x="3870" y="37207"/>
                    <a:pt x="0" y="21658"/>
                  </a:cubicBezTo>
                  <a:lnTo>
                    <a:pt x="30764" y="16453"/>
                  </a:lnTo>
                  <a:lnTo>
                    <a:pt x="38037" y="47684"/>
                  </a:lnTo>
                  <a:lnTo>
                    <a:pt x="38838" y="47551"/>
                  </a:lnTo>
                  <a:cubicBezTo>
                    <a:pt x="45245" y="27798"/>
                    <a:pt x="64397" y="6310"/>
                    <a:pt x="95961" y="971"/>
                  </a:cubicBezTo>
                  <a:cubicBezTo>
                    <a:pt x="122387" y="-3500"/>
                    <a:pt x="166164" y="5442"/>
                    <a:pt x="177174" y="70974"/>
                  </a:cubicBezTo>
                  <a:lnTo>
                    <a:pt x="196327" y="185086"/>
                  </a:lnTo>
                  <a:lnTo>
                    <a:pt x="161559" y="190958"/>
                  </a:lnTo>
                  <a:lnTo>
                    <a:pt x="143074" y="80783"/>
                  </a:lnTo>
                  <a:cubicBezTo>
                    <a:pt x="137869" y="49953"/>
                    <a:pt x="122120" y="26263"/>
                    <a:pt x="89355" y="31735"/>
                  </a:cubicBezTo>
                  <a:cubicBezTo>
                    <a:pt x="66465" y="35605"/>
                    <a:pt x="51384" y="54758"/>
                    <a:pt x="48715" y="75111"/>
                  </a:cubicBezTo>
                  <a:cubicBezTo>
                    <a:pt x="47847" y="79716"/>
                    <a:pt x="48047" y="85788"/>
                    <a:pt x="49048" y="91727"/>
                  </a:cubicBezTo>
                  <a:lnTo>
                    <a:pt x="68334" y="206641"/>
                  </a:lnTo>
                  <a:lnTo>
                    <a:pt x="33566" y="212513"/>
                  </a:lnTo>
                  <a:lnTo>
                    <a:pt x="10143" y="73109"/>
                  </a:lnTo>
                  <a:close/>
                </a:path>
              </a:pathLst>
            </a:custGeom>
            <a:solidFill>
              <a:srgbClr val="006475"/>
            </a:solidFill>
            <a:ln w="6673" cap="flat">
              <a:noFill/>
              <a:prstDash val="solid"/>
              <a:miter/>
            </a:ln>
          </p:spPr>
          <p:txBody>
            <a:bodyPr rtlCol="0" anchor="ctr"/>
            <a:lstStyle/>
            <a:p>
              <a:endParaRPr lang="fi-FI"/>
            </a:p>
          </p:txBody>
        </p:sp>
        <p:sp>
          <p:nvSpPr>
            <p:cNvPr id="1070" name="Vapaamuotoinen: Muoto 1069">
              <a:extLst>
                <a:ext uri="{FF2B5EF4-FFF2-40B4-BE49-F238E27FC236}">
                  <a16:creationId xmlns:a16="http://schemas.microsoft.com/office/drawing/2014/main" id="{EE27D44C-1B63-1400-9404-1FF0B452B6C2}"/>
                </a:ext>
              </a:extLst>
            </p:cNvPr>
            <p:cNvSpPr/>
            <p:nvPr/>
          </p:nvSpPr>
          <p:spPr>
            <a:xfrm>
              <a:off x="1886916" y="2762377"/>
              <a:ext cx="170017" cy="201914"/>
            </a:xfrm>
            <a:custGeom>
              <a:avLst/>
              <a:gdLst>
                <a:gd name="connsiteX0" fmla="*/ 34375 w 170017"/>
                <a:gd name="connsiteY0" fmla="*/ 112944 h 201914"/>
                <a:gd name="connsiteX1" fmla="*/ 106713 w 170017"/>
                <a:gd name="connsiteY1" fmla="*/ 173804 h 201914"/>
                <a:gd name="connsiteX2" fmla="*/ 159231 w 170017"/>
                <a:gd name="connsiteY2" fmla="*/ 158923 h 201914"/>
                <a:gd name="connsiteX3" fmla="*/ 167506 w 170017"/>
                <a:gd name="connsiteY3" fmla="*/ 183480 h 201914"/>
                <a:gd name="connsiteX4" fmla="*/ 104444 w 170017"/>
                <a:gd name="connsiteY4" fmla="*/ 201364 h 201914"/>
                <a:gd name="connsiteX5" fmla="*/ 608 w 170017"/>
                <a:gd name="connsiteY5" fmla="*/ 112810 h 201914"/>
                <a:gd name="connsiteX6" fmla="*/ 81488 w 170017"/>
                <a:gd name="connsiteY6" fmla="*/ 433 h 201914"/>
                <a:gd name="connsiteX7" fmla="*/ 169575 w 170017"/>
                <a:gd name="connsiteY7" fmla="*/ 83982 h 201914"/>
                <a:gd name="connsiteX8" fmla="*/ 169908 w 170017"/>
                <a:gd name="connsiteY8" fmla="*/ 100465 h 201914"/>
                <a:gd name="connsiteX9" fmla="*/ 34375 w 170017"/>
                <a:gd name="connsiteY9" fmla="*/ 112944 h 201914"/>
                <a:gd name="connsiteX10" fmla="*/ 134941 w 170017"/>
                <a:gd name="connsiteY10" fmla="*/ 78310 h 201914"/>
                <a:gd name="connsiteX11" fmla="*/ 81021 w 170017"/>
                <a:gd name="connsiteY11" fmla="*/ 25791 h 201914"/>
                <a:gd name="connsiteX12" fmla="*/ 32440 w 170017"/>
                <a:gd name="connsiteY12" fmla="*/ 87786 h 201914"/>
                <a:gd name="connsiteX13" fmla="*/ 134874 w 170017"/>
                <a:gd name="connsiteY13" fmla="*/ 78310 h 20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017" h="201914">
                  <a:moveTo>
                    <a:pt x="34375" y="112944"/>
                  </a:moveTo>
                  <a:cubicBezTo>
                    <a:pt x="39513" y="160324"/>
                    <a:pt x="71612" y="177074"/>
                    <a:pt x="106713" y="173804"/>
                  </a:cubicBezTo>
                  <a:cubicBezTo>
                    <a:pt x="131804" y="171468"/>
                    <a:pt x="146552" y="165729"/>
                    <a:pt x="159231" y="158923"/>
                  </a:cubicBezTo>
                  <a:lnTo>
                    <a:pt x="167506" y="183480"/>
                  </a:lnTo>
                  <a:cubicBezTo>
                    <a:pt x="155694" y="190220"/>
                    <a:pt x="135141" y="198495"/>
                    <a:pt x="104444" y="201364"/>
                  </a:cubicBezTo>
                  <a:cubicBezTo>
                    <a:pt x="45052" y="206836"/>
                    <a:pt x="5947" y="171068"/>
                    <a:pt x="608" y="112810"/>
                  </a:cubicBezTo>
                  <a:cubicBezTo>
                    <a:pt x="-4730" y="54620"/>
                    <a:pt x="25299" y="5572"/>
                    <a:pt x="81488" y="433"/>
                  </a:cubicBezTo>
                  <a:cubicBezTo>
                    <a:pt x="144483" y="-5373"/>
                    <a:pt x="166305" y="48480"/>
                    <a:pt x="169575" y="83982"/>
                  </a:cubicBezTo>
                  <a:cubicBezTo>
                    <a:pt x="170242" y="91189"/>
                    <a:pt x="169975" y="96795"/>
                    <a:pt x="169908" y="100465"/>
                  </a:cubicBezTo>
                  <a:lnTo>
                    <a:pt x="34375" y="112944"/>
                  </a:lnTo>
                  <a:close/>
                  <a:moveTo>
                    <a:pt x="134941" y="78310"/>
                  </a:moveTo>
                  <a:cubicBezTo>
                    <a:pt x="133272" y="55955"/>
                    <a:pt x="120526" y="22121"/>
                    <a:pt x="81021" y="25791"/>
                  </a:cubicBezTo>
                  <a:cubicBezTo>
                    <a:pt x="45519" y="29061"/>
                    <a:pt x="32974" y="63162"/>
                    <a:pt x="32440" y="87786"/>
                  </a:cubicBezTo>
                  <a:lnTo>
                    <a:pt x="134874" y="78310"/>
                  </a:lnTo>
                  <a:close/>
                </a:path>
              </a:pathLst>
            </a:custGeom>
            <a:solidFill>
              <a:srgbClr val="006475"/>
            </a:solidFill>
            <a:ln w="6673" cap="flat">
              <a:noFill/>
              <a:prstDash val="solid"/>
              <a:miter/>
            </a:ln>
          </p:spPr>
          <p:txBody>
            <a:bodyPr rtlCol="0" anchor="ctr"/>
            <a:lstStyle/>
            <a:p>
              <a:endParaRPr lang="fi-FI"/>
            </a:p>
          </p:txBody>
        </p:sp>
        <p:sp>
          <p:nvSpPr>
            <p:cNvPr id="1071" name="Vapaamuotoinen: Muoto 1070">
              <a:extLst>
                <a:ext uri="{FF2B5EF4-FFF2-40B4-BE49-F238E27FC236}">
                  <a16:creationId xmlns:a16="http://schemas.microsoft.com/office/drawing/2014/main" id="{5CC1EFB2-8ACD-45E3-8ED8-D4E4C92B2A65}"/>
                </a:ext>
              </a:extLst>
            </p:cNvPr>
            <p:cNvSpPr/>
            <p:nvPr/>
          </p:nvSpPr>
          <p:spPr>
            <a:xfrm>
              <a:off x="2100133" y="2750988"/>
              <a:ext cx="169833" cy="199873"/>
            </a:xfrm>
            <a:custGeom>
              <a:avLst/>
              <a:gdLst>
                <a:gd name="connsiteX0" fmla="*/ 2536 w 169833"/>
                <a:gd name="connsiteY0" fmla="*/ 58535 h 199873"/>
                <a:gd name="connsiteX1" fmla="*/ 0 w 169833"/>
                <a:gd name="connsiteY1" fmla="*/ 6150 h 199873"/>
                <a:gd name="connsiteX2" fmla="*/ 31231 w 169833"/>
                <a:gd name="connsiteY2" fmla="*/ 5616 h 199873"/>
                <a:gd name="connsiteX3" fmla="*/ 33767 w 169833"/>
                <a:gd name="connsiteY3" fmla="*/ 37581 h 199873"/>
                <a:gd name="connsiteX4" fmla="*/ 34568 w 169833"/>
                <a:gd name="connsiteY4" fmla="*/ 37581 h 199873"/>
                <a:gd name="connsiteX5" fmla="*/ 97963 w 169833"/>
                <a:gd name="connsiteY5" fmla="*/ 10 h 199873"/>
                <a:gd name="connsiteX6" fmla="*/ 167832 w 169833"/>
                <a:gd name="connsiteY6" fmla="*/ 81290 h 199873"/>
                <a:gd name="connsiteX7" fmla="*/ 169834 w 169833"/>
                <a:gd name="connsiteY7" fmla="*/ 197004 h 199873"/>
                <a:gd name="connsiteX8" fmla="*/ 134599 w 169833"/>
                <a:gd name="connsiteY8" fmla="*/ 197605 h 199873"/>
                <a:gd name="connsiteX9" fmla="*/ 132664 w 169833"/>
                <a:gd name="connsiteY9" fmla="*/ 85895 h 199873"/>
                <a:gd name="connsiteX10" fmla="*/ 86819 w 169833"/>
                <a:gd name="connsiteY10" fmla="*/ 29439 h 199873"/>
                <a:gd name="connsiteX11" fmla="*/ 40173 w 169833"/>
                <a:gd name="connsiteY11" fmla="*/ 66276 h 199873"/>
                <a:gd name="connsiteX12" fmla="*/ 38038 w 169833"/>
                <a:gd name="connsiteY12" fmla="*/ 82758 h 199873"/>
                <a:gd name="connsiteX13" fmla="*/ 40039 w 169833"/>
                <a:gd name="connsiteY13" fmla="*/ 199273 h 199873"/>
                <a:gd name="connsiteX14" fmla="*/ 4805 w 169833"/>
                <a:gd name="connsiteY14" fmla="*/ 199874 h 199873"/>
                <a:gd name="connsiteX15" fmla="*/ 2336 w 169833"/>
                <a:gd name="connsiteY15" fmla="*/ 58535 h 19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833" h="199873">
                  <a:moveTo>
                    <a:pt x="2536" y="58535"/>
                  </a:moveTo>
                  <a:cubicBezTo>
                    <a:pt x="2202" y="38515"/>
                    <a:pt x="1468" y="22099"/>
                    <a:pt x="0" y="6150"/>
                  </a:cubicBezTo>
                  <a:lnTo>
                    <a:pt x="31231" y="5616"/>
                  </a:lnTo>
                  <a:lnTo>
                    <a:pt x="33767" y="37581"/>
                  </a:lnTo>
                  <a:lnTo>
                    <a:pt x="34568" y="37581"/>
                  </a:lnTo>
                  <a:cubicBezTo>
                    <a:pt x="43843" y="18962"/>
                    <a:pt x="65932" y="611"/>
                    <a:pt x="97963" y="10"/>
                  </a:cubicBezTo>
                  <a:cubicBezTo>
                    <a:pt x="124790" y="-457"/>
                    <a:pt x="166697" y="14825"/>
                    <a:pt x="167832" y="81290"/>
                  </a:cubicBezTo>
                  <a:lnTo>
                    <a:pt x="169834" y="197004"/>
                  </a:lnTo>
                  <a:lnTo>
                    <a:pt x="134599" y="197605"/>
                  </a:lnTo>
                  <a:lnTo>
                    <a:pt x="132664" y="85895"/>
                  </a:lnTo>
                  <a:cubicBezTo>
                    <a:pt x="132130" y="54664"/>
                    <a:pt x="120052" y="28839"/>
                    <a:pt x="86819" y="29439"/>
                  </a:cubicBezTo>
                  <a:cubicBezTo>
                    <a:pt x="63596" y="29840"/>
                    <a:pt x="45845" y="46589"/>
                    <a:pt x="40173" y="66276"/>
                  </a:cubicBezTo>
                  <a:cubicBezTo>
                    <a:pt x="38638" y="70680"/>
                    <a:pt x="37971" y="76753"/>
                    <a:pt x="38038" y="82758"/>
                  </a:cubicBezTo>
                  <a:lnTo>
                    <a:pt x="40039" y="199273"/>
                  </a:lnTo>
                  <a:lnTo>
                    <a:pt x="4805" y="199874"/>
                  </a:lnTo>
                  <a:lnTo>
                    <a:pt x="2336" y="58535"/>
                  </a:lnTo>
                  <a:close/>
                </a:path>
              </a:pathLst>
            </a:custGeom>
            <a:solidFill>
              <a:srgbClr val="006475"/>
            </a:solidFill>
            <a:ln w="6673" cap="flat">
              <a:noFill/>
              <a:prstDash val="solid"/>
              <a:miter/>
            </a:ln>
          </p:spPr>
          <p:txBody>
            <a:bodyPr rtlCol="0" anchor="ctr"/>
            <a:lstStyle/>
            <a:p>
              <a:endParaRPr lang="fi-FI"/>
            </a:p>
          </p:txBody>
        </p:sp>
        <p:sp>
          <p:nvSpPr>
            <p:cNvPr id="1072" name="Vapaamuotoinen: Muoto 1071">
              <a:extLst>
                <a:ext uri="{FF2B5EF4-FFF2-40B4-BE49-F238E27FC236}">
                  <a16:creationId xmlns:a16="http://schemas.microsoft.com/office/drawing/2014/main" id="{0E9E9C91-1C21-3B9D-F414-BD3817952F75}"/>
                </a:ext>
              </a:extLst>
            </p:cNvPr>
            <p:cNvSpPr/>
            <p:nvPr/>
          </p:nvSpPr>
          <p:spPr>
            <a:xfrm>
              <a:off x="2405233" y="2670252"/>
              <a:ext cx="168165" cy="297025"/>
            </a:xfrm>
            <a:custGeom>
              <a:avLst/>
              <a:gdLst>
                <a:gd name="connsiteX0" fmla="*/ 43710 w 168165"/>
                <a:gd name="connsiteY0" fmla="*/ 181712 h 297025"/>
                <a:gd name="connsiteX1" fmla="*/ 44511 w 168165"/>
                <a:gd name="connsiteY1" fmla="*/ 181712 h 297025"/>
                <a:gd name="connsiteX2" fmla="*/ 63529 w 168165"/>
                <a:gd name="connsiteY2" fmla="*/ 161292 h 297025"/>
                <a:gd name="connsiteX3" fmla="*/ 125857 w 168165"/>
                <a:gd name="connsiteY3" fmla="*/ 99498 h 297025"/>
                <a:gd name="connsiteX4" fmla="*/ 168166 w 168165"/>
                <a:gd name="connsiteY4" fmla="*/ 103102 h 297025"/>
                <a:gd name="connsiteX5" fmla="*/ 86752 w 168165"/>
                <a:gd name="connsiteY5" fmla="*/ 176107 h 297025"/>
                <a:gd name="connsiteX6" fmla="*/ 162026 w 168165"/>
                <a:gd name="connsiteY6" fmla="*/ 297026 h 297025"/>
                <a:gd name="connsiteX7" fmla="*/ 119317 w 168165"/>
                <a:gd name="connsiteY7" fmla="*/ 293355 h 297025"/>
                <a:gd name="connsiteX8" fmla="*/ 60593 w 168165"/>
                <a:gd name="connsiteY8" fmla="*/ 195125 h 297025"/>
                <a:gd name="connsiteX9" fmla="*/ 40907 w 168165"/>
                <a:gd name="connsiteY9" fmla="*/ 213544 h 297025"/>
                <a:gd name="connsiteX10" fmla="*/ 34701 w 168165"/>
                <a:gd name="connsiteY10" fmla="*/ 286148 h 297025"/>
                <a:gd name="connsiteX11" fmla="*/ 0 w 168165"/>
                <a:gd name="connsiteY11" fmla="*/ 283212 h 297025"/>
                <a:gd name="connsiteX12" fmla="*/ 24224 w 168165"/>
                <a:gd name="connsiteY12" fmla="*/ 0 h 297025"/>
                <a:gd name="connsiteX13" fmla="*/ 58925 w 168165"/>
                <a:gd name="connsiteY13" fmla="*/ 2936 h 297025"/>
                <a:gd name="connsiteX14" fmla="*/ 43643 w 168165"/>
                <a:gd name="connsiteY14" fmla="*/ 181646 h 29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165" h="297025">
                  <a:moveTo>
                    <a:pt x="43710" y="181712"/>
                  </a:moveTo>
                  <a:lnTo>
                    <a:pt x="44511" y="181712"/>
                  </a:lnTo>
                  <a:cubicBezTo>
                    <a:pt x="49849" y="175373"/>
                    <a:pt x="57390" y="167632"/>
                    <a:pt x="63529" y="161292"/>
                  </a:cubicBezTo>
                  <a:lnTo>
                    <a:pt x="125857" y="99498"/>
                  </a:lnTo>
                  <a:lnTo>
                    <a:pt x="168166" y="103102"/>
                  </a:lnTo>
                  <a:lnTo>
                    <a:pt x="86752" y="176107"/>
                  </a:lnTo>
                  <a:lnTo>
                    <a:pt x="162026" y="297026"/>
                  </a:lnTo>
                  <a:lnTo>
                    <a:pt x="119317" y="293355"/>
                  </a:lnTo>
                  <a:lnTo>
                    <a:pt x="60593" y="195125"/>
                  </a:lnTo>
                  <a:lnTo>
                    <a:pt x="40907" y="213544"/>
                  </a:lnTo>
                  <a:lnTo>
                    <a:pt x="34701" y="286148"/>
                  </a:lnTo>
                  <a:lnTo>
                    <a:pt x="0" y="283212"/>
                  </a:lnTo>
                  <a:lnTo>
                    <a:pt x="24224" y="0"/>
                  </a:lnTo>
                  <a:lnTo>
                    <a:pt x="58925" y="2936"/>
                  </a:lnTo>
                  <a:lnTo>
                    <a:pt x="43643" y="181646"/>
                  </a:lnTo>
                  <a:close/>
                </a:path>
              </a:pathLst>
            </a:custGeom>
            <a:solidFill>
              <a:srgbClr val="006475"/>
            </a:solidFill>
            <a:ln w="6673" cap="flat">
              <a:noFill/>
              <a:prstDash val="solid"/>
              <a:miter/>
            </a:ln>
          </p:spPr>
          <p:txBody>
            <a:bodyPr rtlCol="0" anchor="ctr"/>
            <a:lstStyle/>
            <a:p>
              <a:endParaRPr lang="fi-FI"/>
            </a:p>
          </p:txBody>
        </p:sp>
        <p:sp>
          <p:nvSpPr>
            <p:cNvPr id="1073" name="Vapaamuotoinen: Muoto 1072">
              <a:extLst>
                <a:ext uri="{FF2B5EF4-FFF2-40B4-BE49-F238E27FC236}">
                  <a16:creationId xmlns:a16="http://schemas.microsoft.com/office/drawing/2014/main" id="{12BC88B7-C467-52D0-CCFA-F6AD935AE8C1}"/>
                </a:ext>
              </a:extLst>
            </p:cNvPr>
            <p:cNvSpPr/>
            <p:nvPr/>
          </p:nvSpPr>
          <p:spPr>
            <a:xfrm>
              <a:off x="2586474" y="2785455"/>
              <a:ext cx="173954" cy="204063"/>
            </a:xfrm>
            <a:custGeom>
              <a:avLst/>
              <a:gdLst>
                <a:gd name="connsiteX0" fmla="*/ 34372 w 173954"/>
                <a:gd name="connsiteY0" fmla="*/ 98875 h 204063"/>
                <a:gd name="connsiteX1" fmla="*/ 89693 w 173954"/>
                <a:gd name="connsiteY1" fmla="*/ 175550 h 204063"/>
                <a:gd name="connsiteX2" fmla="*/ 144213 w 173954"/>
                <a:gd name="connsiteY2" fmla="*/ 173882 h 204063"/>
                <a:gd name="connsiteX3" fmla="*/ 146282 w 173954"/>
                <a:gd name="connsiteY3" fmla="*/ 199707 h 204063"/>
                <a:gd name="connsiteX4" fmla="*/ 80751 w 173954"/>
                <a:gd name="connsiteY4" fmla="*/ 201642 h 204063"/>
                <a:gd name="connsiteX5" fmla="*/ 1606 w 173954"/>
                <a:gd name="connsiteY5" fmla="*/ 90466 h 204063"/>
                <a:gd name="connsiteX6" fmla="*/ 107444 w 173954"/>
                <a:gd name="connsiteY6" fmla="*/ 1178 h 204063"/>
                <a:gd name="connsiteX7" fmla="*/ 172508 w 173954"/>
                <a:gd name="connsiteY7" fmla="*/ 103679 h 204063"/>
                <a:gd name="connsiteX8" fmla="*/ 168771 w 173954"/>
                <a:gd name="connsiteY8" fmla="*/ 119695 h 204063"/>
                <a:gd name="connsiteX9" fmla="*/ 34238 w 173954"/>
                <a:gd name="connsiteY9" fmla="*/ 98808 h 204063"/>
                <a:gd name="connsiteX10" fmla="*/ 140343 w 173954"/>
                <a:gd name="connsiteY10" fmla="*/ 89799 h 204063"/>
                <a:gd name="connsiteX11" fmla="*/ 100904 w 173954"/>
                <a:gd name="connsiteY11" fmla="*/ 25736 h 204063"/>
                <a:gd name="connsiteX12" fmla="*/ 38709 w 173954"/>
                <a:gd name="connsiteY12" fmla="*/ 73983 h 204063"/>
                <a:gd name="connsiteX13" fmla="*/ 140409 w 173954"/>
                <a:gd name="connsiteY13" fmla="*/ 89799 h 20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954" h="204063">
                  <a:moveTo>
                    <a:pt x="34372" y="98875"/>
                  </a:moveTo>
                  <a:cubicBezTo>
                    <a:pt x="27832" y="146054"/>
                    <a:pt x="54925" y="170145"/>
                    <a:pt x="89693" y="175550"/>
                  </a:cubicBezTo>
                  <a:cubicBezTo>
                    <a:pt x="114651" y="179421"/>
                    <a:pt x="130333" y="177419"/>
                    <a:pt x="144213" y="173882"/>
                  </a:cubicBezTo>
                  <a:lnTo>
                    <a:pt x="146282" y="199707"/>
                  </a:lnTo>
                  <a:cubicBezTo>
                    <a:pt x="133136" y="203311"/>
                    <a:pt x="111181" y="206380"/>
                    <a:pt x="80751" y="201642"/>
                  </a:cubicBezTo>
                  <a:cubicBezTo>
                    <a:pt x="21826" y="192500"/>
                    <a:pt x="-7403" y="148190"/>
                    <a:pt x="1606" y="90466"/>
                  </a:cubicBezTo>
                  <a:cubicBezTo>
                    <a:pt x="10615" y="32676"/>
                    <a:pt x="51722" y="-7497"/>
                    <a:pt x="107444" y="1178"/>
                  </a:cubicBezTo>
                  <a:cubicBezTo>
                    <a:pt x="169972" y="10921"/>
                    <a:pt x="178046" y="68445"/>
                    <a:pt x="172508" y="103679"/>
                  </a:cubicBezTo>
                  <a:cubicBezTo>
                    <a:pt x="171373" y="110820"/>
                    <a:pt x="169772" y="116225"/>
                    <a:pt x="168771" y="119695"/>
                  </a:cubicBezTo>
                  <a:lnTo>
                    <a:pt x="34238" y="98808"/>
                  </a:lnTo>
                  <a:close/>
                  <a:moveTo>
                    <a:pt x="140343" y="89799"/>
                  </a:moveTo>
                  <a:cubicBezTo>
                    <a:pt x="144213" y="67711"/>
                    <a:pt x="140076" y="31809"/>
                    <a:pt x="100904" y="25736"/>
                  </a:cubicBezTo>
                  <a:cubicBezTo>
                    <a:pt x="65669" y="20264"/>
                    <a:pt x="45182" y="50293"/>
                    <a:pt x="38709" y="73983"/>
                  </a:cubicBezTo>
                  <a:lnTo>
                    <a:pt x="140409" y="89799"/>
                  </a:lnTo>
                  <a:close/>
                </a:path>
              </a:pathLst>
            </a:custGeom>
            <a:solidFill>
              <a:srgbClr val="006475"/>
            </a:solidFill>
            <a:ln w="6673" cap="flat">
              <a:noFill/>
              <a:prstDash val="solid"/>
              <a:miter/>
            </a:ln>
          </p:spPr>
          <p:txBody>
            <a:bodyPr rtlCol="0" anchor="ctr"/>
            <a:lstStyle/>
            <a:p>
              <a:endParaRPr lang="fi-FI"/>
            </a:p>
          </p:txBody>
        </p:sp>
        <p:sp>
          <p:nvSpPr>
            <p:cNvPr id="1074" name="Vapaamuotoinen: Muoto 1073">
              <a:extLst>
                <a:ext uri="{FF2B5EF4-FFF2-40B4-BE49-F238E27FC236}">
                  <a16:creationId xmlns:a16="http://schemas.microsoft.com/office/drawing/2014/main" id="{457093D5-9B44-634D-98B0-CE97443DF318}"/>
                </a:ext>
              </a:extLst>
            </p:cNvPr>
            <p:cNvSpPr/>
            <p:nvPr/>
          </p:nvSpPr>
          <p:spPr>
            <a:xfrm>
              <a:off x="2780603" y="2725507"/>
              <a:ext cx="190479" cy="314442"/>
            </a:xfrm>
            <a:custGeom>
              <a:avLst/>
              <a:gdLst>
                <a:gd name="connsiteX0" fmla="*/ 64730 w 190479"/>
                <a:gd name="connsiteY0" fmla="*/ 0 h 314442"/>
                <a:gd name="connsiteX1" fmla="*/ 99031 w 190479"/>
                <a:gd name="connsiteY1" fmla="*/ 8008 h 314442"/>
                <a:gd name="connsiteX2" fmla="*/ 71470 w 190479"/>
                <a:gd name="connsiteY2" fmla="*/ 125791 h 314442"/>
                <a:gd name="connsiteX3" fmla="*/ 72271 w 190479"/>
                <a:gd name="connsiteY3" fmla="*/ 125991 h 314442"/>
                <a:gd name="connsiteX4" fmla="*/ 102501 w 190479"/>
                <a:gd name="connsiteY4" fmla="*/ 107573 h 314442"/>
                <a:gd name="connsiteX5" fmla="*/ 139871 w 190479"/>
                <a:gd name="connsiteY5" fmla="*/ 106038 h 314442"/>
                <a:gd name="connsiteX6" fmla="*/ 186917 w 190479"/>
                <a:gd name="connsiteY6" fmla="*/ 202132 h 314442"/>
                <a:gd name="connsiteX7" fmla="*/ 160625 w 190479"/>
                <a:gd name="connsiteY7" fmla="*/ 314443 h 314442"/>
                <a:gd name="connsiteX8" fmla="*/ 126324 w 190479"/>
                <a:gd name="connsiteY8" fmla="*/ 306435 h 314442"/>
                <a:gd name="connsiteX9" fmla="*/ 151683 w 190479"/>
                <a:gd name="connsiteY9" fmla="*/ 198062 h 314442"/>
                <a:gd name="connsiteX10" fmla="*/ 121119 w 190479"/>
                <a:gd name="connsiteY10" fmla="*/ 131730 h 314442"/>
                <a:gd name="connsiteX11" fmla="*/ 67066 w 190479"/>
                <a:gd name="connsiteY11" fmla="*/ 155286 h 314442"/>
                <a:gd name="connsiteX12" fmla="*/ 60927 w 190479"/>
                <a:gd name="connsiteY12" fmla="*/ 171102 h 314442"/>
                <a:gd name="connsiteX13" fmla="*/ 34301 w 190479"/>
                <a:gd name="connsiteY13" fmla="*/ 284947 h 314442"/>
                <a:gd name="connsiteX14" fmla="*/ 0 w 190479"/>
                <a:gd name="connsiteY14" fmla="*/ 276939 h 314442"/>
                <a:gd name="connsiteX15" fmla="*/ 64730 w 190479"/>
                <a:gd name="connsiteY15" fmla="*/ 67 h 31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479" h="314442">
                  <a:moveTo>
                    <a:pt x="64730" y="0"/>
                  </a:moveTo>
                  <a:lnTo>
                    <a:pt x="99031" y="8008"/>
                  </a:lnTo>
                  <a:lnTo>
                    <a:pt x="71470" y="125791"/>
                  </a:lnTo>
                  <a:lnTo>
                    <a:pt x="72271" y="125991"/>
                  </a:lnTo>
                  <a:cubicBezTo>
                    <a:pt x="80012" y="117516"/>
                    <a:pt x="90623" y="110976"/>
                    <a:pt x="102501" y="107573"/>
                  </a:cubicBezTo>
                  <a:cubicBezTo>
                    <a:pt x="113979" y="104103"/>
                    <a:pt x="126992" y="103035"/>
                    <a:pt x="139871" y="106038"/>
                  </a:cubicBezTo>
                  <a:cubicBezTo>
                    <a:pt x="165229" y="111977"/>
                    <a:pt x="202132" y="137068"/>
                    <a:pt x="186917" y="202132"/>
                  </a:cubicBezTo>
                  <a:lnTo>
                    <a:pt x="160625" y="314443"/>
                  </a:lnTo>
                  <a:lnTo>
                    <a:pt x="126324" y="306435"/>
                  </a:lnTo>
                  <a:lnTo>
                    <a:pt x="151683" y="198062"/>
                  </a:lnTo>
                  <a:cubicBezTo>
                    <a:pt x="158823" y="167632"/>
                    <a:pt x="153484" y="139270"/>
                    <a:pt x="121119" y="131730"/>
                  </a:cubicBezTo>
                  <a:cubicBezTo>
                    <a:pt x="98897" y="126525"/>
                    <a:pt x="77677" y="138003"/>
                    <a:pt x="67066" y="155286"/>
                  </a:cubicBezTo>
                  <a:cubicBezTo>
                    <a:pt x="63996" y="159490"/>
                    <a:pt x="62462" y="164495"/>
                    <a:pt x="60927" y="171102"/>
                  </a:cubicBezTo>
                  <a:lnTo>
                    <a:pt x="34301" y="284947"/>
                  </a:lnTo>
                  <a:lnTo>
                    <a:pt x="0" y="276939"/>
                  </a:lnTo>
                  <a:lnTo>
                    <a:pt x="64730" y="67"/>
                  </a:lnTo>
                  <a:close/>
                </a:path>
              </a:pathLst>
            </a:custGeom>
            <a:solidFill>
              <a:srgbClr val="006475"/>
            </a:solidFill>
            <a:ln w="6673" cap="flat">
              <a:noFill/>
              <a:prstDash val="solid"/>
              <a:miter/>
            </a:ln>
          </p:spPr>
          <p:txBody>
            <a:bodyPr rtlCol="0" anchor="ctr"/>
            <a:lstStyle/>
            <a:p>
              <a:endParaRPr lang="fi-FI"/>
            </a:p>
          </p:txBody>
        </p:sp>
        <p:sp>
          <p:nvSpPr>
            <p:cNvPr id="1075" name="Vapaamuotoinen: Muoto 1074">
              <a:extLst>
                <a:ext uri="{FF2B5EF4-FFF2-40B4-BE49-F238E27FC236}">
                  <a16:creationId xmlns:a16="http://schemas.microsoft.com/office/drawing/2014/main" id="{19D2CCC5-833B-75DD-EEFF-367DBFABC607}"/>
                </a:ext>
              </a:extLst>
            </p:cNvPr>
            <p:cNvSpPr/>
            <p:nvPr/>
          </p:nvSpPr>
          <p:spPr>
            <a:xfrm>
              <a:off x="2992612" y="2800107"/>
              <a:ext cx="108742" cy="265200"/>
            </a:xfrm>
            <a:custGeom>
              <a:avLst/>
              <a:gdLst>
                <a:gd name="connsiteX0" fmla="*/ 0 w 108742"/>
                <a:gd name="connsiteY0" fmla="*/ 255258 h 265200"/>
                <a:gd name="connsiteX1" fmla="*/ 54654 w 108742"/>
                <a:gd name="connsiteY1" fmla="*/ 69341 h 265200"/>
                <a:gd name="connsiteX2" fmla="*/ 88487 w 108742"/>
                <a:gd name="connsiteY2" fmla="*/ 79285 h 265200"/>
                <a:gd name="connsiteX3" fmla="*/ 33833 w 108742"/>
                <a:gd name="connsiteY3" fmla="*/ 265201 h 265200"/>
                <a:gd name="connsiteX4" fmla="*/ 0 w 108742"/>
                <a:gd name="connsiteY4" fmla="*/ 255258 h 265200"/>
                <a:gd name="connsiteX5" fmla="*/ 107706 w 108742"/>
                <a:gd name="connsiteY5" fmla="*/ 28168 h 265200"/>
                <a:gd name="connsiteX6" fmla="*/ 80079 w 108742"/>
                <a:gd name="connsiteY6" fmla="*/ 42582 h 265200"/>
                <a:gd name="connsiteX7" fmla="*/ 65798 w 108742"/>
                <a:gd name="connsiteY7" fmla="*/ 15889 h 265200"/>
                <a:gd name="connsiteX8" fmla="*/ 93158 w 108742"/>
                <a:gd name="connsiteY8" fmla="*/ 1008 h 265200"/>
                <a:gd name="connsiteX9" fmla="*/ 107706 w 108742"/>
                <a:gd name="connsiteY9" fmla="*/ 28234 h 2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42" h="265200">
                  <a:moveTo>
                    <a:pt x="0" y="255258"/>
                  </a:moveTo>
                  <a:lnTo>
                    <a:pt x="54654" y="69341"/>
                  </a:lnTo>
                  <a:lnTo>
                    <a:pt x="88487" y="79285"/>
                  </a:lnTo>
                  <a:lnTo>
                    <a:pt x="33833" y="265201"/>
                  </a:lnTo>
                  <a:lnTo>
                    <a:pt x="0" y="255258"/>
                  </a:lnTo>
                  <a:close/>
                  <a:moveTo>
                    <a:pt x="107706" y="28168"/>
                  </a:moveTo>
                  <a:cubicBezTo>
                    <a:pt x="104703" y="39779"/>
                    <a:pt x="93559" y="46519"/>
                    <a:pt x="80079" y="42582"/>
                  </a:cubicBezTo>
                  <a:cubicBezTo>
                    <a:pt x="68200" y="39112"/>
                    <a:pt x="62461" y="27367"/>
                    <a:pt x="65798" y="15889"/>
                  </a:cubicBezTo>
                  <a:cubicBezTo>
                    <a:pt x="69335" y="4011"/>
                    <a:pt x="80813" y="-2663"/>
                    <a:pt x="93158" y="1008"/>
                  </a:cubicBezTo>
                  <a:cubicBezTo>
                    <a:pt x="105837" y="4745"/>
                    <a:pt x="111176" y="16356"/>
                    <a:pt x="107706" y="28234"/>
                  </a:cubicBezTo>
                  <a:close/>
                </a:path>
              </a:pathLst>
            </a:custGeom>
            <a:solidFill>
              <a:srgbClr val="006475"/>
            </a:solidFill>
            <a:ln w="6673" cap="flat">
              <a:noFill/>
              <a:prstDash val="solid"/>
              <a:miter/>
            </a:ln>
          </p:spPr>
          <p:txBody>
            <a:bodyPr rtlCol="0" anchor="ctr"/>
            <a:lstStyle/>
            <a:p>
              <a:endParaRPr lang="fi-FI"/>
            </a:p>
          </p:txBody>
        </p:sp>
        <p:sp>
          <p:nvSpPr>
            <p:cNvPr id="1076" name="Vapaamuotoinen: Muoto 1075">
              <a:extLst>
                <a:ext uri="{FF2B5EF4-FFF2-40B4-BE49-F238E27FC236}">
                  <a16:creationId xmlns:a16="http://schemas.microsoft.com/office/drawing/2014/main" id="{22D186BB-D829-B2BF-D691-19DCD9766CE4}"/>
                </a:ext>
              </a:extLst>
            </p:cNvPr>
            <p:cNvSpPr/>
            <p:nvPr/>
          </p:nvSpPr>
          <p:spPr>
            <a:xfrm>
              <a:off x="3099972" y="2856769"/>
              <a:ext cx="129806" cy="253396"/>
            </a:xfrm>
            <a:custGeom>
              <a:avLst/>
              <a:gdLst>
                <a:gd name="connsiteX0" fmla="*/ 99844 w 129806"/>
                <a:gd name="connsiteY0" fmla="*/ 2269 h 253396"/>
                <a:gd name="connsiteX1" fmla="*/ 82026 w 129806"/>
                <a:gd name="connsiteY1" fmla="*/ 54987 h 253396"/>
                <a:gd name="connsiteX2" fmla="*/ 129806 w 129806"/>
                <a:gd name="connsiteY2" fmla="*/ 71137 h 253396"/>
                <a:gd name="connsiteX3" fmla="*/ 121198 w 129806"/>
                <a:gd name="connsiteY3" fmla="*/ 96562 h 253396"/>
                <a:gd name="connsiteX4" fmla="*/ 73418 w 129806"/>
                <a:gd name="connsiteY4" fmla="*/ 80413 h 253396"/>
                <a:gd name="connsiteX5" fmla="*/ 39918 w 129806"/>
                <a:gd name="connsiteY5" fmla="*/ 179377 h 253396"/>
                <a:gd name="connsiteX6" fmla="*/ 52864 w 129806"/>
                <a:gd name="connsiteY6" fmla="*/ 223487 h 253396"/>
                <a:gd name="connsiteX7" fmla="*/ 72950 w 129806"/>
                <a:gd name="connsiteY7" fmla="*/ 227758 h 253396"/>
                <a:gd name="connsiteX8" fmla="*/ 66010 w 129806"/>
                <a:gd name="connsiteY8" fmla="*/ 253316 h 253396"/>
                <a:gd name="connsiteX9" fmla="*/ 34913 w 129806"/>
                <a:gd name="connsiteY9" fmla="*/ 247844 h 253396"/>
                <a:gd name="connsiteX10" fmla="*/ 3615 w 129806"/>
                <a:gd name="connsiteY10" fmla="*/ 221618 h 253396"/>
                <a:gd name="connsiteX11" fmla="*/ 6885 w 129806"/>
                <a:gd name="connsiteY11" fmla="*/ 169500 h 253396"/>
                <a:gd name="connsiteX12" fmla="*/ 40785 w 129806"/>
                <a:gd name="connsiteY12" fmla="*/ 69402 h 253396"/>
                <a:gd name="connsiteX13" fmla="*/ 12358 w 129806"/>
                <a:gd name="connsiteY13" fmla="*/ 59792 h 253396"/>
                <a:gd name="connsiteX14" fmla="*/ 20966 w 129806"/>
                <a:gd name="connsiteY14" fmla="*/ 34367 h 253396"/>
                <a:gd name="connsiteX15" fmla="*/ 49394 w 129806"/>
                <a:gd name="connsiteY15" fmla="*/ 43977 h 253396"/>
                <a:gd name="connsiteX16" fmla="*/ 64275 w 129806"/>
                <a:gd name="connsiteY16" fmla="*/ 0 h 253396"/>
                <a:gd name="connsiteX17" fmla="*/ 99844 w 129806"/>
                <a:gd name="connsiteY17" fmla="*/ 2336 h 25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9806" h="253396">
                  <a:moveTo>
                    <a:pt x="99844" y="2269"/>
                  </a:moveTo>
                  <a:lnTo>
                    <a:pt x="82026" y="54987"/>
                  </a:lnTo>
                  <a:lnTo>
                    <a:pt x="129806" y="71137"/>
                  </a:lnTo>
                  <a:lnTo>
                    <a:pt x="121198" y="96562"/>
                  </a:lnTo>
                  <a:lnTo>
                    <a:pt x="73418" y="80413"/>
                  </a:lnTo>
                  <a:lnTo>
                    <a:pt x="39918" y="179377"/>
                  </a:lnTo>
                  <a:cubicBezTo>
                    <a:pt x="32244" y="202132"/>
                    <a:pt x="34312" y="217214"/>
                    <a:pt x="52864" y="223487"/>
                  </a:cubicBezTo>
                  <a:cubicBezTo>
                    <a:pt x="61606" y="226423"/>
                    <a:pt x="68413" y="227491"/>
                    <a:pt x="72950" y="227758"/>
                  </a:cubicBezTo>
                  <a:lnTo>
                    <a:pt x="66010" y="253316"/>
                  </a:lnTo>
                  <a:cubicBezTo>
                    <a:pt x="58670" y="253783"/>
                    <a:pt x="47792" y="252248"/>
                    <a:pt x="34913" y="247844"/>
                  </a:cubicBezTo>
                  <a:cubicBezTo>
                    <a:pt x="19364" y="242572"/>
                    <a:pt x="8487" y="233430"/>
                    <a:pt x="3615" y="221618"/>
                  </a:cubicBezTo>
                  <a:cubicBezTo>
                    <a:pt x="-2524" y="208539"/>
                    <a:pt x="-455" y="191055"/>
                    <a:pt x="6885" y="169500"/>
                  </a:cubicBezTo>
                  <a:lnTo>
                    <a:pt x="40785" y="69402"/>
                  </a:lnTo>
                  <a:lnTo>
                    <a:pt x="12358" y="59792"/>
                  </a:lnTo>
                  <a:lnTo>
                    <a:pt x="20966" y="34367"/>
                  </a:lnTo>
                  <a:lnTo>
                    <a:pt x="49394" y="43977"/>
                  </a:lnTo>
                  <a:lnTo>
                    <a:pt x="64275" y="0"/>
                  </a:lnTo>
                  <a:lnTo>
                    <a:pt x="99844" y="2336"/>
                  </a:lnTo>
                  <a:close/>
                </a:path>
              </a:pathLst>
            </a:custGeom>
            <a:solidFill>
              <a:srgbClr val="006475"/>
            </a:solidFill>
            <a:ln w="6673" cap="flat">
              <a:noFill/>
              <a:prstDash val="solid"/>
              <a:miter/>
            </a:ln>
          </p:spPr>
          <p:txBody>
            <a:bodyPr rtlCol="0" anchor="ctr"/>
            <a:lstStyle/>
            <a:p>
              <a:endParaRPr lang="fi-FI"/>
            </a:p>
          </p:txBody>
        </p:sp>
        <p:sp>
          <p:nvSpPr>
            <p:cNvPr id="1077" name="Vapaamuotoinen: Muoto 1076">
              <a:extLst>
                <a:ext uri="{FF2B5EF4-FFF2-40B4-BE49-F238E27FC236}">
                  <a16:creationId xmlns:a16="http://schemas.microsoft.com/office/drawing/2014/main" id="{50B0DAC2-EA97-5034-3023-42F413C3C86D}"/>
                </a:ext>
              </a:extLst>
            </p:cNvPr>
            <p:cNvSpPr/>
            <p:nvPr/>
          </p:nvSpPr>
          <p:spPr>
            <a:xfrm>
              <a:off x="3223008" y="2903682"/>
              <a:ext cx="136030" cy="253188"/>
            </a:xfrm>
            <a:custGeom>
              <a:avLst/>
              <a:gdLst>
                <a:gd name="connsiteX0" fmla="*/ 109404 w 136030"/>
                <a:gd name="connsiteY0" fmla="*/ 4071 h 253188"/>
                <a:gd name="connsiteX1" fmla="*/ 89051 w 136030"/>
                <a:gd name="connsiteY1" fmla="*/ 55855 h 253188"/>
                <a:gd name="connsiteX2" fmla="*/ 136030 w 136030"/>
                <a:gd name="connsiteY2" fmla="*/ 74273 h 253188"/>
                <a:gd name="connsiteX3" fmla="*/ 126221 w 136030"/>
                <a:gd name="connsiteY3" fmla="*/ 99231 h 253188"/>
                <a:gd name="connsiteX4" fmla="*/ 79241 w 136030"/>
                <a:gd name="connsiteY4" fmla="*/ 80813 h 253188"/>
                <a:gd name="connsiteX5" fmla="*/ 41070 w 136030"/>
                <a:gd name="connsiteY5" fmla="*/ 178109 h 253188"/>
                <a:gd name="connsiteX6" fmla="*/ 51948 w 136030"/>
                <a:gd name="connsiteY6" fmla="*/ 222819 h 253188"/>
                <a:gd name="connsiteX7" fmla="*/ 71834 w 136030"/>
                <a:gd name="connsiteY7" fmla="*/ 228024 h 253188"/>
                <a:gd name="connsiteX8" fmla="*/ 63693 w 136030"/>
                <a:gd name="connsiteY8" fmla="*/ 253183 h 253188"/>
                <a:gd name="connsiteX9" fmla="*/ 32862 w 136030"/>
                <a:gd name="connsiteY9" fmla="*/ 246242 h 253188"/>
                <a:gd name="connsiteX10" fmla="*/ 2833 w 136030"/>
                <a:gd name="connsiteY10" fmla="*/ 218549 h 253188"/>
                <a:gd name="connsiteX11" fmla="*/ 8572 w 136030"/>
                <a:gd name="connsiteY11" fmla="*/ 166631 h 253188"/>
                <a:gd name="connsiteX12" fmla="*/ 47143 w 136030"/>
                <a:gd name="connsiteY12" fmla="*/ 68200 h 253188"/>
                <a:gd name="connsiteX13" fmla="*/ 19182 w 136030"/>
                <a:gd name="connsiteY13" fmla="*/ 57256 h 253188"/>
                <a:gd name="connsiteX14" fmla="*/ 28992 w 136030"/>
                <a:gd name="connsiteY14" fmla="*/ 32298 h 253188"/>
                <a:gd name="connsiteX15" fmla="*/ 56953 w 136030"/>
                <a:gd name="connsiteY15" fmla="*/ 43243 h 253188"/>
                <a:gd name="connsiteX16" fmla="*/ 73903 w 136030"/>
                <a:gd name="connsiteY16" fmla="*/ 0 h 253188"/>
                <a:gd name="connsiteX17" fmla="*/ 109338 w 136030"/>
                <a:gd name="connsiteY17" fmla="*/ 4004 h 25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030" h="253188">
                  <a:moveTo>
                    <a:pt x="109404" y="4071"/>
                  </a:moveTo>
                  <a:lnTo>
                    <a:pt x="89051" y="55855"/>
                  </a:lnTo>
                  <a:lnTo>
                    <a:pt x="136030" y="74273"/>
                  </a:lnTo>
                  <a:lnTo>
                    <a:pt x="126221" y="99231"/>
                  </a:lnTo>
                  <a:lnTo>
                    <a:pt x="79241" y="80813"/>
                  </a:lnTo>
                  <a:lnTo>
                    <a:pt x="41070" y="178109"/>
                  </a:lnTo>
                  <a:cubicBezTo>
                    <a:pt x="32329" y="200464"/>
                    <a:pt x="33663" y="215612"/>
                    <a:pt x="51948" y="222819"/>
                  </a:cubicBezTo>
                  <a:cubicBezTo>
                    <a:pt x="60490" y="226156"/>
                    <a:pt x="67296" y="227557"/>
                    <a:pt x="71834" y="228024"/>
                  </a:cubicBezTo>
                  <a:lnTo>
                    <a:pt x="63693" y="253183"/>
                  </a:lnTo>
                  <a:cubicBezTo>
                    <a:pt x="56352" y="253316"/>
                    <a:pt x="45541" y="251247"/>
                    <a:pt x="32862" y="246242"/>
                  </a:cubicBezTo>
                  <a:cubicBezTo>
                    <a:pt x="17581" y="240237"/>
                    <a:pt x="7170" y="230560"/>
                    <a:pt x="2833" y="218549"/>
                  </a:cubicBezTo>
                  <a:cubicBezTo>
                    <a:pt x="-2706" y="205202"/>
                    <a:pt x="230" y="187852"/>
                    <a:pt x="8572" y="166631"/>
                  </a:cubicBezTo>
                  <a:lnTo>
                    <a:pt x="47143" y="68200"/>
                  </a:lnTo>
                  <a:lnTo>
                    <a:pt x="19182" y="57256"/>
                  </a:lnTo>
                  <a:lnTo>
                    <a:pt x="28992" y="32298"/>
                  </a:lnTo>
                  <a:lnTo>
                    <a:pt x="56953" y="43243"/>
                  </a:lnTo>
                  <a:lnTo>
                    <a:pt x="73903" y="0"/>
                  </a:lnTo>
                  <a:lnTo>
                    <a:pt x="109338" y="4004"/>
                  </a:lnTo>
                  <a:close/>
                </a:path>
              </a:pathLst>
            </a:custGeom>
            <a:solidFill>
              <a:srgbClr val="006475"/>
            </a:solidFill>
            <a:ln w="6673" cap="flat">
              <a:noFill/>
              <a:prstDash val="solid"/>
              <a:miter/>
            </a:ln>
          </p:spPr>
          <p:txBody>
            <a:bodyPr rtlCol="0" anchor="ctr"/>
            <a:lstStyle/>
            <a:p>
              <a:endParaRPr lang="fi-FI"/>
            </a:p>
          </p:txBody>
        </p:sp>
        <p:sp>
          <p:nvSpPr>
            <p:cNvPr id="1078" name="Vapaamuotoinen: Muoto 1077">
              <a:extLst>
                <a:ext uri="{FF2B5EF4-FFF2-40B4-BE49-F238E27FC236}">
                  <a16:creationId xmlns:a16="http://schemas.microsoft.com/office/drawing/2014/main" id="{D1AE5416-D931-F993-0D21-684DF96EA779}"/>
                </a:ext>
              </a:extLst>
            </p:cNvPr>
            <p:cNvSpPr/>
            <p:nvPr/>
          </p:nvSpPr>
          <p:spPr>
            <a:xfrm>
              <a:off x="3323614" y="2938534"/>
              <a:ext cx="216479" cy="291936"/>
            </a:xfrm>
            <a:custGeom>
              <a:avLst/>
              <a:gdLst>
                <a:gd name="connsiteX0" fmla="*/ 95084 w 216479"/>
                <a:gd name="connsiteY0" fmla="*/ 278457 h 291936"/>
                <a:gd name="connsiteX1" fmla="*/ 102758 w 216479"/>
                <a:gd name="connsiteY1" fmla="*/ 255101 h 291936"/>
                <a:gd name="connsiteX2" fmla="*/ 101690 w 216479"/>
                <a:gd name="connsiteY2" fmla="*/ 254634 h 291936"/>
                <a:gd name="connsiteX3" fmla="*/ 35826 w 216479"/>
                <a:gd name="connsiteY3" fmla="*/ 256035 h 291936"/>
                <a:gd name="connsiteX4" fmla="*/ 5329 w 216479"/>
                <a:gd name="connsiteY4" fmla="*/ 180694 h 291936"/>
                <a:gd name="connsiteX5" fmla="*/ 141329 w 216479"/>
                <a:gd name="connsiteY5" fmla="*/ 164011 h 291936"/>
                <a:gd name="connsiteX6" fmla="*/ 142998 w 216479"/>
                <a:gd name="connsiteY6" fmla="*/ 160407 h 291936"/>
                <a:gd name="connsiteX7" fmla="*/ 121777 w 216479"/>
                <a:gd name="connsiteY7" fmla="*/ 101216 h 291936"/>
                <a:gd name="connsiteX8" fmla="*/ 69926 w 216479"/>
                <a:gd name="connsiteY8" fmla="*/ 93208 h 291936"/>
                <a:gd name="connsiteX9" fmla="*/ 72395 w 216479"/>
                <a:gd name="connsiteY9" fmla="*/ 68784 h 291936"/>
                <a:gd name="connsiteX10" fmla="*/ 137392 w 216479"/>
                <a:gd name="connsiteY10" fmla="*/ 79795 h 291936"/>
                <a:gd name="connsiteX11" fmla="*/ 171092 w 216479"/>
                <a:gd name="connsiteY11" fmla="*/ 182629 h 291936"/>
                <a:gd name="connsiteX12" fmla="*/ 140729 w 216479"/>
                <a:gd name="connsiteY12" fmla="*/ 248427 h 291936"/>
                <a:gd name="connsiteX13" fmla="*/ 124179 w 216479"/>
                <a:gd name="connsiteY13" fmla="*/ 291937 h 291936"/>
                <a:gd name="connsiteX14" fmla="*/ 95084 w 216479"/>
                <a:gd name="connsiteY14" fmla="*/ 278524 h 291936"/>
                <a:gd name="connsiteX15" fmla="*/ 131720 w 216479"/>
                <a:gd name="connsiteY15" fmla="*/ 186433 h 291936"/>
                <a:gd name="connsiteX16" fmla="*/ 38895 w 216479"/>
                <a:gd name="connsiteY16" fmla="*/ 191705 h 291936"/>
                <a:gd name="connsiteX17" fmla="*/ 54978 w 216479"/>
                <a:gd name="connsiteY17" fmla="*/ 236149 h 291936"/>
                <a:gd name="connsiteX18" fmla="*/ 111100 w 216479"/>
                <a:gd name="connsiteY18" fmla="*/ 226272 h 291936"/>
                <a:gd name="connsiteX19" fmla="*/ 117640 w 216479"/>
                <a:gd name="connsiteY19" fmla="*/ 216930 h 291936"/>
                <a:gd name="connsiteX20" fmla="*/ 131720 w 216479"/>
                <a:gd name="connsiteY20" fmla="*/ 186366 h 291936"/>
                <a:gd name="connsiteX21" fmla="*/ 110766 w 216479"/>
                <a:gd name="connsiteY21" fmla="*/ 11861 h 291936"/>
                <a:gd name="connsiteX22" fmla="*/ 137860 w 216479"/>
                <a:gd name="connsiteY22" fmla="*/ 1851 h 291936"/>
                <a:gd name="connsiteX23" fmla="*/ 147135 w 216479"/>
                <a:gd name="connsiteY23" fmla="*/ 28611 h 291936"/>
                <a:gd name="connsiteX24" fmla="*/ 120776 w 216479"/>
                <a:gd name="connsiteY24" fmla="*/ 38955 h 291936"/>
                <a:gd name="connsiteX25" fmla="*/ 110766 w 216479"/>
                <a:gd name="connsiteY25" fmla="*/ 11861 h 291936"/>
                <a:gd name="connsiteX26" fmla="*/ 178433 w 216479"/>
                <a:gd name="connsiteY26" fmla="*/ 43092 h 291936"/>
                <a:gd name="connsiteX27" fmla="*/ 205126 w 216479"/>
                <a:gd name="connsiteY27" fmla="*/ 32949 h 291936"/>
                <a:gd name="connsiteX28" fmla="*/ 214401 w 216479"/>
                <a:gd name="connsiteY28" fmla="*/ 59708 h 291936"/>
                <a:gd name="connsiteX29" fmla="*/ 188042 w 216479"/>
                <a:gd name="connsiteY29" fmla="*/ 70052 h 291936"/>
                <a:gd name="connsiteX30" fmla="*/ 178433 w 216479"/>
                <a:gd name="connsiteY30" fmla="*/ 43092 h 29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6479" h="291936">
                  <a:moveTo>
                    <a:pt x="95084" y="278457"/>
                  </a:moveTo>
                  <a:lnTo>
                    <a:pt x="102758" y="255101"/>
                  </a:lnTo>
                  <a:lnTo>
                    <a:pt x="101690" y="254634"/>
                  </a:lnTo>
                  <a:cubicBezTo>
                    <a:pt x="85475" y="263909"/>
                    <a:pt x="60917" y="267580"/>
                    <a:pt x="35826" y="256035"/>
                  </a:cubicBezTo>
                  <a:cubicBezTo>
                    <a:pt x="191" y="239619"/>
                    <a:pt x="-6416" y="206119"/>
                    <a:pt x="5329" y="180694"/>
                  </a:cubicBezTo>
                  <a:cubicBezTo>
                    <a:pt x="24948" y="138119"/>
                    <a:pt x="73463" y="132313"/>
                    <a:pt x="141329" y="164011"/>
                  </a:cubicBezTo>
                  <a:lnTo>
                    <a:pt x="142998" y="160407"/>
                  </a:lnTo>
                  <a:cubicBezTo>
                    <a:pt x="149738" y="145860"/>
                    <a:pt x="157746" y="117832"/>
                    <a:pt x="121777" y="101216"/>
                  </a:cubicBezTo>
                  <a:cubicBezTo>
                    <a:pt x="105427" y="93675"/>
                    <a:pt x="85942" y="90872"/>
                    <a:pt x="69926" y="93208"/>
                  </a:cubicBezTo>
                  <a:lnTo>
                    <a:pt x="72395" y="68784"/>
                  </a:lnTo>
                  <a:cubicBezTo>
                    <a:pt x="91280" y="66048"/>
                    <a:pt x="115237" y="69585"/>
                    <a:pt x="137392" y="79795"/>
                  </a:cubicBezTo>
                  <a:cubicBezTo>
                    <a:pt x="191246" y="104619"/>
                    <a:pt x="187375" y="147328"/>
                    <a:pt x="171092" y="182629"/>
                  </a:cubicBezTo>
                  <a:lnTo>
                    <a:pt x="140729" y="248427"/>
                  </a:lnTo>
                  <a:cubicBezTo>
                    <a:pt x="133722" y="263709"/>
                    <a:pt x="127583" y="278924"/>
                    <a:pt x="124179" y="291937"/>
                  </a:cubicBezTo>
                  <a:lnTo>
                    <a:pt x="95084" y="278524"/>
                  </a:lnTo>
                  <a:close/>
                  <a:moveTo>
                    <a:pt x="131720" y="186433"/>
                  </a:moveTo>
                  <a:cubicBezTo>
                    <a:pt x="97153" y="169616"/>
                    <a:pt x="54644" y="157538"/>
                    <a:pt x="38895" y="191705"/>
                  </a:cubicBezTo>
                  <a:cubicBezTo>
                    <a:pt x="29353" y="212459"/>
                    <a:pt x="38628" y="228608"/>
                    <a:pt x="54978" y="236149"/>
                  </a:cubicBezTo>
                  <a:cubicBezTo>
                    <a:pt x="77867" y="246692"/>
                    <a:pt x="99155" y="238885"/>
                    <a:pt x="111100" y="226272"/>
                  </a:cubicBezTo>
                  <a:cubicBezTo>
                    <a:pt x="113703" y="223536"/>
                    <a:pt x="116105" y="220200"/>
                    <a:pt x="117640" y="216930"/>
                  </a:cubicBezTo>
                  <a:lnTo>
                    <a:pt x="131720" y="186366"/>
                  </a:lnTo>
                  <a:close/>
                  <a:moveTo>
                    <a:pt x="110766" y="11861"/>
                  </a:moveTo>
                  <a:cubicBezTo>
                    <a:pt x="115437" y="1651"/>
                    <a:pt x="127649" y="-2820"/>
                    <a:pt x="137860" y="1851"/>
                  </a:cubicBezTo>
                  <a:cubicBezTo>
                    <a:pt x="148069" y="6523"/>
                    <a:pt x="152007" y="18067"/>
                    <a:pt x="147135" y="28611"/>
                  </a:cubicBezTo>
                  <a:cubicBezTo>
                    <a:pt x="142597" y="38421"/>
                    <a:pt x="131320" y="43826"/>
                    <a:pt x="120776" y="38955"/>
                  </a:cubicBezTo>
                  <a:cubicBezTo>
                    <a:pt x="109899" y="33950"/>
                    <a:pt x="106228" y="21671"/>
                    <a:pt x="110766" y="11861"/>
                  </a:cubicBezTo>
                  <a:close/>
                  <a:moveTo>
                    <a:pt x="178433" y="43092"/>
                  </a:moveTo>
                  <a:cubicBezTo>
                    <a:pt x="183104" y="32882"/>
                    <a:pt x="194983" y="28211"/>
                    <a:pt x="205126" y="32949"/>
                  </a:cubicBezTo>
                  <a:cubicBezTo>
                    <a:pt x="215336" y="37620"/>
                    <a:pt x="219273" y="49165"/>
                    <a:pt x="214401" y="59708"/>
                  </a:cubicBezTo>
                  <a:cubicBezTo>
                    <a:pt x="209864" y="69518"/>
                    <a:pt x="198586" y="74923"/>
                    <a:pt x="188042" y="70052"/>
                  </a:cubicBezTo>
                  <a:cubicBezTo>
                    <a:pt x="177165" y="65047"/>
                    <a:pt x="173895" y="52968"/>
                    <a:pt x="178433" y="43092"/>
                  </a:cubicBezTo>
                  <a:close/>
                </a:path>
              </a:pathLst>
            </a:custGeom>
            <a:solidFill>
              <a:srgbClr val="006475"/>
            </a:solidFill>
            <a:ln w="6673" cap="flat">
              <a:noFill/>
              <a:prstDash val="solid"/>
              <a:miter/>
            </a:ln>
          </p:spPr>
          <p:txBody>
            <a:bodyPr rtlCol="0" anchor="ctr"/>
            <a:lstStyle/>
            <a:p>
              <a:endParaRPr lang="fi-FI"/>
            </a:p>
          </p:txBody>
        </p:sp>
        <p:sp>
          <p:nvSpPr>
            <p:cNvPr id="1079" name="Vapaamuotoinen: Muoto 1078">
              <a:extLst>
                <a:ext uri="{FF2B5EF4-FFF2-40B4-BE49-F238E27FC236}">
                  <a16:creationId xmlns:a16="http://schemas.microsoft.com/office/drawing/2014/main" id="{3EC2C572-A327-9B78-FD0C-8AA85F45424F}"/>
                </a:ext>
              </a:extLst>
            </p:cNvPr>
            <p:cNvSpPr/>
            <p:nvPr/>
          </p:nvSpPr>
          <p:spPr>
            <a:xfrm>
              <a:off x="3491436" y="3081190"/>
              <a:ext cx="313356" cy="307302"/>
            </a:xfrm>
            <a:custGeom>
              <a:avLst/>
              <a:gdLst>
                <a:gd name="connsiteX0" fmla="*/ 71003 w 313356"/>
                <a:gd name="connsiteY0" fmla="*/ 46179 h 307302"/>
                <a:gd name="connsiteX1" fmla="*/ 95894 w 313356"/>
                <a:gd name="connsiteY1" fmla="*/ 0 h 307302"/>
                <a:gd name="connsiteX2" fmla="*/ 122587 w 313356"/>
                <a:gd name="connsiteY2" fmla="*/ 15482 h 307302"/>
                <a:gd name="connsiteX3" fmla="*/ 108306 w 313356"/>
                <a:gd name="connsiteY3" fmla="*/ 43309 h 307302"/>
                <a:gd name="connsiteX4" fmla="*/ 109374 w 313356"/>
                <a:gd name="connsiteY4" fmla="*/ 43910 h 307302"/>
                <a:gd name="connsiteX5" fmla="*/ 179910 w 313356"/>
                <a:gd name="connsiteY5" fmla="*/ 43576 h 307302"/>
                <a:gd name="connsiteX6" fmla="*/ 207871 w 313356"/>
                <a:gd name="connsiteY6" fmla="*/ 104703 h 307302"/>
                <a:gd name="connsiteX7" fmla="*/ 208539 w 313356"/>
                <a:gd name="connsiteY7" fmla="*/ 105103 h 307302"/>
                <a:gd name="connsiteX8" fmla="*/ 239903 w 313356"/>
                <a:gd name="connsiteY8" fmla="*/ 94093 h 307302"/>
                <a:gd name="connsiteX9" fmla="*/ 283812 w 313356"/>
                <a:gd name="connsiteY9" fmla="*/ 103836 h 307302"/>
                <a:gd name="connsiteX10" fmla="*/ 296759 w 313356"/>
                <a:gd name="connsiteY10" fmla="*/ 208539 h 307302"/>
                <a:gd name="connsiteX11" fmla="*/ 239503 w 313356"/>
                <a:gd name="connsiteY11" fmla="*/ 307303 h 307302"/>
                <a:gd name="connsiteX12" fmla="*/ 209740 w 313356"/>
                <a:gd name="connsiteY12" fmla="*/ 290019 h 307302"/>
                <a:gd name="connsiteX13" fmla="*/ 264727 w 313356"/>
                <a:gd name="connsiteY13" fmla="*/ 195059 h 307302"/>
                <a:gd name="connsiteX14" fmla="*/ 258254 w 313356"/>
                <a:gd name="connsiteY14" fmla="*/ 122320 h 307302"/>
                <a:gd name="connsiteX15" fmla="*/ 206136 w 313356"/>
                <a:gd name="connsiteY15" fmla="*/ 129127 h 307302"/>
                <a:gd name="connsiteX16" fmla="*/ 194859 w 313356"/>
                <a:gd name="connsiteY16" fmla="*/ 142941 h 307302"/>
                <a:gd name="connsiteX17" fmla="*/ 134799 w 313356"/>
                <a:gd name="connsiteY17" fmla="*/ 246509 h 307302"/>
                <a:gd name="connsiteX18" fmla="*/ 104970 w 313356"/>
                <a:gd name="connsiteY18" fmla="*/ 229226 h 307302"/>
                <a:gd name="connsiteX19" fmla="*/ 163227 w 313356"/>
                <a:gd name="connsiteY19" fmla="*/ 128727 h 307302"/>
                <a:gd name="connsiteX20" fmla="*/ 154952 w 313356"/>
                <a:gd name="connsiteY20" fmla="*/ 62395 h 307302"/>
                <a:gd name="connsiteX21" fmla="*/ 99498 w 313356"/>
                <a:gd name="connsiteY21" fmla="*/ 71003 h 307302"/>
                <a:gd name="connsiteX22" fmla="*/ 88420 w 313356"/>
                <a:gd name="connsiteY22" fmla="*/ 84483 h 307302"/>
                <a:gd name="connsiteX23" fmla="*/ 29762 w 313356"/>
                <a:gd name="connsiteY23" fmla="*/ 185649 h 307302"/>
                <a:gd name="connsiteX24" fmla="*/ 0 w 313356"/>
                <a:gd name="connsiteY24" fmla="*/ 168366 h 307302"/>
                <a:gd name="connsiteX25" fmla="*/ 70870 w 313356"/>
                <a:gd name="connsiteY25" fmla="*/ 46045 h 30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3356" h="307302">
                  <a:moveTo>
                    <a:pt x="71003" y="46179"/>
                  </a:moveTo>
                  <a:cubicBezTo>
                    <a:pt x="81013" y="28828"/>
                    <a:pt x="88954" y="14481"/>
                    <a:pt x="95894" y="0"/>
                  </a:cubicBezTo>
                  <a:lnTo>
                    <a:pt x="122587" y="15482"/>
                  </a:lnTo>
                  <a:lnTo>
                    <a:pt x="108306" y="43309"/>
                  </a:lnTo>
                  <a:lnTo>
                    <a:pt x="109374" y="43910"/>
                  </a:lnTo>
                  <a:cubicBezTo>
                    <a:pt x="127993" y="33366"/>
                    <a:pt x="152216" y="27560"/>
                    <a:pt x="179910" y="43576"/>
                  </a:cubicBezTo>
                  <a:cubicBezTo>
                    <a:pt x="202800" y="56856"/>
                    <a:pt x="212075" y="80746"/>
                    <a:pt x="207871" y="104703"/>
                  </a:cubicBezTo>
                  <a:lnTo>
                    <a:pt x="208539" y="105103"/>
                  </a:lnTo>
                  <a:cubicBezTo>
                    <a:pt x="219149" y="98764"/>
                    <a:pt x="229959" y="95294"/>
                    <a:pt x="239903" y="94093"/>
                  </a:cubicBezTo>
                  <a:cubicBezTo>
                    <a:pt x="254384" y="92291"/>
                    <a:pt x="267864" y="94560"/>
                    <a:pt x="283812" y="103836"/>
                  </a:cubicBezTo>
                  <a:cubicBezTo>
                    <a:pt x="305968" y="116715"/>
                    <a:pt x="330458" y="150348"/>
                    <a:pt x="296759" y="208539"/>
                  </a:cubicBezTo>
                  <a:lnTo>
                    <a:pt x="239503" y="307303"/>
                  </a:lnTo>
                  <a:lnTo>
                    <a:pt x="209740" y="290019"/>
                  </a:lnTo>
                  <a:lnTo>
                    <a:pt x="264727" y="195059"/>
                  </a:lnTo>
                  <a:cubicBezTo>
                    <a:pt x="283412" y="162827"/>
                    <a:pt x="282879" y="136601"/>
                    <a:pt x="258254" y="122320"/>
                  </a:cubicBezTo>
                  <a:cubicBezTo>
                    <a:pt x="240904" y="112311"/>
                    <a:pt x="220016" y="117249"/>
                    <a:pt x="206136" y="129127"/>
                  </a:cubicBezTo>
                  <a:cubicBezTo>
                    <a:pt x="202333" y="132464"/>
                    <a:pt x="198062" y="137402"/>
                    <a:pt x="194859" y="142941"/>
                  </a:cubicBezTo>
                  <a:lnTo>
                    <a:pt x="134799" y="246509"/>
                  </a:lnTo>
                  <a:lnTo>
                    <a:pt x="104970" y="229226"/>
                  </a:lnTo>
                  <a:lnTo>
                    <a:pt x="163227" y="128727"/>
                  </a:lnTo>
                  <a:cubicBezTo>
                    <a:pt x="178709" y="102034"/>
                    <a:pt x="178175" y="75808"/>
                    <a:pt x="154952" y="62395"/>
                  </a:cubicBezTo>
                  <a:cubicBezTo>
                    <a:pt x="135867" y="51317"/>
                    <a:pt x="113178" y="58591"/>
                    <a:pt x="99498" y="71003"/>
                  </a:cubicBezTo>
                  <a:cubicBezTo>
                    <a:pt x="95160" y="74473"/>
                    <a:pt x="91423" y="79278"/>
                    <a:pt x="88420" y="84483"/>
                  </a:cubicBezTo>
                  <a:lnTo>
                    <a:pt x="29762" y="185649"/>
                  </a:lnTo>
                  <a:lnTo>
                    <a:pt x="0" y="168366"/>
                  </a:lnTo>
                  <a:lnTo>
                    <a:pt x="70870" y="46045"/>
                  </a:lnTo>
                  <a:close/>
                </a:path>
              </a:pathLst>
            </a:custGeom>
            <a:solidFill>
              <a:srgbClr val="006475"/>
            </a:solidFill>
            <a:ln w="6673" cap="flat">
              <a:noFill/>
              <a:prstDash val="solid"/>
              <a:miter/>
            </a:ln>
          </p:spPr>
          <p:txBody>
            <a:bodyPr rtlCol="0" anchor="ctr"/>
            <a:lstStyle/>
            <a:p>
              <a:endParaRPr lang="fi-FI"/>
            </a:p>
          </p:txBody>
        </p:sp>
        <p:sp>
          <p:nvSpPr>
            <p:cNvPr id="1080" name="Vapaamuotoinen: Muoto 1079">
              <a:extLst>
                <a:ext uri="{FF2B5EF4-FFF2-40B4-BE49-F238E27FC236}">
                  <a16:creationId xmlns:a16="http://schemas.microsoft.com/office/drawing/2014/main" id="{0425F27C-6133-07D5-CB15-0456B5E9BA0D}"/>
                </a:ext>
              </a:extLst>
            </p:cNvPr>
            <p:cNvSpPr/>
            <p:nvPr/>
          </p:nvSpPr>
          <p:spPr>
            <a:xfrm>
              <a:off x="3772913" y="3202807"/>
              <a:ext cx="176555" cy="237336"/>
            </a:xfrm>
            <a:custGeom>
              <a:avLst/>
              <a:gdLst>
                <a:gd name="connsiteX0" fmla="*/ 0 w 176555"/>
                <a:gd name="connsiteY0" fmla="*/ 217517 h 237336"/>
                <a:gd name="connsiteX1" fmla="*/ 109107 w 176555"/>
                <a:gd name="connsiteY1" fmla="*/ 57360 h 237336"/>
                <a:gd name="connsiteX2" fmla="*/ 138203 w 176555"/>
                <a:gd name="connsiteY2" fmla="*/ 77179 h 237336"/>
                <a:gd name="connsiteX3" fmla="*/ 29095 w 176555"/>
                <a:gd name="connsiteY3" fmla="*/ 237337 h 237336"/>
                <a:gd name="connsiteX4" fmla="*/ 0 w 176555"/>
                <a:gd name="connsiteY4" fmla="*/ 217517 h 237336"/>
                <a:gd name="connsiteX5" fmla="*/ 172236 w 176555"/>
                <a:gd name="connsiteY5" fmla="*/ 34404 h 237336"/>
                <a:gd name="connsiteX6" fmla="*/ 141539 w 176555"/>
                <a:gd name="connsiteY6" fmla="*/ 39676 h 237336"/>
                <a:gd name="connsiteX7" fmla="*/ 136201 w 176555"/>
                <a:gd name="connsiteY7" fmla="*/ 9846 h 237336"/>
                <a:gd name="connsiteX8" fmla="*/ 166831 w 176555"/>
                <a:gd name="connsiteY8" fmla="*/ 4041 h 237336"/>
                <a:gd name="connsiteX9" fmla="*/ 172303 w 176555"/>
                <a:gd name="connsiteY9" fmla="*/ 34404 h 23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555" h="237336">
                  <a:moveTo>
                    <a:pt x="0" y="217517"/>
                  </a:moveTo>
                  <a:lnTo>
                    <a:pt x="109107" y="57360"/>
                  </a:lnTo>
                  <a:lnTo>
                    <a:pt x="138203" y="77179"/>
                  </a:lnTo>
                  <a:lnTo>
                    <a:pt x="29095" y="237337"/>
                  </a:lnTo>
                  <a:lnTo>
                    <a:pt x="0" y="217517"/>
                  </a:lnTo>
                  <a:close/>
                  <a:moveTo>
                    <a:pt x="172236" y="34404"/>
                  </a:moveTo>
                  <a:cubicBezTo>
                    <a:pt x="165830" y="44547"/>
                    <a:pt x="153084" y="47550"/>
                    <a:pt x="141539" y="39676"/>
                  </a:cubicBezTo>
                  <a:cubicBezTo>
                    <a:pt x="131262" y="32669"/>
                    <a:pt x="129394" y="19789"/>
                    <a:pt x="136201" y="9846"/>
                  </a:cubicBezTo>
                  <a:cubicBezTo>
                    <a:pt x="143208" y="-431"/>
                    <a:pt x="156220" y="-3167"/>
                    <a:pt x="166831" y="4041"/>
                  </a:cubicBezTo>
                  <a:cubicBezTo>
                    <a:pt x="177775" y="11515"/>
                    <a:pt x="179310" y="24127"/>
                    <a:pt x="172303" y="34404"/>
                  </a:cubicBezTo>
                  <a:close/>
                </a:path>
              </a:pathLst>
            </a:custGeom>
            <a:solidFill>
              <a:srgbClr val="006475"/>
            </a:solidFill>
            <a:ln w="6673" cap="flat">
              <a:noFill/>
              <a:prstDash val="solid"/>
              <a:miter/>
            </a:ln>
          </p:spPr>
          <p:txBody>
            <a:bodyPr rtlCol="0" anchor="ctr"/>
            <a:lstStyle/>
            <a:p>
              <a:endParaRPr lang="fi-FI"/>
            </a:p>
          </p:txBody>
        </p:sp>
        <p:sp>
          <p:nvSpPr>
            <p:cNvPr id="1081" name="Vapaamuotoinen: Muoto 1080">
              <a:extLst>
                <a:ext uri="{FF2B5EF4-FFF2-40B4-BE49-F238E27FC236}">
                  <a16:creationId xmlns:a16="http://schemas.microsoft.com/office/drawing/2014/main" id="{BD646534-6257-C2D9-9A82-A7692AF1F8E9}"/>
                </a:ext>
              </a:extLst>
            </p:cNvPr>
            <p:cNvSpPr/>
            <p:nvPr/>
          </p:nvSpPr>
          <p:spPr>
            <a:xfrm>
              <a:off x="3847119" y="3316088"/>
              <a:ext cx="223566" cy="255117"/>
            </a:xfrm>
            <a:custGeom>
              <a:avLst/>
              <a:gdLst>
                <a:gd name="connsiteX0" fmla="*/ 86151 w 223566"/>
                <a:gd name="connsiteY0" fmla="*/ 42575 h 255117"/>
                <a:gd name="connsiteX1" fmla="*/ 116848 w 223566"/>
                <a:gd name="connsiteY1" fmla="*/ 0 h 255117"/>
                <a:gd name="connsiteX2" fmla="*/ 141606 w 223566"/>
                <a:gd name="connsiteY2" fmla="*/ 19019 h 255117"/>
                <a:gd name="connsiteX3" fmla="*/ 123655 w 223566"/>
                <a:gd name="connsiteY3" fmla="*/ 45645 h 255117"/>
                <a:gd name="connsiteX4" fmla="*/ 124322 w 223566"/>
                <a:gd name="connsiteY4" fmla="*/ 46112 h 255117"/>
                <a:gd name="connsiteX5" fmla="*/ 197328 w 223566"/>
                <a:gd name="connsiteY5" fmla="*/ 56255 h 255117"/>
                <a:gd name="connsiteX6" fmla="*/ 201398 w 223566"/>
                <a:gd name="connsiteY6" fmla="*/ 163361 h 255117"/>
                <a:gd name="connsiteX7" fmla="*/ 130862 w 223566"/>
                <a:gd name="connsiteY7" fmla="*/ 255118 h 255117"/>
                <a:gd name="connsiteX8" fmla="*/ 102901 w 223566"/>
                <a:gd name="connsiteY8" fmla="*/ 233630 h 255117"/>
                <a:gd name="connsiteX9" fmla="*/ 170968 w 223566"/>
                <a:gd name="connsiteY9" fmla="*/ 145076 h 255117"/>
                <a:gd name="connsiteX10" fmla="*/ 170301 w 223566"/>
                <a:gd name="connsiteY10" fmla="*/ 72338 h 255117"/>
                <a:gd name="connsiteX11" fmla="*/ 110909 w 223566"/>
                <a:gd name="connsiteY11" fmla="*/ 72138 h 255117"/>
                <a:gd name="connsiteX12" fmla="*/ 98964 w 223566"/>
                <a:gd name="connsiteY12" fmla="*/ 83682 h 255117"/>
                <a:gd name="connsiteX13" fmla="*/ 27961 w 223566"/>
                <a:gd name="connsiteY13" fmla="*/ 176107 h 255117"/>
                <a:gd name="connsiteX14" fmla="*/ 0 w 223566"/>
                <a:gd name="connsiteY14" fmla="*/ 154619 h 255117"/>
                <a:gd name="connsiteX15" fmla="*/ 86085 w 223566"/>
                <a:gd name="connsiteY15" fmla="*/ 42508 h 25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3566" h="255117">
                  <a:moveTo>
                    <a:pt x="86151" y="42575"/>
                  </a:moveTo>
                  <a:cubicBezTo>
                    <a:pt x="98363" y="26693"/>
                    <a:pt x="108040" y="13413"/>
                    <a:pt x="116848" y="0"/>
                  </a:cubicBezTo>
                  <a:lnTo>
                    <a:pt x="141606" y="19019"/>
                  </a:lnTo>
                  <a:lnTo>
                    <a:pt x="123655" y="45645"/>
                  </a:lnTo>
                  <a:lnTo>
                    <a:pt x="124322" y="46112"/>
                  </a:lnTo>
                  <a:cubicBezTo>
                    <a:pt x="143141" y="37370"/>
                    <a:pt x="171903" y="36770"/>
                    <a:pt x="197328" y="56255"/>
                  </a:cubicBezTo>
                  <a:cubicBezTo>
                    <a:pt x="218615" y="72605"/>
                    <a:pt x="241838" y="110709"/>
                    <a:pt x="201398" y="163361"/>
                  </a:cubicBezTo>
                  <a:lnTo>
                    <a:pt x="130862" y="255118"/>
                  </a:lnTo>
                  <a:lnTo>
                    <a:pt x="102901" y="233630"/>
                  </a:lnTo>
                  <a:lnTo>
                    <a:pt x="170968" y="145076"/>
                  </a:lnTo>
                  <a:cubicBezTo>
                    <a:pt x="189987" y="120318"/>
                    <a:pt x="196660" y="92625"/>
                    <a:pt x="170301" y="72338"/>
                  </a:cubicBezTo>
                  <a:cubicBezTo>
                    <a:pt x="151883" y="58191"/>
                    <a:pt x="127592" y="60259"/>
                    <a:pt x="110909" y="72138"/>
                  </a:cubicBezTo>
                  <a:cubicBezTo>
                    <a:pt x="106972" y="74673"/>
                    <a:pt x="102634" y="78944"/>
                    <a:pt x="98964" y="83682"/>
                  </a:cubicBezTo>
                  <a:lnTo>
                    <a:pt x="27961" y="176107"/>
                  </a:lnTo>
                  <a:lnTo>
                    <a:pt x="0" y="154619"/>
                  </a:lnTo>
                  <a:lnTo>
                    <a:pt x="86085" y="42508"/>
                  </a:lnTo>
                  <a:close/>
                </a:path>
              </a:pathLst>
            </a:custGeom>
            <a:solidFill>
              <a:srgbClr val="006475"/>
            </a:solidFill>
            <a:ln w="6673" cap="flat">
              <a:noFill/>
              <a:prstDash val="solid"/>
              <a:miter/>
            </a:ln>
          </p:spPr>
          <p:txBody>
            <a:bodyPr rtlCol="0" anchor="ctr"/>
            <a:lstStyle/>
            <a:p>
              <a:endParaRPr lang="fi-FI"/>
            </a:p>
          </p:txBody>
        </p:sp>
        <p:sp>
          <p:nvSpPr>
            <p:cNvPr id="1082" name="Vapaamuotoinen: Muoto 1081">
              <a:extLst>
                <a:ext uri="{FF2B5EF4-FFF2-40B4-BE49-F238E27FC236}">
                  <a16:creationId xmlns:a16="http://schemas.microsoft.com/office/drawing/2014/main" id="{E1694758-3218-20AE-00DB-2A173A1413EC}"/>
                </a:ext>
              </a:extLst>
            </p:cNvPr>
            <p:cNvSpPr/>
            <p:nvPr/>
          </p:nvSpPr>
          <p:spPr>
            <a:xfrm>
              <a:off x="4041683" y="3485796"/>
              <a:ext cx="192649" cy="210399"/>
            </a:xfrm>
            <a:custGeom>
              <a:avLst/>
              <a:gdLst>
                <a:gd name="connsiteX0" fmla="*/ 51278 w 192649"/>
                <a:gd name="connsiteY0" fmla="*/ 64856 h 210399"/>
                <a:gd name="connsiteX1" fmla="*/ 56016 w 192649"/>
                <a:gd name="connsiteY1" fmla="*/ 159283 h 210399"/>
                <a:gd name="connsiteX2" fmla="*/ 102662 w 192649"/>
                <a:gd name="connsiteY2" fmla="*/ 187577 h 210399"/>
                <a:gd name="connsiteX3" fmla="*/ 90316 w 192649"/>
                <a:gd name="connsiteY3" fmla="*/ 210399 h 210399"/>
                <a:gd name="connsiteX4" fmla="*/ 34261 w 192649"/>
                <a:gd name="connsiteY4" fmla="*/ 176366 h 210399"/>
                <a:gd name="connsiteX5" fmla="*/ 28389 w 192649"/>
                <a:gd name="connsiteY5" fmla="*/ 40032 h 210399"/>
                <a:gd name="connsiteX6" fmla="*/ 165791 w 192649"/>
                <a:gd name="connsiteY6" fmla="*/ 22748 h 210399"/>
                <a:gd name="connsiteX7" fmla="*/ 164656 w 192649"/>
                <a:gd name="connsiteY7" fmla="*/ 144201 h 210399"/>
                <a:gd name="connsiteX8" fmla="*/ 152845 w 192649"/>
                <a:gd name="connsiteY8" fmla="*/ 155612 h 210399"/>
                <a:gd name="connsiteX9" fmla="*/ 51345 w 192649"/>
                <a:gd name="connsiteY9" fmla="*/ 64856 h 210399"/>
                <a:gd name="connsiteX10" fmla="*/ 145104 w 192649"/>
                <a:gd name="connsiteY10" fmla="*/ 114972 h 210399"/>
                <a:gd name="connsiteX11" fmla="*/ 146839 w 192649"/>
                <a:gd name="connsiteY11" fmla="*/ 39698 h 210399"/>
                <a:gd name="connsiteX12" fmla="*/ 68362 w 192649"/>
                <a:gd name="connsiteY12" fmla="*/ 46371 h 210399"/>
                <a:gd name="connsiteX13" fmla="*/ 145037 w 192649"/>
                <a:gd name="connsiteY13" fmla="*/ 114972 h 2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9" h="210399">
                  <a:moveTo>
                    <a:pt x="51278" y="64856"/>
                  </a:moveTo>
                  <a:cubicBezTo>
                    <a:pt x="20114" y="100892"/>
                    <a:pt x="29723" y="135793"/>
                    <a:pt x="56016" y="159283"/>
                  </a:cubicBezTo>
                  <a:cubicBezTo>
                    <a:pt x="74835" y="176099"/>
                    <a:pt x="89115" y="182972"/>
                    <a:pt x="102662" y="187577"/>
                  </a:cubicBezTo>
                  <a:lnTo>
                    <a:pt x="90316" y="210399"/>
                  </a:lnTo>
                  <a:cubicBezTo>
                    <a:pt x="77304" y="206329"/>
                    <a:pt x="57217" y="196920"/>
                    <a:pt x="34261" y="176366"/>
                  </a:cubicBezTo>
                  <a:cubicBezTo>
                    <a:pt x="-10182" y="136593"/>
                    <a:pt x="-10583" y="83608"/>
                    <a:pt x="28389" y="40032"/>
                  </a:cubicBezTo>
                  <a:cubicBezTo>
                    <a:pt x="67361" y="-3544"/>
                    <a:pt x="123749" y="-14889"/>
                    <a:pt x="165791" y="22748"/>
                  </a:cubicBezTo>
                  <a:cubicBezTo>
                    <a:pt x="212971" y="64923"/>
                    <a:pt x="188413" y="117641"/>
                    <a:pt x="164656" y="144201"/>
                  </a:cubicBezTo>
                  <a:cubicBezTo>
                    <a:pt x="159851" y="149606"/>
                    <a:pt x="155514" y="153210"/>
                    <a:pt x="152845" y="155612"/>
                  </a:cubicBezTo>
                  <a:lnTo>
                    <a:pt x="51345" y="64856"/>
                  </a:lnTo>
                  <a:close/>
                  <a:moveTo>
                    <a:pt x="145104" y="114972"/>
                  </a:moveTo>
                  <a:cubicBezTo>
                    <a:pt x="160319" y="98489"/>
                    <a:pt x="176401" y="66124"/>
                    <a:pt x="146839" y="39698"/>
                  </a:cubicBezTo>
                  <a:cubicBezTo>
                    <a:pt x="120279" y="15941"/>
                    <a:pt x="86779" y="30022"/>
                    <a:pt x="68362" y="46371"/>
                  </a:cubicBezTo>
                  <a:lnTo>
                    <a:pt x="145037" y="114972"/>
                  </a:lnTo>
                  <a:close/>
                </a:path>
              </a:pathLst>
            </a:custGeom>
            <a:solidFill>
              <a:srgbClr val="006475"/>
            </a:solidFill>
            <a:ln w="6673" cap="flat">
              <a:noFill/>
              <a:prstDash val="solid"/>
              <a:miter/>
            </a:ln>
          </p:spPr>
          <p:txBody>
            <a:bodyPr rtlCol="0" anchor="ctr"/>
            <a:lstStyle/>
            <a:p>
              <a:endParaRPr lang="fi-FI"/>
            </a:p>
          </p:txBody>
        </p:sp>
        <p:sp>
          <p:nvSpPr>
            <p:cNvPr id="1083" name="Vapaamuotoinen: Muoto 1082">
              <a:extLst>
                <a:ext uri="{FF2B5EF4-FFF2-40B4-BE49-F238E27FC236}">
                  <a16:creationId xmlns:a16="http://schemas.microsoft.com/office/drawing/2014/main" id="{A5628FC9-FBEF-17F7-4E5C-DB4AD2658467}"/>
                </a:ext>
              </a:extLst>
            </p:cNvPr>
            <p:cNvSpPr/>
            <p:nvPr/>
          </p:nvSpPr>
          <p:spPr>
            <a:xfrm>
              <a:off x="4162897" y="3601169"/>
              <a:ext cx="228664" cy="254317"/>
            </a:xfrm>
            <a:custGeom>
              <a:avLst/>
              <a:gdLst>
                <a:gd name="connsiteX0" fmla="*/ 101767 w 228664"/>
                <a:gd name="connsiteY0" fmla="*/ 37504 h 254317"/>
                <a:gd name="connsiteX1" fmla="*/ 138470 w 228664"/>
                <a:gd name="connsiteY1" fmla="*/ 0 h 254317"/>
                <a:gd name="connsiteX2" fmla="*/ 160158 w 228664"/>
                <a:gd name="connsiteY2" fmla="*/ 22489 h 254317"/>
                <a:gd name="connsiteX3" fmla="*/ 138470 w 228664"/>
                <a:gd name="connsiteY3" fmla="*/ 46112 h 254317"/>
                <a:gd name="connsiteX4" fmla="*/ 139004 w 228664"/>
                <a:gd name="connsiteY4" fmla="*/ 46713 h 254317"/>
                <a:gd name="connsiteX5" fmla="*/ 209673 w 228664"/>
                <a:gd name="connsiteY5" fmla="*/ 67600 h 254317"/>
                <a:gd name="connsiteX6" fmla="*/ 197728 w 228664"/>
                <a:gd name="connsiteY6" fmla="*/ 174105 h 254317"/>
                <a:gd name="connsiteX7" fmla="*/ 114313 w 228664"/>
                <a:gd name="connsiteY7" fmla="*/ 254317 h 254317"/>
                <a:gd name="connsiteX8" fmla="*/ 89888 w 228664"/>
                <a:gd name="connsiteY8" fmla="*/ 228892 h 254317"/>
                <a:gd name="connsiteX9" fmla="*/ 170367 w 228664"/>
                <a:gd name="connsiteY9" fmla="*/ 151482 h 254317"/>
                <a:gd name="connsiteX10" fmla="*/ 180578 w 228664"/>
                <a:gd name="connsiteY10" fmla="*/ 79478 h 254317"/>
                <a:gd name="connsiteX11" fmla="*/ 121853 w 228664"/>
                <a:gd name="connsiteY11" fmla="*/ 70403 h 254317"/>
                <a:gd name="connsiteX12" fmla="*/ 108373 w 228664"/>
                <a:gd name="connsiteY12" fmla="*/ 80079 h 254317"/>
                <a:gd name="connsiteX13" fmla="*/ 24424 w 228664"/>
                <a:gd name="connsiteY13" fmla="*/ 160825 h 254317"/>
                <a:gd name="connsiteX14" fmla="*/ 0 w 228664"/>
                <a:gd name="connsiteY14" fmla="*/ 135400 h 254317"/>
                <a:gd name="connsiteX15" fmla="*/ 101834 w 228664"/>
                <a:gd name="connsiteY15" fmla="*/ 37437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64" h="254317">
                  <a:moveTo>
                    <a:pt x="101767" y="37504"/>
                  </a:moveTo>
                  <a:cubicBezTo>
                    <a:pt x="116181" y="23623"/>
                    <a:pt x="127726" y="11945"/>
                    <a:pt x="138470" y="0"/>
                  </a:cubicBezTo>
                  <a:lnTo>
                    <a:pt x="160158" y="22489"/>
                  </a:lnTo>
                  <a:lnTo>
                    <a:pt x="138470" y="46112"/>
                  </a:lnTo>
                  <a:lnTo>
                    <a:pt x="139004" y="46713"/>
                  </a:lnTo>
                  <a:cubicBezTo>
                    <a:pt x="158957" y="40840"/>
                    <a:pt x="187451" y="44510"/>
                    <a:pt x="209673" y="67600"/>
                  </a:cubicBezTo>
                  <a:cubicBezTo>
                    <a:pt x="228292" y="86952"/>
                    <a:pt x="245575" y="128059"/>
                    <a:pt x="197728" y="174105"/>
                  </a:cubicBezTo>
                  <a:lnTo>
                    <a:pt x="114313" y="254317"/>
                  </a:lnTo>
                  <a:lnTo>
                    <a:pt x="89888" y="228892"/>
                  </a:lnTo>
                  <a:lnTo>
                    <a:pt x="170367" y="151482"/>
                  </a:lnTo>
                  <a:cubicBezTo>
                    <a:pt x="192856" y="129794"/>
                    <a:pt x="203600" y="103435"/>
                    <a:pt x="180578" y="79478"/>
                  </a:cubicBezTo>
                  <a:cubicBezTo>
                    <a:pt x="164495" y="62728"/>
                    <a:pt x="140138" y="61127"/>
                    <a:pt x="121853" y="70403"/>
                  </a:cubicBezTo>
                  <a:cubicBezTo>
                    <a:pt x="117582" y="72338"/>
                    <a:pt x="112711" y="75875"/>
                    <a:pt x="108373" y="80079"/>
                  </a:cubicBezTo>
                  <a:lnTo>
                    <a:pt x="24424" y="160825"/>
                  </a:lnTo>
                  <a:lnTo>
                    <a:pt x="0" y="135400"/>
                  </a:lnTo>
                  <a:lnTo>
                    <a:pt x="101834" y="37437"/>
                  </a:lnTo>
                  <a:close/>
                </a:path>
              </a:pathLst>
            </a:custGeom>
            <a:solidFill>
              <a:srgbClr val="006475"/>
            </a:solidFill>
            <a:ln w="6673" cap="flat">
              <a:noFill/>
              <a:prstDash val="solid"/>
              <a:miter/>
            </a:ln>
          </p:spPr>
          <p:txBody>
            <a:bodyPr rtlCol="0" anchor="ctr"/>
            <a:lstStyle/>
            <a:p>
              <a:endParaRPr lang="fi-FI"/>
            </a:p>
          </p:txBody>
        </p:sp>
      </p:grpSp>
      <p:sp>
        <p:nvSpPr>
          <p:cNvPr id="11" name="Tekstiruutu 94">
            <a:extLst>
              <a:ext uri="{FF2B5EF4-FFF2-40B4-BE49-F238E27FC236}">
                <a16:creationId xmlns:a16="http://schemas.microsoft.com/office/drawing/2014/main" id="{ECC5B70F-0E8F-BABB-E4FD-2B707D2EA1D2}"/>
              </a:ext>
            </a:extLst>
          </p:cNvPr>
          <p:cNvSpPr txBox="1"/>
          <p:nvPr/>
        </p:nvSpPr>
        <p:spPr>
          <a:xfrm>
            <a:off x="11432712" y="6122396"/>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rPr>
              <a:t>Takaisin</a:t>
            </a:r>
          </a:p>
        </p:txBody>
      </p:sp>
      <p:sp>
        <p:nvSpPr>
          <p:cNvPr id="10" name="object 9" descr="Painike takaisin työhyvinvointi ja työkyky-sivulle..">
            <a:hlinkClick r:id="rId6" action="ppaction://hlinksldjump"/>
            <a:extLst>
              <a:ext uri="{FF2B5EF4-FFF2-40B4-BE49-F238E27FC236}">
                <a16:creationId xmlns:a16="http://schemas.microsoft.com/office/drawing/2014/main" id="{07B2C490-ED90-2E08-E277-76EA2A0C4B73}"/>
              </a:ext>
              <a:ext uri="{C183D7F6-B498-43B3-948B-1728B52AA6E4}">
                <adec:decorative xmlns:adec="http://schemas.microsoft.com/office/drawing/2017/decorative" val="0"/>
              </a:ext>
            </a:extLst>
          </p:cNvPr>
          <p:cNvSpPr/>
          <p:nvPr/>
        </p:nvSpPr>
        <p:spPr>
          <a:xfrm>
            <a:off x="11440663" y="6308705"/>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14" name="Kuva 100">
            <a:extLst>
              <a:ext uri="{FF2B5EF4-FFF2-40B4-BE49-F238E27FC236}">
                <a16:creationId xmlns:a16="http://schemas.microsoft.com/office/drawing/2014/main" id="{69CB9833-6AAE-E6CC-432C-4C73F583875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48590" y="6390340"/>
            <a:ext cx="280871" cy="274262"/>
          </a:xfrm>
          <a:prstGeom prst="rect">
            <a:avLst/>
          </a:prstGeom>
        </p:spPr>
      </p:pic>
      <p:grpSp>
        <p:nvGrpSpPr>
          <p:cNvPr id="1084" name="Kuva 1054">
            <a:extLst>
              <a:ext uri="{FF2B5EF4-FFF2-40B4-BE49-F238E27FC236}">
                <a16:creationId xmlns:a16="http://schemas.microsoft.com/office/drawing/2014/main" id="{61058734-2D34-FE39-C627-84B723B5962C}"/>
              </a:ext>
              <a:ext uri="{C183D7F6-B498-43B3-948B-1728B52AA6E4}">
                <adec:decorative xmlns:adec="http://schemas.microsoft.com/office/drawing/2017/decorative" val="1"/>
              </a:ext>
            </a:extLst>
          </p:cNvPr>
          <p:cNvGrpSpPr/>
          <p:nvPr/>
        </p:nvGrpSpPr>
        <p:grpSpPr>
          <a:xfrm rot="5400000">
            <a:off x="5964623" y="3076759"/>
            <a:ext cx="2294132" cy="704483"/>
            <a:chOff x="7240660" y="2668251"/>
            <a:chExt cx="4953639" cy="1521164"/>
          </a:xfrm>
          <a:solidFill>
            <a:srgbClr val="006475"/>
          </a:solidFill>
        </p:grpSpPr>
        <p:sp>
          <p:nvSpPr>
            <p:cNvPr id="1085" name="Vapaamuotoinen: Muoto 1084">
              <a:extLst>
                <a:ext uri="{FF2B5EF4-FFF2-40B4-BE49-F238E27FC236}">
                  <a16:creationId xmlns:a16="http://schemas.microsoft.com/office/drawing/2014/main" id="{BC8AC5FF-5F8E-CB2B-A1B8-939334C4A503}"/>
                </a:ext>
              </a:extLst>
            </p:cNvPr>
            <p:cNvSpPr/>
            <p:nvPr/>
          </p:nvSpPr>
          <p:spPr>
            <a:xfrm>
              <a:off x="7240660" y="3858222"/>
              <a:ext cx="336264" cy="321249"/>
            </a:xfrm>
            <a:custGeom>
              <a:avLst/>
              <a:gdLst>
                <a:gd name="connsiteX0" fmla="*/ 20553 w 336264"/>
                <a:gd name="connsiteY0" fmla="*/ 133865 h 321249"/>
                <a:gd name="connsiteX1" fmla="*/ 111777 w 336264"/>
                <a:gd name="connsiteY1" fmla="*/ 200464 h 321249"/>
                <a:gd name="connsiteX2" fmla="*/ 188785 w 336264"/>
                <a:gd name="connsiteY2" fmla="*/ 95027 h 321249"/>
                <a:gd name="connsiteX3" fmla="*/ 97563 w 336264"/>
                <a:gd name="connsiteY3" fmla="*/ 28428 h 321249"/>
                <a:gd name="connsiteX4" fmla="*/ 118316 w 336264"/>
                <a:gd name="connsiteY4" fmla="*/ 0 h 321249"/>
                <a:gd name="connsiteX5" fmla="*/ 336264 w 336264"/>
                <a:gd name="connsiteY5" fmla="*/ 159157 h 321249"/>
                <a:gd name="connsiteX6" fmla="*/ 315511 w 336264"/>
                <a:gd name="connsiteY6" fmla="*/ 187651 h 321249"/>
                <a:gd name="connsiteX7" fmla="*/ 213343 w 336264"/>
                <a:gd name="connsiteY7" fmla="*/ 113045 h 321249"/>
                <a:gd name="connsiteX8" fmla="*/ 136334 w 336264"/>
                <a:gd name="connsiteY8" fmla="*/ 218482 h 321249"/>
                <a:gd name="connsiteX9" fmla="*/ 238501 w 336264"/>
                <a:gd name="connsiteY9" fmla="*/ 293089 h 321249"/>
                <a:gd name="connsiteX10" fmla="*/ 217947 w 336264"/>
                <a:gd name="connsiteY10" fmla="*/ 321250 h 321249"/>
                <a:gd name="connsiteX11" fmla="*/ 0 w 336264"/>
                <a:gd name="connsiteY11" fmla="*/ 162093 h 321249"/>
                <a:gd name="connsiteX12" fmla="*/ 20553 w 336264"/>
                <a:gd name="connsiteY12" fmla="*/ 13393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264" h="321249">
                  <a:moveTo>
                    <a:pt x="20553" y="133865"/>
                  </a:moveTo>
                  <a:lnTo>
                    <a:pt x="111777" y="200464"/>
                  </a:lnTo>
                  <a:lnTo>
                    <a:pt x="188785" y="95027"/>
                  </a:lnTo>
                  <a:lnTo>
                    <a:pt x="97563" y="28428"/>
                  </a:lnTo>
                  <a:lnTo>
                    <a:pt x="118316" y="0"/>
                  </a:lnTo>
                  <a:lnTo>
                    <a:pt x="336264" y="159157"/>
                  </a:lnTo>
                  <a:lnTo>
                    <a:pt x="315511" y="187651"/>
                  </a:lnTo>
                  <a:lnTo>
                    <a:pt x="213343" y="113045"/>
                  </a:lnTo>
                  <a:lnTo>
                    <a:pt x="136334" y="218482"/>
                  </a:lnTo>
                  <a:lnTo>
                    <a:pt x="238501" y="293089"/>
                  </a:lnTo>
                  <a:lnTo>
                    <a:pt x="217947" y="321250"/>
                  </a:lnTo>
                  <a:lnTo>
                    <a:pt x="0" y="162093"/>
                  </a:lnTo>
                  <a:lnTo>
                    <a:pt x="20553" y="133932"/>
                  </a:lnTo>
                  <a:close/>
                </a:path>
              </a:pathLst>
            </a:custGeom>
            <a:solidFill>
              <a:srgbClr val="006475"/>
            </a:solidFill>
            <a:ln w="6673" cap="flat">
              <a:noFill/>
              <a:prstDash val="solid"/>
              <a:miter/>
            </a:ln>
          </p:spPr>
          <p:txBody>
            <a:bodyPr rtlCol="0" anchor="ctr"/>
            <a:lstStyle/>
            <a:p>
              <a:endParaRPr lang="fi-FI"/>
            </a:p>
          </p:txBody>
        </p:sp>
        <p:sp>
          <p:nvSpPr>
            <p:cNvPr id="1086" name="Vapaamuotoinen: Muoto 1085">
              <a:extLst>
                <a:ext uri="{FF2B5EF4-FFF2-40B4-BE49-F238E27FC236}">
                  <a16:creationId xmlns:a16="http://schemas.microsoft.com/office/drawing/2014/main" id="{5D8E5D1A-5344-A9F9-C2A5-55E6A487AC37}"/>
                </a:ext>
              </a:extLst>
            </p:cNvPr>
            <p:cNvSpPr/>
            <p:nvPr/>
          </p:nvSpPr>
          <p:spPr>
            <a:xfrm>
              <a:off x="7487848" y="3759412"/>
              <a:ext cx="210862" cy="191906"/>
            </a:xfrm>
            <a:custGeom>
              <a:avLst/>
              <a:gdLst>
                <a:gd name="connsiteX0" fmla="*/ 66387 w 210862"/>
                <a:gd name="connsiteY0" fmla="*/ 141719 h 191906"/>
                <a:gd name="connsiteX1" fmla="*/ 160680 w 210862"/>
                <a:gd name="connsiteY1" fmla="*/ 134445 h 191906"/>
                <a:gd name="connsiteX2" fmla="*/ 187706 w 210862"/>
                <a:gd name="connsiteY2" fmla="*/ 87065 h 191906"/>
                <a:gd name="connsiteX3" fmla="*/ 210862 w 210862"/>
                <a:gd name="connsiteY3" fmla="*/ 98810 h 191906"/>
                <a:gd name="connsiteX4" fmla="*/ 178364 w 210862"/>
                <a:gd name="connsiteY4" fmla="*/ 155733 h 191906"/>
                <a:gd name="connsiteX5" fmla="*/ 42230 w 210862"/>
                <a:gd name="connsiteY5" fmla="*/ 165275 h 191906"/>
                <a:gd name="connsiteX6" fmla="*/ 21209 w 210862"/>
                <a:gd name="connsiteY6" fmla="*/ 28341 h 191906"/>
                <a:gd name="connsiteX7" fmla="*/ 142661 w 210862"/>
                <a:gd name="connsiteY7" fmla="*/ 26272 h 191906"/>
                <a:gd name="connsiteX8" fmla="*/ 154406 w 210862"/>
                <a:gd name="connsiteY8" fmla="*/ 37817 h 191906"/>
                <a:gd name="connsiteX9" fmla="*/ 66387 w 210862"/>
                <a:gd name="connsiteY9" fmla="*/ 141719 h 191906"/>
                <a:gd name="connsiteX10" fmla="*/ 113900 w 210862"/>
                <a:gd name="connsiteY10" fmla="*/ 46625 h 191906"/>
                <a:gd name="connsiteX11" fmla="*/ 38626 w 210862"/>
                <a:gd name="connsiteY11" fmla="*/ 46892 h 191906"/>
                <a:gd name="connsiteX12" fmla="*/ 47368 w 210862"/>
                <a:gd name="connsiteY12" fmla="*/ 125169 h 191906"/>
                <a:gd name="connsiteX13" fmla="*/ 113900 w 210862"/>
                <a:gd name="connsiteY13" fmla="*/ 46625 h 19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0862" h="191906">
                  <a:moveTo>
                    <a:pt x="66387" y="141719"/>
                  </a:moveTo>
                  <a:cubicBezTo>
                    <a:pt x="103290" y="171882"/>
                    <a:pt x="137924" y="161338"/>
                    <a:pt x="160680" y="134445"/>
                  </a:cubicBezTo>
                  <a:cubicBezTo>
                    <a:pt x="176962" y="115226"/>
                    <a:pt x="183436" y="100745"/>
                    <a:pt x="187706" y="87065"/>
                  </a:cubicBezTo>
                  <a:lnTo>
                    <a:pt x="210862" y="98810"/>
                  </a:lnTo>
                  <a:cubicBezTo>
                    <a:pt x="207125" y="111890"/>
                    <a:pt x="198317" y="132243"/>
                    <a:pt x="178364" y="155733"/>
                  </a:cubicBezTo>
                  <a:cubicBezTo>
                    <a:pt x="139792" y="201244"/>
                    <a:pt x="86806" y="203113"/>
                    <a:pt x="42230" y="165275"/>
                  </a:cubicBezTo>
                  <a:cubicBezTo>
                    <a:pt x="-2348" y="127505"/>
                    <a:pt x="-15294" y="71450"/>
                    <a:pt x="21209" y="28341"/>
                  </a:cubicBezTo>
                  <a:cubicBezTo>
                    <a:pt x="62116" y="-19907"/>
                    <a:pt x="115435" y="3183"/>
                    <a:pt x="142661" y="26272"/>
                  </a:cubicBezTo>
                  <a:cubicBezTo>
                    <a:pt x="148134" y="30943"/>
                    <a:pt x="151937" y="35147"/>
                    <a:pt x="154406" y="37817"/>
                  </a:cubicBezTo>
                  <a:lnTo>
                    <a:pt x="66387" y="141719"/>
                  </a:lnTo>
                  <a:close/>
                  <a:moveTo>
                    <a:pt x="113900" y="46625"/>
                  </a:moveTo>
                  <a:cubicBezTo>
                    <a:pt x="97017" y="31811"/>
                    <a:pt x="64251" y="16662"/>
                    <a:pt x="38626" y="46892"/>
                  </a:cubicBezTo>
                  <a:cubicBezTo>
                    <a:pt x="15603" y="74119"/>
                    <a:pt x="30551" y="107218"/>
                    <a:pt x="47368" y="125169"/>
                  </a:cubicBezTo>
                  <a:lnTo>
                    <a:pt x="113900" y="46625"/>
                  </a:lnTo>
                  <a:close/>
                </a:path>
              </a:pathLst>
            </a:custGeom>
            <a:solidFill>
              <a:srgbClr val="006475"/>
            </a:solidFill>
            <a:ln w="6673" cap="flat">
              <a:noFill/>
              <a:prstDash val="solid"/>
              <a:miter/>
            </a:ln>
          </p:spPr>
          <p:txBody>
            <a:bodyPr rtlCol="0" anchor="ctr"/>
            <a:lstStyle/>
            <a:p>
              <a:endParaRPr lang="fi-FI"/>
            </a:p>
          </p:txBody>
        </p:sp>
        <p:sp>
          <p:nvSpPr>
            <p:cNvPr id="1087" name="Vapaamuotoinen: Muoto 1086">
              <a:extLst>
                <a:ext uri="{FF2B5EF4-FFF2-40B4-BE49-F238E27FC236}">
                  <a16:creationId xmlns:a16="http://schemas.microsoft.com/office/drawing/2014/main" id="{18F21497-DA6F-EDC3-E037-ED078890ACF8}"/>
                </a:ext>
              </a:extLst>
            </p:cNvPr>
            <p:cNvSpPr/>
            <p:nvPr/>
          </p:nvSpPr>
          <p:spPr>
            <a:xfrm>
              <a:off x="7599212" y="3598188"/>
              <a:ext cx="254917" cy="228002"/>
            </a:xfrm>
            <a:custGeom>
              <a:avLst/>
              <a:gdLst>
                <a:gd name="connsiteX0" fmla="*/ 38505 w 254917"/>
                <a:gd name="connsiteY0" fmla="*/ 128905 h 228002"/>
                <a:gd name="connsiteX1" fmla="*/ 0 w 254917"/>
                <a:gd name="connsiteY1" fmla="*/ 93203 h 228002"/>
                <a:gd name="connsiteX2" fmla="*/ 21888 w 254917"/>
                <a:gd name="connsiteY2" fmla="*/ 70982 h 228002"/>
                <a:gd name="connsiteX3" fmla="*/ 46112 w 254917"/>
                <a:gd name="connsiteY3" fmla="*/ 92002 h 228002"/>
                <a:gd name="connsiteX4" fmla="*/ 46646 w 254917"/>
                <a:gd name="connsiteY4" fmla="*/ 91402 h 228002"/>
                <a:gd name="connsiteX5" fmla="*/ 65664 w 254917"/>
                <a:gd name="connsiteY5" fmla="*/ 20198 h 228002"/>
                <a:gd name="connsiteX6" fmla="*/ 172503 w 254917"/>
                <a:gd name="connsiteY6" fmla="*/ 29340 h 228002"/>
                <a:gd name="connsiteX7" fmla="*/ 254917 w 254917"/>
                <a:gd name="connsiteY7" fmla="*/ 110554 h 228002"/>
                <a:gd name="connsiteX8" fmla="*/ 230160 w 254917"/>
                <a:gd name="connsiteY8" fmla="*/ 135645 h 228002"/>
                <a:gd name="connsiteX9" fmla="*/ 150548 w 254917"/>
                <a:gd name="connsiteY9" fmla="*/ 57235 h 228002"/>
                <a:gd name="connsiteX10" fmla="*/ 78277 w 254917"/>
                <a:gd name="connsiteY10" fmla="*/ 49026 h 228002"/>
                <a:gd name="connsiteX11" fmla="*/ 70803 w 254917"/>
                <a:gd name="connsiteY11" fmla="*/ 107951 h 228002"/>
                <a:gd name="connsiteX12" fmla="*/ 80813 w 254917"/>
                <a:gd name="connsiteY12" fmla="*/ 121164 h 228002"/>
                <a:gd name="connsiteX13" fmla="*/ 163828 w 254917"/>
                <a:gd name="connsiteY13" fmla="*/ 202911 h 228002"/>
                <a:gd name="connsiteX14" fmla="*/ 139070 w 254917"/>
                <a:gd name="connsiteY14" fmla="*/ 228003 h 228002"/>
                <a:gd name="connsiteX15" fmla="*/ 38371 w 254917"/>
                <a:gd name="connsiteY15" fmla="*/ 128838 h 22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917" h="228002">
                  <a:moveTo>
                    <a:pt x="38505" y="128905"/>
                  </a:moveTo>
                  <a:cubicBezTo>
                    <a:pt x="24224" y="114825"/>
                    <a:pt x="12279" y="103614"/>
                    <a:pt x="0" y="93203"/>
                  </a:cubicBezTo>
                  <a:lnTo>
                    <a:pt x="21888" y="70982"/>
                  </a:lnTo>
                  <a:lnTo>
                    <a:pt x="46112" y="92002"/>
                  </a:lnTo>
                  <a:lnTo>
                    <a:pt x="46646" y="91402"/>
                  </a:lnTo>
                  <a:cubicBezTo>
                    <a:pt x="40240" y="71649"/>
                    <a:pt x="43176" y="43021"/>
                    <a:pt x="65664" y="20198"/>
                  </a:cubicBezTo>
                  <a:cubicBezTo>
                    <a:pt x="84483" y="1113"/>
                    <a:pt x="125123" y="-17306"/>
                    <a:pt x="172503" y="29340"/>
                  </a:cubicBezTo>
                  <a:lnTo>
                    <a:pt x="254917" y="110554"/>
                  </a:lnTo>
                  <a:lnTo>
                    <a:pt x="230160" y="135645"/>
                  </a:lnTo>
                  <a:lnTo>
                    <a:pt x="150548" y="57235"/>
                  </a:lnTo>
                  <a:cubicBezTo>
                    <a:pt x="128326" y="35346"/>
                    <a:pt x="101633" y="25336"/>
                    <a:pt x="78277" y="49026"/>
                  </a:cubicBezTo>
                  <a:cubicBezTo>
                    <a:pt x="61995" y="65576"/>
                    <a:pt x="61060" y="89933"/>
                    <a:pt x="70803" y="107951"/>
                  </a:cubicBezTo>
                  <a:cubicBezTo>
                    <a:pt x="72805" y="112155"/>
                    <a:pt x="76542" y="116960"/>
                    <a:pt x="80813" y="121164"/>
                  </a:cubicBezTo>
                  <a:lnTo>
                    <a:pt x="163828" y="202911"/>
                  </a:lnTo>
                  <a:lnTo>
                    <a:pt x="139070" y="228003"/>
                  </a:lnTo>
                  <a:lnTo>
                    <a:pt x="38371" y="128838"/>
                  </a:lnTo>
                  <a:close/>
                </a:path>
              </a:pathLst>
            </a:custGeom>
            <a:solidFill>
              <a:srgbClr val="006475"/>
            </a:solidFill>
            <a:ln w="6673" cap="flat">
              <a:noFill/>
              <a:prstDash val="solid"/>
              <a:miter/>
            </a:ln>
          </p:spPr>
          <p:txBody>
            <a:bodyPr rtlCol="0" anchor="ctr"/>
            <a:lstStyle/>
            <a:p>
              <a:endParaRPr lang="fi-FI"/>
            </a:p>
          </p:txBody>
        </p:sp>
        <p:sp>
          <p:nvSpPr>
            <p:cNvPr id="1088" name="Vapaamuotoinen: Muoto 1087">
              <a:extLst>
                <a:ext uri="{FF2B5EF4-FFF2-40B4-BE49-F238E27FC236}">
                  <a16:creationId xmlns:a16="http://schemas.microsoft.com/office/drawing/2014/main" id="{BC8C9112-4359-B5C6-54B1-F003DCDE5297}"/>
                </a:ext>
              </a:extLst>
            </p:cNvPr>
            <p:cNvSpPr/>
            <p:nvPr/>
          </p:nvSpPr>
          <p:spPr>
            <a:xfrm>
              <a:off x="7705250" y="3427331"/>
              <a:ext cx="309638" cy="246042"/>
            </a:xfrm>
            <a:custGeom>
              <a:avLst/>
              <a:gdLst>
                <a:gd name="connsiteX0" fmla="*/ 144476 w 309638"/>
                <a:gd name="connsiteY0" fmla="*/ 144142 h 246042"/>
                <a:gd name="connsiteX1" fmla="*/ 145076 w 309638"/>
                <a:gd name="connsiteY1" fmla="*/ 143608 h 246042"/>
                <a:gd name="connsiteX2" fmla="*/ 143475 w 309638"/>
                <a:gd name="connsiteY2" fmla="*/ 115714 h 246042"/>
                <a:gd name="connsiteX3" fmla="*/ 142139 w 309638"/>
                <a:gd name="connsiteY3" fmla="*/ 27961 h 246042"/>
                <a:gd name="connsiteX4" fmla="*/ 174038 w 309638"/>
                <a:gd name="connsiteY4" fmla="*/ 0 h 246042"/>
                <a:gd name="connsiteX5" fmla="*/ 170301 w 309638"/>
                <a:gd name="connsiteY5" fmla="*/ 109308 h 246042"/>
                <a:gd name="connsiteX6" fmla="*/ 309638 w 309638"/>
                <a:gd name="connsiteY6" fmla="*/ 138870 h 246042"/>
                <a:gd name="connsiteX7" fmla="*/ 277406 w 309638"/>
                <a:gd name="connsiteY7" fmla="*/ 167098 h 246042"/>
                <a:gd name="connsiteX8" fmla="*/ 165897 w 309638"/>
                <a:gd name="connsiteY8" fmla="*/ 141339 h 246042"/>
                <a:gd name="connsiteX9" fmla="*/ 165563 w 309638"/>
                <a:gd name="connsiteY9" fmla="*/ 168299 h 246042"/>
                <a:gd name="connsiteX10" fmla="*/ 213610 w 309638"/>
                <a:gd name="connsiteY10" fmla="*/ 223086 h 246042"/>
                <a:gd name="connsiteX11" fmla="*/ 187451 w 309638"/>
                <a:gd name="connsiteY11" fmla="*/ 246042 h 246042"/>
                <a:gd name="connsiteX12" fmla="*/ 0 w 309638"/>
                <a:gd name="connsiteY12" fmla="*/ 32298 h 246042"/>
                <a:gd name="connsiteX13" fmla="*/ 26159 w 309638"/>
                <a:gd name="connsiteY13" fmla="*/ 9343 h 246042"/>
                <a:gd name="connsiteX14" fmla="*/ 144409 w 309638"/>
                <a:gd name="connsiteY14" fmla="*/ 144209 h 24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9638" h="246042">
                  <a:moveTo>
                    <a:pt x="144476" y="144142"/>
                  </a:moveTo>
                  <a:lnTo>
                    <a:pt x="145076" y="143608"/>
                  </a:lnTo>
                  <a:cubicBezTo>
                    <a:pt x="144209" y="135333"/>
                    <a:pt x="143808" y="124523"/>
                    <a:pt x="143475" y="115714"/>
                  </a:cubicBezTo>
                  <a:lnTo>
                    <a:pt x="142139" y="27961"/>
                  </a:lnTo>
                  <a:lnTo>
                    <a:pt x="174038" y="0"/>
                  </a:lnTo>
                  <a:lnTo>
                    <a:pt x="170301" y="109308"/>
                  </a:lnTo>
                  <a:lnTo>
                    <a:pt x="309638" y="138870"/>
                  </a:lnTo>
                  <a:lnTo>
                    <a:pt x="277406" y="167098"/>
                  </a:lnTo>
                  <a:lnTo>
                    <a:pt x="165897" y="141339"/>
                  </a:lnTo>
                  <a:lnTo>
                    <a:pt x="165563" y="168299"/>
                  </a:lnTo>
                  <a:lnTo>
                    <a:pt x="213610" y="223086"/>
                  </a:lnTo>
                  <a:lnTo>
                    <a:pt x="187451" y="246042"/>
                  </a:lnTo>
                  <a:lnTo>
                    <a:pt x="0" y="32298"/>
                  </a:lnTo>
                  <a:lnTo>
                    <a:pt x="26159" y="9343"/>
                  </a:lnTo>
                  <a:lnTo>
                    <a:pt x="144409" y="144209"/>
                  </a:lnTo>
                  <a:close/>
                </a:path>
              </a:pathLst>
            </a:custGeom>
            <a:solidFill>
              <a:srgbClr val="006475"/>
            </a:solidFill>
            <a:ln w="6673" cap="flat">
              <a:noFill/>
              <a:prstDash val="solid"/>
              <a:miter/>
            </a:ln>
          </p:spPr>
          <p:txBody>
            <a:bodyPr rtlCol="0" anchor="ctr"/>
            <a:lstStyle/>
            <a:p>
              <a:endParaRPr lang="fi-FI"/>
            </a:p>
          </p:txBody>
        </p:sp>
        <p:sp>
          <p:nvSpPr>
            <p:cNvPr id="1089" name="Vapaamuotoinen: Muoto 1088">
              <a:extLst>
                <a:ext uri="{FF2B5EF4-FFF2-40B4-BE49-F238E27FC236}">
                  <a16:creationId xmlns:a16="http://schemas.microsoft.com/office/drawing/2014/main" id="{9DB96840-B1D4-E013-5417-7B3EBE7ED5DB}"/>
                </a:ext>
              </a:extLst>
            </p:cNvPr>
            <p:cNvSpPr/>
            <p:nvPr/>
          </p:nvSpPr>
          <p:spPr>
            <a:xfrm>
              <a:off x="7876273" y="3321261"/>
              <a:ext cx="189664" cy="228190"/>
            </a:xfrm>
            <a:custGeom>
              <a:avLst/>
              <a:gdLst>
                <a:gd name="connsiteX0" fmla="*/ 39184 w 189664"/>
                <a:gd name="connsiteY0" fmla="*/ 8908 h 228190"/>
                <a:gd name="connsiteX1" fmla="*/ 34980 w 189664"/>
                <a:gd name="connsiteY1" fmla="*/ 39738 h 228190"/>
                <a:gd name="connsiteX2" fmla="*/ 4950 w 189664"/>
                <a:gd name="connsiteY2" fmla="*/ 35868 h 228190"/>
                <a:gd name="connsiteX3" fmla="*/ 8620 w 189664"/>
                <a:gd name="connsiteY3" fmla="*/ 4971 h 228190"/>
                <a:gd name="connsiteX4" fmla="*/ 39251 w 189664"/>
                <a:gd name="connsiteY4" fmla="*/ 8908 h 228190"/>
                <a:gd name="connsiteX5" fmla="*/ 161972 w 189664"/>
                <a:gd name="connsiteY5" fmla="*/ 228191 h 228190"/>
                <a:gd name="connsiteX6" fmla="*/ 42053 w 189664"/>
                <a:gd name="connsiteY6" fmla="*/ 75974 h 228190"/>
                <a:gd name="connsiteX7" fmla="*/ 69747 w 189664"/>
                <a:gd name="connsiteY7" fmla="*/ 54152 h 228190"/>
                <a:gd name="connsiteX8" fmla="*/ 189665 w 189664"/>
                <a:gd name="connsiteY8" fmla="*/ 206369 h 228190"/>
                <a:gd name="connsiteX9" fmla="*/ 161972 w 189664"/>
                <a:gd name="connsiteY9" fmla="*/ 228191 h 2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64" h="228190">
                  <a:moveTo>
                    <a:pt x="39184" y="8908"/>
                  </a:moveTo>
                  <a:cubicBezTo>
                    <a:pt x="46925" y="18117"/>
                    <a:pt x="45991" y="31063"/>
                    <a:pt x="34980" y="39738"/>
                  </a:cubicBezTo>
                  <a:cubicBezTo>
                    <a:pt x="25237" y="47412"/>
                    <a:pt x="12357" y="45344"/>
                    <a:pt x="4950" y="35868"/>
                  </a:cubicBezTo>
                  <a:cubicBezTo>
                    <a:pt x="-2724" y="26125"/>
                    <a:pt x="-1456" y="12845"/>
                    <a:pt x="8620" y="4971"/>
                  </a:cubicBezTo>
                  <a:cubicBezTo>
                    <a:pt x="19031" y="-3237"/>
                    <a:pt x="31576" y="-835"/>
                    <a:pt x="39251" y="8908"/>
                  </a:cubicBezTo>
                  <a:close/>
                  <a:moveTo>
                    <a:pt x="161972" y="228191"/>
                  </a:moveTo>
                  <a:lnTo>
                    <a:pt x="42053" y="75974"/>
                  </a:lnTo>
                  <a:lnTo>
                    <a:pt x="69747" y="54152"/>
                  </a:lnTo>
                  <a:lnTo>
                    <a:pt x="189665" y="206369"/>
                  </a:lnTo>
                  <a:lnTo>
                    <a:pt x="161972" y="228191"/>
                  </a:lnTo>
                  <a:close/>
                </a:path>
              </a:pathLst>
            </a:custGeom>
            <a:solidFill>
              <a:srgbClr val="006475"/>
            </a:solidFill>
            <a:ln w="6673" cap="flat">
              <a:noFill/>
              <a:prstDash val="solid"/>
              <a:miter/>
            </a:ln>
          </p:spPr>
          <p:txBody>
            <a:bodyPr rtlCol="0" anchor="ctr"/>
            <a:lstStyle/>
            <a:p>
              <a:endParaRPr lang="fi-FI"/>
            </a:p>
          </p:txBody>
        </p:sp>
        <p:sp>
          <p:nvSpPr>
            <p:cNvPr id="1090" name="Vapaamuotoinen: Muoto 1089">
              <a:extLst>
                <a:ext uri="{FF2B5EF4-FFF2-40B4-BE49-F238E27FC236}">
                  <a16:creationId xmlns:a16="http://schemas.microsoft.com/office/drawing/2014/main" id="{E849868E-32D0-1450-09D8-B9CF8D75ACE3}"/>
                </a:ext>
              </a:extLst>
            </p:cNvPr>
            <p:cNvSpPr/>
            <p:nvPr/>
          </p:nvSpPr>
          <p:spPr>
            <a:xfrm>
              <a:off x="7942284" y="3243684"/>
              <a:ext cx="196660" cy="249979"/>
            </a:xfrm>
            <a:custGeom>
              <a:avLst/>
              <a:gdLst>
                <a:gd name="connsiteX0" fmla="*/ 0 w 196660"/>
                <a:gd name="connsiteY0" fmla="*/ 20887 h 249979"/>
                <a:gd name="connsiteX1" fmla="*/ 28361 w 196660"/>
                <a:gd name="connsiteY1" fmla="*/ 0 h 249979"/>
                <a:gd name="connsiteX2" fmla="*/ 196660 w 196660"/>
                <a:gd name="connsiteY2" fmla="*/ 229092 h 249979"/>
                <a:gd name="connsiteX3" fmla="*/ 168299 w 196660"/>
                <a:gd name="connsiteY3" fmla="*/ 249979 h 249979"/>
                <a:gd name="connsiteX4" fmla="*/ 0 w 196660"/>
                <a:gd name="connsiteY4" fmla="*/ 20887 h 249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60" h="249979">
                  <a:moveTo>
                    <a:pt x="0" y="20887"/>
                  </a:moveTo>
                  <a:lnTo>
                    <a:pt x="28361" y="0"/>
                  </a:lnTo>
                  <a:lnTo>
                    <a:pt x="196660" y="229092"/>
                  </a:lnTo>
                  <a:lnTo>
                    <a:pt x="168299" y="249979"/>
                  </a:lnTo>
                  <a:lnTo>
                    <a:pt x="0" y="20887"/>
                  </a:lnTo>
                  <a:close/>
                </a:path>
              </a:pathLst>
            </a:custGeom>
            <a:solidFill>
              <a:srgbClr val="006475"/>
            </a:solidFill>
            <a:ln w="6673" cap="flat">
              <a:noFill/>
              <a:prstDash val="solid"/>
              <a:miter/>
            </a:ln>
          </p:spPr>
          <p:txBody>
            <a:bodyPr rtlCol="0" anchor="ctr"/>
            <a:lstStyle/>
            <a:p>
              <a:endParaRPr lang="fi-FI"/>
            </a:p>
          </p:txBody>
        </p:sp>
        <p:sp>
          <p:nvSpPr>
            <p:cNvPr id="1091" name="Vapaamuotoinen: Muoto 1090">
              <a:extLst>
                <a:ext uri="{FF2B5EF4-FFF2-40B4-BE49-F238E27FC236}">
                  <a16:creationId xmlns:a16="http://schemas.microsoft.com/office/drawing/2014/main" id="{75E22E25-E691-3576-AB1F-0E04C8EB83FE}"/>
                </a:ext>
              </a:extLst>
            </p:cNvPr>
            <p:cNvSpPr/>
            <p:nvPr/>
          </p:nvSpPr>
          <p:spPr>
            <a:xfrm>
              <a:off x="8064054" y="3146811"/>
              <a:ext cx="232544" cy="269228"/>
            </a:xfrm>
            <a:custGeom>
              <a:avLst/>
              <a:gdLst>
                <a:gd name="connsiteX0" fmla="*/ 3286 w 232544"/>
                <a:gd name="connsiteY0" fmla="*/ 71915 h 269228"/>
                <a:gd name="connsiteX1" fmla="*/ 9225 w 232544"/>
                <a:gd name="connsiteY1" fmla="*/ 43687 h 269228"/>
                <a:gd name="connsiteX2" fmla="*/ 36786 w 232544"/>
                <a:gd name="connsiteY2" fmla="*/ 50094 h 269228"/>
                <a:gd name="connsiteX3" fmla="*/ 31514 w 232544"/>
                <a:gd name="connsiteY3" fmla="*/ 77921 h 269228"/>
                <a:gd name="connsiteX4" fmla="*/ 3219 w 232544"/>
                <a:gd name="connsiteY4" fmla="*/ 71982 h 269228"/>
                <a:gd name="connsiteX5" fmla="*/ 212759 w 232544"/>
                <a:gd name="connsiteY5" fmla="*/ 114624 h 269228"/>
                <a:gd name="connsiteX6" fmla="*/ 188067 w 232544"/>
                <a:gd name="connsiteY6" fmla="*/ 253494 h 269228"/>
                <a:gd name="connsiteX7" fmla="*/ 55804 w 232544"/>
                <a:gd name="connsiteY7" fmla="*/ 220661 h 269228"/>
                <a:gd name="connsiteX8" fmla="*/ 80095 w 232544"/>
                <a:gd name="connsiteY8" fmla="*/ 81992 h 269228"/>
                <a:gd name="connsiteX9" fmla="*/ 212692 w 232544"/>
                <a:gd name="connsiteY9" fmla="*/ 114557 h 269228"/>
                <a:gd name="connsiteX10" fmla="*/ 65681 w 232544"/>
                <a:gd name="connsiteY10" fmla="*/ 31275 h 269228"/>
                <a:gd name="connsiteX11" fmla="*/ 71286 w 232544"/>
                <a:gd name="connsiteY11" fmla="*/ 3247 h 269228"/>
                <a:gd name="connsiteX12" fmla="*/ 98846 w 232544"/>
                <a:gd name="connsiteY12" fmla="*/ 9654 h 269228"/>
                <a:gd name="connsiteX13" fmla="*/ 93574 w 232544"/>
                <a:gd name="connsiteY13" fmla="*/ 37481 h 269228"/>
                <a:gd name="connsiteX14" fmla="*/ 65681 w 232544"/>
                <a:gd name="connsiteY14" fmla="*/ 31275 h 269228"/>
                <a:gd name="connsiteX15" fmla="*/ 85033 w 232544"/>
                <a:gd name="connsiteY15" fmla="*/ 200241 h 269228"/>
                <a:gd name="connsiteX16" fmla="*/ 174988 w 232544"/>
                <a:gd name="connsiteY16" fmla="*/ 230471 h 269228"/>
                <a:gd name="connsiteX17" fmla="*/ 183196 w 232544"/>
                <a:gd name="connsiteY17" fmla="*/ 135311 h 269228"/>
                <a:gd name="connsiteX18" fmla="*/ 93908 w 232544"/>
                <a:gd name="connsiteY18" fmla="*/ 104614 h 269228"/>
                <a:gd name="connsiteX19" fmla="*/ 85033 w 232544"/>
                <a:gd name="connsiteY19" fmla="*/ 200241 h 26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2544" h="269228">
                  <a:moveTo>
                    <a:pt x="3286" y="71915"/>
                  </a:moveTo>
                  <a:cubicBezTo>
                    <a:pt x="-2854" y="62506"/>
                    <a:pt x="-117" y="49760"/>
                    <a:pt x="9225" y="43687"/>
                  </a:cubicBezTo>
                  <a:cubicBezTo>
                    <a:pt x="18634" y="37548"/>
                    <a:pt x="30446" y="40351"/>
                    <a:pt x="36786" y="50094"/>
                  </a:cubicBezTo>
                  <a:cubicBezTo>
                    <a:pt x="42658" y="59169"/>
                    <a:pt x="41256" y="71581"/>
                    <a:pt x="31514" y="77921"/>
                  </a:cubicBezTo>
                  <a:cubicBezTo>
                    <a:pt x="21437" y="84461"/>
                    <a:pt x="9158" y="80991"/>
                    <a:pt x="3219" y="71982"/>
                  </a:cubicBezTo>
                  <a:close/>
                  <a:moveTo>
                    <a:pt x="212759" y="114624"/>
                  </a:moveTo>
                  <a:cubicBezTo>
                    <a:pt x="251864" y="174683"/>
                    <a:pt x="227373" y="227935"/>
                    <a:pt x="188067" y="253494"/>
                  </a:cubicBezTo>
                  <a:cubicBezTo>
                    <a:pt x="144158" y="282122"/>
                    <a:pt x="89237" y="271979"/>
                    <a:pt x="55804" y="220661"/>
                  </a:cubicBezTo>
                  <a:cubicBezTo>
                    <a:pt x="20369" y="166341"/>
                    <a:pt x="35183" y="111287"/>
                    <a:pt x="80095" y="81992"/>
                  </a:cubicBezTo>
                  <a:cubicBezTo>
                    <a:pt x="126741" y="51628"/>
                    <a:pt x="180326" y="64908"/>
                    <a:pt x="212692" y="114557"/>
                  </a:cubicBezTo>
                  <a:close/>
                  <a:moveTo>
                    <a:pt x="65681" y="31275"/>
                  </a:moveTo>
                  <a:cubicBezTo>
                    <a:pt x="59541" y="21866"/>
                    <a:pt x="61876" y="9387"/>
                    <a:pt x="71286" y="3247"/>
                  </a:cubicBezTo>
                  <a:cubicBezTo>
                    <a:pt x="80695" y="-2892"/>
                    <a:pt x="92507" y="-89"/>
                    <a:pt x="98846" y="9654"/>
                  </a:cubicBezTo>
                  <a:cubicBezTo>
                    <a:pt x="104719" y="18729"/>
                    <a:pt x="103318" y="31141"/>
                    <a:pt x="93574" y="37481"/>
                  </a:cubicBezTo>
                  <a:cubicBezTo>
                    <a:pt x="83498" y="44021"/>
                    <a:pt x="71553" y="40351"/>
                    <a:pt x="65681" y="31275"/>
                  </a:cubicBezTo>
                  <a:close/>
                  <a:moveTo>
                    <a:pt x="85033" y="200241"/>
                  </a:moveTo>
                  <a:cubicBezTo>
                    <a:pt x="108189" y="235810"/>
                    <a:pt x="146159" y="249290"/>
                    <a:pt x="174988" y="230471"/>
                  </a:cubicBezTo>
                  <a:cubicBezTo>
                    <a:pt x="203149" y="212120"/>
                    <a:pt x="207019" y="171813"/>
                    <a:pt x="183196" y="135311"/>
                  </a:cubicBezTo>
                  <a:cubicBezTo>
                    <a:pt x="165245" y="107817"/>
                    <a:pt x="128809" y="81858"/>
                    <a:pt x="93908" y="104614"/>
                  </a:cubicBezTo>
                  <a:cubicBezTo>
                    <a:pt x="59007" y="127370"/>
                    <a:pt x="64947" y="169411"/>
                    <a:pt x="85033" y="200241"/>
                  </a:cubicBezTo>
                  <a:close/>
                </a:path>
              </a:pathLst>
            </a:custGeom>
            <a:solidFill>
              <a:srgbClr val="006475"/>
            </a:solidFill>
            <a:ln w="6673" cap="flat">
              <a:noFill/>
              <a:prstDash val="solid"/>
              <a:miter/>
            </a:ln>
          </p:spPr>
          <p:txBody>
            <a:bodyPr rtlCol="0" anchor="ctr"/>
            <a:lstStyle/>
            <a:p>
              <a:endParaRPr lang="fi-FI"/>
            </a:p>
          </p:txBody>
        </p:sp>
        <p:sp>
          <p:nvSpPr>
            <p:cNvPr id="1092" name="Vapaamuotoinen: Muoto 1091">
              <a:extLst>
                <a:ext uri="{FF2B5EF4-FFF2-40B4-BE49-F238E27FC236}">
                  <a16:creationId xmlns:a16="http://schemas.microsoft.com/office/drawing/2014/main" id="{F19E20A6-371C-69B6-949C-2944303B21A3}"/>
                </a:ext>
              </a:extLst>
            </p:cNvPr>
            <p:cNvSpPr/>
            <p:nvPr/>
          </p:nvSpPr>
          <p:spPr>
            <a:xfrm>
              <a:off x="8282559" y="3110071"/>
              <a:ext cx="162862" cy="213172"/>
            </a:xfrm>
            <a:custGeom>
              <a:avLst/>
              <a:gdLst>
                <a:gd name="connsiteX0" fmla="*/ 61253 w 162862"/>
                <a:gd name="connsiteY0" fmla="*/ 185397 h 213172"/>
                <a:gd name="connsiteX1" fmla="*/ 108633 w 162862"/>
                <a:gd name="connsiteY1" fmla="*/ 174920 h 213172"/>
                <a:gd name="connsiteX2" fmla="*/ 127385 w 162862"/>
                <a:gd name="connsiteY2" fmla="*/ 131410 h 213172"/>
                <a:gd name="connsiteX3" fmla="*/ 78537 w 162862"/>
                <a:gd name="connsiteY3" fmla="*/ 117930 h 213172"/>
                <a:gd name="connsiteX4" fmla="*/ 7000 w 162862"/>
                <a:gd name="connsiteY4" fmla="*/ 95108 h 213172"/>
                <a:gd name="connsiteX5" fmla="*/ 37564 w 162862"/>
                <a:gd name="connsiteY5" fmla="*/ 12827 h 213172"/>
                <a:gd name="connsiteX6" fmla="*/ 85010 w 162862"/>
                <a:gd name="connsiteY6" fmla="*/ 14 h 213172"/>
                <a:gd name="connsiteX7" fmla="*/ 89815 w 162862"/>
                <a:gd name="connsiteY7" fmla="*/ 26707 h 213172"/>
                <a:gd name="connsiteX8" fmla="*/ 49775 w 162862"/>
                <a:gd name="connsiteY8" fmla="*/ 36250 h 213172"/>
                <a:gd name="connsiteX9" fmla="*/ 34361 w 162862"/>
                <a:gd name="connsiteY9" fmla="*/ 75155 h 213172"/>
                <a:gd name="connsiteX10" fmla="*/ 82541 w 162862"/>
                <a:gd name="connsiteY10" fmla="*/ 85832 h 213172"/>
                <a:gd name="connsiteX11" fmla="*/ 155479 w 162862"/>
                <a:gd name="connsiteY11" fmla="*/ 111991 h 213172"/>
                <a:gd name="connsiteX12" fmla="*/ 120578 w 162862"/>
                <a:gd name="connsiteY12" fmla="*/ 198076 h 213172"/>
                <a:gd name="connsiteX13" fmla="*/ 66592 w 162862"/>
                <a:gd name="connsiteY13" fmla="*/ 213157 h 213172"/>
                <a:gd name="connsiteX14" fmla="*/ 61186 w 162862"/>
                <a:gd name="connsiteY14" fmla="*/ 185463 h 21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862" h="213172">
                  <a:moveTo>
                    <a:pt x="61253" y="185397"/>
                  </a:moveTo>
                  <a:cubicBezTo>
                    <a:pt x="73665" y="186264"/>
                    <a:pt x="93218" y="183528"/>
                    <a:pt x="108633" y="174920"/>
                  </a:cubicBezTo>
                  <a:cubicBezTo>
                    <a:pt x="130989" y="162374"/>
                    <a:pt x="135193" y="145357"/>
                    <a:pt x="127385" y="131410"/>
                  </a:cubicBezTo>
                  <a:cubicBezTo>
                    <a:pt x="119177" y="116729"/>
                    <a:pt x="105964" y="113593"/>
                    <a:pt x="78537" y="117930"/>
                  </a:cubicBezTo>
                  <a:cubicBezTo>
                    <a:pt x="42101" y="124136"/>
                    <a:pt x="18345" y="115328"/>
                    <a:pt x="7000" y="95108"/>
                  </a:cubicBezTo>
                  <a:cubicBezTo>
                    <a:pt x="-8281" y="67881"/>
                    <a:pt x="1261" y="33180"/>
                    <a:pt x="37564" y="12827"/>
                  </a:cubicBezTo>
                  <a:cubicBezTo>
                    <a:pt x="54714" y="3217"/>
                    <a:pt x="72465" y="-253"/>
                    <a:pt x="85010" y="14"/>
                  </a:cubicBezTo>
                  <a:lnTo>
                    <a:pt x="89815" y="26707"/>
                  </a:lnTo>
                  <a:cubicBezTo>
                    <a:pt x="80806" y="26240"/>
                    <a:pt x="65457" y="27508"/>
                    <a:pt x="49775" y="36250"/>
                  </a:cubicBezTo>
                  <a:cubicBezTo>
                    <a:pt x="31624" y="46393"/>
                    <a:pt x="27353" y="62542"/>
                    <a:pt x="34361" y="75155"/>
                  </a:cubicBezTo>
                  <a:cubicBezTo>
                    <a:pt x="42168" y="89102"/>
                    <a:pt x="55848" y="89769"/>
                    <a:pt x="82541" y="85832"/>
                  </a:cubicBezTo>
                  <a:cubicBezTo>
                    <a:pt x="118109" y="80560"/>
                    <a:pt x="141399" y="86833"/>
                    <a:pt x="155479" y="111991"/>
                  </a:cubicBezTo>
                  <a:cubicBezTo>
                    <a:pt x="172096" y="141687"/>
                    <a:pt x="160751" y="175587"/>
                    <a:pt x="120578" y="198076"/>
                  </a:cubicBezTo>
                  <a:cubicBezTo>
                    <a:pt x="102027" y="208419"/>
                    <a:pt x="82408" y="213491"/>
                    <a:pt x="66592" y="213157"/>
                  </a:cubicBezTo>
                  <a:lnTo>
                    <a:pt x="61186" y="185463"/>
                  </a:lnTo>
                  <a:close/>
                </a:path>
              </a:pathLst>
            </a:custGeom>
            <a:solidFill>
              <a:srgbClr val="006475"/>
            </a:solidFill>
            <a:ln w="6673" cap="flat">
              <a:noFill/>
              <a:prstDash val="solid"/>
              <a:miter/>
            </a:ln>
          </p:spPr>
          <p:txBody>
            <a:bodyPr rtlCol="0" anchor="ctr"/>
            <a:lstStyle/>
            <a:p>
              <a:endParaRPr lang="fi-FI"/>
            </a:p>
          </p:txBody>
        </p:sp>
        <p:sp>
          <p:nvSpPr>
            <p:cNvPr id="1093" name="Vapaamuotoinen: Muoto 1092">
              <a:extLst>
                <a:ext uri="{FF2B5EF4-FFF2-40B4-BE49-F238E27FC236}">
                  <a16:creationId xmlns:a16="http://schemas.microsoft.com/office/drawing/2014/main" id="{885E2779-E1AF-2843-D646-2613F662744E}"/>
                </a:ext>
              </a:extLst>
            </p:cNvPr>
            <p:cNvSpPr/>
            <p:nvPr/>
          </p:nvSpPr>
          <p:spPr>
            <a:xfrm>
              <a:off x="8396397" y="3007718"/>
              <a:ext cx="186650" cy="226241"/>
            </a:xfrm>
            <a:custGeom>
              <a:avLst/>
              <a:gdLst>
                <a:gd name="connsiteX0" fmla="*/ 33233 w 186650"/>
                <a:gd name="connsiteY0" fmla="*/ 133 h 226241"/>
                <a:gd name="connsiteX1" fmla="*/ 57857 w 186650"/>
                <a:gd name="connsiteY1" fmla="*/ 50049 h 226241"/>
                <a:gd name="connsiteX2" fmla="*/ 103102 w 186650"/>
                <a:gd name="connsiteY2" fmla="*/ 27761 h 226241"/>
                <a:gd name="connsiteX3" fmla="*/ 114980 w 186650"/>
                <a:gd name="connsiteY3" fmla="*/ 51784 h 226241"/>
                <a:gd name="connsiteX4" fmla="*/ 69736 w 186650"/>
                <a:gd name="connsiteY4" fmla="*/ 74073 h 226241"/>
                <a:gd name="connsiteX5" fmla="*/ 115914 w 186650"/>
                <a:gd name="connsiteY5" fmla="*/ 167765 h 226241"/>
                <a:gd name="connsiteX6" fmla="*/ 156287 w 186650"/>
                <a:gd name="connsiteY6" fmla="*/ 189854 h 226241"/>
                <a:gd name="connsiteX7" fmla="*/ 173504 w 186650"/>
                <a:gd name="connsiteY7" fmla="*/ 178643 h 226241"/>
                <a:gd name="connsiteX8" fmla="*/ 186650 w 186650"/>
                <a:gd name="connsiteY8" fmla="*/ 201599 h 226241"/>
                <a:gd name="connsiteX9" fmla="*/ 160759 w 186650"/>
                <a:gd name="connsiteY9" fmla="*/ 219750 h 226241"/>
                <a:gd name="connsiteX10" fmla="*/ 120118 w 186650"/>
                <a:gd name="connsiteY10" fmla="*/ 223287 h 226241"/>
                <a:gd name="connsiteX11" fmla="*/ 85618 w 186650"/>
                <a:gd name="connsiteY11" fmla="*/ 184048 h 226241"/>
                <a:gd name="connsiteX12" fmla="*/ 38839 w 186650"/>
                <a:gd name="connsiteY12" fmla="*/ 89221 h 226241"/>
                <a:gd name="connsiteX13" fmla="*/ 11879 w 186650"/>
                <a:gd name="connsiteY13" fmla="*/ 102501 h 226241"/>
                <a:gd name="connsiteX14" fmla="*/ 0 w 186650"/>
                <a:gd name="connsiteY14" fmla="*/ 78411 h 226241"/>
                <a:gd name="connsiteX15" fmla="*/ 26960 w 186650"/>
                <a:gd name="connsiteY15" fmla="*/ 65131 h 226241"/>
                <a:gd name="connsiteX16" fmla="*/ 6407 w 186650"/>
                <a:gd name="connsiteY16" fmla="*/ 23490 h 226241"/>
                <a:gd name="connsiteX17" fmla="*/ 33233 w 186650"/>
                <a:gd name="connsiteY17" fmla="*/ 0 h 22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650" h="226241">
                  <a:moveTo>
                    <a:pt x="33233" y="133"/>
                  </a:moveTo>
                  <a:lnTo>
                    <a:pt x="57857" y="50049"/>
                  </a:lnTo>
                  <a:lnTo>
                    <a:pt x="103102" y="27761"/>
                  </a:lnTo>
                  <a:lnTo>
                    <a:pt x="114980" y="51784"/>
                  </a:lnTo>
                  <a:lnTo>
                    <a:pt x="69736" y="74073"/>
                  </a:lnTo>
                  <a:lnTo>
                    <a:pt x="115914" y="167765"/>
                  </a:lnTo>
                  <a:cubicBezTo>
                    <a:pt x="126525" y="189320"/>
                    <a:pt x="138670" y="198529"/>
                    <a:pt x="156287" y="189854"/>
                  </a:cubicBezTo>
                  <a:cubicBezTo>
                    <a:pt x="164562" y="185783"/>
                    <a:pt x="170101" y="181712"/>
                    <a:pt x="173504" y="178643"/>
                  </a:cubicBezTo>
                  <a:lnTo>
                    <a:pt x="186650" y="201599"/>
                  </a:lnTo>
                  <a:cubicBezTo>
                    <a:pt x="181779" y="207137"/>
                    <a:pt x="172971" y="213677"/>
                    <a:pt x="160759" y="219750"/>
                  </a:cubicBezTo>
                  <a:cubicBezTo>
                    <a:pt x="146010" y="227024"/>
                    <a:pt x="131863" y="228158"/>
                    <a:pt x="120118" y="223287"/>
                  </a:cubicBezTo>
                  <a:cubicBezTo>
                    <a:pt x="106571" y="218348"/>
                    <a:pt x="95695" y="204535"/>
                    <a:pt x="85618" y="184048"/>
                  </a:cubicBezTo>
                  <a:lnTo>
                    <a:pt x="38839" y="89221"/>
                  </a:lnTo>
                  <a:lnTo>
                    <a:pt x="11879" y="102501"/>
                  </a:lnTo>
                  <a:lnTo>
                    <a:pt x="0" y="78411"/>
                  </a:lnTo>
                  <a:lnTo>
                    <a:pt x="26960" y="65131"/>
                  </a:lnTo>
                  <a:lnTo>
                    <a:pt x="6407" y="23490"/>
                  </a:lnTo>
                  <a:lnTo>
                    <a:pt x="33233" y="0"/>
                  </a:lnTo>
                  <a:close/>
                </a:path>
              </a:pathLst>
            </a:custGeom>
            <a:solidFill>
              <a:srgbClr val="006475"/>
            </a:solidFill>
            <a:ln w="6673" cap="flat">
              <a:noFill/>
              <a:prstDash val="solid"/>
              <a:miter/>
            </a:ln>
          </p:spPr>
          <p:txBody>
            <a:bodyPr rtlCol="0" anchor="ctr"/>
            <a:lstStyle/>
            <a:p>
              <a:endParaRPr lang="fi-FI"/>
            </a:p>
          </p:txBody>
        </p:sp>
        <p:sp>
          <p:nvSpPr>
            <p:cNvPr id="1094" name="Vapaamuotoinen: Muoto 1093">
              <a:extLst>
                <a:ext uri="{FF2B5EF4-FFF2-40B4-BE49-F238E27FC236}">
                  <a16:creationId xmlns:a16="http://schemas.microsoft.com/office/drawing/2014/main" id="{DBA9F7C9-7293-5F93-3276-4E1156694DB5}"/>
                </a:ext>
              </a:extLst>
            </p:cNvPr>
            <p:cNvSpPr/>
            <p:nvPr/>
          </p:nvSpPr>
          <p:spPr>
            <a:xfrm>
              <a:off x="8538831" y="2899568"/>
              <a:ext cx="209963" cy="276584"/>
            </a:xfrm>
            <a:custGeom>
              <a:avLst/>
              <a:gdLst>
                <a:gd name="connsiteX0" fmla="*/ 1575 w 209963"/>
                <a:gd name="connsiteY0" fmla="*/ 56967 h 276584"/>
                <a:gd name="connsiteX1" fmla="*/ 12518 w 209963"/>
                <a:gd name="connsiteY1" fmla="*/ 30274 h 276584"/>
                <a:gd name="connsiteX2" fmla="*/ 38477 w 209963"/>
                <a:gd name="connsiteY2" fmla="*/ 41552 h 276584"/>
                <a:gd name="connsiteX3" fmla="*/ 28268 w 209963"/>
                <a:gd name="connsiteY3" fmla="*/ 67978 h 276584"/>
                <a:gd name="connsiteX4" fmla="*/ 1575 w 209963"/>
                <a:gd name="connsiteY4" fmla="*/ 57034 h 276584"/>
                <a:gd name="connsiteX5" fmla="*/ 199903 w 209963"/>
                <a:gd name="connsiteY5" fmla="*/ 136645 h 276584"/>
                <a:gd name="connsiteX6" fmla="*/ 150655 w 209963"/>
                <a:gd name="connsiteY6" fmla="*/ 268842 h 276584"/>
                <a:gd name="connsiteX7" fmla="*/ 26466 w 209963"/>
                <a:gd name="connsiteY7" fmla="*/ 212787 h 276584"/>
                <a:gd name="connsiteX8" fmla="*/ 75380 w 209963"/>
                <a:gd name="connsiteY8" fmla="*/ 80724 h 276584"/>
                <a:gd name="connsiteX9" fmla="*/ 199903 w 209963"/>
                <a:gd name="connsiteY9" fmla="*/ 136645 h 276584"/>
                <a:gd name="connsiteX10" fmla="*/ 58831 w 209963"/>
                <a:gd name="connsiteY10" fmla="*/ 197906 h 276584"/>
                <a:gd name="connsiteX11" fmla="*/ 141912 w 209963"/>
                <a:gd name="connsiteY11" fmla="*/ 243884 h 276584"/>
                <a:gd name="connsiteX12" fmla="*/ 167137 w 209963"/>
                <a:gd name="connsiteY12" fmla="*/ 151727 h 276584"/>
                <a:gd name="connsiteX13" fmla="*/ 84790 w 209963"/>
                <a:gd name="connsiteY13" fmla="*/ 105481 h 276584"/>
                <a:gd name="connsiteX14" fmla="*/ 58831 w 209963"/>
                <a:gd name="connsiteY14" fmla="*/ 197972 h 276584"/>
                <a:gd name="connsiteX15" fmla="*/ 70242 w 209963"/>
                <a:gd name="connsiteY15" fmla="*/ 28138 h 276584"/>
                <a:gd name="connsiteX16" fmla="*/ 80786 w 209963"/>
                <a:gd name="connsiteY16" fmla="*/ 1579 h 276584"/>
                <a:gd name="connsiteX17" fmla="*/ 106745 w 209963"/>
                <a:gd name="connsiteY17" fmla="*/ 12857 h 276584"/>
                <a:gd name="connsiteX18" fmla="*/ 96535 w 209963"/>
                <a:gd name="connsiteY18" fmla="*/ 39283 h 276584"/>
                <a:gd name="connsiteX19" fmla="*/ 70175 w 209963"/>
                <a:gd name="connsiteY19" fmla="*/ 28205 h 27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963" h="276584">
                  <a:moveTo>
                    <a:pt x="1575" y="56967"/>
                  </a:moveTo>
                  <a:cubicBezTo>
                    <a:pt x="-2763" y="46623"/>
                    <a:pt x="2175" y="34611"/>
                    <a:pt x="12518" y="30274"/>
                  </a:cubicBezTo>
                  <a:cubicBezTo>
                    <a:pt x="22862" y="25936"/>
                    <a:pt x="34007" y="30808"/>
                    <a:pt x="38477" y="41552"/>
                  </a:cubicBezTo>
                  <a:cubicBezTo>
                    <a:pt x="42681" y="51495"/>
                    <a:pt x="39012" y="63507"/>
                    <a:pt x="28268" y="67978"/>
                  </a:cubicBezTo>
                  <a:cubicBezTo>
                    <a:pt x="17190" y="72649"/>
                    <a:pt x="5712" y="66977"/>
                    <a:pt x="1575" y="57034"/>
                  </a:cubicBezTo>
                  <a:close/>
                  <a:moveTo>
                    <a:pt x="199903" y="136645"/>
                  </a:moveTo>
                  <a:cubicBezTo>
                    <a:pt x="227597" y="202777"/>
                    <a:pt x="193830" y="250758"/>
                    <a:pt x="150655" y="268842"/>
                  </a:cubicBezTo>
                  <a:cubicBezTo>
                    <a:pt x="102274" y="289129"/>
                    <a:pt x="50155" y="269242"/>
                    <a:pt x="26466" y="212787"/>
                  </a:cubicBezTo>
                  <a:cubicBezTo>
                    <a:pt x="1441" y="152928"/>
                    <a:pt x="25865" y="101477"/>
                    <a:pt x="75380" y="80724"/>
                  </a:cubicBezTo>
                  <a:cubicBezTo>
                    <a:pt x="126698" y="59236"/>
                    <a:pt x="177014" y="81991"/>
                    <a:pt x="199903" y="136645"/>
                  </a:cubicBezTo>
                  <a:close/>
                  <a:moveTo>
                    <a:pt x="58831" y="197906"/>
                  </a:moveTo>
                  <a:cubicBezTo>
                    <a:pt x="75247" y="237077"/>
                    <a:pt x="110148" y="257164"/>
                    <a:pt x="141912" y="243884"/>
                  </a:cubicBezTo>
                  <a:cubicBezTo>
                    <a:pt x="172943" y="230871"/>
                    <a:pt x="183954" y="191966"/>
                    <a:pt x="167137" y="151727"/>
                  </a:cubicBezTo>
                  <a:cubicBezTo>
                    <a:pt x="154458" y="121430"/>
                    <a:pt x="123228" y="89399"/>
                    <a:pt x="84790" y="105481"/>
                  </a:cubicBezTo>
                  <a:cubicBezTo>
                    <a:pt x="46352" y="121564"/>
                    <a:pt x="44617" y="164006"/>
                    <a:pt x="58831" y="197972"/>
                  </a:cubicBezTo>
                  <a:close/>
                  <a:moveTo>
                    <a:pt x="70242" y="28138"/>
                  </a:moveTo>
                  <a:cubicBezTo>
                    <a:pt x="65904" y="17795"/>
                    <a:pt x="70509" y="5917"/>
                    <a:pt x="80786" y="1579"/>
                  </a:cubicBezTo>
                  <a:cubicBezTo>
                    <a:pt x="91129" y="-2759"/>
                    <a:pt x="102274" y="2113"/>
                    <a:pt x="106745" y="12857"/>
                  </a:cubicBezTo>
                  <a:cubicBezTo>
                    <a:pt x="110948" y="22800"/>
                    <a:pt x="107279" y="34812"/>
                    <a:pt x="96535" y="39283"/>
                  </a:cubicBezTo>
                  <a:cubicBezTo>
                    <a:pt x="85457" y="43954"/>
                    <a:pt x="74379" y="38148"/>
                    <a:pt x="70175" y="28205"/>
                  </a:cubicBezTo>
                  <a:close/>
                </a:path>
              </a:pathLst>
            </a:custGeom>
            <a:solidFill>
              <a:srgbClr val="006475"/>
            </a:solidFill>
            <a:ln w="6673" cap="flat">
              <a:noFill/>
              <a:prstDash val="solid"/>
              <a:miter/>
            </a:ln>
          </p:spPr>
          <p:txBody>
            <a:bodyPr rtlCol="0" anchor="ctr"/>
            <a:lstStyle/>
            <a:p>
              <a:endParaRPr lang="fi-FI"/>
            </a:p>
          </p:txBody>
        </p:sp>
        <p:sp>
          <p:nvSpPr>
            <p:cNvPr id="1095" name="Vapaamuotoinen: Muoto 1094">
              <a:extLst>
                <a:ext uri="{FF2B5EF4-FFF2-40B4-BE49-F238E27FC236}">
                  <a16:creationId xmlns:a16="http://schemas.microsoft.com/office/drawing/2014/main" id="{4BBC6488-850B-ED26-D9A7-6B662E78FB34}"/>
                </a:ext>
              </a:extLst>
            </p:cNvPr>
            <p:cNvSpPr/>
            <p:nvPr/>
          </p:nvSpPr>
          <p:spPr>
            <a:xfrm>
              <a:off x="8764559" y="2971015"/>
              <a:ext cx="101967" cy="57056"/>
            </a:xfrm>
            <a:custGeom>
              <a:avLst/>
              <a:gdLst>
                <a:gd name="connsiteX0" fmla="*/ 93425 w 101967"/>
                <a:gd name="connsiteY0" fmla="*/ 0 h 57056"/>
                <a:gd name="connsiteX1" fmla="*/ 101967 w 101967"/>
                <a:gd name="connsiteY1" fmla="*/ 24624 h 57056"/>
                <a:gd name="connsiteX2" fmla="*/ 8542 w 101967"/>
                <a:gd name="connsiteY2" fmla="*/ 57056 h 57056"/>
                <a:gd name="connsiteX3" fmla="*/ 0 w 101967"/>
                <a:gd name="connsiteY3" fmla="*/ 32499 h 57056"/>
                <a:gd name="connsiteX4" fmla="*/ 93425 w 101967"/>
                <a:gd name="connsiteY4" fmla="*/ 67 h 5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67" h="57056">
                  <a:moveTo>
                    <a:pt x="93425" y="0"/>
                  </a:moveTo>
                  <a:lnTo>
                    <a:pt x="101967" y="24624"/>
                  </a:lnTo>
                  <a:lnTo>
                    <a:pt x="8542" y="57056"/>
                  </a:lnTo>
                  <a:lnTo>
                    <a:pt x="0" y="32499"/>
                  </a:lnTo>
                  <a:lnTo>
                    <a:pt x="93425" y="67"/>
                  </a:lnTo>
                  <a:close/>
                </a:path>
              </a:pathLst>
            </a:custGeom>
            <a:solidFill>
              <a:srgbClr val="006475"/>
            </a:solidFill>
            <a:ln w="6673" cap="flat">
              <a:noFill/>
              <a:prstDash val="solid"/>
              <a:miter/>
            </a:ln>
          </p:spPr>
          <p:txBody>
            <a:bodyPr rtlCol="0" anchor="ctr"/>
            <a:lstStyle/>
            <a:p>
              <a:endParaRPr lang="fi-FI"/>
            </a:p>
          </p:txBody>
        </p:sp>
        <p:sp>
          <p:nvSpPr>
            <p:cNvPr id="1096" name="Vapaamuotoinen: Muoto 1095">
              <a:extLst>
                <a:ext uri="{FF2B5EF4-FFF2-40B4-BE49-F238E27FC236}">
                  <a16:creationId xmlns:a16="http://schemas.microsoft.com/office/drawing/2014/main" id="{A0266D54-ADE1-D19B-69F4-CF50140D09F9}"/>
                </a:ext>
              </a:extLst>
            </p:cNvPr>
            <p:cNvSpPr/>
            <p:nvPr/>
          </p:nvSpPr>
          <p:spPr>
            <a:xfrm>
              <a:off x="8948429" y="2783205"/>
              <a:ext cx="106920" cy="359713"/>
            </a:xfrm>
            <a:custGeom>
              <a:avLst/>
              <a:gdLst>
                <a:gd name="connsiteX0" fmla="*/ 42954 w 106920"/>
                <a:gd name="connsiteY0" fmla="*/ 16575 h 359713"/>
                <a:gd name="connsiteX1" fmla="*/ 27339 w 106920"/>
                <a:gd name="connsiteY1" fmla="*/ 43202 h 359713"/>
                <a:gd name="connsiteX2" fmla="*/ 846 w 106920"/>
                <a:gd name="connsiteY2" fmla="*/ 27987 h 359713"/>
                <a:gd name="connsiteX3" fmla="*/ 16728 w 106920"/>
                <a:gd name="connsiteY3" fmla="*/ 826 h 359713"/>
                <a:gd name="connsiteX4" fmla="*/ 42954 w 106920"/>
                <a:gd name="connsiteY4" fmla="*/ 16509 h 359713"/>
                <a:gd name="connsiteX5" fmla="*/ 34946 w 106920"/>
                <a:gd name="connsiteY5" fmla="*/ 334021 h 359713"/>
                <a:gd name="connsiteX6" fmla="*/ 68179 w 106920"/>
                <a:gd name="connsiteY6" fmla="*/ 309664 h 359713"/>
                <a:gd name="connsiteX7" fmla="*/ 61839 w 106920"/>
                <a:gd name="connsiteY7" fmla="*/ 235858 h 359713"/>
                <a:gd name="connsiteX8" fmla="*/ 19397 w 106920"/>
                <a:gd name="connsiteY8" fmla="*/ 79370 h 359713"/>
                <a:gd name="connsiteX9" fmla="*/ 53431 w 106920"/>
                <a:gd name="connsiteY9" fmla="*/ 70161 h 359713"/>
                <a:gd name="connsiteX10" fmla="*/ 99476 w 106920"/>
                <a:gd name="connsiteY10" fmla="*/ 239795 h 359713"/>
                <a:gd name="connsiteX11" fmla="*/ 97941 w 106920"/>
                <a:gd name="connsiteY11" fmla="*/ 322743 h 359713"/>
                <a:gd name="connsiteX12" fmla="*/ 45757 w 106920"/>
                <a:gd name="connsiteY12" fmla="*/ 359713 h 359713"/>
                <a:gd name="connsiteX13" fmla="*/ 35012 w 106920"/>
                <a:gd name="connsiteY13" fmla="*/ 334021 h 35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920" h="359713">
                  <a:moveTo>
                    <a:pt x="42954" y="16575"/>
                  </a:moveTo>
                  <a:cubicBezTo>
                    <a:pt x="46357" y="27653"/>
                    <a:pt x="40885" y="39531"/>
                    <a:pt x="27339" y="43202"/>
                  </a:cubicBezTo>
                  <a:cubicBezTo>
                    <a:pt x="14593" y="46672"/>
                    <a:pt x="3849" y="39198"/>
                    <a:pt x="846" y="27987"/>
                  </a:cubicBezTo>
                  <a:cubicBezTo>
                    <a:pt x="-2424" y="15975"/>
                    <a:pt x="3983" y="4297"/>
                    <a:pt x="16728" y="826"/>
                  </a:cubicBezTo>
                  <a:cubicBezTo>
                    <a:pt x="29074" y="-2510"/>
                    <a:pt x="39751" y="4563"/>
                    <a:pt x="42954" y="16509"/>
                  </a:cubicBezTo>
                  <a:close/>
                  <a:moveTo>
                    <a:pt x="34946" y="334021"/>
                  </a:moveTo>
                  <a:cubicBezTo>
                    <a:pt x="50094" y="328683"/>
                    <a:pt x="62440" y="320741"/>
                    <a:pt x="68179" y="309664"/>
                  </a:cubicBezTo>
                  <a:cubicBezTo>
                    <a:pt x="74518" y="296317"/>
                    <a:pt x="73985" y="280702"/>
                    <a:pt x="61839" y="235858"/>
                  </a:cubicBezTo>
                  <a:lnTo>
                    <a:pt x="19397" y="79370"/>
                  </a:lnTo>
                  <a:lnTo>
                    <a:pt x="53431" y="70161"/>
                  </a:lnTo>
                  <a:lnTo>
                    <a:pt x="99476" y="239795"/>
                  </a:lnTo>
                  <a:cubicBezTo>
                    <a:pt x="109352" y="276097"/>
                    <a:pt x="109954" y="301256"/>
                    <a:pt x="97941" y="322743"/>
                  </a:cubicBezTo>
                  <a:cubicBezTo>
                    <a:pt x="86930" y="341896"/>
                    <a:pt x="63908" y="354775"/>
                    <a:pt x="45757" y="359713"/>
                  </a:cubicBezTo>
                  <a:lnTo>
                    <a:pt x="35012" y="334021"/>
                  </a:lnTo>
                  <a:close/>
                </a:path>
              </a:pathLst>
            </a:custGeom>
            <a:solidFill>
              <a:srgbClr val="006475"/>
            </a:solidFill>
            <a:ln w="6673" cap="flat">
              <a:noFill/>
              <a:prstDash val="solid"/>
              <a:miter/>
            </a:ln>
          </p:spPr>
          <p:txBody>
            <a:bodyPr rtlCol="0" anchor="ctr"/>
            <a:lstStyle/>
            <a:p>
              <a:endParaRPr lang="fi-FI"/>
            </a:p>
          </p:txBody>
        </p:sp>
        <p:sp>
          <p:nvSpPr>
            <p:cNvPr id="1097" name="Vapaamuotoinen: Muoto 1096">
              <a:extLst>
                <a:ext uri="{FF2B5EF4-FFF2-40B4-BE49-F238E27FC236}">
                  <a16:creationId xmlns:a16="http://schemas.microsoft.com/office/drawing/2014/main" id="{60D62475-E5BF-D7B6-B71C-E00B5967C824}"/>
                </a:ext>
              </a:extLst>
            </p:cNvPr>
            <p:cNvSpPr/>
            <p:nvPr/>
          </p:nvSpPr>
          <p:spPr>
            <a:xfrm>
              <a:off x="9065322" y="2816812"/>
              <a:ext cx="175773" cy="206267"/>
            </a:xfrm>
            <a:custGeom>
              <a:avLst/>
              <a:gdLst>
                <a:gd name="connsiteX0" fmla="*/ 144543 w 175773"/>
                <a:gd name="connsiteY0" fmla="*/ 186768 h 206267"/>
                <a:gd name="connsiteX1" fmla="*/ 136602 w 175773"/>
                <a:gd name="connsiteY1" fmla="*/ 163479 h 206267"/>
                <a:gd name="connsiteX2" fmla="*/ 135400 w 175773"/>
                <a:gd name="connsiteY2" fmla="*/ 163746 h 206267"/>
                <a:gd name="connsiteX3" fmla="*/ 83616 w 175773"/>
                <a:gd name="connsiteY3" fmla="*/ 204519 h 206267"/>
                <a:gd name="connsiteX4" fmla="*/ 13881 w 175773"/>
                <a:gd name="connsiteY4" fmla="*/ 162678 h 206267"/>
                <a:gd name="connsiteX5" fmla="*/ 112445 w 175773"/>
                <a:gd name="connsiteY5" fmla="*/ 67518 h 206267"/>
                <a:gd name="connsiteX6" fmla="*/ 111577 w 175773"/>
                <a:gd name="connsiteY6" fmla="*/ 63580 h 206267"/>
                <a:gd name="connsiteX7" fmla="*/ 58992 w 175773"/>
                <a:gd name="connsiteY7" fmla="*/ 29080 h 206267"/>
                <a:gd name="connsiteX8" fmla="*/ 12746 w 175773"/>
                <a:gd name="connsiteY8" fmla="*/ 53837 h 206267"/>
                <a:gd name="connsiteX9" fmla="*/ 0 w 175773"/>
                <a:gd name="connsiteY9" fmla="*/ 32817 h 206267"/>
                <a:gd name="connsiteX10" fmla="*/ 58591 w 175773"/>
                <a:gd name="connsiteY10" fmla="*/ 2520 h 206267"/>
                <a:gd name="connsiteX11" fmla="*/ 147412 w 175773"/>
                <a:gd name="connsiteY11" fmla="*/ 64381 h 206267"/>
                <a:gd name="connsiteX12" fmla="*/ 162760 w 175773"/>
                <a:gd name="connsiteY12" fmla="*/ 135184 h 206267"/>
                <a:gd name="connsiteX13" fmla="*/ 175774 w 175773"/>
                <a:gd name="connsiteY13" fmla="*/ 179895 h 206267"/>
                <a:gd name="connsiteX14" fmla="*/ 144476 w 175773"/>
                <a:gd name="connsiteY14" fmla="*/ 186702 h 206267"/>
                <a:gd name="connsiteX15" fmla="*/ 118517 w 175773"/>
                <a:gd name="connsiteY15" fmla="*/ 91208 h 206267"/>
                <a:gd name="connsiteX16" fmla="*/ 47580 w 175773"/>
                <a:gd name="connsiteY16" fmla="*/ 151267 h 206267"/>
                <a:gd name="connsiteX17" fmla="*/ 87220 w 175773"/>
                <a:gd name="connsiteY17" fmla="*/ 177092 h 206267"/>
                <a:gd name="connsiteX18" fmla="*/ 126124 w 175773"/>
                <a:gd name="connsiteY18" fmla="*/ 135451 h 206267"/>
                <a:gd name="connsiteX19" fmla="*/ 125724 w 175773"/>
                <a:gd name="connsiteY19" fmla="*/ 124040 h 206267"/>
                <a:gd name="connsiteX20" fmla="*/ 118584 w 175773"/>
                <a:gd name="connsiteY20" fmla="*/ 91141 h 20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5773" h="206267">
                  <a:moveTo>
                    <a:pt x="144543" y="186768"/>
                  </a:moveTo>
                  <a:lnTo>
                    <a:pt x="136602" y="163479"/>
                  </a:lnTo>
                  <a:lnTo>
                    <a:pt x="135400" y="163746"/>
                  </a:lnTo>
                  <a:cubicBezTo>
                    <a:pt x="128060" y="180896"/>
                    <a:pt x="110643" y="198647"/>
                    <a:pt x="83616" y="204519"/>
                  </a:cubicBezTo>
                  <a:cubicBezTo>
                    <a:pt x="45245" y="212861"/>
                    <a:pt x="19820" y="190105"/>
                    <a:pt x="13881" y="162678"/>
                  </a:cubicBezTo>
                  <a:cubicBezTo>
                    <a:pt x="3938" y="116900"/>
                    <a:pt x="39172" y="83000"/>
                    <a:pt x="112445" y="67518"/>
                  </a:cubicBezTo>
                  <a:lnTo>
                    <a:pt x="111577" y="63580"/>
                  </a:lnTo>
                  <a:cubicBezTo>
                    <a:pt x="108174" y="47898"/>
                    <a:pt x="97763" y="20671"/>
                    <a:pt x="58992" y="29080"/>
                  </a:cubicBezTo>
                  <a:cubicBezTo>
                    <a:pt x="41375" y="32884"/>
                    <a:pt x="24157" y="42360"/>
                    <a:pt x="12746" y="53837"/>
                  </a:cubicBezTo>
                  <a:lnTo>
                    <a:pt x="0" y="32817"/>
                  </a:lnTo>
                  <a:cubicBezTo>
                    <a:pt x="13413" y="19270"/>
                    <a:pt x="34701" y="7659"/>
                    <a:pt x="58591" y="2520"/>
                  </a:cubicBezTo>
                  <a:cubicBezTo>
                    <a:pt x="116515" y="-10025"/>
                    <a:pt x="139138" y="26410"/>
                    <a:pt x="147412" y="64381"/>
                  </a:cubicBezTo>
                  <a:lnTo>
                    <a:pt x="162760" y="135184"/>
                  </a:lnTo>
                  <a:cubicBezTo>
                    <a:pt x="166297" y="151600"/>
                    <a:pt x="170568" y="167483"/>
                    <a:pt x="175774" y="179895"/>
                  </a:cubicBezTo>
                  <a:lnTo>
                    <a:pt x="144476" y="186702"/>
                  </a:lnTo>
                  <a:close/>
                  <a:moveTo>
                    <a:pt x="118517" y="91208"/>
                  </a:moveTo>
                  <a:cubicBezTo>
                    <a:pt x="80813" y="98548"/>
                    <a:pt x="39573" y="114497"/>
                    <a:pt x="47580" y="151267"/>
                  </a:cubicBezTo>
                  <a:cubicBezTo>
                    <a:pt x="52452" y="173555"/>
                    <a:pt x="69602" y="180896"/>
                    <a:pt x="87220" y="177092"/>
                  </a:cubicBezTo>
                  <a:cubicBezTo>
                    <a:pt x="111843" y="171754"/>
                    <a:pt x="124123" y="152668"/>
                    <a:pt x="126124" y="135451"/>
                  </a:cubicBezTo>
                  <a:cubicBezTo>
                    <a:pt x="126525" y="131647"/>
                    <a:pt x="126458" y="127577"/>
                    <a:pt x="125724" y="124040"/>
                  </a:cubicBezTo>
                  <a:lnTo>
                    <a:pt x="118584" y="91141"/>
                  </a:lnTo>
                  <a:close/>
                </a:path>
              </a:pathLst>
            </a:custGeom>
            <a:solidFill>
              <a:srgbClr val="006475"/>
            </a:solidFill>
            <a:ln w="6673" cap="flat">
              <a:noFill/>
              <a:prstDash val="solid"/>
              <a:miter/>
            </a:ln>
          </p:spPr>
          <p:txBody>
            <a:bodyPr rtlCol="0" anchor="ctr"/>
            <a:lstStyle/>
            <a:p>
              <a:endParaRPr lang="fi-FI"/>
            </a:p>
          </p:txBody>
        </p:sp>
        <p:sp>
          <p:nvSpPr>
            <p:cNvPr id="1098" name="Vapaamuotoinen: Muoto 1097">
              <a:extLst>
                <a:ext uri="{FF2B5EF4-FFF2-40B4-BE49-F238E27FC236}">
                  <a16:creationId xmlns:a16="http://schemas.microsoft.com/office/drawing/2014/main" id="{A4E3BD8E-DAC1-651E-9BB7-55067C7335E4}"/>
                </a:ext>
              </a:extLst>
            </p:cNvPr>
            <p:cNvSpPr/>
            <p:nvPr/>
          </p:nvSpPr>
          <p:spPr>
            <a:xfrm>
              <a:off x="9325979" y="2723038"/>
              <a:ext cx="136333" cy="249828"/>
            </a:xfrm>
            <a:custGeom>
              <a:avLst/>
              <a:gdLst>
                <a:gd name="connsiteX0" fmla="*/ 56856 w 136333"/>
                <a:gd name="connsiteY0" fmla="*/ 0 h 249828"/>
                <a:gd name="connsiteX1" fmla="*/ 63863 w 136333"/>
                <a:gd name="connsiteY1" fmla="*/ 55188 h 249828"/>
                <a:gd name="connsiteX2" fmla="*/ 113912 w 136333"/>
                <a:gd name="connsiteY2" fmla="*/ 48848 h 249828"/>
                <a:gd name="connsiteX3" fmla="*/ 117315 w 136333"/>
                <a:gd name="connsiteY3" fmla="*/ 75474 h 249828"/>
                <a:gd name="connsiteX4" fmla="*/ 67266 w 136333"/>
                <a:gd name="connsiteY4" fmla="*/ 81814 h 249828"/>
                <a:gd name="connsiteX5" fmla="*/ 80479 w 136333"/>
                <a:gd name="connsiteY5" fmla="*/ 185449 h 249828"/>
                <a:gd name="connsiteX6" fmla="*/ 111443 w 136333"/>
                <a:gd name="connsiteY6" fmla="*/ 219483 h 249828"/>
                <a:gd name="connsiteX7" fmla="*/ 131396 w 136333"/>
                <a:gd name="connsiteY7" fmla="*/ 214545 h 249828"/>
                <a:gd name="connsiteX8" fmla="*/ 136334 w 136333"/>
                <a:gd name="connsiteY8" fmla="*/ 240570 h 249828"/>
                <a:gd name="connsiteX9" fmla="*/ 105971 w 136333"/>
                <a:gd name="connsiteY9" fmla="*/ 249245 h 249828"/>
                <a:gd name="connsiteX10" fmla="*/ 66398 w 136333"/>
                <a:gd name="connsiteY10" fmla="*/ 239369 h 249828"/>
                <a:gd name="connsiteX11" fmla="*/ 46512 w 136333"/>
                <a:gd name="connsiteY11" fmla="*/ 191055 h 249828"/>
                <a:gd name="connsiteX12" fmla="*/ 33166 w 136333"/>
                <a:gd name="connsiteY12" fmla="*/ 86218 h 249828"/>
                <a:gd name="connsiteX13" fmla="*/ 3403 w 136333"/>
                <a:gd name="connsiteY13" fmla="*/ 90022 h 249828"/>
                <a:gd name="connsiteX14" fmla="*/ 0 w 136333"/>
                <a:gd name="connsiteY14" fmla="*/ 63396 h 249828"/>
                <a:gd name="connsiteX15" fmla="*/ 29762 w 136333"/>
                <a:gd name="connsiteY15" fmla="*/ 59592 h 249828"/>
                <a:gd name="connsiteX16" fmla="*/ 23890 w 136333"/>
                <a:gd name="connsiteY16" fmla="*/ 13547 h 249828"/>
                <a:gd name="connsiteX17" fmla="*/ 56856 w 136333"/>
                <a:gd name="connsiteY17" fmla="*/ 67 h 24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333" h="249828">
                  <a:moveTo>
                    <a:pt x="56856" y="0"/>
                  </a:moveTo>
                  <a:lnTo>
                    <a:pt x="63863" y="55188"/>
                  </a:lnTo>
                  <a:lnTo>
                    <a:pt x="113912" y="48848"/>
                  </a:lnTo>
                  <a:lnTo>
                    <a:pt x="117315" y="75474"/>
                  </a:lnTo>
                  <a:lnTo>
                    <a:pt x="67266" y="81814"/>
                  </a:lnTo>
                  <a:lnTo>
                    <a:pt x="80479" y="185449"/>
                  </a:lnTo>
                  <a:cubicBezTo>
                    <a:pt x="83482" y="209273"/>
                    <a:pt x="91957" y="221952"/>
                    <a:pt x="111443" y="219483"/>
                  </a:cubicBezTo>
                  <a:cubicBezTo>
                    <a:pt x="120585" y="218348"/>
                    <a:pt x="127191" y="216280"/>
                    <a:pt x="131396" y="214545"/>
                  </a:cubicBezTo>
                  <a:lnTo>
                    <a:pt x="136334" y="240570"/>
                  </a:lnTo>
                  <a:cubicBezTo>
                    <a:pt x="129928" y="244240"/>
                    <a:pt x="119451" y="247577"/>
                    <a:pt x="105971" y="249245"/>
                  </a:cubicBezTo>
                  <a:cubicBezTo>
                    <a:pt x="89688" y="251314"/>
                    <a:pt x="75941" y="247844"/>
                    <a:pt x="66398" y="239369"/>
                  </a:cubicBezTo>
                  <a:cubicBezTo>
                    <a:pt x="55188" y="230293"/>
                    <a:pt x="49382" y="213677"/>
                    <a:pt x="46512" y="191055"/>
                  </a:cubicBezTo>
                  <a:lnTo>
                    <a:pt x="33166" y="86218"/>
                  </a:lnTo>
                  <a:lnTo>
                    <a:pt x="3403" y="90022"/>
                  </a:lnTo>
                  <a:lnTo>
                    <a:pt x="0" y="63396"/>
                  </a:lnTo>
                  <a:lnTo>
                    <a:pt x="29762" y="59592"/>
                  </a:lnTo>
                  <a:lnTo>
                    <a:pt x="23890" y="13547"/>
                  </a:lnTo>
                  <a:lnTo>
                    <a:pt x="56856" y="67"/>
                  </a:lnTo>
                  <a:close/>
                </a:path>
              </a:pathLst>
            </a:custGeom>
            <a:solidFill>
              <a:srgbClr val="006475"/>
            </a:solidFill>
            <a:ln w="6673" cap="flat">
              <a:noFill/>
              <a:prstDash val="solid"/>
              <a:miter/>
            </a:ln>
          </p:spPr>
          <p:txBody>
            <a:bodyPr rtlCol="0" anchor="ctr"/>
            <a:lstStyle/>
            <a:p>
              <a:endParaRPr lang="fi-FI"/>
            </a:p>
          </p:txBody>
        </p:sp>
        <p:sp>
          <p:nvSpPr>
            <p:cNvPr id="1099" name="Vapaamuotoinen: Muoto 1098">
              <a:extLst>
                <a:ext uri="{FF2B5EF4-FFF2-40B4-BE49-F238E27FC236}">
                  <a16:creationId xmlns:a16="http://schemas.microsoft.com/office/drawing/2014/main" id="{F9B6E6EF-D8E4-1287-A7F4-7E4B17BB643C}"/>
                </a:ext>
              </a:extLst>
            </p:cNvPr>
            <p:cNvSpPr/>
            <p:nvPr/>
          </p:nvSpPr>
          <p:spPr>
            <a:xfrm>
              <a:off x="9464582" y="2755870"/>
              <a:ext cx="181778" cy="292821"/>
            </a:xfrm>
            <a:custGeom>
              <a:avLst/>
              <a:gdLst>
                <a:gd name="connsiteX0" fmla="*/ 38371 w 181778"/>
                <a:gd name="connsiteY0" fmla="*/ 9876 h 292821"/>
                <a:gd name="connsiteX1" fmla="*/ 88554 w 181778"/>
                <a:gd name="connsiteY1" fmla="*/ 121186 h 292821"/>
                <a:gd name="connsiteX2" fmla="*/ 103635 w 181778"/>
                <a:gd name="connsiteY2" fmla="*/ 159891 h 292821"/>
                <a:gd name="connsiteX3" fmla="*/ 104435 w 181778"/>
                <a:gd name="connsiteY3" fmla="*/ 159891 h 292821"/>
                <a:gd name="connsiteX4" fmla="*/ 114045 w 181778"/>
                <a:gd name="connsiteY4" fmla="*/ 118650 h 292821"/>
                <a:gd name="connsiteX5" fmla="*/ 144608 w 181778"/>
                <a:gd name="connsiteY5" fmla="*/ 2536 h 292821"/>
                <a:gd name="connsiteX6" fmla="*/ 181779 w 181778"/>
                <a:gd name="connsiteY6" fmla="*/ 0 h 292821"/>
                <a:gd name="connsiteX7" fmla="*/ 138536 w 181778"/>
                <a:gd name="connsiteY7" fmla="*/ 141473 h 292821"/>
                <a:gd name="connsiteX8" fmla="*/ 80546 w 181778"/>
                <a:gd name="connsiteY8" fmla="*/ 267063 h 292821"/>
                <a:gd name="connsiteX9" fmla="*/ 38971 w 181778"/>
                <a:gd name="connsiteY9" fmla="*/ 292822 h 292821"/>
                <a:gd name="connsiteX10" fmla="*/ 28161 w 181778"/>
                <a:gd name="connsiteY10" fmla="*/ 263860 h 292821"/>
                <a:gd name="connsiteX11" fmla="*/ 57723 w 181778"/>
                <a:gd name="connsiteY11" fmla="*/ 244574 h 292821"/>
                <a:gd name="connsiteX12" fmla="*/ 84616 w 181778"/>
                <a:gd name="connsiteY12" fmla="*/ 203400 h 292821"/>
                <a:gd name="connsiteX13" fmla="*/ 86819 w 181778"/>
                <a:gd name="connsiteY13" fmla="*/ 194792 h 292821"/>
                <a:gd name="connsiteX14" fmla="*/ 83749 w 181778"/>
                <a:gd name="connsiteY14" fmla="*/ 185783 h 292821"/>
                <a:gd name="connsiteX15" fmla="*/ 0 w 181778"/>
                <a:gd name="connsiteY15" fmla="*/ 12546 h 292821"/>
                <a:gd name="connsiteX16" fmla="*/ 38371 w 181778"/>
                <a:gd name="connsiteY16" fmla="*/ 9876 h 29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778" h="292821">
                  <a:moveTo>
                    <a:pt x="38371" y="9876"/>
                  </a:moveTo>
                  <a:lnTo>
                    <a:pt x="88554" y="121186"/>
                  </a:lnTo>
                  <a:cubicBezTo>
                    <a:pt x="93825" y="133665"/>
                    <a:pt x="99698" y="148546"/>
                    <a:pt x="103635" y="159891"/>
                  </a:cubicBezTo>
                  <a:lnTo>
                    <a:pt x="104435" y="159891"/>
                  </a:lnTo>
                  <a:cubicBezTo>
                    <a:pt x="107239" y="148012"/>
                    <a:pt x="110242" y="132931"/>
                    <a:pt x="114045" y="118650"/>
                  </a:cubicBezTo>
                  <a:lnTo>
                    <a:pt x="144608" y="2536"/>
                  </a:lnTo>
                  <a:lnTo>
                    <a:pt x="181779" y="0"/>
                  </a:lnTo>
                  <a:lnTo>
                    <a:pt x="138536" y="141473"/>
                  </a:lnTo>
                  <a:cubicBezTo>
                    <a:pt x="117916" y="209540"/>
                    <a:pt x="103101" y="244641"/>
                    <a:pt x="80546" y="267063"/>
                  </a:cubicBezTo>
                  <a:cubicBezTo>
                    <a:pt x="64396" y="283412"/>
                    <a:pt x="47647" y="290619"/>
                    <a:pt x="38971" y="292822"/>
                  </a:cubicBezTo>
                  <a:lnTo>
                    <a:pt x="28161" y="263860"/>
                  </a:lnTo>
                  <a:cubicBezTo>
                    <a:pt x="36770" y="260456"/>
                    <a:pt x="47980" y="254050"/>
                    <a:pt x="57723" y="244574"/>
                  </a:cubicBezTo>
                  <a:cubicBezTo>
                    <a:pt x="66799" y="236299"/>
                    <a:pt x="77809" y="221885"/>
                    <a:pt x="84616" y="203400"/>
                  </a:cubicBezTo>
                  <a:cubicBezTo>
                    <a:pt x="85951" y="199663"/>
                    <a:pt x="86952" y="196794"/>
                    <a:pt x="86819" y="194792"/>
                  </a:cubicBezTo>
                  <a:cubicBezTo>
                    <a:pt x="86685" y="192790"/>
                    <a:pt x="85684" y="190054"/>
                    <a:pt x="83749" y="185783"/>
                  </a:cubicBezTo>
                  <a:lnTo>
                    <a:pt x="0" y="12546"/>
                  </a:lnTo>
                  <a:lnTo>
                    <a:pt x="38371" y="9876"/>
                  </a:lnTo>
                  <a:close/>
                </a:path>
              </a:pathLst>
            </a:custGeom>
            <a:solidFill>
              <a:srgbClr val="006475"/>
            </a:solidFill>
            <a:ln w="6673" cap="flat">
              <a:noFill/>
              <a:prstDash val="solid"/>
              <a:miter/>
            </a:ln>
          </p:spPr>
          <p:txBody>
            <a:bodyPr rtlCol="0" anchor="ctr"/>
            <a:lstStyle/>
            <a:p>
              <a:endParaRPr lang="fi-FI"/>
            </a:p>
          </p:txBody>
        </p:sp>
        <p:sp>
          <p:nvSpPr>
            <p:cNvPr id="1100" name="Vapaamuotoinen: Muoto 1099">
              <a:extLst>
                <a:ext uri="{FF2B5EF4-FFF2-40B4-BE49-F238E27FC236}">
                  <a16:creationId xmlns:a16="http://schemas.microsoft.com/office/drawing/2014/main" id="{1F830B12-C0C0-C546-BCE3-F7872809A1B7}"/>
                </a:ext>
              </a:extLst>
            </p:cNvPr>
            <p:cNvSpPr/>
            <p:nvPr/>
          </p:nvSpPr>
          <p:spPr>
            <a:xfrm>
              <a:off x="9669182" y="2679928"/>
              <a:ext cx="189386" cy="273469"/>
            </a:xfrm>
            <a:custGeom>
              <a:avLst/>
              <a:gdLst>
                <a:gd name="connsiteX0" fmla="*/ 189387 w 189386"/>
                <a:gd name="connsiteY0" fmla="*/ 170769 h 273469"/>
                <a:gd name="connsiteX1" fmla="*/ 92692 w 189386"/>
                <a:gd name="connsiteY1" fmla="*/ 273470 h 273469"/>
                <a:gd name="connsiteX2" fmla="*/ 0 w 189386"/>
                <a:gd name="connsiteY2" fmla="*/ 173571 h 273469"/>
                <a:gd name="connsiteX3" fmla="*/ 96295 w 189386"/>
                <a:gd name="connsiteY3" fmla="*/ 70870 h 273469"/>
                <a:gd name="connsiteX4" fmla="*/ 189387 w 189386"/>
                <a:gd name="connsiteY4" fmla="*/ 170769 h 273469"/>
                <a:gd name="connsiteX5" fmla="*/ 35636 w 189386"/>
                <a:gd name="connsiteY5" fmla="*/ 172437 h 273469"/>
                <a:gd name="connsiteX6" fmla="*/ 94360 w 189386"/>
                <a:gd name="connsiteY6" fmla="*/ 247044 h 273469"/>
                <a:gd name="connsiteX7" fmla="*/ 153352 w 189386"/>
                <a:gd name="connsiteY7" fmla="*/ 171903 h 273469"/>
                <a:gd name="connsiteX8" fmla="*/ 95428 w 189386"/>
                <a:gd name="connsiteY8" fmla="*/ 97296 h 273469"/>
                <a:gd name="connsiteX9" fmla="*/ 35636 w 189386"/>
                <a:gd name="connsiteY9" fmla="*/ 172437 h 273469"/>
                <a:gd name="connsiteX10" fmla="*/ 37571 w 189386"/>
                <a:gd name="connsiteY10" fmla="*/ 20354 h 273469"/>
                <a:gd name="connsiteX11" fmla="*/ 58058 w 189386"/>
                <a:gd name="connsiteY11" fmla="*/ 0 h 273469"/>
                <a:gd name="connsiteX12" fmla="*/ 77610 w 189386"/>
                <a:gd name="connsiteY12" fmla="*/ 20487 h 273469"/>
                <a:gd name="connsiteX13" fmla="*/ 57924 w 189386"/>
                <a:gd name="connsiteY13" fmla="*/ 40841 h 273469"/>
                <a:gd name="connsiteX14" fmla="*/ 37571 w 189386"/>
                <a:gd name="connsiteY14" fmla="*/ 20354 h 273469"/>
                <a:gd name="connsiteX15" fmla="*/ 112044 w 189386"/>
                <a:gd name="connsiteY15" fmla="*/ 20487 h 273469"/>
                <a:gd name="connsiteX16" fmla="*/ 132131 w 189386"/>
                <a:gd name="connsiteY16" fmla="*/ 134 h 273469"/>
                <a:gd name="connsiteX17" fmla="*/ 151684 w 189386"/>
                <a:gd name="connsiteY17" fmla="*/ 20554 h 273469"/>
                <a:gd name="connsiteX18" fmla="*/ 131997 w 189386"/>
                <a:gd name="connsiteY18" fmla="*/ 40907 h 273469"/>
                <a:gd name="connsiteX19" fmla="*/ 112044 w 189386"/>
                <a:gd name="connsiteY19" fmla="*/ 20420 h 27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386" h="273469">
                  <a:moveTo>
                    <a:pt x="189387" y="170769"/>
                  </a:moveTo>
                  <a:cubicBezTo>
                    <a:pt x="189254" y="242439"/>
                    <a:pt x="139538" y="273536"/>
                    <a:pt x="92692" y="273470"/>
                  </a:cubicBezTo>
                  <a:cubicBezTo>
                    <a:pt x="40240" y="273336"/>
                    <a:pt x="-132" y="234832"/>
                    <a:pt x="0" y="173571"/>
                  </a:cubicBezTo>
                  <a:cubicBezTo>
                    <a:pt x="134" y="108707"/>
                    <a:pt x="42642" y="70803"/>
                    <a:pt x="96295" y="70870"/>
                  </a:cubicBezTo>
                  <a:cubicBezTo>
                    <a:pt x="151950" y="71004"/>
                    <a:pt x="189454" y="111510"/>
                    <a:pt x="189387" y="170769"/>
                  </a:cubicBezTo>
                  <a:close/>
                  <a:moveTo>
                    <a:pt x="35636" y="172437"/>
                  </a:moveTo>
                  <a:cubicBezTo>
                    <a:pt x="35569" y="214879"/>
                    <a:pt x="59927" y="246977"/>
                    <a:pt x="94360" y="247044"/>
                  </a:cubicBezTo>
                  <a:cubicBezTo>
                    <a:pt x="127993" y="247044"/>
                    <a:pt x="153285" y="215546"/>
                    <a:pt x="153352" y="171903"/>
                  </a:cubicBezTo>
                  <a:cubicBezTo>
                    <a:pt x="153352" y="139071"/>
                    <a:pt x="137069" y="97430"/>
                    <a:pt x="95428" y="97296"/>
                  </a:cubicBezTo>
                  <a:cubicBezTo>
                    <a:pt x="53787" y="97229"/>
                    <a:pt x="35703" y="135601"/>
                    <a:pt x="35636" y="172437"/>
                  </a:cubicBezTo>
                  <a:close/>
                  <a:moveTo>
                    <a:pt x="37571" y="20354"/>
                  </a:moveTo>
                  <a:cubicBezTo>
                    <a:pt x="37571" y="9143"/>
                    <a:pt x="46847" y="-66"/>
                    <a:pt x="58058" y="0"/>
                  </a:cubicBezTo>
                  <a:cubicBezTo>
                    <a:pt x="69269" y="0"/>
                    <a:pt x="77677" y="8876"/>
                    <a:pt x="77610" y="20487"/>
                  </a:cubicBezTo>
                  <a:cubicBezTo>
                    <a:pt x="77610" y="31298"/>
                    <a:pt x="69536" y="40907"/>
                    <a:pt x="57924" y="40841"/>
                  </a:cubicBezTo>
                  <a:cubicBezTo>
                    <a:pt x="45912" y="40841"/>
                    <a:pt x="37504" y="31164"/>
                    <a:pt x="37571" y="20354"/>
                  </a:cubicBezTo>
                  <a:close/>
                  <a:moveTo>
                    <a:pt x="112044" y="20487"/>
                  </a:moveTo>
                  <a:cubicBezTo>
                    <a:pt x="112044" y="9276"/>
                    <a:pt x="120919" y="67"/>
                    <a:pt x="132131" y="134"/>
                  </a:cubicBezTo>
                  <a:cubicBezTo>
                    <a:pt x="143342" y="134"/>
                    <a:pt x="151750" y="9009"/>
                    <a:pt x="151684" y="20554"/>
                  </a:cubicBezTo>
                  <a:cubicBezTo>
                    <a:pt x="151684" y="31365"/>
                    <a:pt x="143608" y="40974"/>
                    <a:pt x="131997" y="40907"/>
                  </a:cubicBezTo>
                  <a:cubicBezTo>
                    <a:pt x="119986" y="40907"/>
                    <a:pt x="111977" y="31231"/>
                    <a:pt x="112044" y="20420"/>
                  </a:cubicBezTo>
                  <a:close/>
                </a:path>
              </a:pathLst>
            </a:custGeom>
            <a:solidFill>
              <a:srgbClr val="006475"/>
            </a:solidFill>
            <a:ln w="6673" cap="flat">
              <a:noFill/>
              <a:prstDash val="solid"/>
              <a:miter/>
            </a:ln>
          </p:spPr>
          <p:txBody>
            <a:bodyPr rtlCol="0" anchor="ctr"/>
            <a:lstStyle/>
            <a:p>
              <a:endParaRPr lang="fi-FI"/>
            </a:p>
          </p:txBody>
        </p:sp>
        <p:sp>
          <p:nvSpPr>
            <p:cNvPr id="1101" name="Vapaamuotoinen: Muoto 1100">
              <a:extLst>
                <a:ext uri="{FF2B5EF4-FFF2-40B4-BE49-F238E27FC236}">
                  <a16:creationId xmlns:a16="http://schemas.microsoft.com/office/drawing/2014/main" id="{F351B695-6ABE-DACD-1FB8-D35FECBDD889}"/>
                </a:ext>
              </a:extLst>
            </p:cNvPr>
            <p:cNvSpPr/>
            <p:nvPr/>
          </p:nvSpPr>
          <p:spPr>
            <a:xfrm>
              <a:off x="9898075" y="2668251"/>
              <a:ext cx="166096" cy="295557"/>
            </a:xfrm>
            <a:custGeom>
              <a:avLst/>
              <a:gdLst>
                <a:gd name="connsiteX0" fmla="*/ 42508 w 166096"/>
                <a:gd name="connsiteY0" fmla="*/ 181445 h 295557"/>
                <a:gd name="connsiteX1" fmla="*/ 43309 w 166096"/>
                <a:gd name="connsiteY1" fmla="*/ 181445 h 295557"/>
                <a:gd name="connsiteX2" fmla="*/ 62128 w 166096"/>
                <a:gd name="connsiteY2" fmla="*/ 160825 h 295557"/>
                <a:gd name="connsiteX3" fmla="*/ 123789 w 166096"/>
                <a:gd name="connsiteY3" fmla="*/ 98364 h 295557"/>
                <a:gd name="connsiteX4" fmla="*/ 166097 w 166096"/>
                <a:gd name="connsiteY4" fmla="*/ 101500 h 295557"/>
                <a:gd name="connsiteX5" fmla="*/ 85551 w 166096"/>
                <a:gd name="connsiteY5" fmla="*/ 175439 h 295557"/>
                <a:gd name="connsiteX6" fmla="*/ 162160 w 166096"/>
                <a:gd name="connsiteY6" fmla="*/ 295558 h 295557"/>
                <a:gd name="connsiteX7" fmla="*/ 119451 w 166096"/>
                <a:gd name="connsiteY7" fmla="*/ 292355 h 295557"/>
                <a:gd name="connsiteX8" fmla="*/ 59658 w 166096"/>
                <a:gd name="connsiteY8" fmla="*/ 194792 h 295557"/>
                <a:gd name="connsiteX9" fmla="*/ 40173 w 166096"/>
                <a:gd name="connsiteY9" fmla="*/ 213410 h 295557"/>
                <a:gd name="connsiteX10" fmla="*/ 34767 w 166096"/>
                <a:gd name="connsiteY10" fmla="*/ 286082 h 295557"/>
                <a:gd name="connsiteX11" fmla="*/ 0 w 166096"/>
                <a:gd name="connsiteY11" fmla="*/ 283479 h 295557"/>
                <a:gd name="connsiteX12" fmla="*/ 21021 w 166096"/>
                <a:gd name="connsiteY12" fmla="*/ 0 h 295557"/>
                <a:gd name="connsiteX13" fmla="*/ 55788 w 166096"/>
                <a:gd name="connsiteY13" fmla="*/ 2603 h 295557"/>
                <a:gd name="connsiteX14" fmla="*/ 42508 w 166096"/>
                <a:gd name="connsiteY14" fmla="*/ 181512 h 29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6096" h="295557">
                  <a:moveTo>
                    <a:pt x="42508" y="181445"/>
                  </a:moveTo>
                  <a:lnTo>
                    <a:pt x="43309" y="181445"/>
                  </a:lnTo>
                  <a:cubicBezTo>
                    <a:pt x="48581" y="175039"/>
                    <a:pt x="55989" y="167165"/>
                    <a:pt x="62128" y="160825"/>
                  </a:cubicBezTo>
                  <a:lnTo>
                    <a:pt x="123789" y="98364"/>
                  </a:lnTo>
                  <a:lnTo>
                    <a:pt x="166097" y="101500"/>
                  </a:lnTo>
                  <a:lnTo>
                    <a:pt x="85551" y="175439"/>
                  </a:lnTo>
                  <a:lnTo>
                    <a:pt x="162160" y="295558"/>
                  </a:lnTo>
                  <a:lnTo>
                    <a:pt x="119451" y="292355"/>
                  </a:lnTo>
                  <a:lnTo>
                    <a:pt x="59658" y="194792"/>
                  </a:lnTo>
                  <a:lnTo>
                    <a:pt x="40173" y="213410"/>
                  </a:lnTo>
                  <a:lnTo>
                    <a:pt x="34767" y="286082"/>
                  </a:lnTo>
                  <a:lnTo>
                    <a:pt x="0" y="283479"/>
                  </a:lnTo>
                  <a:lnTo>
                    <a:pt x="21021" y="0"/>
                  </a:lnTo>
                  <a:lnTo>
                    <a:pt x="55788" y="2603"/>
                  </a:lnTo>
                  <a:lnTo>
                    <a:pt x="42508" y="181512"/>
                  </a:lnTo>
                  <a:close/>
                </a:path>
              </a:pathLst>
            </a:custGeom>
            <a:solidFill>
              <a:srgbClr val="006475"/>
            </a:solidFill>
            <a:ln w="6673" cap="flat">
              <a:noFill/>
              <a:prstDash val="solid"/>
              <a:miter/>
            </a:ln>
          </p:spPr>
          <p:txBody>
            <a:bodyPr rtlCol="0" anchor="ctr"/>
            <a:lstStyle/>
            <a:p>
              <a:endParaRPr lang="fi-FI"/>
            </a:p>
          </p:txBody>
        </p:sp>
        <p:sp>
          <p:nvSpPr>
            <p:cNvPr id="1102" name="Vapaamuotoinen: Muoto 1101">
              <a:extLst>
                <a:ext uri="{FF2B5EF4-FFF2-40B4-BE49-F238E27FC236}">
                  <a16:creationId xmlns:a16="http://schemas.microsoft.com/office/drawing/2014/main" id="{8A9A7CF6-8742-F330-55BF-98CAEBDDC37B}"/>
                </a:ext>
              </a:extLst>
            </p:cNvPr>
            <p:cNvSpPr/>
            <p:nvPr/>
          </p:nvSpPr>
          <p:spPr>
            <a:xfrm>
              <a:off x="10062771" y="2772220"/>
              <a:ext cx="205601" cy="282277"/>
            </a:xfrm>
            <a:custGeom>
              <a:avLst/>
              <a:gdLst>
                <a:gd name="connsiteX0" fmla="*/ 63396 w 205601"/>
                <a:gd name="connsiteY0" fmla="*/ 5539 h 282277"/>
                <a:gd name="connsiteX1" fmla="*/ 89088 w 205601"/>
                <a:gd name="connsiteY1" fmla="*/ 124923 h 282277"/>
                <a:gd name="connsiteX2" fmla="*/ 95694 w 205601"/>
                <a:gd name="connsiteY2" fmla="*/ 165897 h 282277"/>
                <a:gd name="connsiteX3" fmla="*/ 96495 w 205601"/>
                <a:gd name="connsiteY3" fmla="*/ 166030 h 282277"/>
                <a:gd name="connsiteX4" fmla="*/ 114512 w 205601"/>
                <a:gd name="connsiteY4" fmla="*/ 127792 h 282277"/>
                <a:gd name="connsiteX5" fmla="*/ 168766 w 205601"/>
                <a:gd name="connsiteY5" fmla="*/ 20754 h 282277"/>
                <a:gd name="connsiteX6" fmla="*/ 205602 w 205601"/>
                <a:gd name="connsiteY6" fmla="*/ 26026 h 282277"/>
                <a:gd name="connsiteX7" fmla="*/ 133597 w 205601"/>
                <a:gd name="connsiteY7" fmla="*/ 155219 h 282277"/>
                <a:gd name="connsiteX8" fmla="*/ 50516 w 205601"/>
                <a:gd name="connsiteY8" fmla="*/ 265862 h 282277"/>
                <a:gd name="connsiteX9" fmla="*/ 4471 w 205601"/>
                <a:gd name="connsiteY9" fmla="*/ 282278 h 282277"/>
                <a:gd name="connsiteX10" fmla="*/ 0 w 205601"/>
                <a:gd name="connsiteY10" fmla="*/ 251714 h 282277"/>
                <a:gd name="connsiteX11" fmla="*/ 32965 w 205601"/>
                <a:gd name="connsiteY11" fmla="*/ 239035 h 282277"/>
                <a:gd name="connsiteX12" fmla="*/ 67866 w 205601"/>
                <a:gd name="connsiteY12" fmla="*/ 204401 h 282277"/>
                <a:gd name="connsiteX13" fmla="*/ 71803 w 205601"/>
                <a:gd name="connsiteY13" fmla="*/ 196460 h 282277"/>
                <a:gd name="connsiteX14" fmla="*/ 70736 w 205601"/>
                <a:gd name="connsiteY14" fmla="*/ 186984 h 282277"/>
                <a:gd name="connsiteX15" fmla="*/ 25224 w 205601"/>
                <a:gd name="connsiteY15" fmla="*/ 0 h 282277"/>
                <a:gd name="connsiteX16" fmla="*/ 63262 w 205601"/>
                <a:gd name="connsiteY16" fmla="*/ 5472 h 28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601" h="282277">
                  <a:moveTo>
                    <a:pt x="63396" y="5539"/>
                  </a:moveTo>
                  <a:lnTo>
                    <a:pt x="89088" y="124923"/>
                  </a:lnTo>
                  <a:cubicBezTo>
                    <a:pt x="91623" y="138203"/>
                    <a:pt x="94226" y="153952"/>
                    <a:pt x="95694" y="165897"/>
                  </a:cubicBezTo>
                  <a:lnTo>
                    <a:pt x="96495" y="166030"/>
                  </a:lnTo>
                  <a:cubicBezTo>
                    <a:pt x="101700" y="155019"/>
                    <a:pt x="107772" y="140939"/>
                    <a:pt x="114512" y="127792"/>
                  </a:cubicBezTo>
                  <a:lnTo>
                    <a:pt x="168766" y="20754"/>
                  </a:lnTo>
                  <a:lnTo>
                    <a:pt x="205602" y="26026"/>
                  </a:lnTo>
                  <a:lnTo>
                    <a:pt x="133597" y="155219"/>
                  </a:lnTo>
                  <a:cubicBezTo>
                    <a:pt x="99164" y="217414"/>
                    <a:pt x="77276" y="248645"/>
                    <a:pt x="50516" y="265862"/>
                  </a:cubicBezTo>
                  <a:cubicBezTo>
                    <a:pt x="31297" y="278474"/>
                    <a:pt x="13412" y="281944"/>
                    <a:pt x="4471" y="282278"/>
                  </a:cubicBezTo>
                  <a:lnTo>
                    <a:pt x="0" y="251714"/>
                  </a:lnTo>
                  <a:cubicBezTo>
                    <a:pt x="9142" y="250180"/>
                    <a:pt x="21421" y="246309"/>
                    <a:pt x="32965" y="239035"/>
                  </a:cubicBezTo>
                  <a:cubicBezTo>
                    <a:pt x="43576" y="232896"/>
                    <a:pt x="57390" y="221084"/>
                    <a:pt x="67866" y="204401"/>
                  </a:cubicBezTo>
                  <a:cubicBezTo>
                    <a:pt x="69935" y="201065"/>
                    <a:pt x="71537" y="198462"/>
                    <a:pt x="71803" y="196460"/>
                  </a:cubicBezTo>
                  <a:cubicBezTo>
                    <a:pt x="72070" y="194458"/>
                    <a:pt x="71670" y="191589"/>
                    <a:pt x="70736" y="186984"/>
                  </a:cubicBezTo>
                  <a:lnTo>
                    <a:pt x="25224" y="0"/>
                  </a:lnTo>
                  <a:lnTo>
                    <a:pt x="63262" y="5472"/>
                  </a:lnTo>
                  <a:close/>
                </a:path>
              </a:pathLst>
            </a:custGeom>
            <a:solidFill>
              <a:srgbClr val="006475"/>
            </a:solidFill>
            <a:ln w="6673" cap="flat">
              <a:noFill/>
              <a:prstDash val="solid"/>
              <a:miter/>
            </a:ln>
          </p:spPr>
          <p:txBody>
            <a:bodyPr rtlCol="0" anchor="ctr"/>
            <a:lstStyle/>
            <a:p>
              <a:endParaRPr lang="fi-FI"/>
            </a:p>
          </p:txBody>
        </p:sp>
        <p:sp>
          <p:nvSpPr>
            <p:cNvPr id="1103" name="Vapaamuotoinen: Muoto 1102">
              <a:extLst>
                <a:ext uri="{FF2B5EF4-FFF2-40B4-BE49-F238E27FC236}">
                  <a16:creationId xmlns:a16="http://schemas.microsoft.com/office/drawing/2014/main" id="{D3597CC8-7B8D-6B2D-ECD1-9A0C4E7F17E0}"/>
                </a:ext>
              </a:extLst>
            </p:cNvPr>
            <p:cNvSpPr/>
            <p:nvPr/>
          </p:nvSpPr>
          <p:spPr>
            <a:xfrm>
              <a:off x="10267839" y="2717566"/>
              <a:ext cx="189186" cy="311973"/>
            </a:xfrm>
            <a:custGeom>
              <a:avLst/>
              <a:gdLst>
                <a:gd name="connsiteX0" fmla="*/ 55922 w 189186"/>
                <a:gd name="connsiteY0" fmla="*/ 182847 h 311973"/>
                <a:gd name="connsiteX1" fmla="*/ 56722 w 189186"/>
                <a:gd name="connsiteY1" fmla="*/ 182980 h 311973"/>
                <a:gd name="connsiteX2" fmla="*/ 78143 w 189186"/>
                <a:gd name="connsiteY2" fmla="*/ 165029 h 311973"/>
                <a:gd name="connsiteX3" fmla="*/ 147679 w 189186"/>
                <a:gd name="connsiteY3" fmla="*/ 111443 h 311973"/>
                <a:gd name="connsiteX4" fmla="*/ 189186 w 189186"/>
                <a:gd name="connsiteY4" fmla="*/ 120252 h 311973"/>
                <a:gd name="connsiteX5" fmla="*/ 99365 w 189186"/>
                <a:gd name="connsiteY5" fmla="*/ 182580 h 311973"/>
                <a:gd name="connsiteX6" fmla="*/ 159023 w 189186"/>
                <a:gd name="connsiteY6" fmla="*/ 311974 h 311973"/>
                <a:gd name="connsiteX7" fmla="*/ 117115 w 189186"/>
                <a:gd name="connsiteY7" fmla="*/ 303032 h 311973"/>
                <a:gd name="connsiteX8" fmla="*/ 71070 w 189186"/>
                <a:gd name="connsiteY8" fmla="*/ 198262 h 311973"/>
                <a:gd name="connsiteX9" fmla="*/ 49249 w 189186"/>
                <a:gd name="connsiteY9" fmla="*/ 214077 h 311973"/>
                <a:gd name="connsiteX10" fmla="*/ 34100 w 189186"/>
                <a:gd name="connsiteY10" fmla="*/ 285348 h 311973"/>
                <a:gd name="connsiteX11" fmla="*/ 0 w 189186"/>
                <a:gd name="connsiteY11" fmla="*/ 278074 h 311973"/>
                <a:gd name="connsiteX12" fmla="*/ 59192 w 189186"/>
                <a:gd name="connsiteY12" fmla="*/ 0 h 311973"/>
                <a:gd name="connsiteX13" fmla="*/ 93292 w 189186"/>
                <a:gd name="connsiteY13" fmla="*/ 7274 h 311973"/>
                <a:gd name="connsiteX14" fmla="*/ 55922 w 189186"/>
                <a:gd name="connsiteY14" fmla="*/ 182713 h 31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186" h="311973">
                  <a:moveTo>
                    <a:pt x="55922" y="182847"/>
                  </a:moveTo>
                  <a:lnTo>
                    <a:pt x="56722" y="182980"/>
                  </a:lnTo>
                  <a:cubicBezTo>
                    <a:pt x="62861" y="177308"/>
                    <a:pt x="71270" y="170501"/>
                    <a:pt x="78143" y="165029"/>
                  </a:cubicBezTo>
                  <a:lnTo>
                    <a:pt x="147679" y="111443"/>
                  </a:lnTo>
                  <a:lnTo>
                    <a:pt x="189186" y="120252"/>
                  </a:lnTo>
                  <a:lnTo>
                    <a:pt x="99365" y="182580"/>
                  </a:lnTo>
                  <a:lnTo>
                    <a:pt x="159023" y="311974"/>
                  </a:lnTo>
                  <a:lnTo>
                    <a:pt x="117115" y="303032"/>
                  </a:lnTo>
                  <a:lnTo>
                    <a:pt x="71070" y="198262"/>
                  </a:lnTo>
                  <a:lnTo>
                    <a:pt x="49249" y="214077"/>
                  </a:lnTo>
                  <a:lnTo>
                    <a:pt x="34100" y="285348"/>
                  </a:lnTo>
                  <a:lnTo>
                    <a:pt x="0" y="278074"/>
                  </a:lnTo>
                  <a:lnTo>
                    <a:pt x="59192" y="0"/>
                  </a:lnTo>
                  <a:lnTo>
                    <a:pt x="93292" y="7274"/>
                  </a:lnTo>
                  <a:lnTo>
                    <a:pt x="55922" y="182713"/>
                  </a:lnTo>
                  <a:close/>
                </a:path>
              </a:pathLst>
            </a:custGeom>
            <a:solidFill>
              <a:srgbClr val="006475"/>
            </a:solidFill>
            <a:ln w="6673" cap="flat">
              <a:noFill/>
              <a:prstDash val="solid"/>
              <a:miter/>
            </a:ln>
          </p:spPr>
          <p:txBody>
            <a:bodyPr rtlCol="0" anchor="ctr"/>
            <a:lstStyle/>
            <a:p>
              <a:endParaRPr lang="fi-FI"/>
            </a:p>
          </p:txBody>
        </p:sp>
        <p:sp>
          <p:nvSpPr>
            <p:cNvPr id="1104" name="Vapaamuotoinen: Muoto 1103">
              <a:extLst>
                <a:ext uri="{FF2B5EF4-FFF2-40B4-BE49-F238E27FC236}">
                  <a16:creationId xmlns:a16="http://schemas.microsoft.com/office/drawing/2014/main" id="{F47A275A-96F6-A320-B089-78A36C969E32}"/>
                </a:ext>
              </a:extLst>
            </p:cNvPr>
            <p:cNvSpPr/>
            <p:nvPr/>
          </p:nvSpPr>
          <p:spPr>
            <a:xfrm>
              <a:off x="10421123" y="2843556"/>
              <a:ext cx="234297" cy="277076"/>
            </a:xfrm>
            <a:custGeom>
              <a:avLst/>
              <a:gdLst>
                <a:gd name="connsiteX0" fmla="*/ 96028 w 234297"/>
                <a:gd name="connsiteY0" fmla="*/ 10610 h 277076"/>
                <a:gd name="connsiteX1" fmla="*/ 105304 w 234297"/>
                <a:gd name="connsiteY1" fmla="*/ 132397 h 277076"/>
                <a:gd name="connsiteX2" fmla="*/ 106305 w 234297"/>
                <a:gd name="connsiteY2" fmla="*/ 173905 h 277076"/>
                <a:gd name="connsiteX3" fmla="*/ 107106 w 234297"/>
                <a:gd name="connsiteY3" fmla="*/ 174105 h 277076"/>
                <a:gd name="connsiteX4" fmla="*/ 130195 w 234297"/>
                <a:gd name="connsiteY4" fmla="*/ 138670 h 277076"/>
                <a:gd name="connsiteX5" fmla="*/ 198462 w 234297"/>
                <a:gd name="connsiteY5" fmla="*/ 39906 h 277076"/>
                <a:gd name="connsiteX6" fmla="*/ 234297 w 234297"/>
                <a:gd name="connsiteY6" fmla="*/ 50183 h 277076"/>
                <a:gd name="connsiteX7" fmla="*/ 145477 w 234297"/>
                <a:gd name="connsiteY7" fmla="*/ 168432 h 277076"/>
                <a:gd name="connsiteX8" fmla="*/ 48181 w 234297"/>
                <a:gd name="connsiteY8" fmla="*/ 266796 h 277076"/>
                <a:gd name="connsiteX9" fmla="*/ 334 w 234297"/>
                <a:gd name="connsiteY9" fmla="*/ 276806 h 277076"/>
                <a:gd name="connsiteX10" fmla="*/ 0 w 234297"/>
                <a:gd name="connsiteY10" fmla="*/ 245909 h 277076"/>
                <a:gd name="connsiteX11" fmla="*/ 34367 w 234297"/>
                <a:gd name="connsiteY11" fmla="*/ 237834 h 277076"/>
                <a:gd name="connsiteX12" fmla="*/ 73673 w 234297"/>
                <a:gd name="connsiteY12" fmla="*/ 208272 h 277076"/>
                <a:gd name="connsiteX13" fmla="*/ 78678 w 234297"/>
                <a:gd name="connsiteY13" fmla="*/ 200931 h 277076"/>
                <a:gd name="connsiteX14" fmla="*/ 78877 w 234297"/>
                <a:gd name="connsiteY14" fmla="*/ 191388 h 277076"/>
                <a:gd name="connsiteX15" fmla="*/ 59125 w 234297"/>
                <a:gd name="connsiteY15" fmla="*/ 0 h 277076"/>
                <a:gd name="connsiteX16" fmla="*/ 96095 w 234297"/>
                <a:gd name="connsiteY16" fmla="*/ 10610 h 2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297" h="277076">
                  <a:moveTo>
                    <a:pt x="96028" y="10610"/>
                  </a:moveTo>
                  <a:lnTo>
                    <a:pt x="105304" y="132397"/>
                  </a:lnTo>
                  <a:cubicBezTo>
                    <a:pt x="106038" y="145944"/>
                    <a:pt x="106438" y="161893"/>
                    <a:pt x="106305" y="173905"/>
                  </a:cubicBezTo>
                  <a:lnTo>
                    <a:pt x="107106" y="174105"/>
                  </a:lnTo>
                  <a:cubicBezTo>
                    <a:pt x="113779" y="163961"/>
                    <a:pt x="121720" y="150815"/>
                    <a:pt x="130195" y="138670"/>
                  </a:cubicBezTo>
                  <a:lnTo>
                    <a:pt x="198462" y="39906"/>
                  </a:lnTo>
                  <a:lnTo>
                    <a:pt x="234297" y="50183"/>
                  </a:lnTo>
                  <a:lnTo>
                    <a:pt x="145477" y="168432"/>
                  </a:lnTo>
                  <a:cubicBezTo>
                    <a:pt x="102902" y="225422"/>
                    <a:pt x="77009" y="253383"/>
                    <a:pt x="48181" y="266796"/>
                  </a:cubicBezTo>
                  <a:cubicBezTo>
                    <a:pt x="27427" y="276672"/>
                    <a:pt x="9209" y="277740"/>
                    <a:pt x="334" y="276806"/>
                  </a:cubicBezTo>
                  <a:lnTo>
                    <a:pt x="0" y="245909"/>
                  </a:lnTo>
                  <a:cubicBezTo>
                    <a:pt x="9276" y="245642"/>
                    <a:pt x="21955" y="243440"/>
                    <a:pt x="34367" y="237834"/>
                  </a:cubicBezTo>
                  <a:cubicBezTo>
                    <a:pt x="45711" y="233163"/>
                    <a:pt x="60993" y="223353"/>
                    <a:pt x="73673" y="208272"/>
                  </a:cubicBezTo>
                  <a:cubicBezTo>
                    <a:pt x="76209" y="205269"/>
                    <a:pt x="78143" y="202866"/>
                    <a:pt x="78678" y="200931"/>
                  </a:cubicBezTo>
                  <a:cubicBezTo>
                    <a:pt x="79211" y="198996"/>
                    <a:pt x="79211" y="196060"/>
                    <a:pt x="78877" y="191388"/>
                  </a:cubicBezTo>
                  <a:lnTo>
                    <a:pt x="59125" y="0"/>
                  </a:lnTo>
                  <a:lnTo>
                    <a:pt x="96095" y="10610"/>
                  </a:lnTo>
                  <a:close/>
                </a:path>
              </a:pathLst>
            </a:custGeom>
            <a:solidFill>
              <a:srgbClr val="006475"/>
            </a:solidFill>
            <a:ln w="6673" cap="flat">
              <a:noFill/>
              <a:prstDash val="solid"/>
              <a:miter/>
            </a:ln>
          </p:spPr>
          <p:txBody>
            <a:bodyPr rtlCol="0" anchor="ctr"/>
            <a:lstStyle/>
            <a:p>
              <a:endParaRPr lang="fi-FI"/>
            </a:p>
          </p:txBody>
        </p:sp>
        <p:sp>
          <p:nvSpPr>
            <p:cNvPr id="1105" name="Vapaamuotoinen: Muoto 1104">
              <a:extLst>
                <a:ext uri="{FF2B5EF4-FFF2-40B4-BE49-F238E27FC236}">
                  <a16:creationId xmlns:a16="http://schemas.microsoft.com/office/drawing/2014/main" id="{7B14DAF3-3AB0-BF44-389E-3ABE70722C77}"/>
                </a:ext>
              </a:extLst>
            </p:cNvPr>
            <p:cNvSpPr/>
            <p:nvPr/>
          </p:nvSpPr>
          <p:spPr>
            <a:xfrm>
              <a:off x="10560527" y="2840628"/>
              <a:ext cx="191369" cy="320070"/>
            </a:xfrm>
            <a:custGeom>
              <a:avLst/>
              <a:gdLst>
                <a:gd name="connsiteX0" fmla="*/ 5472 w 191369"/>
                <a:gd name="connsiteY0" fmla="*/ 287475 h 320070"/>
                <a:gd name="connsiteX1" fmla="*/ 46646 w 191369"/>
                <a:gd name="connsiteY1" fmla="*/ 285940 h 320070"/>
                <a:gd name="connsiteX2" fmla="*/ 82748 w 191369"/>
                <a:gd name="connsiteY2" fmla="*/ 221277 h 320070"/>
                <a:gd name="connsiteX3" fmla="*/ 135267 w 191369"/>
                <a:gd name="connsiteY3" fmla="*/ 67859 h 320070"/>
                <a:gd name="connsiteX4" fmla="*/ 168633 w 191369"/>
                <a:gd name="connsiteY4" fmla="*/ 79270 h 320070"/>
                <a:gd name="connsiteX5" fmla="*/ 111710 w 191369"/>
                <a:gd name="connsiteY5" fmla="*/ 245567 h 320070"/>
                <a:gd name="connsiteX6" fmla="*/ 63929 w 191369"/>
                <a:gd name="connsiteY6" fmla="*/ 313434 h 320070"/>
                <a:gd name="connsiteX7" fmla="*/ 0 w 191369"/>
                <a:gd name="connsiteY7" fmla="*/ 314836 h 320070"/>
                <a:gd name="connsiteX8" fmla="*/ 5538 w 191369"/>
                <a:gd name="connsiteY8" fmla="*/ 287542 h 320070"/>
                <a:gd name="connsiteX9" fmla="*/ 189987 w 191369"/>
                <a:gd name="connsiteY9" fmla="*/ 29021 h 320070"/>
                <a:gd name="connsiteX10" fmla="*/ 162159 w 191369"/>
                <a:gd name="connsiteY10" fmla="*/ 42367 h 320070"/>
                <a:gd name="connsiteX11" fmla="*/ 148680 w 191369"/>
                <a:gd name="connsiteY11" fmla="*/ 14940 h 320070"/>
                <a:gd name="connsiteX12" fmla="*/ 177041 w 191369"/>
                <a:gd name="connsiteY12" fmla="*/ 1394 h 320070"/>
                <a:gd name="connsiteX13" fmla="*/ 189987 w 191369"/>
                <a:gd name="connsiteY13" fmla="*/ 29087 h 32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369" h="320070">
                  <a:moveTo>
                    <a:pt x="5472" y="287475"/>
                  </a:moveTo>
                  <a:cubicBezTo>
                    <a:pt x="21021" y="291546"/>
                    <a:pt x="35702" y="291880"/>
                    <a:pt x="46646" y="285940"/>
                  </a:cubicBezTo>
                  <a:cubicBezTo>
                    <a:pt x="59392" y="278466"/>
                    <a:pt x="67734" y="265253"/>
                    <a:pt x="82748" y="221277"/>
                  </a:cubicBezTo>
                  <a:lnTo>
                    <a:pt x="135267" y="67859"/>
                  </a:lnTo>
                  <a:lnTo>
                    <a:pt x="168633" y="79270"/>
                  </a:lnTo>
                  <a:lnTo>
                    <a:pt x="111710" y="245567"/>
                  </a:lnTo>
                  <a:cubicBezTo>
                    <a:pt x="99498" y="281202"/>
                    <a:pt x="85951" y="302357"/>
                    <a:pt x="63929" y="313434"/>
                  </a:cubicBezTo>
                  <a:cubicBezTo>
                    <a:pt x="44110" y="323177"/>
                    <a:pt x="17751" y="320908"/>
                    <a:pt x="0" y="314836"/>
                  </a:cubicBezTo>
                  <a:lnTo>
                    <a:pt x="5538" y="287542"/>
                  </a:lnTo>
                  <a:close/>
                  <a:moveTo>
                    <a:pt x="189987" y="29021"/>
                  </a:moveTo>
                  <a:cubicBezTo>
                    <a:pt x="186583" y="40165"/>
                    <a:pt x="175440" y="46905"/>
                    <a:pt x="162159" y="42367"/>
                  </a:cubicBezTo>
                  <a:cubicBezTo>
                    <a:pt x="149680" y="38096"/>
                    <a:pt x="144942" y="25884"/>
                    <a:pt x="148680" y="14940"/>
                  </a:cubicBezTo>
                  <a:cubicBezTo>
                    <a:pt x="152684" y="3195"/>
                    <a:pt x="164495" y="-2944"/>
                    <a:pt x="177041" y="1394"/>
                  </a:cubicBezTo>
                  <a:cubicBezTo>
                    <a:pt x="189186" y="5531"/>
                    <a:pt x="193991" y="17343"/>
                    <a:pt x="189987" y="29087"/>
                  </a:cubicBezTo>
                  <a:close/>
                </a:path>
              </a:pathLst>
            </a:custGeom>
            <a:solidFill>
              <a:srgbClr val="006475"/>
            </a:solidFill>
            <a:ln w="6673" cap="flat">
              <a:noFill/>
              <a:prstDash val="solid"/>
              <a:miter/>
            </a:ln>
          </p:spPr>
          <p:txBody>
            <a:bodyPr rtlCol="0" anchor="ctr"/>
            <a:lstStyle/>
            <a:p>
              <a:endParaRPr lang="fi-FI"/>
            </a:p>
          </p:txBody>
        </p:sp>
        <p:sp>
          <p:nvSpPr>
            <p:cNvPr id="1106" name="Vapaamuotoinen: Muoto 1105">
              <a:extLst>
                <a:ext uri="{FF2B5EF4-FFF2-40B4-BE49-F238E27FC236}">
                  <a16:creationId xmlns:a16="http://schemas.microsoft.com/office/drawing/2014/main" id="{4B2FE3C5-ED76-33C2-C115-3D4C4D5D07D1}"/>
                </a:ext>
              </a:extLst>
            </p:cNvPr>
            <p:cNvSpPr/>
            <p:nvPr/>
          </p:nvSpPr>
          <p:spPr>
            <a:xfrm>
              <a:off x="10731402" y="2960194"/>
              <a:ext cx="194739" cy="201875"/>
            </a:xfrm>
            <a:custGeom>
              <a:avLst/>
              <a:gdLst>
                <a:gd name="connsiteX0" fmla="*/ 185676 w 194739"/>
                <a:gd name="connsiteY0" fmla="*/ 135277 h 201875"/>
                <a:gd name="connsiteX1" fmla="*/ 57483 w 194739"/>
                <a:gd name="connsiteY1" fmla="*/ 194202 h 201875"/>
                <a:gd name="connsiteX2" fmla="*/ 9036 w 194739"/>
                <a:gd name="connsiteY2" fmla="*/ 66810 h 201875"/>
                <a:gd name="connsiteX3" fmla="*/ 136828 w 194739"/>
                <a:gd name="connsiteY3" fmla="*/ 7751 h 201875"/>
                <a:gd name="connsiteX4" fmla="*/ 185609 w 194739"/>
                <a:gd name="connsiteY4" fmla="*/ 135277 h 201875"/>
                <a:gd name="connsiteX5" fmla="*/ 42469 w 194739"/>
                <a:gd name="connsiteY5" fmla="*/ 79155 h 201875"/>
                <a:gd name="connsiteX6" fmla="*/ 68894 w 194739"/>
                <a:gd name="connsiteY6" fmla="*/ 170312 h 201875"/>
                <a:gd name="connsiteX7" fmla="*/ 151776 w 194739"/>
                <a:gd name="connsiteY7" fmla="*/ 122798 h 201875"/>
                <a:gd name="connsiteX8" fmla="*/ 126084 w 194739"/>
                <a:gd name="connsiteY8" fmla="*/ 31909 h 201875"/>
                <a:gd name="connsiteX9" fmla="*/ 42402 w 194739"/>
                <a:gd name="connsiteY9" fmla="*/ 79155 h 20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739" h="201875">
                  <a:moveTo>
                    <a:pt x="185676" y="135277"/>
                  </a:moveTo>
                  <a:cubicBezTo>
                    <a:pt x="158650" y="201676"/>
                    <a:pt x="100859" y="211886"/>
                    <a:pt x="57483" y="194202"/>
                  </a:cubicBezTo>
                  <a:cubicBezTo>
                    <a:pt x="8902" y="174449"/>
                    <a:pt x="-14053" y="123532"/>
                    <a:pt x="9036" y="66810"/>
                  </a:cubicBezTo>
                  <a:cubicBezTo>
                    <a:pt x="33527" y="6750"/>
                    <a:pt x="87179" y="-12468"/>
                    <a:pt x="136828" y="7751"/>
                  </a:cubicBezTo>
                  <a:cubicBezTo>
                    <a:pt x="188345" y="28705"/>
                    <a:pt x="207965" y="80423"/>
                    <a:pt x="185609" y="135277"/>
                  </a:cubicBezTo>
                  <a:close/>
                  <a:moveTo>
                    <a:pt x="42469" y="79155"/>
                  </a:moveTo>
                  <a:cubicBezTo>
                    <a:pt x="26453" y="118460"/>
                    <a:pt x="36997" y="157365"/>
                    <a:pt x="68894" y="170312"/>
                  </a:cubicBezTo>
                  <a:cubicBezTo>
                    <a:pt x="100059" y="182991"/>
                    <a:pt x="135360" y="163238"/>
                    <a:pt x="151776" y="122798"/>
                  </a:cubicBezTo>
                  <a:cubicBezTo>
                    <a:pt x="164188" y="92368"/>
                    <a:pt x="164656" y="47657"/>
                    <a:pt x="126084" y="31909"/>
                  </a:cubicBezTo>
                  <a:cubicBezTo>
                    <a:pt x="87513" y="16226"/>
                    <a:pt x="56349" y="44988"/>
                    <a:pt x="42402" y="79155"/>
                  </a:cubicBezTo>
                  <a:close/>
                </a:path>
              </a:pathLst>
            </a:custGeom>
            <a:solidFill>
              <a:srgbClr val="006475"/>
            </a:solidFill>
            <a:ln w="6673" cap="flat">
              <a:noFill/>
              <a:prstDash val="solid"/>
              <a:miter/>
            </a:ln>
          </p:spPr>
          <p:txBody>
            <a:bodyPr rtlCol="0" anchor="ctr"/>
            <a:lstStyle/>
            <a:p>
              <a:endParaRPr lang="fi-FI"/>
            </a:p>
          </p:txBody>
        </p:sp>
        <p:sp>
          <p:nvSpPr>
            <p:cNvPr id="1107" name="Vapaamuotoinen: Muoto 1106">
              <a:extLst>
                <a:ext uri="{FF2B5EF4-FFF2-40B4-BE49-F238E27FC236}">
                  <a16:creationId xmlns:a16="http://schemas.microsoft.com/office/drawing/2014/main" id="{6828C4B9-917F-76DF-1060-F56875E9CF52}"/>
                </a:ext>
              </a:extLst>
            </p:cNvPr>
            <p:cNvSpPr/>
            <p:nvPr/>
          </p:nvSpPr>
          <p:spPr>
            <a:xfrm>
              <a:off x="10915409" y="2949327"/>
              <a:ext cx="211768" cy="327989"/>
            </a:xfrm>
            <a:custGeom>
              <a:avLst/>
              <a:gdLst>
                <a:gd name="connsiteX0" fmla="*/ 127526 w 211768"/>
                <a:gd name="connsiteY0" fmla="*/ 0 h 327989"/>
                <a:gd name="connsiteX1" fmla="*/ 159024 w 211768"/>
                <a:gd name="connsiteY1" fmla="*/ 15816 h 327989"/>
                <a:gd name="connsiteX2" fmla="*/ 104770 w 211768"/>
                <a:gd name="connsiteY2" fmla="*/ 123855 h 327989"/>
                <a:gd name="connsiteX3" fmla="*/ 105504 w 211768"/>
                <a:gd name="connsiteY3" fmla="*/ 124189 h 327989"/>
                <a:gd name="connsiteX4" fmla="*/ 139204 w 211768"/>
                <a:gd name="connsiteY4" fmla="*/ 113312 h 327989"/>
                <a:gd name="connsiteX5" fmla="*/ 175907 w 211768"/>
                <a:gd name="connsiteY5" fmla="*/ 120519 h 327989"/>
                <a:gd name="connsiteX6" fmla="*/ 199197 w 211768"/>
                <a:gd name="connsiteY6" fmla="*/ 224955 h 327989"/>
                <a:gd name="connsiteX7" fmla="*/ 147479 w 211768"/>
                <a:gd name="connsiteY7" fmla="*/ 327990 h 327989"/>
                <a:gd name="connsiteX8" fmla="*/ 115981 w 211768"/>
                <a:gd name="connsiteY8" fmla="*/ 312174 h 327989"/>
                <a:gd name="connsiteX9" fmla="*/ 165897 w 211768"/>
                <a:gd name="connsiteY9" fmla="*/ 212743 h 327989"/>
                <a:gd name="connsiteX10" fmla="*/ 151683 w 211768"/>
                <a:gd name="connsiteY10" fmla="*/ 141072 h 327989"/>
                <a:gd name="connsiteX11" fmla="*/ 93626 w 211768"/>
                <a:gd name="connsiteY11" fmla="*/ 151349 h 327989"/>
                <a:gd name="connsiteX12" fmla="*/ 83950 w 211768"/>
                <a:gd name="connsiteY12" fmla="*/ 165296 h 327989"/>
                <a:gd name="connsiteX13" fmla="*/ 31498 w 211768"/>
                <a:gd name="connsiteY13" fmla="*/ 269799 h 327989"/>
                <a:gd name="connsiteX14" fmla="*/ 0 w 211768"/>
                <a:gd name="connsiteY14" fmla="*/ 253983 h 327989"/>
                <a:gd name="connsiteX15" fmla="*/ 127526 w 211768"/>
                <a:gd name="connsiteY15" fmla="*/ 0 h 32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68" h="327989">
                  <a:moveTo>
                    <a:pt x="127526" y="0"/>
                  </a:moveTo>
                  <a:lnTo>
                    <a:pt x="159024" y="15816"/>
                  </a:lnTo>
                  <a:lnTo>
                    <a:pt x="104770" y="123855"/>
                  </a:lnTo>
                  <a:lnTo>
                    <a:pt x="105504" y="124189"/>
                  </a:lnTo>
                  <a:cubicBezTo>
                    <a:pt x="114981" y="117783"/>
                    <a:pt x="126858" y="113845"/>
                    <a:pt x="139204" y="113312"/>
                  </a:cubicBezTo>
                  <a:cubicBezTo>
                    <a:pt x="151216" y="112644"/>
                    <a:pt x="164095" y="114579"/>
                    <a:pt x="175907" y="120519"/>
                  </a:cubicBezTo>
                  <a:cubicBezTo>
                    <a:pt x="199130" y="132197"/>
                    <a:pt x="229159" y="165163"/>
                    <a:pt x="199197" y="224955"/>
                  </a:cubicBezTo>
                  <a:lnTo>
                    <a:pt x="147479" y="327990"/>
                  </a:lnTo>
                  <a:lnTo>
                    <a:pt x="115981" y="312174"/>
                  </a:lnTo>
                  <a:lnTo>
                    <a:pt x="165897" y="212743"/>
                  </a:lnTo>
                  <a:cubicBezTo>
                    <a:pt x="179911" y="184849"/>
                    <a:pt x="181379" y="156020"/>
                    <a:pt x="151683" y="141072"/>
                  </a:cubicBezTo>
                  <a:cubicBezTo>
                    <a:pt x="131263" y="130862"/>
                    <a:pt x="108040" y="137068"/>
                    <a:pt x="93626" y="151349"/>
                  </a:cubicBezTo>
                  <a:cubicBezTo>
                    <a:pt x="89689" y="154752"/>
                    <a:pt x="87019" y="159223"/>
                    <a:pt x="83950" y="165296"/>
                  </a:cubicBezTo>
                  <a:lnTo>
                    <a:pt x="31498" y="269799"/>
                  </a:lnTo>
                  <a:lnTo>
                    <a:pt x="0" y="253983"/>
                  </a:lnTo>
                  <a:lnTo>
                    <a:pt x="127526" y="0"/>
                  </a:lnTo>
                  <a:close/>
                </a:path>
              </a:pathLst>
            </a:custGeom>
            <a:solidFill>
              <a:srgbClr val="006475"/>
            </a:solidFill>
            <a:ln w="6673" cap="flat">
              <a:noFill/>
              <a:prstDash val="solid"/>
              <a:miter/>
            </a:ln>
          </p:spPr>
          <p:txBody>
            <a:bodyPr rtlCol="0" anchor="ctr"/>
            <a:lstStyle/>
            <a:p>
              <a:endParaRPr lang="fi-FI"/>
            </a:p>
          </p:txBody>
        </p:sp>
        <p:sp>
          <p:nvSpPr>
            <p:cNvPr id="1108" name="Vapaamuotoinen: Muoto 1107">
              <a:extLst>
                <a:ext uri="{FF2B5EF4-FFF2-40B4-BE49-F238E27FC236}">
                  <a16:creationId xmlns:a16="http://schemas.microsoft.com/office/drawing/2014/main" id="{D4A70E65-3FA3-0430-B67E-4538FA5438D1}"/>
                </a:ext>
              </a:extLst>
            </p:cNvPr>
            <p:cNvSpPr/>
            <p:nvPr/>
          </p:nvSpPr>
          <p:spPr>
            <a:xfrm>
              <a:off x="11130562" y="3099742"/>
              <a:ext cx="154678" cy="248511"/>
            </a:xfrm>
            <a:custGeom>
              <a:avLst/>
              <a:gdLst>
                <a:gd name="connsiteX0" fmla="*/ 139130 w 154678"/>
                <a:gd name="connsiteY0" fmla="*/ 9276 h 248511"/>
                <a:gd name="connsiteX1" fmla="*/ 111102 w 154678"/>
                <a:gd name="connsiteY1" fmla="*/ 57390 h 248511"/>
                <a:gd name="connsiteX2" fmla="*/ 154678 w 154678"/>
                <a:gd name="connsiteY2" fmla="*/ 82815 h 248511"/>
                <a:gd name="connsiteX3" fmla="*/ 141198 w 154678"/>
                <a:gd name="connsiteY3" fmla="*/ 105971 h 248511"/>
                <a:gd name="connsiteX4" fmla="*/ 97622 w 154678"/>
                <a:gd name="connsiteY4" fmla="*/ 80546 h 248511"/>
                <a:gd name="connsiteX5" fmla="*/ 45036 w 154678"/>
                <a:gd name="connsiteY5" fmla="*/ 170835 h 248511"/>
                <a:gd name="connsiteX6" fmla="*/ 48907 w 154678"/>
                <a:gd name="connsiteY6" fmla="*/ 216680 h 248511"/>
                <a:gd name="connsiteX7" fmla="*/ 67792 w 154678"/>
                <a:gd name="connsiteY7" fmla="*/ 224888 h 248511"/>
                <a:gd name="connsiteX8" fmla="*/ 55848 w 154678"/>
                <a:gd name="connsiteY8" fmla="*/ 248511 h 248511"/>
                <a:gd name="connsiteX9" fmla="*/ 26419 w 154678"/>
                <a:gd name="connsiteY9" fmla="*/ 236967 h 248511"/>
                <a:gd name="connsiteX10" fmla="*/ 993 w 154678"/>
                <a:gd name="connsiteY10" fmla="*/ 205002 h 248511"/>
                <a:gd name="connsiteX11" fmla="*/ 14607 w 154678"/>
                <a:gd name="connsiteY11" fmla="*/ 154552 h 248511"/>
                <a:gd name="connsiteX12" fmla="*/ 67792 w 154678"/>
                <a:gd name="connsiteY12" fmla="*/ 63262 h 248511"/>
                <a:gd name="connsiteX13" fmla="*/ 41833 w 154678"/>
                <a:gd name="connsiteY13" fmla="*/ 48114 h 248511"/>
                <a:gd name="connsiteX14" fmla="*/ 55313 w 154678"/>
                <a:gd name="connsiteY14" fmla="*/ 24958 h 248511"/>
                <a:gd name="connsiteX15" fmla="*/ 81272 w 154678"/>
                <a:gd name="connsiteY15" fmla="*/ 40106 h 248511"/>
                <a:gd name="connsiteX16" fmla="*/ 104629 w 154678"/>
                <a:gd name="connsiteY16" fmla="*/ 0 h 248511"/>
                <a:gd name="connsiteX17" fmla="*/ 138996 w 154678"/>
                <a:gd name="connsiteY17" fmla="*/ 9342 h 24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4678" h="248511">
                  <a:moveTo>
                    <a:pt x="139130" y="9276"/>
                  </a:moveTo>
                  <a:lnTo>
                    <a:pt x="111102" y="57390"/>
                  </a:lnTo>
                  <a:lnTo>
                    <a:pt x="154678" y="82815"/>
                  </a:lnTo>
                  <a:lnTo>
                    <a:pt x="141198" y="105971"/>
                  </a:lnTo>
                  <a:lnTo>
                    <a:pt x="97622" y="80546"/>
                  </a:lnTo>
                  <a:lnTo>
                    <a:pt x="45036" y="170835"/>
                  </a:lnTo>
                  <a:cubicBezTo>
                    <a:pt x="32958" y="191589"/>
                    <a:pt x="31957" y="206804"/>
                    <a:pt x="48907" y="216680"/>
                  </a:cubicBezTo>
                  <a:cubicBezTo>
                    <a:pt x="56848" y="221285"/>
                    <a:pt x="63322" y="223687"/>
                    <a:pt x="67792" y="224888"/>
                  </a:cubicBezTo>
                  <a:lnTo>
                    <a:pt x="55848" y="248511"/>
                  </a:lnTo>
                  <a:cubicBezTo>
                    <a:pt x="48573" y="247510"/>
                    <a:pt x="38230" y="243773"/>
                    <a:pt x="26419" y="236967"/>
                  </a:cubicBezTo>
                  <a:cubicBezTo>
                    <a:pt x="12271" y="228692"/>
                    <a:pt x="3462" y="217548"/>
                    <a:pt x="993" y="205002"/>
                  </a:cubicBezTo>
                  <a:cubicBezTo>
                    <a:pt x="-2410" y="190988"/>
                    <a:pt x="3129" y="174305"/>
                    <a:pt x="14607" y="154552"/>
                  </a:cubicBezTo>
                  <a:lnTo>
                    <a:pt x="67792" y="63262"/>
                  </a:lnTo>
                  <a:lnTo>
                    <a:pt x="41833" y="48114"/>
                  </a:lnTo>
                  <a:lnTo>
                    <a:pt x="55313" y="24958"/>
                  </a:lnTo>
                  <a:lnTo>
                    <a:pt x="81272" y="40106"/>
                  </a:lnTo>
                  <a:lnTo>
                    <a:pt x="104629" y="0"/>
                  </a:lnTo>
                  <a:lnTo>
                    <a:pt x="138996" y="9342"/>
                  </a:lnTo>
                  <a:close/>
                </a:path>
              </a:pathLst>
            </a:custGeom>
            <a:solidFill>
              <a:srgbClr val="006475"/>
            </a:solidFill>
            <a:ln w="6673" cap="flat">
              <a:noFill/>
              <a:prstDash val="solid"/>
              <a:miter/>
            </a:ln>
          </p:spPr>
          <p:txBody>
            <a:bodyPr rtlCol="0" anchor="ctr"/>
            <a:lstStyle/>
            <a:p>
              <a:endParaRPr lang="fi-FI"/>
            </a:p>
          </p:txBody>
        </p:sp>
        <p:sp>
          <p:nvSpPr>
            <p:cNvPr id="1109" name="Vapaamuotoinen: Muoto 1108">
              <a:extLst>
                <a:ext uri="{FF2B5EF4-FFF2-40B4-BE49-F238E27FC236}">
                  <a16:creationId xmlns:a16="http://schemas.microsoft.com/office/drawing/2014/main" id="{EFB2F07F-98F8-1A6F-9B14-77FDBAEEE029}"/>
                </a:ext>
              </a:extLst>
            </p:cNvPr>
            <p:cNvSpPr/>
            <p:nvPr/>
          </p:nvSpPr>
          <p:spPr>
            <a:xfrm>
              <a:off x="11224390" y="3217057"/>
              <a:ext cx="190899" cy="228424"/>
            </a:xfrm>
            <a:custGeom>
              <a:avLst/>
              <a:gdLst>
                <a:gd name="connsiteX0" fmla="*/ 83405 w 190899"/>
                <a:gd name="connsiteY0" fmla="*/ 210741 h 228424"/>
                <a:gd name="connsiteX1" fmla="*/ 94550 w 190899"/>
                <a:gd name="connsiteY1" fmla="*/ 188853 h 228424"/>
                <a:gd name="connsiteX2" fmla="*/ 93549 w 190899"/>
                <a:gd name="connsiteY2" fmla="*/ 188185 h 228424"/>
                <a:gd name="connsiteX3" fmla="*/ 28218 w 190899"/>
                <a:gd name="connsiteY3" fmla="*/ 179510 h 228424"/>
                <a:gd name="connsiteX4" fmla="*/ 9533 w 190899"/>
                <a:gd name="connsiteY4" fmla="*/ 100432 h 228424"/>
                <a:gd name="connsiteX5" fmla="*/ 146467 w 190899"/>
                <a:gd name="connsiteY5" fmla="*/ 104636 h 228424"/>
                <a:gd name="connsiteX6" fmla="*/ 148670 w 190899"/>
                <a:gd name="connsiteY6" fmla="*/ 101300 h 228424"/>
                <a:gd name="connsiteX7" fmla="*/ 136725 w 190899"/>
                <a:gd name="connsiteY7" fmla="*/ 39572 h 228424"/>
                <a:gd name="connsiteX8" fmla="*/ 86675 w 190899"/>
                <a:gd name="connsiteY8" fmla="*/ 23757 h 228424"/>
                <a:gd name="connsiteX9" fmla="*/ 92815 w 190899"/>
                <a:gd name="connsiteY9" fmla="*/ 0 h 228424"/>
                <a:gd name="connsiteX10" fmla="*/ 155410 w 190899"/>
                <a:gd name="connsiteY10" fmla="*/ 20754 h 228424"/>
                <a:gd name="connsiteX11" fmla="*/ 173093 w 190899"/>
                <a:gd name="connsiteY11" fmla="*/ 127526 h 228424"/>
                <a:gd name="connsiteX12" fmla="*/ 133121 w 190899"/>
                <a:gd name="connsiteY12" fmla="*/ 187918 h 228424"/>
                <a:gd name="connsiteX13" fmla="*/ 110165 w 190899"/>
                <a:gd name="connsiteY13" fmla="*/ 228425 h 228424"/>
                <a:gd name="connsiteX14" fmla="*/ 83472 w 190899"/>
                <a:gd name="connsiteY14" fmla="*/ 210741 h 228424"/>
                <a:gd name="connsiteX15" fmla="*/ 133655 w 190899"/>
                <a:gd name="connsiteY15" fmla="*/ 125390 h 228424"/>
                <a:gd name="connsiteX16" fmla="*/ 41097 w 190899"/>
                <a:gd name="connsiteY16" fmla="*/ 116515 h 228424"/>
                <a:gd name="connsiteX17" fmla="*/ 50240 w 190899"/>
                <a:gd name="connsiteY17" fmla="*/ 162894 h 228424"/>
                <a:gd name="connsiteX18" fmla="*/ 107229 w 190899"/>
                <a:gd name="connsiteY18" fmla="*/ 161693 h 228424"/>
                <a:gd name="connsiteX19" fmla="*/ 115103 w 190899"/>
                <a:gd name="connsiteY19" fmla="*/ 153484 h 228424"/>
                <a:gd name="connsiteX20" fmla="*/ 133655 w 190899"/>
                <a:gd name="connsiteY20" fmla="*/ 125457 h 22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899" h="228424">
                  <a:moveTo>
                    <a:pt x="83405" y="210741"/>
                  </a:moveTo>
                  <a:lnTo>
                    <a:pt x="94550" y="188853"/>
                  </a:lnTo>
                  <a:lnTo>
                    <a:pt x="93549" y="188185"/>
                  </a:lnTo>
                  <a:cubicBezTo>
                    <a:pt x="76132" y="194925"/>
                    <a:pt x="51241" y="194792"/>
                    <a:pt x="28218" y="179510"/>
                  </a:cubicBezTo>
                  <a:cubicBezTo>
                    <a:pt x="-4481" y="157889"/>
                    <a:pt x="-5949" y="123789"/>
                    <a:pt x="9533" y="100432"/>
                  </a:cubicBezTo>
                  <a:cubicBezTo>
                    <a:pt x="35358" y="61394"/>
                    <a:pt x="84273" y="62995"/>
                    <a:pt x="146467" y="104636"/>
                  </a:cubicBezTo>
                  <a:lnTo>
                    <a:pt x="148670" y="101300"/>
                  </a:lnTo>
                  <a:cubicBezTo>
                    <a:pt x="157545" y="87953"/>
                    <a:pt x="169757" y="61461"/>
                    <a:pt x="136725" y="39572"/>
                  </a:cubicBezTo>
                  <a:cubicBezTo>
                    <a:pt x="121710" y="29629"/>
                    <a:pt x="102892" y="23890"/>
                    <a:pt x="86675" y="23757"/>
                  </a:cubicBezTo>
                  <a:lnTo>
                    <a:pt x="92815" y="0"/>
                  </a:lnTo>
                  <a:cubicBezTo>
                    <a:pt x="111900" y="133"/>
                    <a:pt x="135056" y="7274"/>
                    <a:pt x="155410" y="20754"/>
                  </a:cubicBezTo>
                  <a:cubicBezTo>
                    <a:pt x="204858" y="53453"/>
                    <a:pt x="194515" y="95094"/>
                    <a:pt x="173093" y="127526"/>
                  </a:cubicBezTo>
                  <a:lnTo>
                    <a:pt x="133121" y="187918"/>
                  </a:lnTo>
                  <a:cubicBezTo>
                    <a:pt x="123846" y="201932"/>
                    <a:pt x="115437" y="216079"/>
                    <a:pt x="110165" y="228425"/>
                  </a:cubicBezTo>
                  <a:lnTo>
                    <a:pt x="83472" y="210741"/>
                  </a:lnTo>
                  <a:close/>
                  <a:moveTo>
                    <a:pt x="133655" y="125390"/>
                  </a:moveTo>
                  <a:cubicBezTo>
                    <a:pt x="102024" y="103502"/>
                    <a:pt x="61918" y="85084"/>
                    <a:pt x="41097" y="116515"/>
                  </a:cubicBezTo>
                  <a:cubicBezTo>
                    <a:pt x="28485" y="135533"/>
                    <a:pt x="35225" y="152951"/>
                    <a:pt x="50240" y="162894"/>
                  </a:cubicBezTo>
                  <a:cubicBezTo>
                    <a:pt x="71261" y="176841"/>
                    <a:pt x="93482" y="172303"/>
                    <a:pt x="107229" y="161693"/>
                  </a:cubicBezTo>
                  <a:cubicBezTo>
                    <a:pt x="110232" y="159357"/>
                    <a:pt x="113101" y="156487"/>
                    <a:pt x="115103" y="153484"/>
                  </a:cubicBezTo>
                  <a:lnTo>
                    <a:pt x="133655" y="125457"/>
                  </a:lnTo>
                  <a:close/>
                </a:path>
              </a:pathLst>
            </a:custGeom>
            <a:solidFill>
              <a:srgbClr val="006475"/>
            </a:solidFill>
            <a:ln w="6673" cap="flat">
              <a:noFill/>
              <a:prstDash val="solid"/>
              <a:miter/>
            </a:ln>
          </p:spPr>
          <p:txBody>
            <a:bodyPr rtlCol="0" anchor="ctr"/>
            <a:lstStyle/>
            <a:p>
              <a:endParaRPr lang="fi-FI"/>
            </a:p>
          </p:txBody>
        </p:sp>
        <p:sp>
          <p:nvSpPr>
            <p:cNvPr id="1110" name="Vapaamuotoinen: Muoto 1109">
              <a:extLst>
                <a:ext uri="{FF2B5EF4-FFF2-40B4-BE49-F238E27FC236}">
                  <a16:creationId xmlns:a16="http://schemas.microsoft.com/office/drawing/2014/main" id="{EACEDB36-D4C2-2600-348F-ECC7D19FBA5A}"/>
                </a:ext>
              </a:extLst>
            </p:cNvPr>
            <p:cNvSpPr/>
            <p:nvPr/>
          </p:nvSpPr>
          <p:spPr>
            <a:xfrm>
              <a:off x="11374729" y="3319025"/>
              <a:ext cx="312457" cy="325453"/>
            </a:xfrm>
            <a:custGeom>
              <a:avLst/>
              <a:gdLst>
                <a:gd name="connsiteX0" fmla="*/ 88621 w 312457"/>
                <a:gd name="connsiteY0" fmla="*/ 41908 h 325453"/>
                <a:gd name="connsiteX1" fmla="*/ 120185 w 312457"/>
                <a:gd name="connsiteY1" fmla="*/ 0 h 325453"/>
                <a:gd name="connsiteX2" fmla="*/ 144209 w 312457"/>
                <a:gd name="connsiteY2" fmla="*/ 19286 h 325453"/>
                <a:gd name="connsiteX3" fmla="*/ 125924 w 312457"/>
                <a:gd name="connsiteY3" fmla="*/ 44644 h 325453"/>
                <a:gd name="connsiteX4" fmla="*/ 126858 w 312457"/>
                <a:gd name="connsiteY4" fmla="*/ 45378 h 325453"/>
                <a:gd name="connsiteX5" fmla="*/ 196660 w 312457"/>
                <a:gd name="connsiteY5" fmla="*/ 55722 h 325453"/>
                <a:gd name="connsiteX6" fmla="*/ 215145 w 312457"/>
                <a:gd name="connsiteY6" fmla="*/ 120385 h 325453"/>
                <a:gd name="connsiteX7" fmla="*/ 215745 w 312457"/>
                <a:gd name="connsiteY7" fmla="*/ 120919 h 325453"/>
                <a:gd name="connsiteX8" fmla="*/ 248378 w 312457"/>
                <a:gd name="connsiteY8" fmla="*/ 114780 h 325453"/>
                <a:gd name="connsiteX9" fmla="*/ 290286 w 312457"/>
                <a:gd name="connsiteY9" fmla="*/ 130996 h 325453"/>
                <a:gd name="connsiteX10" fmla="*/ 287282 w 312457"/>
                <a:gd name="connsiteY10" fmla="*/ 236433 h 325453"/>
                <a:gd name="connsiteX11" fmla="*/ 215812 w 312457"/>
                <a:gd name="connsiteY11" fmla="*/ 325454 h 325453"/>
                <a:gd name="connsiteX12" fmla="*/ 188919 w 312457"/>
                <a:gd name="connsiteY12" fmla="*/ 303899 h 325453"/>
                <a:gd name="connsiteX13" fmla="*/ 257587 w 312457"/>
                <a:gd name="connsiteY13" fmla="*/ 218348 h 325453"/>
                <a:gd name="connsiteX14" fmla="*/ 262125 w 312457"/>
                <a:gd name="connsiteY14" fmla="*/ 145477 h 325453"/>
                <a:gd name="connsiteX15" fmla="*/ 209606 w 312457"/>
                <a:gd name="connsiteY15" fmla="*/ 144409 h 325453"/>
                <a:gd name="connsiteX16" fmla="*/ 196393 w 312457"/>
                <a:gd name="connsiteY16" fmla="*/ 156421 h 325453"/>
                <a:gd name="connsiteX17" fmla="*/ 121453 w 312457"/>
                <a:gd name="connsiteY17" fmla="*/ 249779 h 325453"/>
                <a:gd name="connsiteX18" fmla="*/ 94559 w 312457"/>
                <a:gd name="connsiteY18" fmla="*/ 228225 h 325453"/>
                <a:gd name="connsiteX19" fmla="*/ 167298 w 312457"/>
                <a:gd name="connsiteY19" fmla="*/ 137669 h 325453"/>
                <a:gd name="connsiteX20" fmla="*/ 169100 w 312457"/>
                <a:gd name="connsiteY20" fmla="*/ 70803 h 325453"/>
                <a:gd name="connsiteX21" fmla="*/ 112977 w 312457"/>
                <a:gd name="connsiteY21" fmla="*/ 70937 h 325453"/>
                <a:gd name="connsiteX22" fmla="*/ 100032 w 312457"/>
                <a:gd name="connsiteY22" fmla="*/ 82615 h 325453"/>
                <a:gd name="connsiteX23" fmla="*/ 26827 w 312457"/>
                <a:gd name="connsiteY23" fmla="*/ 173771 h 325453"/>
                <a:gd name="connsiteX24" fmla="*/ 0 w 312457"/>
                <a:gd name="connsiteY24" fmla="*/ 152217 h 325453"/>
                <a:gd name="connsiteX25" fmla="*/ 88487 w 312457"/>
                <a:gd name="connsiteY25" fmla="*/ 41975 h 3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2457" h="325453">
                  <a:moveTo>
                    <a:pt x="88621" y="41908"/>
                  </a:moveTo>
                  <a:cubicBezTo>
                    <a:pt x="101166" y="26293"/>
                    <a:pt x="111110" y="13213"/>
                    <a:pt x="120185" y="0"/>
                  </a:cubicBezTo>
                  <a:lnTo>
                    <a:pt x="144209" y="19286"/>
                  </a:lnTo>
                  <a:lnTo>
                    <a:pt x="125924" y="44644"/>
                  </a:lnTo>
                  <a:lnTo>
                    <a:pt x="126858" y="45378"/>
                  </a:lnTo>
                  <a:cubicBezTo>
                    <a:pt x="146811" y="37771"/>
                    <a:pt x="171635" y="35635"/>
                    <a:pt x="196660" y="55722"/>
                  </a:cubicBezTo>
                  <a:cubicBezTo>
                    <a:pt x="217280" y="72271"/>
                    <a:pt x="222819" y="97296"/>
                    <a:pt x="215145" y="120385"/>
                  </a:cubicBezTo>
                  <a:lnTo>
                    <a:pt x="215745" y="120919"/>
                  </a:lnTo>
                  <a:cubicBezTo>
                    <a:pt x="227223" y="116248"/>
                    <a:pt x="238368" y="114446"/>
                    <a:pt x="248378" y="114780"/>
                  </a:cubicBezTo>
                  <a:cubicBezTo>
                    <a:pt x="262926" y="115180"/>
                    <a:pt x="275938" y="119451"/>
                    <a:pt x="290286" y="130996"/>
                  </a:cubicBezTo>
                  <a:cubicBezTo>
                    <a:pt x="310305" y="147011"/>
                    <a:pt x="329391" y="183981"/>
                    <a:pt x="287282" y="236433"/>
                  </a:cubicBezTo>
                  <a:lnTo>
                    <a:pt x="215812" y="325454"/>
                  </a:lnTo>
                  <a:lnTo>
                    <a:pt x="188919" y="303899"/>
                  </a:lnTo>
                  <a:lnTo>
                    <a:pt x="257587" y="218348"/>
                  </a:lnTo>
                  <a:cubicBezTo>
                    <a:pt x="280876" y="189320"/>
                    <a:pt x="284346" y="163294"/>
                    <a:pt x="262125" y="145477"/>
                  </a:cubicBezTo>
                  <a:cubicBezTo>
                    <a:pt x="246509" y="132931"/>
                    <a:pt x="225021" y="134733"/>
                    <a:pt x="209606" y="144409"/>
                  </a:cubicBezTo>
                  <a:cubicBezTo>
                    <a:pt x="205336" y="147145"/>
                    <a:pt x="200397" y="151416"/>
                    <a:pt x="196393" y="156421"/>
                  </a:cubicBezTo>
                  <a:lnTo>
                    <a:pt x="121453" y="249779"/>
                  </a:lnTo>
                  <a:lnTo>
                    <a:pt x="94559" y="228225"/>
                  </a:lnTo>
                  <a:lnTo>
                    <a:pt x="167298" y="137669"/>
                  </a:lnTo>
                  <a:cubicBezTo>
                    <a:pt x="186583" y="113645"/>
                    <a:pt x="190054" y="87620"/>
                    <a:pt x="169100" y="70803"/>
                  </a:cubicBezTo>
                  <a:cubicBezTo>
                    <a:pt x="151950" y="56989"/>
                    <a:pt x="128393" y="60726"/>
                    <a:pt x="112977" y="70937"/>
                  </a:cubicBezTo>
                  <a:cubicBezTo>
                    <a:pt x="108173" y="73739"/>
                    <a:pt x="103768" y="77943"/>
                    <a:pt x="100032" y="82615"/>
                  </a:cubicBezTo>
                  <a:lnTo>
                    <a:pt x="26827" y="173771"/>
                  </a:lnTo>
                  <a:lnTo>
                    <a:pt x="0" y="152217"/>
                  </a:lnTo>
                  <a:lnTo>
                    <a:pt x="88487" y="41975"/>
                  </a:lnTo>
                  <a:close/>
                </a:path>
              </a:pathLst>
            </a:custGeom>
            <a:solidFill>
              <a:srgbClr val="006475"/>
            </a:solidFill>
            <a:ln w="6673" cap="flat">
              <a:noFill/>
              <a:prstDash val="solid"/>
              <a:miter/>
            </a:ln>
          </p:spPr>
          <p:txBody>
            <a:bodyPr rtlCol="0" anchor="ctr"/>
            <a:lstStyle/>
            <a:p>
              <a:endParaRPr lang="fi-FI"/>
            </a:p>
          </p:txBody>
        </p:sp>
        <p:sp>
          <p:nvSpPr>
            <p:cNvPr id="1111" name="Vapaamuotoinen: Muoto 1110">
              <a:extLst>
                <a:ext uri="{FF2B5EF4-FFF2-40B4-BE49-F238E27FC236}">
                  <a16:creationId xmlns:a16="http://schemas.microsoft.com/office/drawing/2014/main" id="{C48C0F7D-353E-577F-51C0-4A4661851916}"/>
                </a:ext>
              </a:extLst>
            </p:cNvPr>
            <p:cNvSpPr/>
            <p:nvPr/>
          </p:nvSpPr>
          <p:spPr>
            <a:xfrm>
              <a:off x="11626976" y="3490435"/>
              <a:ext cx="204635" cy="215637"/>
            </a:xfrm>
            <a:custGeom>
              <a:avLst/>
              <a:gdLst>
                <a:gd name="connsiteX0" fmla="*/ 0 w 204635"/>
                <a:gd name="connsiteY0" fmla="*/ 191547 h 215637"/>
                <a:gd name="connsiteX1" fmla="*/ 132398 w 204635"/>
                <a:gd name="connsiteY1" fmla="*/ 50008 h 215637"/>
                <a:gd name="connsiteX2" fmla="*/ 158156 w 204635"/>
                <a:gd name="connsiteY2" fmla="*/ 74098 h 215637"/>
                <a:gd name="connsiteX3" fmla="*/ 25759 w 204635"/>
                <a:gd name="connsiteY3" fmla="*/ 215638 h 215637"/>
                <a:gd name="connsiteX4" fmla="*/ 0 w 204635"/>
                <a:gd name="connsiteY4" fmla="*/ 191547 h 215637"/>
                <a:gd name="connsiteX5" fmla="*/ 198262 w 204635"/>
                <a:gd name="connsiteY5" fmla="*/ 37062 h 215637"/>
                <a:gd name="connsiteX6" fmla="*/ 167098 w 204635"/>
                <a:gd name="connsiteY6" fmla="*/ 37529 h 215637"/>
                <a:gd name="connsiteX7" fmla="*/ 166364 w 204635"/>
                <a:gd name="connsiteY7" fmla="*/ 7233 h 215637"/>
                <a:gd name="connsiteX8" fmla="*/ 197462 w 204635"/>
                <a:gd name="connsiteY8" fmla="*/ 6165 h 215637"/>
                <a:gd name="connsiteX9" fmla="*/ 198196 w 204635"/>
                <a:gd name="connsiteY9" fmla="*/ 36995 h 21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635" h="215637">
                  <a:moveTo>
                    <a:pt x="0" y="191547"/>
                  </a:moveTo>
                  <a:lnTo>
                    <a:pt x="132398" y="50008"/>
                  </a:lnTo>
                  <a:lnTo>
                    <a:pt x="158156" y="74098"/>
                  </a:lnTo>
                  <a:lnTo>
                    <a:pt x="25759" y="215638"/>
                  </a:lnTo>
                  <a:lnTo>
                    <a:pt x="0" y="191547"/>
                  </a:lnTo>
                  <a:close/>
                  <a:moveTo>
                    <a:pt x="198262" y="37062"/>
                  </a:moveTo>
                  <a:cubicBezTo>
                    <a:pt x="190321" y="46071"/>
                    <a:pt x="177375" y="47072"/>
                    <a:pt x="167098" y="37529"/>
                  </a:cubicBezTo>
                  <a:cubicBezTo>
                    <a:pt x="158023" y="29054"/>
                    <a:pt x="158156" y="16041"/>
                    <a:pt x="166364" y="7233"/>
                  </a:cubicBezTo>
                  <a:cubicBezTo>
                    <a:pt x="174839" y="-1843"/>
                    <a:pt x="188119" y="-2577"/>
                    <a:pt x="197462" y="6165"/>
                  </a:cubicBezTo>
                  <a:cubicBezTo>
                    <a:pt x="207137" y="15174"/>
                    <a:pt x="206671" y="27986"/>
                    <a:pt x="198196" y="36995"/>
                  </a:cubicBezTo>
                  <a:close/>
                </a:path>
              </a:pathLst>
            </a:custGeom>
            <a:solidFill>
              <a:srgbClr val="006475"/>
            </a:solidFill>
            <a:ln w="6673" cap="flat">
              <a:noFill/>
              <a:prstDash val="solid"/>
              <a:miter/>
            </a:ln>
          </p:spPr>
          <p:txBody>
            <a:bodyPr rtlCol="0" anchor="ctr"/>
            <a:lstStyle/>
            <a:p>
              <a:endParaRPr lang="fi-FI"/>
            </a:p>
          </p:txBody>
        </p:sp>
        <p:sp>
          <p:nvSpPr>
            <p:cNvPr id="1112" name="Vapaamuotoinen: Muoto 1111">
              <a:extLst>
                <a:ext uri="{FF2B5EF4-FFF2-40B4-BE49-F238E27FC236}">
                  <a16:creationId xmlns:a16="http://schemas.microsoft.com/office/drawing/2014/main" id="{DAA03428-9D96-1774-A064-F95EEC55130B}"/>
                </a:ext>
              </a:extLst>
            </p:cNvPr>
            <p:cNvSpPr/>
            <p:nvPr/>
          </p:nvSpPr>
          <p:spPr>
            <a:xfrm>
              <a:off x="11692975" y="3608309"/>
              <a:ext cx="228840" cy="254317"/>
            </a:xfrm>
            <a:custGeom>
              <a:avLst/>
              <a:gdLst>
                <a:gd name="connsiteX0" fmla="*/ 102234 w 228840"/>
                <a:gd name="connsiteY0" fmla="*/ 37370 h 254317"/>
                <a:gd name="connsiteX1" fmla="*/ 139071 w 228840"/>
                <a:gd name="connsiteY1" fmla="*/ 0 h 254317"/>
                <a:gd name="connsiteX2" fmla="*/ 160625 w 228840"/>
                <a:gd name="connsiteY2" fmla="*/ 22556 h 254317"/>
                <a:gd name="connsiteX3" fmla="*/ 138870 w 228840"/>
                <a:gd name="connsiteY3" fmla="*/ 46112 h 254317"/>
                <a:gd name="connsiteX4" fmla="*/ 139404 w 228840"/>
                <a:gd name="connsiteY4" fmla="*/ 46713 h 254317"/>
                <a:gd name="connsiteX5" fmla="*/ 210007 w 228840"/>
                <a:gd name="connsiteY5" fmla="*/ 67867 h 254317"/>
                <a:gd name="connsiteX6" fmla="*/ 197661 w 228840"/>
                <a:gd name="connsiteY6" fmla="*/ 174372 h 254317"/>
                <a:gd name="connsiteX7" fmla="*/ 113979 w 228840"/>
                <a:gd name="connsiteY7" fmla="*/ 254317 h 254317"/>
                <a:gd name="connsiteX8" fmla="*/ 89622 w 228840"/>
                <a:gd name="connsiteY8" fmla="*/ 228825 h 254317"/>
                <a:gd name="connsiteX9" fmla="*/ 170368 w 228840"/>
                <a:gd name="connsiteY9" fmla="*/ 151616 h 254317"/>
                <a:gd name="connsiteX10" fmla="*/ 180779 w 228840"/>
                <a:gd name="connsiteY10" fmla="*/ 79612 h 254317"/>
                <a:gd name="connsiteX11" fmla="*/ 122121 w 228840"/>
                <a:gd name="connsiteY11" fmla="*/ 70336 h 254317"/>
                <a:gd name="connsiteX12" fmla="*/ 108574 w 228840"/>
                <a:gd name="connsiteY12" fmla="*/ 79945 h 254317"/>
                <a:gd name="connsiteX13" fmla="*/ 24357 w 228840"/>
                <a:gd name="connsiteY13" fmla="*/ 160425 h 254317"/>
                <a:gd name="connsiteX14" fmla="*/ 0 w 228840"/>
                <a:gd name="connsiteY14" fmla="*/ 134933 h 254317"/>
                <a:gd name="connsiteX15" fmla="*/ 102168 w 228840"/>
                <a:gd name="connsiteY15" fmla="*/ 37303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840" h="254317">
                  <a:moveTo>
                    <a:pt x="102234" y="37370"/>
                  </a:moveTo>
                  <a:cubicBezTo>
                    <a:pt x="116715" y="23557"/>
                    <a:pt x="128326" y="11878"/>
                    <a:pt x="139071" y="0"/>
                  </a:cubicBezTo>
                  <a:lnTo>
                    <a:pt x="160625" y="22556"/>
                  </a:lnTo>
                  <a:lnTo>
                    <a:pt x="138870" y="46112"/>
                  </a:lnTo>
                  <a:lnTo>
                    <a:pt x="139404" y="46713"/>
                  </a:lnTo>
                  <a:cubicBezTo>
                    <a:pt x="159357" y="40907"/>
                    <a:pt x="187852" y="44711"/>
                    <a:pt x="210007" y="67867"/>
                  </a:cubicBezTo>
                  <a:cubicBezTo>
                    <a:pt x="228558" y="87286"/>
                    <a:pt x="245709" y="128460"/>
                    <a:pt x="197661" y="174372"/>
                  </a:cubicBezTo>
                  <a:lnTo>
                    <a:pt x="113979" y="254317"/>
                  </a:lnTo>
                  <a:lnTo>
                    <a:pt x="89622" y="228825"/>
                  </a:lnTo>
                  <a:lnTo>
                    <a:pt x="170368" y="151616"/>
                  </a:lnTo>
                  <a:cubicBezTo>
                    <a:pt x="192923" y="130061"/>
                    <a:pt x="203734" y="103635"/>
                    <a:pt x="180779" y="79612"/>
                  </a:cubicBezTo>
                  <a:cubicBezTo>
                    <a:pt x="164763" y="62795"/>
                    <a:pt x="140405" y="61127"/>
                    <a:pt x="122121" y="70336"/>
                  </a:cubicBezTo>
                  <a:cubicBezTo>
                    <a:pt x="117850" y="72204"/>
                    <a:pt x="112911" y="75808"/>
                    <a:pt x="108574" y="79945"/>
                  </a:cubicBezTo>
                  <a:lnTo>
                    <a:pt x="24357" y="160425"/>
                  </a:lnTo>
                  <a:lnTo>
                    <a:pt x="0" y="134933"/>
                  </a:lnTo>
                  <a:lnTo>
                    <a:pt x="102168" y="37303"/>
                  </a:lnTo>
                  <a:close/>
                </a:path>
              </a:pathLst>
            </a:custGeom>
            <a:solidFill>
              <a:srgbClr val="006475"/>
            </a:solidFill>
            <a:ln w="6673" cap="flat">
              <a:noFill/>
              <a:prstDash val="solid"/>
              <a:miter/>
            </a:ln>
          </p:spPr>
          <p:txBody>
            <a:bodyPr rtlCol="0" anchor="ctr"/>
            <a:lstStyle/>
            <a:p>
              <a:endParaRPr lang="fi-FI"/>
            </a:p>
          </p:txBody>
        </p:sp>
        <p:sp>
          <p:nvSpPr>
            <p:cNvPr id="1113" name="Vapaamuotoinen: Muoto 1112">
              <a:extLst>
                <a:ext uri="{FF2B5EF4-FFF2-40B4-BE49-F238E27FC236}">
                  <a16:creationId xmlns:a16="http://schemas.microsoft.com/office/drawing/2014/main" id="{67AF4A6D-8C87-5EB5-2D8C-0E8D31D89C45}"/>
                </a:ext>
              </a:extLst>
            </p:cNvPr>
            <p:cNvSpPr/>
            <p:nvPr/>
          </p:nvSpPr>
          <p:spPr>
            <a:xfrm>
              <a:off x="11865593" y="3803424"/>
              <a:ext cx="196557" cy="206213"/>
            </a:xfrm>
            <a:custGeom>
              <a:avLst/>
              <a:gdLst>
                <a:gd name="connsiteX0" fmla="*/ 58076 w 196557"/>
                <a:gd name="connsiteY0" fmla="*/ 56399 h 206213"/>
                <a:gd name="connsiteX1" fmla="*/ 48266 w 196557"/>
                <a:gd name="connsiteY1" fmla="*/ 150492 h 206213"/>
                <a:gd name="connsiteX2" fmla="*/ 90040 w 196557"/>
                <a:gd name="connsiteY2" fmla="*/ 185593 h 206213"/>
                <a:gd name="connsiteX3" fmla="*/ 74358 w 196557"/>
                <a:gd name="connsiteY3" fmla="*/ 206214 h 206213"/>
                <a:gd name="connsiteX4" fmla="*/ 24175 w 196557"/>
                <a:gd name="connsiteY4" fmla="*/ 163972 h 206213"/>
                <a:gd name="connsiteX5" fmla="*/ 39257 w 196557"/>
                <a:gd name="connsiteY5" fmla="*/ 28305 h 206213"/>
                <a:gd name="connsiteX6" fmla="*/ 177726 w 196557"/>
                <a:gd name="connsiteY6" fmla="*/ 32309 h 206213"/>
                <a:gd name="connsiteX7" fmla="*/ 157974 w 196557"/>
                <a:gd name="connsiteY7" fmla="*/ 152160 h 206213"/>
                <a:gd name="connsiteX8" fmla="*/ 144494 w 196557"/>
                <a:gd name="connsiteY8" fmla="*/ 161636 h 206213"/>
                <a:gd name="connsiteX9" fmla="*/ 58143 w 196557"/>
                <a:gd name="connsiteY9" fmla="*/ 56399 h 206213"/>
                <a:gd name="connsiteX10" fmla="*/ 143160 w 196557"/>
                <a:gd name="connsiteY10" fmla="*/ 120262 h 206213"/>
                <a:gd name="connsiteX11" fmla="*/ 156439 w 196557"/>
                <a:gd name="connsiteY11" fmla="*/ 46189 h 206213"/>
                <a:gd name="connsiteX12" fmla="*/ 77895 w 196557"/>
                <a:gd name="connsiteY12" fmla="*/ 40717 h 206213"/>
                <a:gd name="connsiteX13" fmla="*/ 143160 w 196557"/>
                <a:gd name="connsiteY13" fmla="*/ 120262 h 20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7" h="206213">
                  <a:moveTo>
                    <a:pt x="58076" y="56399"/>
                  </a:moveTo>
                  <a:cubicBezTo>
                    <a:pt x="21773" y="87230"/>
                    <a:pt x="25910" y="123199"/>
                    <a:pt x="48266" y="150492"/>
                  </a:cubicBezTo>
                  <a:cubicBezTo>
                    <a:pt x="64281" y="169978"/>
                    <a:pt x="77362" y="178987"/>
                    <a:pt x="90040" y="185593"/>
                  </a:cubicBezTo>
                  <a:lnTo>
                    <a:pt x="74358" y="206214"/>
                  </a:lnTo>
                  <a:cubicBezTo>
                    <a:pt x="62146" y="200141"/>
                    <a:pt x="43728" y="187862"/>
                    <a:pt x="24175" y="163972"/>
                  </a:cubicBezTo>
                  <a:cubicBezTo>
                    <a:pt x="-13661" y="117860"/>
                    <a:pt x="-5921" y="65408"/>
                    <a:pt x="39257" y="28305"/>
                  </a:cubicBezTo>
                  <a:cubicBezTo>
                    <a:pt x="84435" y="-8798"/>
                    <a:pt x="141891" y="-11401"/>
                    <a:pt x="177726" y="32309"/>
                  </a:cubicBezTo>
                  <a:cubicBezTo>
                    <a:pt x="217833" y="81224"/>
                    <a:pt x="185534" y="129538"/>
                    <a:pt x="157974" y="152160"/>
                  </a:cubicBezTo>
                  <a:cubicBezTo>
                    <a:pt x="152435" y="156765"/>
                    <a:pt x="147563" y="159634"/>
                    <a:pt x="144494" y="161636"/>
                  </a:cubicBezTo>
                  <a:lnTo>
                    <a:pt x="58143" y="56399"/>
                  </a:lnTo>
                  <a:close/>
                  <a:moveTo>
                    <a:pt x="143160" y="120262"/>
                  </a:moveTo>
                  <a:cubicBezTo>
                    <a:pt x="160777" y="106382"/>
                    <a:pt x="181597" y="76820"/>
                    <a:pt x="156439" y="46189"/>
                  </a:cubicBezTo>
                  <a:cubicBezTo>
                    <a:pt x="133817" y="18629"/>
                    <a:pt x="98515" y="27371"/>
                    <a:pt x="77895" y="40717"/>
                  </a:cubicBezTo>
                  <a:lnTo>
                    <a:pt x="143160" y="120262"/>
                  </a:lnTo>
                  <a:close/>
                </a:path>
              </a:pathLst>
            </a:custGeom>
            <a:solidFill>
              <a:srgbClr val="006475"/>
            </a:solidFill>
            <a:ln w="6673" cap="flat">
              <a:noFill/>
              <a:prstDash val="solid"/>
              <a:miter/>
            </a:ln>
          </p:spPr>
          <p:txBody>
            <a:bodyPr rtlCol="0" anchor="ctr"/>
            <a:lstStyle/>
            <a:p>
              <a:endParaRPr lang="fi-FI"/>
            </a:p>
          </p:txBody>
        </p:sp>
        <p:sp>
          <p:nvSpPr>
            <p:cNvPr id="1114" name="Vapaamuotoinen: Muoto 1113">
              <a:extLst>
                <a:ext uri="{FF2B5EF4-FFF2-40B4-BE49-F238E27FC236}">
                  <a16:creationId xmlns:a16="http://schemas.microsoft.com/office/drawing/2014/main" id="{682B9D60-8F88-FF3B-473D-FB34A801BB76}"/>
                </a:ext>
              </a:extLst>
            </p:cNvPr>
            <p:cNvSpPr/>
            <p:nvPr/>
          </p:nvSpPr>
          <p:spPr>
            <a:xfrm>
              <a:off x="11964175" y="3941704"/>
              <a:ext cx="230124" cy="247710"/>
            </a:xfrm>
            <a:custGeom>
              <a:avLst/>
              <a:gdLst>
                <a:gd name="connsiteX0" fmla="*/ 115647 w 230124"/>
                <a:gd name="connsiteY0" fmla="*/ 31431 h 247710"/>
                <a:gd name="connsiteX1" fmla="*/ 157689 w 230124"/>
                <a:gd name="connsiteY1" fmla="*/ 0 h 247710"/>
                <a:gd name="connsiteX2" fmla="*/ 175640 w 230124"/>
                <a:gd name="connsiteY2" fmla="*/ 25559 h 247710"/>
                <a:gd name="connsiteX3" fmla="*/ 150549 w 230124"/>
                <a:gd name="connsiteY3" fmla="*/ 45578 h 247710"/>
                <a:gd name="connsiteX4" fmla="*/ 151015 w 230124"/>
                <a:gd name="connsiteY4" fmla="*/ 46245 h 247710"/>
                <a:gd name="connsiteX5" fmla="*/ 217614 w 230124"/>
                <a:gd name="connsiteY5" fmla="*/ 77810 h 247710"/>
                <a:gd name="connsiteX6" fmla="*/ 189386 w 230124"/>
                <a:gd name="connsiteY6" fmla="*/ 181245 h 247710"/>
                <a:gd name="connsiteX7" fmla="*/ 94627 w 230124"/>
                <a:gd name="connsiteY7" fmla="*/ 247711 h 247710"/>
                <a:gd name="connsiteX8" fmla="*/ 74407 w 230124"/>
                <a:gd name="connsiteY8" fmla="*/ 218882 h 247710"/>
                <a:gd name="connsiteX9" fmla="*/ 165897 w 230124"/>
                <a:gd name="connsiteY9" fmla="*/ 154752 h 247710"/>
                <a:gd name="connsiteX10" fmla="*/ 187051 w 230124"/>
                <a:gd name="connsiteY10" fmla="*/ 85150 h 247710"/>
                <a:gd name="connsiteX11" fmla="*/ 130395 w 230124"/>
                <a:gd name="connsiteY11" fmla="*/ 67133 h 247710"/>
                <a:gd name="connsiteX12" fmla="*/ 115581 w 230124"/>
                <a:gd name="connsiteY12" fmla="*/ 74607 h 247710"/>
                <a:gd name="connsiteX13" fmla="*/ 20220 w 230124"/>
                <a:gd name="connsiteY13" fmla="*/ 141539 h 247710"/>
                <a:gd name="connsiteX14" fmla="*/ 0 w 230124"/>
                <a:gd name="connsiteY14" fmla="*/ 112711 h 247710"/>
                <a:gd name="connsiteX15" fmla="*/ 115714 w 230124"/>
                <a:gd name="connsiteY15" fmla="*/ 31564 h 24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124" h="247710">
                  <a:moveTo>
                    <a:pt x="115647" y="31431"/>
                  </a:moveTo>
                  <a:cubicBezTo>
                    <a:pt x="132064" y="19953"/>
                    <a:pt x="145276" y="10210"/>
                    <a:pt x="157689" y="0"/>
                  </a:cubicBezTo>
                  <a:lnTo>
                    <a:pt x="175640" y="25559"/>
                  </a:lnTo>
                  <a:lnTo>
                    <a:pt x="150549" y="45578"/>
                  </a:lnTo>
                  <a:lnTo>
                    <a:pt x="151015" y="46245"/>
                  </a:lnTo>
                  <a:cubicBezTo>
                    <a:pt x="171635" y="43510"/>
                    <a:pt x="199263" y="51517"/>
                    <a:pt x="217614" y="77810"/>
                  </a:cubicBezTo>
                  <a:cubicBezTo>
                    <a:pt x="233030" y="99765"/>
                    <a:pt x="243840" y="143074"/>
                    <a:pt x="189386" y="181245"/>
                  </a:cubicBezTo>
                  <a:lnTo>
                    <a:pt x="94627" y="247711"/>
                  </a:lnTo>
                  <a:lnTo>
                    <a:pt x="74407" y="218882"/>
                  </a:lnTo>
                  <a:lnTo>
                    <a:pt x="165897" y="154752"/>
                  </a:lnTo>
                  <a:cubicBezTo>
                    <a:pt x="191456" y="136801"/>
                    <a:pt x="206136" y="112377"/>
                    <a:pt x="187051" y="85150"/>
                  </a:cubicBezTo>
                  <a:cubicBezTo>
                    <a:pt x="173705" y="66132"/>
                    <a:pt x="149947" y="60793"/>
                    <a:pt x="130395" y="67133"/>
                  </a:cubicBezTo>
                  <a:cubicBezTo>
                    <a:pt x="125857" y="68334"/>
                    <a:pt x="120519" y="71137"/>
                    <a:pt x="115581" y="74607"/>
                  </a:cubicBezTo>
                  <a:lnTo>
                    <a:pt x="20220" y="141539"/>
                  </a:lnTo>
                  <a:lnTo>
                    <a:pt x="0" y="112711"/>
                  </a:lnTo>
                  <a:lnTo>
                    <a:pt x="115714" y="31564"/>
                  </a:lnTo>
                  <a:close/>
                </a:path>
              </a:pathLst>
            </a:custGeom>
            <a:solidFill>
              <a:srgbClr val="006475"/>
            </a:solidFill>
            <a:ln w="6673" cap="flat">
              <a:noFill/>
              <a:prstDash val="solid"/>
              <a:miter/>
            </a:ln>
          </p:spPr>
          <p:txBody>
            <a:bodyPr rtlCol="0" anchor="ctr"/>
            <a:lstStyle/>
            <a:p>
              <a:endParaRPr lang="fi-FI"/>
            </a:p>
          </p:txBody>
        </p:sp>
      </p:grpSp>
    </p:spTree>
    <p:extLst>
      <p:ext uri="{BB962C8B-B14F-4D97-AF65-F5344CB8AC3E}">
        <p14:creationId xmlns:p14="http://schemas.microsoft.com/office/powerpoint/2010/main" val="4013022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088481-506A-E7B4-033E-6C9AD2028038}"/>
            </a:ext>
          </a:extLst>
        </p:cNvPr>
        <p:cNvGrpSpPr/>
        <p:nvPr/>
      </p:nvGrpSpPr>
      <p:grpSpPr>
        <a:xfrm>
          <a:off x="0" y="0"/>
          <a:ext cx="0" cy="0"/>
          <a:chOff x="0" y="0"/>
          <a:chExt cx="0" cy="0"/>
        </a:xfrm>
      </p:grpSpPr>
      <p:sp>
        <p:nvSpPr>
          <p:cNvPr id="9" name="object 11">
            <a:extLst>
              <a:ext uri="{FF2B5EF4-FFF2-40B4-BE49-F238E27FC236}">
                <a16:creationId xmlns:a16="http://schemas.microsoft.com/office/drawing/2014/main" id="{E8432630-E270-E576-6DBD-5B1FF0CD2F12}"/>
              </a:ext>
              <a:ext uri="{C183D7F6-B498-43B3-948B-1728B52AA6E4}">
                <adec:decorative xmlns:adec="http://schemas.microsoft.com/office/drawing/2017/decorative" val="1"/>
              </a:ext>
            </a:extLst>
          </p:cNvPr>
          <p:cNvSpPr/>
          <p:nvPr/>
        </p:nvSpPr>
        <p:spPr>
          <a:xfrm>
            <a:off x="6212672" y="1073351"/>
            <a:ext cx="5100675" cy="4395636"/>
          </a:xfrm>
          <a:custGeom>
            <a:avLst/>
            <a:gdLst/>
            <a:ahLst/>
            <a:cxnLst/>
            <a:rect l="l" t="t" r="r" b="b"/>
            <a:pathLst>
              <a:path w="4953000" h="6831330">
                <a:moveTo>
                  <a:pt x="4952468" y="0"/>
                </a:moveTo>
                <a:lnTo>
                  <a:pt x="0" y="0"/>
                </a:lnTo>
                <a:lnTo>
                  <a:pt x="0" y="6830970"/>
                </a:lnTo>
                <a:lnTo>
                  <a:pt x="4952468" y="6830970"/>
                </a:lnTo>
                <a:lnTo>
                  <a:pt x="4952468" y="0"/>
                </a:lnTo>
                <a:close/>
              </a:path>
            </a:pathLst>
          </a:custGeom>
          <a:solidFill>
            <a:schemeClr val="accent3">
              <a:lumMod val="20000"/>
              <a:lumOff val="80000"/>
              <a:alpha val="37000"/>
            </a:schemeClr>
          </a:solidFill>
        </p:spPr>
        <p:txBody>
          <a:bodyPr wrap="square" lIns="0" tIns="0" rIns="0" bIns="0" rtlCol="0"/>
          <a:lstStyle/>
          <a:p>
            <a:endParaRPr sz="1092" dirty="0"/>
          </a:p>
        </p:txBody>
      </p:sp>
      <p:sp>
        <p:nvSpPr>
          <p:cNvPr id="3" name="object 3">
            <a:extLst>
              <a:ext uri="{FF2B5EF4-FFF2-40B4-BE49-F238E27FC236}">
                <a16:creationId xmlns:a16="http://schemas.microsoft.com/office/drawing/2014/main" id="{FCC2147B-095A-8D1C-61FC-827097438C8C}"/>
              </a:ext>
              <a:ext uri="{C183D7F6-B498-43B3-948B-1728B52AA6E4}">
                <adec:decorative xmlns:adec="http://schemas.microsoft.com/office/drawing/2017/decorative" val="1"/>
              </a:ext>
            </a:extLst>
          </p:cNvPr>
          <p:cNvSpPr/>
          <p:nvPr/>
        </p:nvSpPr>
        <p:spPr>
          <a:xfrm>
            <a:off x="9420068" y="238981"/>
            <a:ext cx="2530820" cy="2300063"/>
          </a:xfrm>
          <a:custGeom>
            <a:avLst/>
            <a:gdLst/>
            <a:ahLst/>
            <a:cxnLst/>
            <a:rect l="l" t="t" r="r" b="b"/>
            <a:pathLst>
              <a:path w="1929130" h="1753235">
                <a:moveTo>
                  <a:pt x="943345" y="0"/>
                </a:moveTo>
                <a:lnTo>
                  <a:pt x="889404" y="1746"/>
                </a:lnTo>
                <a:lnTo>
                  <a:pt x="835585" y="6918"/>
                </a:lnTo>
                <a:lnTo>
                  <a:pt x="782240" y="15413"/>
                </a:lnTo>
                <a:lnTo>
                  <a:pt x="729723" y="27128"/>
                </a:lnTo>
                <a:lnTo>
                  <a:pt x="678385" y="41962"/>
                </a:lnTo>
                <a:lnTo>
                  <a:pt x="628579" y="59812"/>
                </a:lnTo>
                <a:lnTo>
                  <a:pt x="580658" y="80577"/>
                </a:lnTo>
                <a:lnTo>
                  <a:pt x="533952" y="104877"/>
                </a:lnTo>
                <a:lnTo>
                  <a:pt x="488694" y="132592"/>
                </a:lnTo>
                <a:lnTo>
                  <a:pt x="444935" y="163224"/>
                </a:lnTo>
                <a:lnTo>
                  <a:pt x="402726" y="196272"/>
                </a:lnTo>
                <a:lnTo>
                  <a:pt x="362120" y="231237"/>
                </a:lnTo>
                <a:lnTo>
                  <a:pt x="323168" y="267618"/>
                </a:lnTo>
                <a:lnTo>
                  <a:pt x="285920" y="304915"/>
                </a:lnTo>
                <a:lnTo>
                  <a:pt x="249585" y="344233"/>
                </a:lnTo>
                <a:lnTo>
                  <a:pt x="214997" y="385267"/>
                </a:lnTo>
                <a:lnTo>
                  <a:pt x="182347" y="427774"/>
                </a:lnTo>
                <a:lnTo>
                  <a:pt x="151827" y="471512"/>
                </a:lnTo>
                <a:lnTo>
                  <a:pt x="123629" y="516240"/>
                </a:lnTo>
                <a:lnTo>
                  <a:pt x="97944" y="561715"/>
                </a:lnTo>
                <a:lnTo>
                  <a:pt x="74964" y="607695"/>
                </a:lnTo>
                <a:lnTo>
                  <a:pt x="53607" y="658337"/>
                </a:lnTo>
                <a:lnTo>
                  <a:pt x="36207" y="709780"/>
                </a:lnTo>
                <a:lnTo>
                  <a:pt x="22520" y="761673"/>
                </a:lnTo>
                <a:lnTo>
                  <a:pt x="12300" y="813665"/>
                </a:lnTo>
                <a:lnTo>
                  <a:pt x="5303" y="865406"/>
                </a:lnTo>
                <a:lnTo>
                  <a:pt x="1285" y="916544"/>
                </a:lnTo>
                <a:lnTo>
                  <a:pt x="0" y="966727"/>
                </a:lnTo>
                <a:lnTo>
                  <a:pt x="1357" y="1016239"/>
                </a:lnTo>
                <a:lnTo>
                  <a:pt x="5575" y="1065408"/>
                </a:lnTo>
                <a:lnTo>
                  <a:pt x="12873" y="1113953"/>
                </a:lnTo>
                <a:lnTo>
                  <a:pt x="23471" y="1161592"/>
                </a:lnTo>
                <a:lnTo>
                  <a:pt x="37588" y="1208044"/>
                </a:lnTo>
                <a:lnTo>
                  <a:pt x="55444" y="1253028"/>
                </a:lnTo>
                <a:lnTo>
                  <a:pt x="77257" y="1296262"/>
                </a:lnTo>
                <a:lnTo>
                  <a:pt x="101985" y="1336664"/>
                </a:lnTo>
                <a:lnTo>
                  <a:pt x="129770" y="1375919"/>
                </a:lnTo>
                <a:lnTo>
                  <a:pt x="160376" y="1413854"/>
                </a:lnTo>
                <a:lnTo>
                  <a:pt x="193568" y="1450297"/>
                </a:lnTo>
                <a:lnTo>
                  <a:pt x="229109" y="1485077"/>
                </a:lnTo>
                <a:lnTo>
                  <a:pt x="266764" y="1518021"/>
                </a:lnTo>
                <a:lnTo>
                  <a:pt x="306298" y="1548957"/>
                </a:lnTo>
                <a:lnTo>
                  <a:pt x="344933" y="1575483"/>
                </a:lnTo>
                <a:lnTo>
                  <a:pt x="385776" y="1599771"/>
                </a:lnTo>
                <a:lnTo>
                  <a:pt x="428556" y="1621980"/>
                </a:lnTo>
                <a:lnTo>
                  <a:pt x="473003" y="1642270"/>
                </a:lnTo>
                <a:lnTo>
                  <a:pt x="518845" y="1660800"/>
                </a:lnTo>
                <a:lnTo>
                  <a:pt x="565812" y="1677731"/>
                </a:lnTo>
                <a:lnTo>
                  <a:pt x="613633" y="1693221"/>
                </a:lnTo>
                <a:lnTo>
                  <a:pt x="658728" y="1706600"/>
                </a:lnTo>
                <a:lnTo>
                  <a:pt x="704885" y="1719046"/>
                </a:lnTo>
                <a:lnTo>
                  <a:pt x="752009" y="1730147"/>
                </a:lnTo>
                <a:lnTo>
                  <a:pt x="800001" y="1739495"/>
                </a:lnTo>
                <a:lnTo>
                  <a:pt x="848766" y="1746679"/>
                </a:lnTo>
                <a:lnTo>
                  <a:pt x="898206" y="1751290"/>
                </a:lnTo>
                <a:lnTo>
                  <a:pt x="948224" y="1752918"/>
                </a:lnTo>
                <a:lnTo>
                  <a:pt x="998430" y="1751784"/>
                </a:lnTo>
                <a:lnTo>
                  <a:pt x="1048384" y="1748474"/>
                </a:lnTo>
                <a:lnTo>
                  <a:pt x="1097922" y="1743122"/>
                </a:lnTo>
                <a:lnTo>
                  <a:pt x="1146877" y="1735865"/>
                </a:lnTo>
                <a:lnTo>
                  <a:pt x="1195085" y="1726840"/>
                </a:lnTo>
                <a:lnTo>
                  <a:pt x="1242380" y="1716182"/>
                </a:lnTo>
                <a:lnTo>
                  <a:pt x="1288597" y="1704027"/>
                </a:lnTo>
                <a:lnTo>
                  <a:pt x="1336538" y="1688474"/>
                </a:lnTo>
                <a:lnTo>
                  <a:pt x="1382728" y="1669705"/>
                </a:lnTo>
                <a:lnTo>
                  <a:pt x="1427305" y="1648308"/>
                </a:lnTo>
                <a:lnTo>
                  <a:pt x="1470408" y="1624873"/>
                </a:lnTo>
                <a:lnTo>
                  <a:pt x="1512174" y="1599987"/>
                </a:lnTo>
                <a:lnTo>
                  <a:pt x="1552740" y="1574238"/>
                </a:lnTo>
                <a:lnTo>
                  <a:pt x="1592246" y="1548213"/>
                </a:lnTo>
                <a:lnTo>
                  <a:pt x="1633388" y="1518910"/>
                </a:lnTo>
                <a:lnTo>
                  <a:pt x="1671719" y="1487743"/>
                </a:lnTo>
                <a:lnTo>
                  <a:pt x="1707359" y="1454809"/>
                </a:lnTo>
                <a:lnTo>
                  <a:pt x="1740428" y="1420203"/>
                </a:lnTo>
                <a:lnTo>
                  <a:pt x="1771048" y="1384023"/>
                </a:lnTo>
                <a:lnTo>
                  <a:pt x="1799339" y="1346363"/>
                </a:lnTo>
                <a:lnTo>
                  <a:pt x="1825422" y="1307319"/>
                </a:lnTo>
                <a:lnTo>
                  <a:pt x="1850385" y="1265388"/>
                </a:lnTo>
                <a:lnTo>
                  <a:pt x="1872624" y="1222640"/>
                </a:lnTo>
                <a:lnTo>
                  <a:pt x="1891739" y="1178905"/>
                </a:lnTo>
                <a:lnTo>
                  <a:pt x="1907328" y="1134013"/>
                </a:lnTo>
                <a:lnTo>
                  <a:pt x="1918991" y="1087794"/>
                </a:lnTo>
                <a:lnTo>
                  <a:pt x="1926326" y="1040078"/>
                </a:lnTo>
                <a:lnTo>
                  <a:pt x="1928932" y="990696"/>
                </a:lnTo>
                <a:lnTo>
                  <a:pt x="1928477" y="936940"/>
                </a:lnTo>
                <a:lnTo>
                  <a:pt x="1926940" y="885266"/>
                </a:lnTo>
                <a:lnTo>
                  <a:pt x="1924440" y="835605"/>
                </a:lnTo>
                <a:lnTo>
                  <a:pt x="1921093" y="787887"/>
                </a:lnTo>
                <a:lnTo>
                  <a:pt x="1917019" y="742039"/>
                </a:lnTo>
                <a:lnTo>
                  <a:pt x="1912336" y="697992"/>
                </a:lnTo>
                <a:lnTo>
                  <a:pt x="1907162" y="655675"/>
                </a:lnTo>
                <a:lnTo>
                  <a:pt x="1898871" y="600101"/>
                </a:lnTo>
                <a:lnTo>
                  <a:pt x="1888979" y="548129"/>
                </a:lnTo>
                <a:lnTo>
                  <a:pt x="1877604" y="499541"/>
                </a:lnTo>
                <a:lnTo>
                  <a:pt x="1864863" y="454118"/>
                </a:lnTo>
                <a:lnTo>
                  <a:pt x="1850877" y="411643"/>
                </a:lnTo>
                <a:lnTo>
                  <a:pt x="1835764" y="371898"/>
                </a:lnTo>
                <a:lnTo>
                  <a:pt x="1819642" y="334665"/>
                </a:lnTo>
                <a:lnTo>
                  <a:pt x="1795068" y="284914"/>
                </a:lnTo>
                <a:lnTo>
                  <a:pt x="1769096" y="239787"/>
                </a:lnTo>
                <a:lnTo>
                  <a:pt x="1741436" y="199267"/>
                </a:lnTo>
                <a:lnTo>
                  <a:pt x="1711792" y="163340"/>
                </a:lnTo>
                <a:lnTo>
                  <a:pt x="1679873" y="131990"/>
                </a:lnTo>
                <a:lnTo>
                  <a:pt x="1645385" y="105203"/>
                </a:lnTo>
                <a:lnTo>
                  <a:pt x="1608036" y="82964"/>
                </a:lnTo>
                <a:lnTo>
                  <a:pt x="1566197" y="65145"/>
                </a:lnTo>
                <a:lnTo>
                  <a:pt x="1522282" y="52757"/>
                </a:lnTo>
                <a:lnTo>
                  <a:pt x="1476503" y="44692"/>
                </a:lnTo>
                <a:lnTo>
                  <a:pt x="1429071" y="39840"/>
                </a:lnTo>
                <a:lnTo>
                  <a:pt x="1380197" y="37095"/>
                </a:lnTo>
                <a:lnTo>
                  <a:pt x="1278973" y="33487"/>
                </a:lnTo>
                <a:lnTo>
                  <a:pt x="1233002" y="30142"/>
                </a:lnTo>
                <a:lnTo>
                  <a:pt x="1186280" y="24778"/>
                </a:lnTo>
                <a:lnTo>
                  <a:pt x="1090798" y="11689"/>
                </a:lnTo>
                <a:lnTo>
                  <a:pt x="1042147" y="5810"/>
                </a:lnTo>
                <a:lnTo>
                  <a:pt x="992960" y="1606"/>
                </a:lnTo>
                <a:lnTo>
                  <a:pt x="943292" y="0"/>
                </a:lnTo>
                <a:close/>
              </a:path>
            </a:pathLst>
          </a:custGeom>
          <a:solidFill>
            <a:schemeClr val="accent1"/>
          </a:solidFill>
        </p:spPr>
        <p:txBody>
          <a:bodyPr wrap="square" lIns="0" tIns="0" rIns="0" bIns="0" rtlCol="0"/>
          <a:lstStyle/>
          <a:p>
            <a:endParaRPr sz="1092"/>
          </a:p>
        </p:txBody>
      </p:sp>
      <p:sp>
        <p:nvSpPr>
          <p:cNvPr id="6" name="Otsikko 1">
            <a:extLst>
              <a:ext uri="{FF2B5EF4-FFF2-40B4-BE49-F238E27FC236}">
                <a16:creationId xmlns:a16="http://schemas.microsoft.com/office/drawing/2014/main" id="{A59230B2-A0BE-8928-5144-519491E05F9A}"/>
              </a:ext>
            </a:extLst>
          </p:cNvPr>
          <p:cNvSpPr>
            <a:spLocks noGrp="1"/>
          </p:cNvSpPr>
          <p:nvPr>
            <p:ph type="title"/>
          </p:nvPr>
        </p:nvSpPr>
        <p:spPr>
          <a:xfrm>
            <a:off x="2351446" y="267850"/>
            <a:ext cx="3287354" cy="596513"/>
          </a:xfrm>
        </p:spPr>
        <p:txBody>
          <a:bodyPr>
            <a:noAutofit/>
          </a:bodyPr>
          <a:lstStyle/>
          <a:p>
            <a:r>
              <a:rPr lang="fi-FI" sz="1800" b="1" dirty="0">
                <a:solidFill>
                  <a:srgbClr val="10497F"/>
                </a:solidFill>
                <a:latin typeface="Myriad Pro" panose="020B0503030403020204" pitchFamily="34" charset="0"/>
                <a:ea typeface="+mn-ea"/>
                <a:cs typeface="+mn-cs"/>
              </a:rPr>
              <a:t>Palveluntarjoajien rooli</a:t>
            </a:r>
          </a:p>
        </p:txBody>
      </p:sp>
      <p:sp>
        <p:nvSpPr>
          <p:cNvPr id="8" name="object 11">
            <a:extLst>
              <a:ext uri="{FF2B5EF4-FFF2-40B4-BE49-F238E27FC236}">
                <a16:creationId xmlns:a16="http://schemas.microsoft.com/office/drawing/2014/main" id="{A8A70A4D-5905-D01E-8592-D721A8C710CB}"/>
              </a:ext>
              <a:ext uri="{C183D7F6-B498-43B3-948B-1728B52AA6E4}">
                <adec:decorative xmlns:adec="http://schemas.microsoft.com/office/drawing/2017/decorative" val="1"/>
              </a:ext>
            </a:extLst>
          </p:cNvPr>
          <p:cNvSpPr/>
          <p:nvPr/>
        </p:nvSpPr>
        <p:spPr>
          <a:xfrm>
            <a:off x="648410" y="1073350"/>
            <a:ext cx="5281428" cy="5195115"/>
          </a:xfrm>
          <a:custGeom>
            <a:avLst/>
            <a:gdLst/>
            <a:ahLst/>
            <a:cxnLst/>
            <a:rect l="l" t="t" r="r" b="b"/>
            <a:pathLst>
              <a:path w="4953000" h="6831330">
                <a:moveTo>
                  <a:pt x="4952468" y="0"/>
                </a:moveTo>
                <a:lnTo>
                  <a:pt x="0" y="0"/>
                </a:lnTo>
                <a:lnTo>
                  <a:pt x="0" y="6830970"/>
                </a:lnTo>
                <a:lnTo>
                  <a:pt x="4952468" y="6830970"/>
                </a:lnTo>
                <a:lnTo>
                  <a:pt x="4952468" y="0"/>
                </a:lnTo>
                <a:close/>
              </a:path>
            </a:pathLst>
          </a:custGeom>
          <a:solidFill>
            <a:srgbClr val="EDF6F3"/>
          </a:solidFill>
        </p:spPr>
        <p:txBody>
          <a:bodyPr wrap="square" lIns="0" tIns="0" rIns="0" bIns="0" rtlCol="0"/>
          <a:lstStyle/>
          <a:p>
            <a:endParaRPr sz="1092" dirty="0"/>
          </a:p>
        </p:txBody>
      </p:sp>
      <p:sp>
        <p:nvSpPr>
          <p:cNvPr id="12" name="object 5">
            <a:extLst>
              <a:ext uri="{FF2B5EF4-FFF2-40B4-BE49-F238E27FC236}">
                <a16:creationId xmlns:a16="http://schemas.microsoft.com/office/drawing/2014/main" id="{1686A33F-754B-7D9F-ED83-540AABBB47C7}"/>
              </a:ext>
            </a:extLst>
          </p:cNvPr>
          <p:cNvSpPr txBox="1">
            <a:spLocks/>
          </p:cNvSpPr>
          <p:nvPr/>
        </p:nvSpPr>
        <p:spPr>
          <a:xfrm>
            <a:off x="956306" y="1175365"/>
            <a:ext cx="3999983" cy="271562"/>
          </a:xfrm>
          <a:prstGeom prst="rect">
            <a:avLst/>
          </a:prstGeom>
        </p:spPr>
        <p:txBody>
          <a:bodyPr vert="horz" wrap="square" lIns="0" tIns="7316" rIns="0" bIns="0" rtlCol="0" anchor="ctr" anchorCtr="0">
            <a:spAutoFit/>
          </a:bodyPr>
          <a:lstStyle>
            <a:lvl1pPr algn="l" defTabSz="914400" rtl="0" eaLnBrk="1" latinLnBrk="0" hangingPunct="1">
              <a:lnSpc>
                <a:spcPct val="95000"/>
              </a:lnSpc>
              <a:spcBef>
                <a:spcPct val="0"/>
              </a:spcBef>
              <a:buNone/>
              <a:defRPr sz="1330" b="0" kern="1200">
                <a:solidFill>
                  <a:schemeClr val="tx2"/>
                </a:solidFill>
                <a:latin typeface="Myriad Pro" panose="020B0503030403020204" pitchFamily="34" charset="0"/>
                <a:ea typeface="+mj-ea"/>
                <a:cs typeface="+mj-cs"/>
              </a:defRPr>
            </a:lvl1pPr>
          </a:lstStyle>
          <a:p>
            <a:pPr marL="7701" marR="3081">
              <a:lnSpc>
                <a:spcPct val="100600"/>
              </a:lnSpc>
              <a:spcBef>
                <a:spcPts val="58"/>
              </a:spcBef>
            </a:pPr>
            <a:r>
              <a:rPr lang="fi-FI" sz="1789" b="1" dirty="0">
                <a:solidFill>
                  <a:srgbClr val="006475"/>
                </a:solidFill>
              </a:rPr>
              <a:t>Virastomuotoiset palveluntarjoajat</a:t>
            </a:r>
          </a:p>
        </p:txBody>
      </p:sp>
      <p:sp>
        <p:nvSpPr>
          <p:cNvPr id="13" name="object 10">
            <a:extLst>
              <a:ext uri="{FF2B5EF4-FFF2-40B4-BE49-F238E27FC236}">
                <a16:creationId xmlns:a16="http://schemas.microsoft.com/office/drawing/2014/main" id="{AFFFA061-3FB6-82E9-B00F-96262E1B3019}"/>
              </a:ext>
              <a:ext uri="{C183D7F6-B498-43B3-948B-1728B52AA6E4}">
                <adec:decorative xmlns:adec="http://schemas.microsoft.com/office/drawing/2017/decorative" val="0"/>
              </a:ext>
            </a:extLst>
          </p:cNvPr>
          <p:cNvSpPr txBox="1"/>
          <p:nvPr/>
        </p:nvSpPr>
        <p:spPr>
          <a:xfrm>
            <a:off x="959515" y="1590911"/>
            <a:ext cx="4806853" cy="4815218"/>
          </a:xfrm>
          <a:prstGeom prst="rect">
            <a:avLst/>
          </a:prstGeom>
        </p:spPr>
        <p:txBody>
          <a:bodyPr vert="horz" wrap="square" lIns="0" tIns="5006" rIns="0" bIns="0" rtlCol="0">
            <a:spAutoFit/>
          </a:bodyPr>
          <a:lstStyle/>
          <a:p>
            <a:pPr marL="7316" marR="3081">
              <a:lnSpc>
                <a:spcPct val="108000"/>
              </a:lnSpc>
              <a:spcBef>
                <a:spcPts val="140"/>
              </a:spcBef>
              <a:tabLst>
                <a:tab pos="102812" algn="l"/>
              </a:tabLst>
            </a:pPr>
            <a:r>
              <a:rPr lang="fi-FI" sz="1200" b="1" dirty="0">
                <a:solidFill>
                  <a:schemeClr val="accent1"/>
                </a:solidFill>
                <a:latin typeface="Myriad Pro"/>
                <a:cs typeface="Myriad Pro"/>
              </a:rPr>
              <a:t>Valtion talous- ja henkilöstöhallinnon palvelukeskus (Palkeet</a:t>
            </a:r>
            <a:r>
              <a:rPr lang="fi-FI" sz="1200" dirty="0">
                <a:solidFill>
                  <a:schemeClr val="accent1"/>
                </a:solidFill>
                <a:latin typeface="Myriad Pro"/>
                <a:cs typeface="Myriad Pro"/>
              </a:rPr>
              <a:t>)</a:t>
            </a:r>
          </a:p>
          <a:p>
            <a:pPr marL="178766" marR="3081" indent="-171450">
              <a:lnSpc>
                <a:spcPct val="108000"/>
              </a:lnSpc>
              <a:spcBef>
                <a:spcPts val="140"/>
              </a:spcBef>
              <a:buFont typeface="Arial" panose="020B0604020202020204" pitchFamily="34" charset="0"/>
              <a:buChar char="•"/>
              <a:tabLst>
                <a:tab pos="102812" algn="l"/>
              </a:tabLst>
            </a:pPr>
            <a:r>
              <a:rPr lang="fi-FI" sz="1200" dirty="0">
                <a:solidFill>
                  <a:schemeClr val="accent1"/>
                </a:solidFill>
                <a:latin typeface="Myriad Pro"/>
                <a:cs typeface="Myriad Pro"/>
              </a:rPr>
              <a:t>Virastojen kumppani talous- ja henkilöstöpalveluissa</a:t>
            </a:r>
          </a:p>
          <a:p>
            <a:pPr marL="178766" marR="3081" indent="-171450">
              <a:lnSpc>
                <a:spcPct val="108000"/>
              </a:lnSpc>
              <a:spcBef>
                <a:spcPts val="140"/>
              </a:spcBef>
              <a:buFont typeface="Arial" panose="020B0604020202020204" pitchFamily="34" charset="0"/>
              <a:buChar char="•"/>
              <a:tabLst>
                <a:tab pos="102812" algn="l"/>
              </a:tabLst>
            </a:pPr>
            <a:r>
              <a:rPr lang="fi-FI" sz="1200" dirty="0">
                <a:solidFill>
                  <a:schemeClr val="accent1"/>
                </a:solidFill>
                <a:latin typeface="Myriad Pro"/>
                <a:cs typeface="Myriad Pro"/>
              </a:rPr>
              <a:t>Edistää valtionhallinnon toimivuutta tarjoamalla laadukkaita ja kustannustehokkaita talous- ja henkilöstöhallinnon sekä muita </a:t>
            </a:r>
            <a:br>
              <a:rPr lang="fi-FI" sz="1200" dirty="0">
                <a:solidFill>
                  <a:schemeClr val="accent1"/>
                </a:solidFill>
                <a:latin typeface="Myriad Pro"/>
                <a:cs typeface="Myriad Pro"/>
              </a:rPr>
            </a:br>
            <a:r>
              <a:rPr lang="fi-FI" sz="1200" dirty="0">
                <a:solidFill>
                  <a:schemeClr val="accent1"/>
                </a:solidFill>
                <a:latin typeface="Myriad Pro"/>
                <a:cs typeface="Myriad Pro"/>
              </a:rPr>
              <a:t>vastaavia hallinnon tuki- ja asiantuntijapalveluja</a:t>
            </a:r>
          </a:p>
          <a:p>
            <a:pPr marL="178766" marR="3081" indent="-171450">
              <a:spcBef>
                <a:spcPts val="140"/>
              </a:spcBef>
              <a:buFont typeface="Arial" panose="020B0604020202020204" pitchFamily="34" charset="0"/>
              <a:buChar char="•"/>
              <a:tabLst>
                <a:tab pos="102812" algn="l"/>
              </a:tabLst>
            </a:pPr>
            <a:r>
              <a:rPr lang="fi-FI" sz="1200" dirty="0">
                <a:solidFill>
                  <a:schemeClr val="accent1"/>
                </a:solidFill>
                <a:latin typeface="Myriad Pro"/>
                <a:cs typeface="Myriad Pro"/>
              </a:rPr>
              <a:t>Tutustu: </a:t>
            </a:r>
            <a:r>
              <a:rPr lang="fi-FI" sz="1200" dirty="0">
                <a:solidFill>
                  <a:schemeClr val="accent1"/>
                </a:solidFill>
                <a:latin typeface="Myriad Pro"/>
                <a:cs typeface="Myriad Pro"/>
                <a:hlinkClick r:id="rId3"/>
              </a:rPr>
              <a:t>Palvelut</a:t>
            </a:r>
            <a:r>
              <a:rPr lang="fi-FI" sz="1200" dirty="0">
                <a:solidFill>
                  <a:schemeClr val="accent1"/>
                </a:solidFill>
                <a:latin typeface="Myriad Pro"/>
                <a:cs typeface="Myriad Pro"/>
              </a:rPr>
              <a:t>, </a:t>
            </a:r>
            <a:r>
              <a:rPr lang="fi-FI" sz="1200" dirty="0">
                <a:solidFill>
                  <a:schemeClr val="accent1"/>
                </a:solidFill>
                <a:latin typeface="Myriad Pro"/>
                <a:cs typeface="Myriad Pro"/>
                <a:hlinkClick r:id="rId4"/>
              </a:rPr>
              <a:t>Palveluihin liittyvät koulutukset</a:t>
            </a:r>
            <a:br>
              <a:rPr lang="fi-FI" sz="1200" dirty="0">
                <a:solidFill>
                  <a:schemeClr val="accent1"/>
                </a:solidFill>
                <a:latin typeface="Myriad Pro"/>
                <a:cs typeface="Myriad Pro"/>
              </a:rPr>
            </a:br>
            <a:endParaRPr lang="fi-FI" sz="1200" dirty="0">
              <a:solidFill>
                <a:schemeClr val="accent1"/>
              </a:solidFill>
              <a:latin typeface="Myriad Pro"/>
              <a:cs typeface="Myriad Pro"/>
            </a:endParaRPr>
          </a:p>
          <a:p>
            <a:pPr marL="7316" marR="3081">
              <a:spcBef>
                <a:spcPts val="140"/>
              </a:spcBef>
              <a:tabLst>
                <a:tab pos="102812" algn="l"/>
              </a:tabLst>
            </a:pPr>
            <a:r>
              <a:rPr lang="fi-FI" sz="1200" b="1" dirty="0">
                <a:solidFill>
                  <a:schemeClr val="accent1"/>
                </a:solidFill>
                <a:latin typeface="Myriad Pro"/>
                <a:cs typeface="Myriad Pro"/>
              </a:rPr>
              <a:t>Valtiokonttori</a:t>
            </a:r>
          </a:p>
          <a:p>
            <a:pPr marL="178766" marR="3081" indent="-171450">
              <a:lnSpc>
                <a:spcPct val="108000"/>
              </a:lnSpc>
              <a:spcBef>
                <a:spcPts val="140"/>
              </a:spcBef>
              <a:buFont typeface="Arial" panose="020B0604020202020204" pitchFamily="34" charset="0"/>
              <a:buChar char="•"/>
              <a:tabLst>
                <a:tab pos="102812" algn="l"/>
              </a:tabLst>
            </a:pPr>
            <a:r>
              <a:rPr lang="fi-FI" sz="1200" dirty="0">
                <a:solidFill>
                  <a:schemeClr val="accent1"/>
                </a:solidFill>
                <a:latin typeface="Myriad Pro"/>
                <a:cs typeface="Myriad Pro"/>
              </a:rPr>
              <a:t>Toimii valtionhallinnon sisäisten palveluiden kehittäjänä ja tuottajana. Henkilöstöjohtamiseen liittyen tehtäviin kuuluu:</a:t>
            </a:r>
          </a:p>
          <a:p>
            <a:pPr marL="540000" marR="3081" lvl="1" indent="-171450">
              <a:lnSpc>
                <a:spcPct val="108000"/>
              </a:lnSpc>
              <a:spcBef>
                <a:spcPts val="140"/>
              </a:spcBef>
              <a:buFont typeface="Arial" panose="020B0604020202020204" pitchFamily="34" charset="0"/>
              <a:buChar char="•"/>
              <a:tabLst>
                <a:tab pos="102812" algn="l"/>
              </a:tabLst>
            </a:pPr>
            <a:r>
              <a:rPr lang="fi-FI" sz="1050" dirty="0">
                <a:solidFill>
                  <a:schemeClr val="accent1"/>
                </a:solidFill>
                <a:latin typeface="Myriad Pro"/>
                <a:cs typeface="Myriad Pro"/>
              </a:rPr>
              <a:t>konsernitasoisen henkilöstötiedon tuottaminen ja raportointi</a:t>
            </a:r>
          </a:p>
          <a:p>
            <a:pPr marL="540000" marR="3081" lvl="1" indent="-171450">
              <a:lnSpc>
                <a:spcPct val="108000"/>
              </a:lnSpc>
              <a:spcBef>
                <a:spcPts val="140"/>
              </a:spcBef>
              <a:buFont typeface="Arial" panose="020B0604020202020204" pitchFamily="34" charset="0"/>
              <a:buChar char="•"/>
              <a:tabLst>
                <a:tab pos="102812" algn="l"/>
              </a:tabLst>
            </a:pPr>
            <a:r>
              <a:rPr lang="fi-FI" sz="1050" dirty="0">
                <a:solidFill>
                  <a:schemeClr val="accent1"/>
                </a:solidFill>
                <a:latin typeface="Myriad Pro"/>
                <a:cs typeface="Myriad Pro"/>
              </a:rPr>
              <a:t>virastojen vahinkoturva ja niihin liittyvät työnantajapalvelut</a:t>
            </a:r>
          </a:p>
          <a:p>
            <a:pPr marL="540000" marR="3081" lvl="1" indent="-171450">
              <a:lnSpc>
                <a:spcPct val="108000"/>
              </a:lnSpc>
              <a:spcBef>
                <a:spcPts val="140"/>
              </a:spcBef>
              <a:buFont typeface="Arial" panose="020B0604020202020204" pitchFamily="34" charset="0"/>
              <a:buChar char="•"/>
              <a:tabLst>
                <a:tab pos="102812" algn="l"/>
              </a:tabLst>
            </a:pPr>
            <a:r>
              <a:rPr lang="fi-FI" sz="1050" dirty="0">
                <a:solidFill>
                  <a:schemeClr val="accent1"/>
                </a:solidFill>
                <a:latin typeface="Myriad Pro"/>
                <a:cs typeface="Myriad Pro"/>
              </a:rPr>
              <a:t>työyhteisöjen kehittämisen tukeminen</a:t>
            </a:r>
          </a:p>
          <a:p>
            <a:pPr marL="178766" marR="3081" indent="-171450">
              <a:spcBef>
                <a:spcPts val="140"/>
              </a:spcBef>
              <a:buFont typeface="Arial" panose="020B0604020202020204" pitchFamily="34" charset="0"/>
              <a:buChar char="•"/>
              <a:tabLst>
                <a:tab pos="102812" algn="l"/>
              </a:tabLst>
            </a:pPr>
            <a:r>
              <a:rPr lang="fi-FI" sz="1200" dirty="0">
                <a:solidFill>
                  <a:schemeClr val="accent1"/>
                </a:solidFill>
                <a:latin typeface="Myriad Pro"/>
                <a:cs typeface="Myriad Pro"/>
              </a:rPr>
              <a:t>Tutustu: </a:t>
            </a:r>
            <a:r>
              <a:rPr lang="fi-FI" sz="1200" dirty="0">
                <a:solidFill>
                  <a:schemeClr val="accent1"/>
                </a:solidFill>
                <a:latin typeface="Myriad Pro"/>
                <a:cs typeface="Myriad Pro"/>
                <a:hlinkClick r:id="rId5"/>
              </a:rPr>
              <a:t>Valtion työelämä ja kestävyys</a:t>
            </a:r>
            <a:r>
              <a:rPr lang="fi-FI" sz="1200" dirty="0">
                <a:solidFill>
                  <a:schemeClr val="accent1"/>
                </a:solidFill>
                <a:latin typeface="Myriad Pro"/>
                <a:cs typeface="Myriad Pro"/>
              </a:rPr>
              <a:t>, </a:t>
            </a:r>
            <a:r>
              <a:rPr lang="fi-FI" sz="1200" dirty="0">
                <a:solidFill>
                  <a:schemeClr val="accent1"/>
                </a:solidFill>
                <a:latin typeface="Myriad Pro"/>
                <a:cs typeface="Myriad Pro"/>
                <a:hlinkClick r:id="rId6"/>
              </a:rPr>
              <a:t>Analysointipalvelut</a:t>
            </a:r>
            <a:r>
              <a:rPr lang="fi-FI" sz="1200" dirty="0">
                <a:solidFill>
                  <a:schemeClr val="accent1"/>
                </a:solidFill>
                <a:latin typeface="Myriad Pro"/>
                <a:cs typeface="Myriad Pro"/>
              </a:rPr>
              <a:t>, </a:t>
            </a:r>
            <a:r>
              <a:rPr lang="fi-FI" sz="1200" dirty="0">
                <a:solidFill>
                  <a:schemeClr val="accent1"/>
                </a:solidFill>
                <a:latin typeface="Myriad Pro"/>
                <a:cs typeface="Myriad Pro"/>
                <a:hlinkClick r:id="rId7"/>
              </a:rPr>
              <a:t>Tutkihallintoa.fi </a:t>
            </a:r>
            <a:r>
              <a:rPr lang="fi-FI" sz="1200" dirty="0">
                <a:solidFill>
                  <a:schemeClr val="accent1"/>
                </a:solidFill>
                <a:latin typeface="Myriad Pro"/>
                <a:cs typeface="Myriad Pro"/>
              </a:rPr>
              <a:t>ja </a:t>
            </a:r>
            <a:r>
              <a:rPr lang="fi-FI" sz="1200" dirty="0">
                <a:solidFill>
                  <a:schemeClr val="accent1"/>
                </a:solidFill>
                <a:latin typeface="Myriad Pro"/>
                <a:cs typeface="Myriad Pro"/>
                <a:hlinkClick r:id="rId8"/>
              </a:rPr>
              <a:t>Valtiolla.fi</a:t>
            </a:r>
            <a:br>
              <a:rPr lang="fi-FI" sz="1200" dirty="0">
                <a:solidFill>
                  <a:schemeClr val="accent1"/>
                </a:solidFill>
                <a:latin typeface="Myriad Pro"/>
                <a:cs typeface="Myriad Pro"/>
              </a:rPr>
            </a:br>
            <a:endParaRPr lang="fi-FI" sz="1200" dirty="0">
              <a:solidFill>
                <a:schemeClr val="accent1"/>
              </a:solidFill>
              <a:latin typeface="Myriad Pro"/>
              <a:cs typeface="Myriad Pro"/>
            </a:endParaRPr>
          </a:p>
          <a:p>
            <a:pPr marL="7316" marR="3081">
              <a:spcBef>
                <a:spcPts val="140"/>
              </a:spcBef>
              <a:tabLst>
                <a:tab pos="102812" algn="l"/>
              </a:tabLst>
            </a:pPr>
            <a:r>
              <a:rPr lang="fi-FI" sz="1200" b="1" dirty="0">
                <a:solidFill>
                  <a:schemeClr val="accent1"/>
                </a:solidFill>
                <a:latin typeface="Myriad Pro"/>
                <a:cs typeface="Myriad Pro"/>
              </a:rPr>
              <a:t>Valtion tieto- ja viestintätekniikkakeskus Valtori</a:t>
            </a:r>
          </a:p>
          <a:p>
            <a:pPr marL="178766" marR="3081" indent="-171450">
              <a:lnSpc>
                <a:spcPct val="108000"/>
              </a:lnSpc>
              <a:spcBef>
                <a:spcPts val="140"/>
              </a:spcBef>
              <a:buFont typeface="Arial" panose="020B0604020202020204" pitchFamily="34" charset="0"/>
              <a:buChar char="•"/>
              <a:tabLst>
                <a:tab pos="102812" algn="l"/>
              </a:tabLst>
            </a:pPr>
            <a:r>
              <a:rPr lang="fi-FI" sz="1200" dirty="0">
                <a:solidFill>
                  <a:schemeClr val="accent1"/>
                </a:solidFill>
                <a:latin typeface="Myriad Pro"/>
                <a:cs typeface="Myriad Pro"/>
              </a:rPr>
              <a:t>Tuottaa valtionhallinnon toimialariippumattomat </a:t>
            </a:r>
            <a:r>
              <a:rPr lang="fi-FI" sz="1200" dirty="0" err="1">
                <a:solidFill>
                  <a:schemeClr val="accent1"/>
                </a:solidFill>
                <a:latin typeface="Myriad Pro"/>
                <a:cs typeface="Myriad Pro"/>
              </a:rPr>
              <a:t>ict</a:t>
            </a:r>
            <a:r>
              <a:rPr lang="fi-FI" sz="1200" dirty="0">
                <a:solidFill>
                  <a:schemeClr val="accent1"/>
                </a:solidFill>
                <a:latin typeface="Myriad Pro"/>
                <a:cs typeface="Myriad Pro"/>
              </a:rPr>
              <a:t>-palvelut sekä korkean varautumisen ja turvallisuuden vaatimukset täyttäviä </a:t>
            </a:r>
            <a:br>
              <a:rPr lang="fi-FI" sz="1200" dirty="0">
                <a:solidFill>
                  <a:schemeClr val="accent1"/>
                </a:solidFill>
                <a:latin typeface="Myriad Pro"/>
                <a:cs typeface="Myriad Pro"/>
              </a:rPr>
            </a:br>
            <a:r>
              <a:rPr lang="fi-FI" sz="1200" dirty="0">
                <a:solidFill>
                  <a:schemeClr val="accent1"/>
                </a:solidFill>
                <a:latin typeface="Myriad Pro"/>
                <a:cs typeface="Myriad Pro"/>
              </a:rPr>
              <a:t>tieto- ja viestintäteknisiä palveluja ja integraatiopalveluja</a:t>
            </a:r>
          </a:p>
          <a:p>
            <a:pPr marL="178766" marR="3081" indent="-171450">
              <a:lnSpc>
                <a:spcPct val="108000"/>
              </a:lnSpc>
              <a:spcBef>
                <a:spcPts val="140"/>
              </a:spcBef>
              <a:buFont typeface="Arial" panose="020B0604020202020204" pitchFamily="34" charset="0"/>
              <a:buChar char="•"/>
              <a:tabLst>
                <a:tab pos="102812" algn="l"/>
              </a:tabLst>
            </a:pPr>
            <a:r>
              <a:rPr lang="fi-FI" sz="1200" dirty="0">
                <a:solidFill>
                  <a:schemeClr val="accent1"/>
                </a:solidFill>
                <a:latin typeface="Myriad Pro"/>
                <a:cs typeface="Myriad Pro"/>
              </a:rPr>
              <a:t>Tavoitteena tarjota sujuva ja turvallinen arki jokaiselle valtionhallinnon työntekijälle.</a:t>
            </a:r>
          </a:p>
          <a:p>
            <a:pPr marL="178766" marR="3081" indent="-171450">
              <a:lnSpc>
                <a:spcPct val="108000"/>
              </a:lnSpc>
              <a:spcBef>
                <a:spcPts val="140"/>
              </a:spcBef>
              <a:buFont typeface="Arial" panose="020B0604020202020204" pitchFamily="34" charset="0"/>
              <a:buChar char="•"/>
              <a:tabLst>
                <a:tab pos="102812" algn="l"/>
              </a:tabLst>
            </a:pPr>
            <a:r>
              <a:rPr lang="fi-FI" sz="1200" dirty="0">
                <a:solidFill>
                  <a:schemeClr val="accent1"/>
                </a:solidFill>
                <a:latin typeface="Myriad Pro"/>
                <a:cs typeface="Myriad Pro"/>
              </a:rPr>
              <a:t>Tutustu: </a:t>
            </a:r>
            <a:r>
              <a:rPr lang="fi-FI" sz="1200" dirty="0">
                <a:solidFill>
                  <a:schemeClr val="accent1"/>
                </a:solidFill>
                <a:latin typeface="Myriad Pro"/>
                <a:cs typeface="Myriad Pro"/>
                <a:hlinkClick r:id="rId9"/>
              </a:rPr>
              <a:t>Tietoa Valtorista</a:t>
            </a:r>
            <a:endParaRPr lang="fi-FI" sz="1200" dirty="0">
              <a:solidFill>
                <a:schemeClr val="accent1"/>
              </a:solidFill>
              <a:latin typeface="Myriad Pro"/>
              <a:cs typeface="Myriad Pro"/>
            </a:endParaRPr>
          </a:p>
          <a:p>
            <a:pPr marL="540000" marR="3081" lvl="1" indent="-180000">
              <a:lnSpc>
                <a:spcPct val="108000"/>
              </a:lnSpc>
              <a:spcBef>
                <a:spcPts val="140"/>
              </a:spcBef>
              <a:buFont typeface="Wingdings" panose="05000000000000000000" pitchFamily="2" charset="2"/>
              <a:buChar char="ü"/>
              <a:tabLst>
                <a:tab pos="102812" algn="l"/>
              </a:tabLst>
            </a:pPr>
            <a:endParaRPr lang="fi-FI" sz="1200" dirty="0">
              <a:solidFill>
                <a:schemeClr val="accent1"/>
              </a:solidFill>
              <a:latin typeface="Myriad Pro"/>
              <a:cs typeface="Myriad Pro"/>
            </a:endParaRPr>
          </a:p>
        </p:txBody>
      </p:sp>
      <p:sp>
        <p:nvSpPr>
          <p:cNvPr id="15" name="object 7">
            <a:extLst>
              <a:ext uri="{FF2B5EF4-FFF2-40B4-BE49-F238E27FC236}">
                <a16:creationId xmlns:a16="http://schemas.microsoft.com/office/drawing/2014/main" id="{DF63CA21-7931-BC57-64CD-7539C7926FAF}"/>
              </a:ext>
              <a:ext uri="{C183D7F6-B498-43B3-948B-1728B52AA6E4}">
                <adec:decorative xmlns:adec="http://schemas.microsoft.com/office/drawing/2017/decorative" val="0"/>
              </a:ext>
            </a:extLst>
          </p:cNvPr>
          <p:cNvSpPr txBox="1"/>
          <p:nvPr/>
        </p:nvSpPr>
        <p:spPr>
          <a:xfrm>
            <a:off x="6464166" y="1173625"/>
            <a:ext cx="4067219" cy="650320"/>
          </a:xfrm>
          <a:prstGeom prst="rect">
            <a:avLst/>
          </a:prstGeom>
        </p:spPr>
        <p:txBody>
          <a:bodyPr vert="horz" wrap="square" lIns="0" tIns="7316" rIns="0" bIns="0" rtlCol="0">
            <a:spAutoFit/>
          </a:bodyPr>
          <a:lstStyle/>
          <a:p>
            <a:pPr marL="7701" marR="3081">
              <a:lnSpc>
                <a:spcPct val="100600"/>
              </a:lnSpc>
              <a:spcBef>
                <a:spcPts val="58"/>
              </a:spcBef>
            </a:pPr>
            <a:r>
              <a:rPr lang="fi-FI" sz="1789" b="1" dirty="0">
                <a:solidFill>
                  <a:srgbClr val="006475"/>
                </a:solidFill>
                <a:latin typeface="Myriad Pro"/>
                <a:cs typeface="Myriad Pro"/>
              </a:rPr>
              <a:t>In-house-yksiköt </a:t>
            </a:r>
            <a:br>
              <a:rPr lang="fi-FI" sz="1789" b="1" dirty="0">
                <a:solidFill>
                  <a:srgbClr val="006475"/>
                </a:solidFill>
                <a:latin typeface="Myriad Pro"/>
                <a:cs typeface="Myriad Pro"/>
              </a:rPr>
            </a:br>
            <a:r>
              <a:rPr lang="fi-FI" sz="1200" i="1" dirty="0">
                <a:solidFill>
                  <a:srgbClr val="006475"/>
                </a:solidFill>
                <a:latin typeface="Myriad Pro"/>
                <a:cs typeface="Myriad Pro"/>
              </a:rPr>
              <a:t>Valtion organisaatiot voivat käyttää </a:t>
            </a:r>
            <a:br>
              <a:rPr lang="fi-FI" sz="1200" i="1" dirty="0">
                <a:solidFill>
                  <a:srgbClr val="006475"/>
                </a:solidFill>
                <a:latin typeface="Myriad Pro"/>
                <a:cs typeface="Myriad Pro"/>
              </a:rPr>
            </a:br>
            <a:r>
              <a:rPr lang="fi-FI" sz="1200" i="1" dirty="0">
                <a:solidFill>
                  <a:srgbClr val="006475"/>
                </a:solidFill>
                <a:latin typeface="Myriad Pro"/>
                <a:cs typeface="Myriad Pro"/>
              </a:rPr>
              <a:t>yksiköiden palveluita kilpailuttamatta</a:t>
            </a:r>
          </a:p>
        </p:txBody>
      </p:sp>
      <p:sp>
        <p:nvSpPr>
          <p:cNvPr id="16" name="object 8">
            <a:extLst>
              <a:ext uri="{FF2B5EF4-FFF2-40B4-BE49-F238E27FC236}">
                <a16:creationId xmlns:a16="http://schemas.microsoft.com/office/drawing/2014/main" id="{D0546FAD-A6F5-15FF-0608-EA303E2051B6}"/>
              </a:ext>
            </a:extLst>
          </p:cNvPr>
          <p:cNvSpPr txBox="1"/>
          <p:nvPr/>
        </p:nvSpPr>
        <p:spPr>
          <a:xfrm>
            <a:off x="6464165" y="1988440"/>
            <a:ext cx="4705444" cy="3440098"/>
          </a:xfrm>
          <a:prstGeom prst="rect">
            <a:avLst/>
          </a:prstGeom>
        </p:spPr>
        <p:txBody>
          <a:bodyPr vert="horz" wrap="square" lIns="0" tIns="5006" rIns="0" bIns="0" rtlCol="0">
            <a:spAutoFit/>
          </a:bodyPr>
          <a:lstStyle/>
          <a:p>
            <a:pPr marR="100502">
              <a:lnSpc>
                <a:spcPct val="108000"/>
              </a:lnSpc>
              <a:spcBef>
                <a:spcPts val="140"/>
              </a:spcBef>
              <a:buSzPct val="102000"/>
              <a:tabLst>
                <a:tab pos="102812" algn="l"/>
              </a:tabLst>
            </a:pPr>
            <a:r>
              <a:rPr lang="fi-FI" sz="1200" b="1" dirty="0">
                <a:solidFill>
                  <a:schemeClr val="accent1"/>
                </a:solidFill>
                <a:latin typeface="Myriad Pro"/>
                <a:cs typeface="Myriad Pro"/>
              </a:rPr>
              <a:t>HAUS kehittämiskeskus Oy</a:t>
            </a:r>
          </a:p>
          <a:p>
            <a:pPr marL="180000" marR="100502" indent="-180000">
              <a:lnSpc>
                <a:spcPct val="108000"/>
              </a:lnSpc>
              <a:spcBef>
                <a:spcPts val="140"/>
              </a:spcBef>
              <a:buSzPct val="102000"/>
              <a:buFont typeface="Arial" panose="020B0604020202020204" pitchFamily="34" charset="0"/>
              <a:buChar char="•"/>
              <a:tabLst>
                <a:tab pos="102812" algn="l"/>
              </a:tabLst>
            </a:pPr>
            <a:r>
              <a:rPr lang="fi-FI" sz="1200" dirty="0">
                <a:solidFill>
                  <a:schemeClr val="accent1"/>
                </a:solidFill>
                <a:latin typeface="Myriad Pro"/>
                <a:cs typeface="Myriad Pro"/>
              </a:rPr>
              <a:t>Valtionhallinnon kehittäjäkumppani </a:t>
            </a:r>
            <a:br>
              <a:rPr lang="fi-FI" sz="1200" dirty="0">
                <a:solidFill>
                  <a:schemeClr val="accent1"/>
                </a:solidFill>
                <a:latin typeface="Myriad Pro"/>
                <a:cs typeface="Myriad Pro"/>
              </a:rPr>
            </a:br>
            <a:r>
              <a:rPr lang="fi-FI" sz="1200" dirty="0">
                <a:solidFill>
                  <a:schemeClr val="accent1"/>
                </a:solidFill>
                <a:latin typeface="Myriad Pro"/>
                <a:cs typeface="Myriad Pro"/>
              </a:rPr>
              <a:t>– tarjoaa koulutuksia, kansainvälistymis- ja </a:t>
            </a:r>
            <a:br>
              <a:rPr lang="fi-FI" sz="1200" dirty="0">
                <a:solidFill>
                  <a:schemeClr val="accent1"/>
                </a:solidFill>
                <a:latin typeface="Myriad Pro"/>
                <a:cs typeface="Myriad Pro"/>
              </a:rPr>
            </a:br>
            <a:r>
              <a:rPr lang="fi-FI" sz="1200" dirty="0">
                <a:solidFill>
                  <a:schemeClr val="accent1"/>
                </a:solidFill>
                <a:latin typeface="Myriad Pro"/>
                <a:cs typeface="Myriad Pro"/>
              </a:rPr>
              <a:t>kehittämispalveluita valtionhallinnon eri organisaatioille</a:t>
            </a:r>
            <a:br>
              <a:rPr lang="fi-FI" sz="1200" dirty="0">
                <a:solidFill>
                  <a:schemeClr val="accent1"/>
                </a:solidFill>
                <a:latin typeface="Myriad Pro"/>
                <a:cs typeface="Myriad Pro"/>
              </a:rPr>
            </a:br>
            <a:r>
              <a:rPr lang="fi-FI" sz="1200" dirty="0">
                <a:solidFill>
                  <a:schemeClr val="accent1"/>
                </a:solidFill>
                <a:latin typeface="Myriad Pro"/>
                <a:cs typeface="Myriad Pro"/>
              </a:rPr>
              <a:t>ja henkilöstölle sekä kansainvälisille toimijoille. </a:t>
            </a:r>
          </a:p>
          <a:p>
            <a:pPr marL="180000" marR="100502" indent="-180000">
              <a:lnSpc>
                <a:spcPct val="108000"/>
              </a:lnSpc>
              <a:spcBef>
                <a:spcPts val="140"/>
              </a:spcBef>
              <a:buSzPct val="102000"/>
              <a:buFont typeface="Arial" panose="020B0604020202020204" pitchFamily="34" charset="0"/>
              <a:buChar char="•"/>
              <a:tabLst>
                <a:tab pos="102812" algn="l"/>
              </a:tabLst>
            </a:pPr>
            <a:r>
              <a:rPr lang="fi-FI" sz="1200" dirty="0">
                <a:solidFill>
                  <a:schemeClr val="accent1"/>
                </a:solidFill>
                <a:latin typeface="Myriad Pro"/>
                <a:cs typeface="Myriad Pro"/>
              </a:rPr>
              <a:t>Palvelut tuotetaan etä-, läsnä- tai digitaalisia kanavia käyttämällä.</a:t>
            </a:r>
          </a:p>
          <a:p>
            <a:pPr marL="180000" marR="100502" indent="-180000">
              <a:lnSpc>
                <a:spcPct val="108000"/>
              </a:lnSpc>
              <a:spcBef>
                <a:spcPts val="140"/>
              </a:spcBef>
              <a:buSzPct val="102000"/>
              <a:buFont typeface="Arial" panose="020B0604020202020204" pitchFamily="34" charset="0"/>
              <a:buChar char="•"/>
              <a:tabLst>
                <a:tab pos="102812" algn="l"/>
              </a:tabLst>
            </a:pPr>
            <a:r>
              <a:rPr lang="fi-FI" sz="1200" dirty="0">
                <a:solidFill>
                  <a:schemeClr val="accent1"/>
                </a:solidFill>
                <a:latin typeface="Myriad Pro"/>
                <a:cs typeface="Myriad Pro"/>
              </a:rPr>
              <a:t>Tutustu: </a:t>
            </a:r>
            <a:r>
              <a:rPr lang="fi-FI" sz="1200" dirty="0">
                <a:solidFill>
                  <a:schemeClr val="accent1"/>
                </a:solidFill>
                <a:latin typeface="Myriad Pro"/>
                <a:cs typeface="Myriad Pro"/>
                <a:hlinkClick r:id="rId10"/>
              </a:rPr>
              <a:t>eOppiva.fi</a:t>
            </a:r>
            <a:r>
              <a:rPr lang="fi-FI" sz="1200" dirty="0">
                <a:solidFill>
                  <a:schemeClr val="accent1"/>
                </a:solidFill>
                <a:latin typeface="Myriad Pro"/>
                <a:cs typeface="Myriad Pro"/>
              </a:rPr>
              <a:t>, </a:t>
            </a:r>
            <a:r>
              <a:rPr lang="fi-FI" sz="1200" dirty="0">
                <a:solidFill>
                  <a:schemeClr val="accent1"/>
                </a:solidFill>
                <a:latin typeface="Myriad Pro"/>
                <a:cs typeface="Myriad Pro"/>
                <a:hlinkClick r:id="rId11"/>
              </a:rPr>
              <a:t>Koulutushaku</a:t>
            </a:r>
            <a:r>
              <a:rPr lang="fi-FI" sz="1200" dirty="0">
                <a:solidFill>
                  <a:schemeClr val="accent1"/>
                </a:solidFill>
                <a:latin typeface="Myriad Pro"/>
                <a:cs typeface="Myriad Pro"/>
              </a:rPr>
              <a:t>, </a:t>
            </a:r>
            <a:r>
              <a:rPr lang="fi-FI" sz="1200" dirty="0">
                <a:solidFill>
                  <a:schemeClr val="accent1"/>
                </a:solidFill>
                <a:latin typeface="Myriad Pro"/>
                <a:cs typeface="Myriad Pro"/>
                <a:hlinkClick r:id="rId12"/>
              </a:rPr>
              <a:t>HAUS on in-house yhtiö</a:t>
            </a:r>
            <a:endParaRPr lang="fi-FI" sz="1200" dirty="0">
              <a:solidFill>
                <a:schemeClr val="accent1"/>
              </a:solidFill>
              <a:latin typeface="Myriad Pro"/>
              <a:cs typeface="Myriad Pro"/>
            </a:endParaRPr>
          </a:p>
          <a:p>
            <a:pPr marR="100502">
              <a:spcBef>
                <a:spcPts val="140"/>
              </a:spcBef>
              <a:buSzPct val="102000"/>
              <a:tabLst>
                <a:tab pos="102812" algn="l"/>
              </a:tabLst>
            </a:pPr>
            <a:br>
              <a:rPr lang="fi-FI" sz="1200" dirty="0">
                <a:solidFill>
                  <a:schemeClr val="accent1"/>
                </a:solidFill>
                <a:latin typeface="Myriad Pro"/>
                <a:cs typeface="Myriad Pro"/>
              </a:rPr>
            </a:br>
            <a:r>
              <a:rPr lang="fi-FI" sz="1200" b="1" dirty="0">
                <a:solidFill>
                  <a:schemeClr val="accent1"/>
                </a:solidFill>
                <a:latin typeface="Myriad Pro"/>
                <a:cs typeface="Myriad Pro"/>
              </a:rPr>
              <a:t>Senaatti</a:t>
            </a:r>
          </a:p>
          <a:p>
            <a:pPr marL="180000" marR="100502" indent="-180000">
              <a:lnSpc>
                <a:spcPct val="108000"/>
              </a:lnSpc>
              <a:spcBef>
                <a:spcPts val="140"/>
              </a:spcBef>
              <a:buSzPct val="102000"/>
              <a:buFont typeface="Arial" panose="020B0604020202020204" pitchFamily="34" charset="0"/>
              <a:buChar char="•"/>
              <a:tabLst>
                <a:tab pos="102812" algn="l"/>
              </a:tabLst>
            </a:pPr>
            <a:r>
              <a:rPr lang="fi-FI" sz="1200" dirty="0">
                <a:solidFill>
                  <a:schemeClr val="accent1"/>
                </a:solidFill>
                <a:latin typeface="Myriad Pro"/>
                <a:cs typeface="Myriad Pro"/>
              </a:rPr>
              <a:t>Suomen valtion kiinteistöasiantuntija ja toimitilakumppani </a:t>
            </a:r>
            <a:br>
              <a:rPr lang="fi-FI" sz="1200" dirty="0">
                <a:solidFill>
                  <a:schemeClr val="accent1"/>
                </a:solidFill>
                <a:latin typeface="Myriad Pro"/>
                <a:cs typeface="Myriad Pro"/>
              </a:rPr>
            </a:br>
            <a:r>
              <a:rPr lang="fi-FI" sz="1200" dirty="0">
                <a:solidFill>
                  <a:schemeClr val="accent1"/>
                </a:solidFill>
                <a:latin typeface="Myriad Pro"/>
                <a:cs typeface="Myriad Pro"/>
              </a:rPr>
              <a:t>– toimitilat ja niihin liittyvä osaaminen ja palvelut yhdestä paikasta</a:t>
            </a:r>
          </a:p>
          <a:p>
            <a:pPr marL="180000" marR="100502" indent="-180000">
              <a:lnSpc>
                <a:spcPct val="108000"/>
              </a:lnSpc>
              <a:spcBef>
                <a:spcPts val="140"/>
              </a:spcBef>
              <a:buSzPct val="102000"/>
              <a:buFont typeface="Arial" panose="020B0604020202020204" pitchFamily="34" charset="0"/>
              <a:buChar char="•"/>
              <a:tabLst>
                <a:tab pos="102812" algn="l"/>
              </a:tabLst>
            </a:pPr>
            <a:r>
              <a:rPr lang="fi-FI" sz="1200" dirty="0">
                <a:solidFill>
                  <a:schemeClr val="accent1"/>
                </a:solidFill>
                <a:latin typeface="Myriad Pro"/>
                <a:cs typeface="Myriad Pro"/>
              </a:rPr>
              <a:t>Tutustu: </a:t>
            </a:r>
            <a:r>
              <a:rPr lang="fi-FI" sz="1200" dirty="0">
                <a:solidFill>
                  <a:schemeClr val="accent1"/>
                </a:solidFill>
                <a:latin typeface="Myriad Pro"/>
                <a:cs typeface="Myriad Pro"/>
                <a:hlinkClick r:id="rId13"/>
              </a:rPr>
              <a:t>Tilaa turvalliselle ja toimivalle huomiselle</a:t>
            </a:r>
            <a:endParaRPr lang="fi-FI" sz="1200" dirty="0">
              <a:solidFill>
                <a:schemeClr val="accent1"/>
              </a:solidFill>
              <a:latin typeface="Myriad Pro"/>
              <a:cs typeface="Myriad Pro"/>
            </a:endParaRPr>
          </a:p>
          <a:p>
            <a:pPr marR="100502">
              <a:spcBef>
                <a:spcPts val="140"/>
              </a:spcBef>
              <a:buSzPct val="102000"/>
              <a:tabLst>
                <a:tab pos="102812" algn="l"/>
              </a:tabLst>
            </a:pPr>
            <a:br>
              <a:rPr lang="fi-FI" sz="1200" dirty="0">
                <a:solidFill>
                  <a:schemeClr val="accent1"/>
                </a:solidFill>
                <a:latin typeface="Myriad Pro"/>
                <a:cs typeface="Myriad Pro"/>
              </a:rPr>
            </a:br>
            <a:r>
              <a:rPr lang="fi-FI" sz="1200" b="1" dirty="0">
                <a:solidFill>
                  <a:schemeClr val="accent1"/>
                </a:solidFill>
                <a:latin typeface="Myriad Pro"/>
                <a:cs typeface="Myriad Pro"/>
              </a:rPr>
              <a:t>Hansel</a:t>
            </a:r>
          </a:p>
          <a:p>
            <a:pPr marL="180000" marR="100502" indent="-180000">
              <a:lnSpc>
                <a:spcPct val="108000"/>
              </a:lnSpc>
              <a:spcBef>
                <a:spcPts val="140"/>
              </a:spcBef>
              <a:buSzPct val="102000"/>
              <a:buFont typeface="Arial" panose="020B0604020202020204" pitchFamily="34" charset="0"/>
              <a:buChar char="•"/>
              <a:tabLst>
                <a:tab pos="102812" algn="l"/>
              </a:tabLst>
            </a:pPr>
            <a:r>
              <a:rPr lang="fi-FI" sz="1200" dirty="0">
                <a:solidFill>
                  <a:schemeClr val="accent1"/>
                </a:solidFill>
                <a:latin typeface="Myriad Pro"/>
                <a:cs typeface="Myriad Pro"/>
              </a:rPr>
              <a:t>Julkishallinnon yhteishankintayksikkö – palvelujen ytimenä yhteis-hankinnat, lisäksi tarjoaa asiakkaille hankintojen asiantuntijapalveluita</a:t>
            </a:r>
          </a:p>
          <a:p>
            <a:pPr marL="180000" marR="100502" indent="-180000">
              <a:lnSpc>
                <a:spcPct val="108000"/>
              </a:lnSpc>
              <a:spcBef>
                <a:spcPts val="140"/>
              </a:spcBef>
              <a:buSzPct val="102000"/>
              <a:buFont typeface="Arial" panose="020B0604020202020204" pitchFamily="34" charset="0"/>
              <a:buChar char="•"/>
              <a:tabLst>
                <a:tab pos="102812" algn="l"/>
              </a:tabLst>
            </a:pPr>
            <a:r>
              <a:rPr lang="fi-FI" sz="1200" dirty="0">
                <a:solidFill>
                  <a:schemeClr val="accent1"/>
                </a:solidFill>
                <a:latin typeface="Myriad Pro"/>
                <a:cs typeface="Myriad Pro"/>
              </a:rPr>
              <a:t>Tutustu: </a:t>
            </a:r>
            <a:r>
              <a:rPr lang="fi-FI" sz="1200" dirty="0">
                <a:solidFill>
                  <a:schemeClr val="accent1"/>
                </a:solidFill>
                <a:latin typeface="Myriad Pro"/>
                <a:cs typeface="Myriad Pro"/>
                <a:hlinkClick r:id="rId14"/>
              </a:rPr>
              <a:t>Voimassa ja työn alla olevat yhteishankinnat</a:t>
            </a:r>
            <a:endParaRPr lang="fi-FI" sz="1200" dirty="0">
              <a:solidFill>
                <a:schemeClr val="accent1"/>
              </a:solidFill>
              <a:latin typeface="Myriad Pro"/>
              <a:cs typeface="Myriad Pro"/>
            </a:endParaRPr>
          </a:p>
        </p:txBody>
      </p:sp>
      <p:sp>
        <p:nvSpPr>
          <p:cNvPr id="17" name="object 3">
            <a:extLst>
              <a:ext uri="{FF2B5EF4-FFF2-40B4-BE49-F238E27FC236}">
                <a16:creationId xmlns:a16="http://schemas.microsoft.com/office/drawing/2014/main" id="{69511C95-38CB-3550-DECB-B5F998A9DD06}"/>
              </a:ext>
              <a:ext uri="{C183D7F6-B498-43B3-948B-1728B52AA6E4}">
                <adec:decorative xmlns:adec="http://schemas.microsoft.com/office/drawing/2017/decorative" val="1"/>
              </a:ext>
            </a:extLst>
          </p:cNvPr>
          <p:cNvSpPr/>
          <p:nvPr/>
        </p:nvSpPr>
        <p:spPr>
          <a:xfrm flipH="1">
            <a:off x="5885318" y="1081270"/>
            <a:ext cx="210682" cy="4381803"/>
          </a:xfrm>
          <a:custGeom>
            <a:avLst/>
            <a:gdLst/>
            <a:ahLst/>
            <a:cxnLst/>
            <a:rect l="l" t="t" r="r" b="b"/>
            <a:pathLst>
              <a:path h="6805930">
                <a:moveTo>
                  <a:pt x="0" y="0"/>
                </a:moveTo>
                <a:lnTo>
                  <a:pt x="0" y="6805640"/>
                </a:lnTo>
              </a:path>
            </a:pathLst>
          </a:custGeom>
          <a:ln w="7853">
            <a:solidFill>
              <a:srgbClr val="B5D8CC"/>
            </a:solidFill>
          </a:ln>
        </p:spPr>
        <p:txBody>
          <a:bodyPr wrap="square" lIns="0" tIns="0" rIns="0" bIns="0" rtlCol="0"/>
          <a:lstStyle/>
          <a:p>
            <a:endParaRPr sz="1092"/>
          </a:p>
        </p:txBody>
      </p:sp>
      <p:pic>
        <p:nvPicPr>
          <p:cNvPr id="18" name="Picture 2" descr="Valtion palveluntarjoajat -tunnus.">
            <a:extLst>
              <a:ext uri="{FF2B5EF4-FFF2-40B4-BE49-F238E27FC236}">
                <a16:creationId xmlns:a16="http://schemas.microsoft.com/office/drawing/2014/main" id="{621AFD70-ECF5-0E5B-99E2-696FA7D4457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8410" y="247356"/>
            <a:ext cx="1488733" cy="59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a:extLst>
              <a:ext uri="{FF2B5EF4-FFF2-40B4-BE49-F238E27FC236}">
                <a16:creationId xmlns:a16="http://schemas.microsoft.com/office/drawing/2014/main" id="{1E0F2EF4-57D7-EDE6-3876-4E1871DEF994}"/>
              </a:ext>
            </a:extLst>
          </p:cNvPr>
          <p:cNvSpPr txBox="1"/>
          <p:nvPr/>
        </p:nvSpPr>
        <p:spPr>
          <a:xfrm>
            <a:off x="9641202" y="623424"/>
            <a:ext cx="2088553" cy="1508105"/>
          </a:xfrm>
          <a:prstGeom prst="rect">
            <a:avLst/>
          </a:prstGeom>
          <a:noFill/>
        </p:spPr>
        <p:txBody>
          <a:bodyPr wrap="square">
            <a:spAutoFit/>
          </a:bodyPr>
          <a:lstStyle/>
          <a:p>
            <a:pPr algn="ctr"/>
            <a:r>
              <a:rPr lang="fi-FI" sz="1200" b="1" dirty="0">
                <a:solidFill>
                  <a:schemeClr val="bg1"/>
                </a:solidFill>
                <a:latin typeface="Myriad Pro" panose="020B0503030403020204" pitchFamily="34" charset="0"/>
              </a:rPr>
              <a:t>Valtion henkilöstö-</a:t>
            </a:r>
            <a:br>
              <a:rPr lang="fi-FI" sz="1200" b="1" dirty="0">
                <a:solidFill>
                  <a:schemeClr val="bg1"/>
                </a:solidFill>
                <a:latin typeface="Myriad Pro" panose="020B0503030403020204" pitchFamily="34" charset="0"/>
              </a:rPr>
            </a:br>
            <a:r>
              <a:rPr lang="fi-FI" sz="1200" b="1" dirty="0">
                <a:solidFill>
                  <a:schemeClr val="bg1"/>
                </a:solidFill>
                <a:latin typeface="Myriad Pro" panose="020B0503030403020204" pitchFamily="34" charset="0"/>
              </a:rPr>
              <a:t>strategia 2030: </a:t>
            </a:r>
          </a:p>
          <a:p>
            <a:pPr algn="ctr"/>
            <a:endParaRPr lang="fi-FI" sz="600" b="1" dirty="0">
              <a:solidFill>
                <a:schemeClr val="bg1"/>
              </a:solidFill>
              <a:latin typeface="Myriad Pro" panose="020B0503030403020204" pitchFamily="34" charset="0"/>
            </a:endParaRPr>
          </a:p>
          <a:p>
            <a:pPr algn="ctr"/>
            <a:r>
              <a:rPr lang="fi-FI" sz="1200" i="1" dirty="0">
                <a:solidFill>
                  <a:schemeClr val="bg1"/>
                </a:solidFill>
                <a:latin typeface="Myriad Pro" panose="020B0503030403020204" pitchFamily="34" charset="0"/>
              </a:rPr>
              <a:t>HR tukee organisaation tuottavuutta ja hyvinvointia johdon kumppanina yhteisiin linjauksiin perustuen ja konsernipalveluja hyödyntäen.</a:t>
            </a:r>
          </a:p>
        </p:txBody>
      </p:sp>
      <p:sp>
        <p:nvSpPr>
          <p:cNvPr id="22" name="TextBox 21">
            <a:extLst>
              <a:ext uri="{FF2B5EF4-FFF2-40B4-BE49-F238E27FC236}">
                <a16:creationId xmlns:a16="http://schemas.microsoft.com/office/drawing/2014/main" id="{D86C76FB-BE84-0F5A-1362-62714D20FCA9}"/>
              </a:ext>
            </a:extLst>
          </p:cNvPr>
          <p:cNvSpPr txBox="1"/>
          <p:nvPr/>
        </p:nvSpPr>
        <p:spPr>
          <a:xfrm>
            <a:off x="6170553" y="5619025"/>
            <a:ext cx="5073488" cy="369332"/>
          </a:xfrm>
          <a:prstGeom prst="rect">
            <a:avLst/>
          </a:prstGeom>
          <a:noFill/>
        </p:spPr>
        <p:txBody>
          <a:bodyPr wrap="square" lIns="0" tIns="0" rIns="0" bIns="0">
            <a:spAutoFit/>
          </a:bodyPr>
          <a:lstStyle/>
          <a:p>
            <a:r>
              <a:rPr lang="fi-FI" sz="1200" b="1" i="1" dirty="0">
                <a:solidFill>
                  <a:schemeClr val="accent1"/>
                </a:solidFill>
                <a:latin typeface="Myriad Pro" panose="020B0503030403020204" pitchFamily="34" charset="0"/>
              </a:rPr>
              <a:t>Yhteisten palvelujen perusajatus on valtion kokonaisetu kustannusten,  laadun, osaamisen ja yhteisen tiedolla johtamisen osalta.</a:t>
            </a:r>
          </a:p>
        </p:txBody>
      </p:sp>
      <p:sp>
        <p:nvSpPr>
          <p:cNvPr id="20" name="TextBox 19">
            <a:extLst>
              <a:ext uri="{FF2B5EF4-FFF2-40B4-BE49-F238E27FC236}">
                <a16:creationId xmlns:a16="http://schemas.microsoft.com/office/drawing/2014/main" id="{3125D7EE-3EC0-5F4A-5642-0200AEB98BC7}"/>
              </a:ext>
            </a:extLst>
          </p:cNvPr>
          <p:cNvSpPr txBox="1"/>
          <p:nvPr/>
        </p:nvSpPr>
        <p:spPr>
          <a:xfrm>
            <a:off x="6182684" y="6084402"/>
            <a:ext cx="4952355" cy="184666"/>
          </a:xfrm>
          <a:prstGeom prst="rect">
            <a:avLst/>
          </a:prstGeom>
          <a:noFill/>
        </p:spPr>
        <p:txBody>
          <a:bodyPr wrap="square" lIns="0" tIns="0" rIns="0" bIns="0">
            <a:spAutoFit/>
          </a:bodyPr>
          <a:lstStyle/>
          <a:p>
            <a:r>
              <a:rPr lang="fi-FI" sz="1200" dirty="0">
                <a:solidFill>
                  <a:schemeClr val="accent1"/>
                </a:solidFill>
                <a:latin typeface="Myriad Pro" panose="020B0503030403020204" pitchFamily="34" charset="0"/>
              </a:rPr>
              <a:t>Lisätietoa: </a:t>
            </a:r>
            <a:r>
              <a:rPr lang="fi-FI" sz="1200" dirty="0" err="1">
                <a:solidFill>
                  <a:srgbClr val="1A7483"/>
                </a:solidFill>
                <a:latin typeface="Myriad Pro" panose="020B0503030403020204" pitchFamily="34" charset="0"/>
                <a:hlinkClick r:id="rId16">
                  <a:extLst>
                    <a:ext uri="{A12FA001-AC4F-418D-AE19-62706E023703}">
                      <ahyp:hlinkClr xmlns:ahyp="http://schemas.microsoft.com/office/drawing/2018/hyperlinkcolor" val="tx"/>
                    </a:ext>
                  </a:extLst>
                </a:hlinkClick>
              </a:rPr>
              <a:t>eOppiva</a:t>
            </a:r>
            <a:r>
              <a:rPr lang="fi-FI" sz="1200" dirty="0">
                <a:solidFill>
                  <a:srgbClr val="1A7483"/>
                </a:solidFill>
                <a:latin typeface="Myriad Pro" panose="020B0503030403020204" pitchFamily="34" charset="0"/>
                <a:hlinkClick r:id="rId16">
                  <a:extLst>
                    <a:ext uri="{A12FA001-AC4F-418D-AE19-62706E023703}">
                      <ahyp:hlinkClr xmlns:ahyp="http://schemas.microsoft.com/office/drawing/2018/hyperlinkcolor" val="tx"/>
                    </a:ext>
                  </a:extLst>
                </a:hlinkClick>
              </a:rPr>
              <a:t> | Valtion</a:t>
            </a:r>
            <a:r>
              <a:rPr lang="fi-FI" sz="1200" dirty="0">
                <a:solidFill>
                  <a:schemeClr val="accent1"/>
                </a:solidFill>
                <a:latin typeface="Myriad Pro" panose="020B0503030403020204" pitchFamily="34" charset="0"/>
                <a:hlinkClick r:id="rId16">
                  <a:extLst>
                    <a:ext uri="{A12FA001-AC4F-418D-AE19-62706E023703}">
                      <ahyp:hlinkClr xmlns:ahyp="http://schemas.microsoft.com/office/drawing/2018/hyperlinkcolor" val="tx"/>
                    </a:ext>
                  </a:extLst>
                </a:hlinkClick>
              </a:rPr>
              <a:t> yhteiset palvelut</a:t>
            </a:r>
            <a:r>
              <a:rPr lang="fi-FI" sz="1200" dirty="0">
                <a:solidFill>
                  <a:schemeClr val="accent1"/>
                </a:solidFill>
                <a:latin typeface="Myriad Pro" panose="020B0503030403020204" pitchFamily="34" charset="0"/>
              </a:rPr>
              <a:t> ja </a:t>
            </a:r>
            <a:r>
              <a:rPr lang="fi-FI" sz="1200" dirty="0">
                <a:solidFill>
                  <a:srgbClr val="1A7483"/>
                </a:solidFill>
                <a:latin typeface="Myriad Pro" panose="020B0503030403020204" pitchFamily="34" charset="0"/>
                <a:hlinkClick r:id="rId17">
                  <a:extLst>
                    <a:ext uri="{A12FA001-AC4F-418D-AE19-62706E023703}">
                      <ahyp:hlinkClr xmlns:ahyp="http://schemas.microsoft.com/office/drawing/2018/hyperlinkcolor" val="tx"/>
                    </a:ext>
                  </a:extLst>
                </a:hlinkClick>
              </a:rPr>
              <a:t>vm.fi | Valtion</a:t>
            </a:r>
            <a:r>
              <a:rPr lang="fi-FI" sz="1200" dirty="0">
                <a:solidFill>
                  <a:schemeClr val="accent1"/>
                </a:solidFill>
                <a:latin typeface="Myriad Pro" panose="020B0503030403020204" pitchFamily="34" charset="0"/>
                <a:hlinkClick r:id="rId17">
                  <a:extLst>
                    <a:ext uri="{A12FA001-AC4F-418D-AE19-62706E023703}">
                      <ahyp:hlinkClr xmlns:ahyp="http://schemas.microsoft.com/office/drawing/2018/hyperlinkcolor" val="tx"/>
                    </a:ext>
                  </a:extLst>
                </a:hlinkClick>
              </a:rPr>
              <a:t> yhteiset palvelut </a:t>
            </a:r>
            <a:r>
              <a:rPr lang="fi-FI" sz="1200" dirty="0">
                <a:solidFill>
                  <a:schemeClr val="accent1"/>
                </a:solidFill>
                <a:latin typeface="Myriad Pro" panose="020B0503030403020204" pitchFamily="34" charset="0"/>
              </a:rPr>
              <a:t> </a:t>
            </a:r>
          </a:p>
        </p:txBody>
      </p:sp>
      <p:sp>
        <p:nvSpPr>
          <p:cNvPr id="11" name="Tekstiruutu 94">
            <a:extLst>
              <a:ext uri="{FF2B5EF4-FFF2-40B4-BE49-F238E27FC236}">
                <a16:creationId xmlns:a16="http://schemas.microsoft.com/office/drawing/2014/main" id="{EE38B339-0765-D71B-869B-F49A8BA134D2}"/>
              </a:ext>
            </a:extLst>
          </p:cNvPr>
          <p:cNvSpPr txBox="1"/>
          <p:nvPr/>
        </p:nvSpPr>
        <p:spPr>
          <a:xfrm>
            <a:off x="11432712" y="6122396"/>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rPr>
              <a:t>Takaisin</a:t>
            </a:r>
          </a:p>
        </p:txBody>
      </p:sp>
      <p:sp>
        <p:nvSpPr>
          <p:cNvPr id="10" name="object 9" descr="Takaisin sivulle 4.">
            <a:hlinkClick r:id="rId18" action="ppaction://hlinksldjump"/>
            <a:extLst>
              <a:ext uri="{FF2B5EF4-FFF2-40B4-BE49-F238E27FC236}">
                <a16:creationId xmlns:a16="http://schemas.microsoft.com/office/drawing/2014/main" id="{87BF32DA-F82F-F9DA-3A2D-C48BF459AECF}"/>
              </a:ext>
              <a:ext uri="{C183D7F6-B498-43B3-948B-1728B52AA6E4}">
                <adec:decorative xmlns:adec="http://schemas.microsoft.com/office/drawing/2017/decorative" val="0"/>
              </a:ext>
            </a:extLst>
          </p:cNvPr>
          <p:cNvSpPr/>
          <p:nvPr/>
        </p:nvSpPr>
        <p:spPr>
          <a:xfrm>
            <a:off x="11440663" y="6308705"/>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14" name="Kuva 100">
            <a:hlinkClick r:id="rId18" action="ppaction://hlinksldjump"/>
            <a:extLst>
              <a:ext uri="{FF2B5EF4-FFF2-40B4-BE49-F238E27FC236}">
                <a16:creationId xmlns:a16="http://schemas.microsoft.com/office/drawing/2014/main" id="{7659A2F8-F301-9356-12A7-9BEB188D851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648590" y="6390340"/>
            <a:ext cx="280871" cy="274262"/>
          </a:xfrm>
          <a:prstGeom prst="rect">
            <a:avLst/>
          </a:prstGeom>
        </p:spPr>
      </p:pic>
    </p:spTree>
    <p:extLst>
      <p:ext uri="{BB962C8B-B14F-4D97-AF65-F5344CB8AC3E}">
        <p14:creationId xmlns:p14="http://schemas.microsoft.com/office/powerpoint/2010/main" val="3403507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uora yhdysviiva 23">
            <a:extLst>
              <a:ext uri="{FF2B5EF4-FFF2-40B4-BE49-F238E27FC236}">
                <a16:creationId xmlns:a16="http://schemas.microsoft.com/office/drawing/2014/main" id="{2E888E98-29D6-78BA-73C6-F6FC0A8E6438}"/>
              </a:ext>
              <a:ext uri="{C183D7F6-B498-43B3-948B-1728B52AA6E4}">
                <adec:decorative xmlns:adec="http://schemas.microsoft.com/office/drawing/2017/decorative" val="1"/>
              </a:ext>
            </a:extLst>
          </p:cNvPr>
          <p:cNvCxnSpPr>
            <a:cxnSpLocks/>
          </p:cNvCxnSpPr>
          <p:nvPr/>
        </p:nvCxnSpPr>
        <p:spPr>
          <a:xfrm flipH="1">
            <a:off x="4242434" y="3613901"/>
            <a:ext cx="5324" cy="768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uora yhdysviiva 38">
            <a:extLst>
              <a:ext uri="{FF2B5EF4-FFF2-40B4-BE49-F238E27FC236}">
                <a16:creationId xmlns:a16="http://schemas.microsoft.com/office/drawing/2014/main" id="{5BBE2F8C-6913-109B-718F-67802605A53C}"/>
              </a:ext>
              <a:ext uri="{C183D7F6-B498-43B3-948B-1728B52AA6E4}">
                <adec:decorative xmlns:adec="http://schemas.microsoft.com/office/drawing/2017/decorative" val="1"/>
              </a:ext>
            </a:extLst>
          </p:cNvPr>
          <p:cNvCxnSpPr>
            <a:cxnSpLocks/>
          </p:cNvCxnSpPr>
          <p:nvPr/>
        </p:nvCxnSpPr>
        <p:spPr>
          <a:xfrm>
            <a:off x="1711482" y="2907338"/>
            <a:ext cx="0" cy="557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uora yhdysviiva 83">
            <a:extLst>
              <a:ext uri="{FF2B5EF4-FFF2-40B4-BE49-F238E27FC236}">
                <a16:creationId xmlns:a16="http://schemas.microsoft.com/office/drawing/2014/main" id="{0501E2EE-145A-FA39-423B-75E1BDD1190F}"/>
              </a:ext>
              <a:ext uri="{C183D7F6-B498-43B3-948B-1728B52AA6E4}">
                <adec:decorative xmlns:adec="http://schemas.microsoft.com/office/drawing/2017/decorative" val="1"/>
              </a:ext>
            </a:extLst>
          </p:cNvPr>
          <p:cNvCxnSpPr>
            <a:cxnSpLocks/>
          </p:cNvCxnSpPr>
          <p:nvPr/>
        </p:nvCxnSpPr>
        <p:spPr>
          <a:xfrm>
            <a:off x="7041869" y="3483433"/>
            <a:ext cx="0" cy="428677"/>
          </a:xfrm>
          <a:prstGeom prst="line">
            <a:avLst/>
          </a:prstGeom>
        </p:spPr>
        <p:style>
          <a:lnRef idx="1">
            <a:schemeClr val="accent1"/>
          </a:lnRef>
          <a:fillRef idx="0">
            <a:schemeClr val="accent1"/>
          </a:fillRef>
          <a:effectRef idx="0">
            <a:schemeClr val="accent1"/>
          </a:effectRef>
          <a:fontRef idx="minor">
            <a:schemeClr val="tx1"/>
          </a:fontRef>
        </p:style>
      </p:cxnSp>
      <p:sp>
        <p:nvSpPr>
          <p:cNvPr id="88" name="object 13">
            <a:extLst>
              <a:ext uri="{FF2B5EF4-FFF2-40B4-BE49-F238E27FC236}">
                <a16:creationId xmlns:a16="http://schemas.microsoft.com/office/drawing/2014/main" id="{1D93DF1E-16FB-AEDB-070F-0BDB75A98684}"/>
              </a:ext>
            </a:extLst>
          </p:cNvPr>
          <p:cNvSpPr txBox="1">
            <a:spLocks noGrp="1"/>
          </p:cNvSpPr>
          <p:nvPr>
            <p:ph type="title" idx="4294967295"/>
          </p:nvPr>
        </p:nvSpPr>
        <p:spPr>
          <a:xfrm>
            <a:off x="640710" y="650734"/>
            <a:ext cx="6282603" cy="255942"/>
          </a:xfrm>
          <a:prstGeom prst="rect">
            <a:avLst/>
          </a:prstGeom>
          <a:noFill/>
          <a:ln>
            <a:noFill/>
            <a:prstDash/>
          </a:ln>
          <a:effectLst/>
        </p:spPr>
        <p:txBody>
          <a:bodyPr rot="0" spcFirstLastPara="0" vertOverflow="overflow" horzOverflow="overflow" vert="horz" wrap="square" lIns="0" tIns="9627"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6"/>
              </a:spcBef>
              <a:spcAft>
                <a:spcPts val="0"/>
              </a:spcAft>
              <a:buClrTx/>
              <a:buSzTx/>
              <a:buFontTx/>
              <a:buNone/>
              <a:tabLst/>
              <a:defRPr/>
            </a:pPr>
            <a:r>
              <a:rPr kumimoji="0" lang="fi-FI" sz="1600" b="1" i="0" u="none" strike="noStrike" kern="1200" cap="none" spc="-6" normalizeH="0" baseline="0" noProof="0" dirty="0">
                <a:ln>
                  <a:noFill/>
                </a:ln>
                <a:solidFill>
                  <a:srgbClr val="006475"/>
                </a:solidFill>
                <a:effectLst/>
                <a:uLnTx/>
                <a:uFillTx/>
                <a:latin typeface="Myriad Pro" panose="020B0503030403020204" pitchFamily="34" charset="0"/>
                <a:ea typeface="+mn-ea"/>
                <a:cs typeface="Trebuchet MS"/>
              </a:rPr>
              <a:t>Henkilöstöjohtamisen vaikutus työntekijäkokemukseen</a:t>
            </a:r>
          </a:p>
        </p:txBody>
      </p:sp>
      <p:cxnSp>
        <p:nvCxnSpPr>
          <p:cNvPr id="84" name="Suora yhdysviiva 83">
            <a:extLst>
              <a:ext uri="{FF2B5EF4-FFF2-40B4-BE49-F238E27FC236}">
                <a16:creationId xmlns:a16="http://schemas.microsoft.com/office/drawing/2014/main" id="{437A05AB-A7B0-C9DB-0056-8A1C4693E38D}"/>
              </a:ext>
              <a:ext uri="{C183D7F6-B498-43B3-948B-1728B52AA6E4}">
                <adec:decorative xmlns:adec="http://schemas.microsoft.com/office/drawing/2017/decorative" val="1"/>
              </a:ext>
            </a:extLst>
          </p:cNvPr>
          <p:cNvCxnSpPr>
            <a:cxnSpLocks/>
          </p:cNvCxnSpPr>
          <p:nvPr/>
        </p:nvCxnSpPr>
        <p:spPr>
          <a:xfrm flipH="1">
            <a:off x="10956856" y="3513739"/>
            <a:ext cx="5324" cy="10246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uora yhdysviiva 36">
            <a:extLst>
              <a:ext uri="{FF2B5EF4-FFF2-40B4-BE49-F238E27FC236}">
                <a16:creationId xmlns:a16="http://schemas.microsoft.com/office/drawing/2014/main" id="{95676C6F-ADD5-C3A6-6593-01439AAD0F50}"/>
              </a:ext>
              <a:ext uri="{C183D7F6-B498-43B3-948B-1728B52AA6E4}">
                <adec:decorative xmlns:adec="http://schemas.microsoft.com/office/drawing/2017/decorative" val="1"/>
              </a:ext>
            </a:extLst>
          </p:cNvPr>
          <p:cNvCxnSpPr>
            <a:cxnSpLocks/>
          </p:cNvCxnSpPr>
          <p:nvPr/>
        </p:nvCxnSpPr>
        <p:spPr>
          <a:xfrm>
            <a:off x="1321626" y="3641665"/>
            <a:ext cx="0" cy="557876"/>
          </a:xfrm>
          <a:prstGeom prst="line">
            <a:avLst/>
          </a:prstGeom>
        </p:spPr>
        <p:style>
          <a:lnRef idx="1">
            <a:schemeClr val="accent1"/>
          </a:lnRef>
          <a:fillRef idx="0">
            <a:schemeClr val="accent1"/>
          </a:fillRef>
          <a:effectRef idx="0">
            <a:schemeClr val="accent1"/>
          </a:effectRef>
          <a:fontRef idx="minor">
            <a:schemeClr val="tx1"/>
          </a:fontRef>
        </p:style>
      </p:cxnSp>
      <p:pic>
        <p:nvPicPr>
          <p:cNvPr id="3" name="Kuva 2" descr="Työntekijäkokemus aikajanalla kuvattuna. ">
            <a:extLst>
              <a:ext uri="{FF2B5EF4-FFF2-40B4-BE49-F238E27FC236}">
                <a16:creationId xmlns:a16="http://schemas.microsoft.com/office/drawing/2014/main" id="{4AAC683B-1156-21FC-0907-713B4DBC3EF1}"/>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9252" y="3453699"/>
            <a:ext cx="10551695" cy="155543"/>
          </a:xfrm>
          <a:prstGeom prst="rect">
            <a:avLst/>
          </a:prstGeom>
        </p:spPr>
      </p:pic>
      <p:cxnSp>
        <p:nvCxnSpPr>
          <p:cNvPr id="82" name="Suora yhdysviiva 81">
            <a:extLst>
              <a:ext uri="{FF2B5EF4-FFF2-40B4-BE49-F238E27FC236}">
                <a16:creationId xmlns:a16="http://schemas.microsoft.com/office/drawing/2014/main" id="{CC79D79F-4D9D-385C-78E5-1A819732286F}"/>
              </a:ext>
              <a:ext uri="{C183D7F6-B498-43B3-948B-1728B52AA6E4}">
                <adec:decorative xmlns:adec="http://schemas.microsoft.com/office/drawing/2017/decorative" val="1"/>
              </a:ext>
            </a:extLst>
          </p:cNvPr>
          <p:cNvCxnSpPr>
            <a:cxnSpLocks/>
          </p:cNvCxnSpPr>
          <p:nvPr/>
        </p:nvCxnSpPr>
        <p:spPr>
          <a:xfrm>
            <a:off x="11215406" y="2933142"/>
            <a:ext cx="0" cy="557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uora yhdysviiva 55">
            <a:extLst>
              <a:ext uri="{FF2B5EF4-FFF2-40B4-BE49-F238E27FC236}">
                <a16:creationId xmlns:a16="http://schemas.microsoft.com/office/drawing/2014/main" id="{788AF7FE-0D9F-0FC1-18F4-48E2ED4603F4}"/>
              </a:ext>
              <a:ext uri="{C183D7F6-B498-43B3-948B-1728B52AA6E4}">
                <adec:decorative xmlns:adec="http://schemas.microsoft.com/office/drawing/2017/decorative" val="1"/>
              </a:ext>
            </a:extLst>
          </p:cNvPr>
          <p:cNvCxnSpPr>
            <a:cxnSpLocks/>
          </p:cNvCxnSpPr>
          <p:nvPr/>
        </p:nvCxnSpPr>
        <p:spPr>
          <a:xfrm>
            <a:off x="7909806" y="2913774"/>
            <a:ext cx="0" cy="557876"/>
          </a:xfrm>
          <a:prstGeom prst="line">
            <a:avLst/>
          </a:prstGeom>
        </p:spPr>
        <p:style>
          <a:lnRef idx="1">
            <a:schemeClr val="accent1"/>
          </a:lnRef>
          <a:fillRef idx="0">
            <a:schemeClr val="accent1"/>
          </a:fillRef>
          <a:effectRef idx="0">
            <a:schemeClr val="accent1"/>
          </a:effectRef>
          <a:fontRef idx="minor">
            <a:schemeClr val="tx1"/>
          </a:fontRef>
        </p:style>
      </p:cxnSp>
      <p:sp>
        <p:nvSpPr>
          <p:cNvPr id="92" name="Kuusikulmio 91">
            <a:extLst>
              <a:ext uri="{FF2B5EF4-FFF2-40B4-BE49-F238E27FC236}">
                <a16:creationId xmlns:a16="http://schemas.microsoft.com/office/drawing/2014/main" id="{ED6B4823-7263-8683-EE8E-2BAA992522E1}"/>
              </a:ext>
              <a:ext uri="{C183D7F6-B498-43B3-948B-1728B52AA6E4}">
                <adec:decorative xmlns:adec="http://schemas.microsoft.com/office/drawing/2017/decorative" val="1"/>
              </a:ext>
            </a:extLst>
          </p:cNvPr>
          <p:cNvSpPr/>
          <p:nvPr/>
        </p:nvSpPr>
        <p:spPr>
          <a:xfrm>
            <a:off x="745202" y="1037494"/>
            <a:ext cx="1468699" cy="1171123"/>
          </a:xfrm>
          <a:prstGeom prst="hexagon">
            <a:avLst/>
          </a:prstGeom>
          <a:solidFill>
            <a:srgbClr val="FFF8E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93" name="Kuusikulmio 92">
            <a:extLst>
              <a:ext uri="{FF2B5EF4-FFF2-40B4-BE49-F238E27FC236}">
                <a16:creationId xmlns:a16="http://schemas.microsoft.com/office/drawing/2014/main" id="{C207AE8C-4D6A-3969-EE9E-74862D3A9BE7}"/>
              </a:ext>
              <a:ext uri="{C183D7F6-B498-43B3-948B-1728B52AA6E4}">
                <adec:decorative xmlns:adec="http://schemas.microsoft.com/office/drawing/2017/decorative" val="1"/>
              </a:ext>
            </a:extLst>
          </p:cNvPr>
          <p:cNvSpPr/>
          <p:nvPr/>
        </p:nvSpPr>
        <p:spPr>
          <a:xfrm>
            <a:off x="3411749" y="5433503"/>
            <a:ext cx="1526153" cy="1216936"/>
          </a:xfrm>
          <a:prstGeom prst="hexagon">
            <a:avLst/>
          </a:prstGeom>
          <a:solidFill>
            <a:srgbClr val="FFF8E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94" name="Kuusikulmio 93">
            <a:extLst>
              <a:ext uri="{FF2B5EF4-FFF2-40B4-BE49-F238E27FC236}">
                <a16:creationId xmlns:a16="http://schemas.microsoft.com/office/drawing/2014/main" id="{5D9CC585-971C-947E-726F-BE733B9CA40F}"/>
              </a:ext>
              <a:ext uri="{C183D7F6-B498-43B3-948B-1728B52AA6E4}">
                <adec:decorative xmlns:adec="http://schemas.microsoft.com/office/drawing/2017/decorative" val="1"/>
              </a:ext>
            </a:extLst>
          </p:cNvPr>
          <p:cNvSpPr/>
          <p:nvPr/>
        </p:nvSpPr>
        <p:spPr>
          <a:xfrm>
            <a:off x="6068202" y="5433503"/>
            <a:ext cx="1526153" cy="1216936"/>
          </a:xfrm>
          <a:prstGeom prst="hexagon">
            <a:avLst/>
          </a:prstGeom>
          <a:solidFill>
            <a:srgbClr val="FFF8E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95" name="Kuusikulmio 94">
            <a:extLst>
              <a:ext uri="{FF2B5EF4-FFF2-40B4-BE49-F238E27FC236}">
                <a16:creationId xmlns:a16="http://schemas.microsoft.com/office/drawing/2014/main" id="{B512BB06-C8E3-9037-F3D2-914B174B181D}"/>
              </a:ext>
              <a:ext uri="{C183D7F6-B498-43B3-948B-1728B52AA6E4}">
                <adec:decorative xmlns:adec="http://schemas.microsoft.com/office/drawing/2017/decorative" val="1"/>
              </a:ext>
            </a:extLst>
          </p:cNvPr>
          <p:cNvSpPr/>
          <p:nvPr/>
        </p:nvSpPr>
        <p:spPr>
          <a:xfrm>
            <a:off x="8988607" y="5433503"/>
            <a:ext cx="1526153" cy="1216936"/>
          </a:xfrm>
          <a:prstGeom prst="hexagon">
            <a:avLst/>
          </a:prstGeom>
          <a:solidFill>
            <a:srgbClr val="FFF8E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91" name="Kuusikulmio 90">
            <a:extLst>
              <a:ext uri="{FF2B5EF4-FFF2-40B4-BE49-F238E27FC236}">
                <a16:creationId xmlns:a16="http://schemas.microsoft.com/office/drawing/2014/main" id="{19E46B75-B4A7-FE92-4D54-DFA13821639F}"/>
              </a:ext>
              <a:ext uri="{C183D7F6-B498-43B3-948B-1728B52AA6E4}">
                <adec:decorative xmlns:adec="http://schemas.microsoft.com/office/drawing/2017/decorative" val="1"/>
              </a:ext>
            </a:extLst>
          </p:cNvPr>
          <p:cNvSpPr/>
          <p:nvPr/>
        </p:nvSpPr>
        <p:spPr>
          <a:xfrm>
            <a:off x="6637390" y="645242"/>
            <a:ext cx="1468699" cy="1171123"/>
          </a:xfrm>
          <a:prstGeom prst="hexagon">
            <a:avLst/>
          </a:prstGeom>
          <a:solidFill>
            <a:srgbClr val="FFF8E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85" name="Ellipsi 84">
            <a:extLst>
              <a:ext uri="{FF2B5EF4-FFF2-40B4-BE49-F238E27FC236}">
                <a16:creationId xmlns:a16="http://schemas.microsoft.com/office/drawing/2014/main" id="{467A414A-FB07-9339-EB0F-5CDE75072E7F}"/>
              </a:ext>
              <a:ext uri="{C183D7F6-B498-43B3-948B-1728B52AA6E4}">
                <adec:decorative xmlns:adec="http://schemas.microsoft.com/office/drawing/2017/decorative" val="1"/>
              </a:ext>
            </a:extLst>
          </p:cNvPr>
          <p:cNvSpPr/>
          <p:nvPr/>
        </p:nvSpPr>
        <p:spPr>
          <a:xfrm>
            <a:off x="10317794" y="4361958"/>
            <a:ext cx="1278123" cy="1278123"/>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1" name="Ellipsi 80">
            <a:extLst>
              <a:ext uri="{FF2B5EF4-FFF2-40B4-BE49-F238E27FC236}">
                <a16:creationId xmlns:a16="http://schemas.microsoft.com/office/drawing/2014/main" id="{AF15B2BB-25F3-D677-E570-1A3CAACE4218}"/>
              </a:ext>
              <a:ext uri="{C183D7F6-B498-43B3-948B-1728B52AA6E4}">
                <adec:decorative xmlns:adec="http://schemas.microsoft.com/office/drawing/2017/decorative" val="1"/>
              </a:ext>
            </a:extLst>
          </p:cNvPr>
          <p:cNvSpPr/>
          <p:nvPr/>
        </p:nvSpPr>
        <p:spPr>
          <a:xfrm>
            <a:off x="10412851" y="1601496"/>
            <a:ext cx="1611244" cy="1611244"/>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3" name="Ellipsi 82">
            <a:extLst>
              <a:ext uri="{FF2B5EF4-FFF2-40B4-BE49-F238E27FC236}">
                <a16:creationId xmlns:a16="http://schemas.microsoft.com/office/drawing/2014/main" id="{8AF6ECCC-85DB-B1D9-743E-F448B442E529}"/>
              </a:ext>
              <a:ext uri="{C183D7F6-B498-43B3-948B-1728B52AA6E4}">
                <adec:decorative xmlns:adec="http://schemas.microsoft.com/office/drawing/2017/decorative" val="1"/>
              </a:ext>
            </a:extLst>
          </p:cNvPr>
          <p:cNvSpPr/>
          <p:nvPr/>
        </p:nvSpPr>
        <p:spPr>
          <a:xfrm>
            <a:off x="11105404" y="3454614"/>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65" name="Suora yhdysviiva 64">
            <a:extLst>
              <a:ext uri="{FF2B5EF4-FFF2-40B4-BE49-F238E27FC236}">
                <a16:creationId xmlns:a16="http://schemas.microsoft.com/office/drawing/2014/main" id="{DB69B5CD-5BFB-149D-5C76-51C165A978C4}"/>
              </a:ext>
              <a:ext uri="{C183D7F6-B498-43B3-948B-1728B52AA6E4}">
                <adec:decorative xmlns:adec="http://schemas.microsoft.com/office/drawing/2017/decorative" val="1"/>
              </a:ext>
            </a:extLst>
          </p:cNvPr>
          <p:cNvCxnSpPr>
            <a:cxnSpLocks/>
            <a:stCxn id="67" idx="4"/>
          </p:cNvCxnSpPr>
          <p:nvPr/>
        </p:nvCxnSpPr>
        <p:spPr>
          <a:xfrm flipH="1">
            <a:off x="9198968" y="2470105"/>
            <a:ext cx="4093" cy="1022471"/>
          </a:xfrm>
          <a:prstGeom prst="line">
            <a:avLst/>
          </a:prstGeom>
        </p:spPr>
        <p:style>
          <a:lnRef idx="1">
            <a:schemeClr val="accent1"/>
          </a:lnRef>
          <a:fillRef idx="0">
            <a:schemeClr val="accent1"/>
          </a:fillRef>
          <a:effectRef idx="0">
            <a:schemeClr val="accent1"/>
          </a:effectRef>
          <a:fontRef idx="minor">
            <a:schemeClr val="tx1"/>
          </a:fontRef>
        </p:style>
      </p:cxnSp>
      <p:sp>
        <p:nvSpPr>
          <p:cNvPr id="66" name="Ellipsi 65">
            <a:extLst>
              <a:ext uri="{FF2B5EF4-FFF2-40B4-BE49-F238E27FC236}">
                <a16:creationId xmlns:a16="http://schemas.microsoft.com/office/drawing/2014/main" id="{2D545A7C-11D0-58C6-CC5A-FFD9AA4902A0}"/>
              </a:ext>
              <a:ext uri="{C183D7F6-B498-43B3-948B-1728B52AA6E4}">
                <adec:decorative xmlns:adec="http://schemas.microsoft.com/office/drawing/2017/decorative" val="1"/>
              </a:ext>
            </a:extLst>
          </p:cNvPr>
          <p:cNvSpPr/>
          <p:nvPr/>
        </p:nvSpPr>
        <p:spPr>
          <a:xfrm>
            <a:off x="9463932" y="3466910"/>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Ellipsi 66">
            <a:extLst>
              <a:ext uri="{FF2B5EF4-FFF2-40B4-BE49-F238E27FC236}">
                <a16:creationId xmlns:a16="http://schemas.microsoft.com/office/drawing/2014/main" id="{8E8F16AA-81C3-1BF8-EC49-9472978A6CCF}"/>
              </a:ext>
              <a:ext uri="{C183D7F6-B498-43B3-948B-1728B52AA6E4}">
                <adec:decorative xmlns:adec="http://schemas.microsoft.com/office/drawing/2017/decorative" val="1"/>
              </a:ext>
            </a:extLst>
          </p:cNvPr>
          <p:cNvSpPr/>
          <p:nvPr/>
        </p:nvSpPr>
        <p:spPr>
          <a:xfrm>
            <a:off x="8563999" y="1191982"/>
            <a:ext cx="1278123" cy="1278123"/>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68" name="Suora yhdysviiva 67">
            <a:extLst>
              <a:ext uri="{FF2B5EF4-FFF2-40B4-BE49-F238E27FC236}">
                <a16:creationId xmlns:a16="http://schemas.microsoft.com/office/drawing/2014/main" id="{5E03A6ED-7B2D-D522-FADC-856A7550B480}"/>
              </a:ext>
              <a:ext uri="{C183D7F6-B498-43B3-948B-1728B52AA6E4}">
                <adec:decorative xmlns:adec="http://schemas.microsoft.com/office/drawing/2017/decorative" val="1"/>
              </a:ext>
            </a:extLst>
          </p:cNvPr>
          <p:cNvCxnSpPr>
            <a:cxnSpLocks/>
          </p:cNvCxnSpPr>
          <p:nvPr/>
        </p:nvCxnSpPr>
        <p:spPr>
          <a:xfrm flipH="1">
            <a:off x="9569554" y="3556144"/>
            <a:ext cx="5324" cy="768382"/>
          </a:xfrm>
          <a:prstGeom prst="line">
            <a:avLst/>
          </a:prstGeom>
        </p:spPr>
        <p:style>
          <a:lnRef idx="1">
            <a:schemeClr val="accent1"/>
          </a:lnRef>
          <a:fillRef idx="0">
            <a:schemeClr val="accent1"/>
          </a:fillRef>
          <a:effectRef idx="0">
            <a:schemeClr val="accent1"/>
          </a:effectRef>
          <a:fontRef idx="minor">
            <a:schemeClr val="tx1"/>
          </a:fontRef>
        </p:style>
      </p:cxnSp>
      <p:sp>
        <p:nvSpPr>
          <p:cNvPr id="69" name="Ellipsi 68">
            <a:extLst>
              <a:ext uri="{FF2B5EF4-FFF2-40B4-BE49-F238E27FC236}">
                <a16:creationId xmlns:a16="http://schemas.microsoft.com/office/drawing/2014/main" id="{66DD3EDE-756E-E241-E193-37F94500DBF6}"/>
              </a:ext>
              <a:ext uri="{C183D7F6-B498-43B3-948B-1728B52AA6E4}">
                <adec:decorative xmlns:adec="http://schemas.microsoft.com/office/drawing/2017/decorative" val="1"/>
              </a:ext>
            </a:extLst>
          </p:cNvPr>
          <p:cNvSpPr/>
          <p:nvPr/>
        </p:nvSpPr>
        <p:spPr>
          <a:xfrm>
            <a:off x="8889510" y="3847996"/>
            <a:ext cx="1278123" cy="1278123"/>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2" name="Ellipsi 71">
            <a:extLst>
              <a:ext uri="{FF2B5EF4-FFF2-40B4-BE49-F238E27FC236}">
                <a16:creationId xmlns:a16="http://schemas.microsoft.com/office/drawing/2014/main" id="{913CE8E8-DB44-4FC9-6816-911A190A3F1C}"/>
              </a:ext>
              <a:ext uri="{C183D7F6-B498-43B3-948B-1728B52AA6E4}">
                <adec:decorative xmlns:adec="http://schemas.microsoft.com/office/drawing/2017/decorative" val="1"/>
              </a:ext>
            </a:extLst>
          </p:cNvPr>
          <p:cNvSpPr/>
          <p:nvPr/>
        </p:nvSpPr>
        <p:spPr>
          <a:xfrm>
            <a:off x="9104556" y="3406857"/>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8" name="Ellipsi 57">
            <a:extLst>
              <a:ext uri="{FF2B5EF4-FFF2-40B4-BE49-F238E27FC236}">
                <a16:creationId xmlns:a16="http://schemas.microsoft.com/office/drawing/2014/main" id="{9147C39B-3CDA-DF5E-EB32-16CEEF0733FA}"/>
              </a:ext>
              <a:ext uri="{C183D7F6-B498-43B3-948B-1728B52AA6E4}">
                <adec:decorative xmlns:adec="http://schemas.microsoft.com/office/drawing/2017/decorative" val="1"/>
              </a:ext>
            </a:extLst>
          </p:cNvPr>
          <p:cNvSpPr/>
          <p:nvPr/>
        </p:nvSpPr>
        <p:spPr>
          <a:xfrm>
            <a:off x="7241844" y="1856128"/>
            <a:ext cx="1327937" cy="1327937"/>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7" name="Ellipsi 56">
            <a:extLst>
              <a:ext uri="{FF2B5EF4-FFF2-40B4-BE49-F238E27FC236}">
                <a16:creationId xmlns:a16="http://schemas.microsoft.com/office/drawing/2014/main" id="{E86F0DA8-320E-BF70-EB2E-C40AC75738DB}"/>
              </a:ext>
              <a:ext uri="{C183D7F6-B498-43B3-948B-1728B52AA6E4}">
                <adec:decorative xmlns:adec="http://schemas.microsoft.com/office/drawing/2017/decorative" val="1"/>
              </a:ext>
            </a:extLst>
          </p:cNvPr>
          <p:cNvSpPr/>
          <p:nvPr/>
        </p:nvSpPr>
        <p:spPr>
          <a:xfrm>
            <a:off x="7790279" y="3378096"/>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59" name="Suora yhdysviiva 58">
            <a:extLst>
              <a:ext uri="{FF2B5EF4-FFF2-40B4-BE49-F238E27FC236}">
                <a16:creationId xmlns:a16="http://schemas.microsoft.com/office/drawing/2014/main" id="{90BA55A5-7BE8-B54B-884A-141D39E7DFC7}"/>
              </a:ext>
              <a:ext uri="{C183D7F6-B498-43B3-948B-1728B52AA6E4}">
                <adec:decorative xmlns:adec="http://schemas.microsoft.com/office/drawing/2017/decorative" val="1"/>
              </a:ext>
            </a:extLst>
          </p:cNvPr>
          <p:cNvCxnSpPr>
            <a:cxnSpLocks/>
          </p:cNvCxnSpPr>
          <p:nvPr/>
        </p:nvCxnSpPr>
        <p:spPr>
          <a:xfrm flipH="1">
            <a:off x="7054175" y="3876528"/>
            <a:ext cx="4160" cy="600389"/>
          </a:xfrm>
          <a:prstGeom prst="line">
            <a:avLst/>
          </a:prstGeom>
        </p:spPr>
        <p:style>
          <a:lnRef idx="1">
            <a:schemeClr val="accent1"/>
          </a:lnRef>
          <a:fillRef idx="0">
            <a:schemeClr val="accent1"/>
          </a:fillRef>
          <a:effectRef idx="0">
            <a:schemeClr val="accent1"/>
          </a:effectRef>
          <a:fontRef idx="minor">
            <a:schemeClr val="tx1"/>
          </a:fontRef>
        </p:style>
      </p:cxnSp>
      <p:sp>
        <p:nvSpPr>
          <p:cNvPr id="61" name="Ellipsi 60">
            <a:extLst>
              <a:ext uri="{FF2B5EF4-FFF2-40B4-BE49-F238E27FC236}">
                <a16:creationId xmlns:a16="http://schemas.microsoft.com/office/drawing/2014/main" id="{414E6754-BD7E-BBED-0DCD-D3590498C2AE}"/>
              </a:ext>
              <a:ext uri="{C183D7F6-B498-43B3-948B-1728B52AA6E4}">
                <adec:decorative xmlns:adec="http://schemas.microsoft.com/office/drawing/2017/decorative" val="1"/>
              </a:ext>
            </a:extLst>
          </p:cNvPr>
          <p:cNvSpPr/>
          <p:nvPr/>
        </p:nvSpPr>
        <p:spPr>
          <a:xfrm>
            <a:off x="6934571" y="3406857"/>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46" name="Suora yhdysviiva 45">
            <a:extLst>
              <a:ext uri="{FF2B5EF4-FFF2-40B4-BE49-F238E27FC236}">
                <a16:creationId xmlns:a16="http://schemas.microsoft.com/office/drawing/2014/main" id="{842F5757-E1D1-2F17-52A7-55B6268DAAA5}"/>
              </a:ext>
              <a:ext uri="{C183D7F6-B498-43B3-948B-1728B52AA6E4}">
                <adec:decorative xmlns:adec="http://schemas.microsoft.com/office/drawing/2017/decorative" val="1"/>
              </a:ext>
            </a:extLst>
          </p:cNvPr>
          <p:cNvCxnSpPr>
            <a:cxnSpLocks/>
          </p:cNvCxnSpPr>
          <p:nvPr/>
        </p:nvCxnSpPr>
        <p:spPr>
          <a:xfrm>
            <a:off x="4640089" y="2945438"/>
            <a:ext cx="0" cy="557876"/>
          </a:xfrm>
          <a:prstGeom prst="line">
            <a:avLst/>
          </a:prstGeom>
        </p:spPr>
        <p:style>
          <a:lnRef idx="1">
            <a:schemeClr val="accent1"/>
          </a:lnRef>
          <a:fillRef idx="0">
            <a:schemeClr val="accent1"/>
          </a:fillRef>
          <a:effectRef idx="0">
            <a:schemeClr val="accent1"/>
          </a:effectRef>
          <a:fontRef idx="minor">
            <a:schemeClr val="tx1"/>
          </a:fontRef>
        </p:style>
      </p:cxnSp>
      <p:sp>
        <p:nvSpPr>
          <p:cNvPr id="47" name="Ellipsi 46">
            <a:extLst>
              <a:ext uri="{FF2B5EF4-FFF2-40B4-BE49-F238E27FC236}">
                <a16:creationId xmlns:a16="http://schemas.microsoft.com/office/drawing/2014/main" id="{EE68AF55-9636-4FBB-3754-513F860EEFE2}"/>
              </a:ext>
              <a:ext uri="{C183D7F6-B498-43B3-948B-1728B52AA6E4}">
                <adec:decorative xmlns:adec="http://schemas.microsoft.com/office/drawing/2017/decorative" val="1"/>
              </a:ext>
            </a:extLst>
          </p:cNvPr>
          <p:cNvSpPr/>
          <p:nvPr/>
        </p:nvSpPr>
        <p:spPr>
          <a:xfrm>
            <a:off x="4520562" y="3466910"/>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Ellipsi 47">
            <a:extLst>
              <a:ext uri="{FF2B5EF4-FFF2-40B4-BE49-F238E27FC236}">
                <a16:creationId xmlns:a16="http://schemas.microsoft.com/office/drawing/2014/main" id="{39087EDF-FA67-4189-FAEF-67FAA23152D1}"/>
              </a:ext>
              <a:ext uri="{C183D7F6-B498-43B3-948B-1728B52AA6E4}">
                <adec:decorative xmlns:adec="http://schemas.microsoft.com/office/drawing/2017/decorative" val="1"/>
              </a:ext>
            </a:extLst>
          </p:cNvPr>
          <p:cNvSpPr/>
          <p:nvPr/>
        </p:nvSpPr>
        <p:spPr>
          <a:xfrm>
            <a:off x="3932555" y="1884444"/>
            <a:ext cx="1348460" cy="1348460"/>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Ellipsi 33">
            <a:extLst>
              <a:ext uri="{FF2B5EF4-FFF2-40B4-BE49-F238E27FC236}">
                <a16:creationId xmlns:a16="http://schemas.microsoft.com/office/drawing/2014/main" id="{E3A1FA4F-8B52-55B6-A090-DEABF9CB6D68}"/>
              </a:ext>
              <a:ext uri="{C183D7F6-B498-43B3-948B-1728B52AA6E4}">
                <adec:decorative xmlns:adec="http://schemas.microsoft.com/office/drawing/2017/decorative" val="1"/>
              </a:ext>
            </a:extLst>
          </p:cNvPr>
          <p:cNvSpPr/>
          <p:nvPr/>
        </p:nvSpPr>
        <p:spPr>
          <a:xfrm>
            <a:off x="643825" y="3875128"/>
            <a:ext cx="1345178" cy="1345178"/>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Ellipsi 21">
            <a:extLst>
              <a:ext uri="{FF2B5EF4-FFF2-40B4-BE49-F238E27FC236}">
                <a16:creationId xmlns:a16="http://schemas.microsoft.com/office/drawing/2014/main" id="{13F68522-1E3D-CDE1-0F08-0FC4EDA8EFD3}"/>
              </a:ext>
              <a:ext uri="{C183D7F6-B498-43B3-948B-1728B52AA6E4}">
                <adec:decorative xmlns:adec="http://schemas.microsoft.com/office/drawing/2017/decorative" val="1"/>
              </a:ext>
            </a:extLst>
          </p:cNvPr>
          <p:cNvSpPr/>
          <p:nvPr/>
        </p:nvSpPr>
        <p:spPr>
          <a:xfrm>
            <a:off x="1074284" y="1983355"/>
            <a:ext cx="1278123" cy="1278123"/>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Ellipsi 40">
            <a:extLst>
              <a:ext uri="{FF2B5EF4-FFF2-40B4-BE49-F238E27FC236}">
                <a16:creationId xmlns:a16="http://schemas.microsoft.com/office/drawing/2014/main" id="{487BB7CF-1FBF-2331-17D2-E8B5AA494144}"/>
              </a:ext>
              <a:ext uri="{C183D7F6-B498-43B3-948B-1728B52AA6E4}">
                <adec:decorative xmlns:adec="http://schemas.microsoft.com/office/drawing/2017/decorative" val="1"/>
              </a:ext>
            </a:extLst>
          </p:cNvPr>
          <p:cNvSpPr/>
          <p:nvPr/>
        </p:nvSpPr>
        <p:spPr>
          <a:xfrm>
            <a:off x="2525326" y="1094570"/>
            <a:ext cx="1278123" cy="1278123"/>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Ellipsi 24">
            <a:extLst>
              <a:ext uri="{FF2B5EF4-FFF2-40B4-BE49-F238E27FC236}">
                <a16:creationId xmlns:a16="http://schemas.microsoft.com/office/drawing/2014/main" id="{8B4C4971-41C8-2B8A-3D72-B2AC30DB4D8D}"/>
              </a:ext>
              <a:ext uri="{C183D7F6-B498-43B3-948B-1728B52AA6E4}">
                <adec:decorative xmlns:adec="http://schemas.microsoft.com/office/drawing/2017/decorative" val="1"/>
              </a:ext>
            </a:extLst>
          </p:cNvPr>
          <p:cNvSpPr/>
          <p:nvPr/>
        </p:nvSpPr>
        <p:spPr>
          <a:xfrm>
            <a:off x="3625085" y="3943246"/>
            <a:ext cx="1278123" cy="1278123"/>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 name="Ellipsi 3">
            <a:extLst>
              <a:ext uri="{FF2B5EF4-FFF2-40B4-BE49-F238E27FC236}">
                <a16:creationId xmlns:a16="http://schemas.microsoft.com/office/drawing/2014/main" id="{AC5CEA18-BED5-6CB3-4B84-34330865058C}"/>
              </a:ext>
              <a:ext uri="{C183D7F6-B498-43B3-948B-1728B52AA6E4}">
                <adec:decorative xmlns:adec="http://schemas.microsoft.com/office/drawing/2017/decorative" val="1"/>
              </a:ext>
            </a:extLst>
          </p:cNvPr>
          <p:cNvSpPr/>
          <p:nvPr/>
        </p:nvSpPr>
        <p:spPr>
          <a:xfrm>
            <a:off x="2711088" y="3483160"/>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6" name="Suora yhdysviiva 5">
            <a:extLst>
              <a:ext uri="{FF2B5EF4-FFF2-40B4-BE49-F238E27FC236}">
                <a16:creationId xmlns:a16="http://schemas.microsoft.com/office/drawing/2014/main" id="{6AFCAF6C-8003-C668-9FCD-8CF5928083E8}"/>
              </a:ext>
              <a:ext uri="{C183D7F6-B498-43B3-948B-1728B52AA6E4}">
                <adec:decorative xmlns:adec="http://schemas.microsoft.com/office/drawing/2017/decorative" val="1"/>
              </a:ext>
            </a:extLst>
          </p:cNvPr>
          <p:cNvCxnSpPr>
            <a:cxnSpLocks/>
          </p:cNvCxnSpPr>
          <p:nvPr/>
        </p:nvCxnSpPr>
        <p:spPr>
          <a:xfrm flipH="1">
            <a:off x="2816710" y="3699729"/>
            <a:ext cx="5324" cy="1024671"/>
          </a:xfrm>
          <a:prstGeom prst="line">
            <a:avLst/>
          </a:prstGeom>
        </p:spPr>
        <p:style>
          <a:lnRef idx="1">
            <a:schemeClr val="accent1"/>
          </a:lnRef>
          <a:fillRef idx="0">
            <a:schemeClr val="accent1"/>
          </a:fillRef>
          <a:effectRef idx="0">
            <a:schemeClr val="accent1"/>
          </a:effectRef>
          <a:fontRef idx="minor">
            <a:schemeClr val="tx1"/>
          </a:fontRef>
        </p:style>
      </p:cxnSp>
      <p:sp>
        <p:nvSpPr>
          <p:cNvPr id="7" name="Ellipsi 6">
            <a:extLst>
              <a:ext uri="{FF2B5EF4-FFF2-40B4-BE49-F238E27FC236}">
                <a16:creationId xmlns:a16="http://schemas.microsoft.com/office/drawing/2014/main" id="{E5F692F6-EF58-73A3-0389-F37334254739}"/>
              </a:ext>
              <a:ext uri="{C183D7F6-B498-43B3-948B-1728B52AA6E4}">
                <adec:decorative xmlns:adec="http://schemas.microsoft.com/office/drawing/2017/decorative" val="1"/>
              </a:ext>
            </a:extLst>
          </p:cNvPr>
          <p:cNvSpPr/>
          <p:nvPr/>
        </p:nvSpPr>
        <p:spPr>
          <a:xfrm>
            <a:off x="2180311" y="4547948"/>
            <a:ext cx="1278123" cy="1278123"/>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Ellipsi 22">
            <a:extLst>
              <a:ext uri="{FF2B5EF4-FFF2-40B4-BE49-F238E27FC236}">
                <a16:creationId xmlns:a16="http://schemas.microsoft.com/office/drawing/2014/main" id="{BCBC6E1B-382D-964F-8364-44092DF1372B}"/>
              </a:ext>
              <a:ext uri="{C183D7F6-B498-43B3-948B-1728B52AA6E4}">
                <adec:decorative xmlns:adec="http://schemas.microsoft.com/office/drawing/2017/decorative" val="1"/>
              </a:ext>
            </a:extLst>
          </p:cNvPr>
          <p:cNvSpPr/>
          <p:nvPr/>
        </p:nvSpPr>
        <p:spPr>
          <a:xfrm>
            <a:off x="4155862" y="3406857"/>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Ellipsi 35">
            <a:extLst>
              <a:ext uri="{FF2B5EF4-FFF2-40B4-BE49-F238E27FC236}">
                <a16:creationId xmlns:a16="http://schemas.microsoft.com/office/drawing/2014/main" id="{DF55CBD5-3A0E-0725-78B7-97C7F3B852EF}"/>
              </a:ext>
              <a:ext uri="{C183D7F6-B498-43B3-948B-1728B52AA6E4}">
                <adec:decorative xmlns:adec="http://schemas.microsoft.com/office/drawing/2017/decorative" val="1"/>
              </a:ext>
            </a:extLst>
          </p:cNvPr>
          <p:cNvSpPr/>
          <p:nvPr/>
        </p:nvSpPr>
        <p:spPr>
          <a:xfrm>
            <a:off x="1226312" y="3447860"/>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Ellipsi 39">
            <a:extLst>
              <a:ext uri="{FF2B5EF4-FFF2-40B4-BE49-F238E27FC236}">
                <a16:creationId xmlns:a16="http://schemas.microsoft.com/office/drawing/2014/main" id="{344495F8-F07B-3B98-6AD9-7FF885BCC90F}"/>
              </a:ext>
              <a:ext uri="{C183D7F6-B498-43B3-948B-1728B52AA6E4}">
                <adec:decorative xmlns:adec="http://schemas.microsoft.com/office/drawing/2017/decorative" val="1"/>
              </a:ext>
            </a:extLst>
          </p:cNvPr>
          <p:cNvSpPr/>
          <p:nvPr/>
        </p:nvSpPr>
        <p:spPr>
          <a:xfrm>
            <a:off x="1601480" y="3476435"/>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44" name="Suora yhdysviiva 43">
            <a:extLst>
              <a:ext uri="{FF2B5EF4-FFF2-40B4-BE49-F238E27FC236}">
                <a16:creationId xmlns:a16="http://schemas.microsoft.com/office/drawing/2014/main" id="{FF5BD821-BD5B-739E-7DE0-B0C906D930BA}"/>
              </a:ext>
              <a:ext uri="{C183D7F6-B498-43B3-948B-1728B52AA6E4}">
                <adec:decorative xmlns:adec="http://schemas.microsoft.com/office/drawing/2017/decorative" val="1"/>
              </a:ext>
            </a:extLst>
          </p:cNvPr>
          <p:cNvCxnSpPr>
            <a:cxnSpLocks/>
          </p:cNvCxnSpPr>
          <p:nvPr/>
        </p:nvCxnSpPr>
        <p:spPr>
          <a:xfrm flipH="1">
            <a:off x="3154862" y="2372693"/>
            <a:ext cx="19051" cy="1094478"/>
          </a:xfrm>
          <a:prstGeom prst="line">
            <a:avLst/>
          </a:prstGeom>
        </p:spPr>
        <p:style>
          <a:lnRef idx="1">
            <a:schemeClr val="accent1"/>
          </a:lnRef>
          <a:fillRef idx="0">
            <a:schemeClr val="accent1"/>
          </a:fillRef>
          <a:effectRef idx="0">
            <a:schemeClr val="accent1"/>
          </a:effectRef>
          <a:fontRef idx="minor">
            <a:schemeClr val="tx1"/>
          </a:fontRef>
        </p:style>
      </p:cxnSp>
      <p:sp>
        <p:nvSpPr>
          <p:cNvPr id="45" name="Ellipsi 44">
            <a:extLst>
              <a:ext uri="{FF2B5EF4-FFF2-40B4-BE49-F238E27FC236}">
                <a16:creationId xmlns:a16="http://schemas.microsoft.com/office/drawing/2014/main" id="{953FFC60-B431-7BCB-13C5-7C45AE8038BA}"/>
              </a:ext>
              <a:ext uri="{C183D7F6-B498-43B3-948B-1728B52AA6E4}">
                <adec:decorative xmlns:adec="http://schemas.microsoft.com/office/drawing/2017/decorative" val="1"/>
              </a:ext>
            </a:extLst>
          </p:cNvPr>
          <p:cNvSpPr/>
          <p:nvPr/>
        </p:nvSpPr>
        <p:spPr>
          <a:xfrm>
            <a:off x="3056103" y="3349619"/>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Ellipsi 48">
            <a:extLst>
              <a:ext uri="{FF2B5EF4-FFF2-40B4-BE49-F238E27FC236}">
                <a16:creationId xmlns:a16="http://schemas.microsoft.com/office/drawing/2014/main" id="{1DD95193-4B59-E168-73E2-22324C10404F}"/>
              </a:ext>
              <a:ext uri="{C183D7F6-B498-43B3-948B-1728B52AA6E4}">
                <adec:decorative xmlns:adec="http://schemas.microsoft.com/office/drawing/2017/decorative" val="1"/>
              </a:ext>
            </a:extLst>
          </p:cNvPr>
          <p:cNvSpPr/>
          <p:nvPr/>
        </p:nvSpPr>
        <p:spPr>
          <a:xfrm>
            <a:off x="5307473" y="1125423"/>
            <a:ext cx="1278123" cy="1278123"/>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Ellipsi 49">
            <a:extLst>
              <a:ext uri="{FF2B5EF4-FFF2-40B4-BE49-F238E27FC236}">
                <a16:creationId xmlns:a16="http://schemas.microsoft.com/office/drawing/2014/main" id="{9D403897-3CCE-E402-975B-98ACDDD3834C}"/>
              </a:ext>
              <a:ext uri="{C183D7F6-B498-43B3-948B-1728B52AA6E4}">
                <adec:decorative xmlns:adec="http://schemas.microsoft.com/office/drawing/2017/decorative" val="1"/>
              </a:ext>
            </a:extLst>
          </p:cNvPr>
          <p:cNvSpPr/>
          <p:nvPr/>
        </p:nvSpPr>
        <p:spPr>
          <a:xfrm>
            <a:off x="5498559" y="3477316"/>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51" name="Suora yhdysviiva 50">
            <a:extLst>
              <a:ext uri="{FF2B5EF4-FFF2-40B4-BE49-F238E27FC236}">
                <a16:creationId xmlns:a16="http://schemas.microsoft.com/office/drawing/2014/main" id="{25DB4741-7154-AC90-B160-B2527512C533}"/>
              </a:ext>
              <a:ext uri="{C183D7F6-B498-43B3-948B-1728B52AA6E4}">
                <adec:decorative xmlns:adec="http://schemas.microsoft.com/office/drawing/2017/decorative" val="1"/>
              </a:ext>
            </a:extLst>
          </p:cNvPr>
          <p:cNvCxnSpPr>
            <a:cxnSpLocks/>
            <a:stCxn id="50" idx="4"/>
          </p:cNvCxnSpPr>
          <p:nvPr/>
        </p:nvCxnSpPr>
        <p:spPr>
          <a:xfrm flipH="1">
            <a:off x="5601520" y="3693885"/>
            <a:ext cx="5324" cy="1024671"/>
          </a:xfrm>
          <a:prstGeom prst="line">
            <a:avLst/>
          </a:prstGeom>
        </p:spPr>
        <p:style>
          <a:lnRef idx="1">
            <a:schemeClr val="accent1"/>
          </a:lnRef>
          <a:fillRef idx="0">
            <a:schemeClr val="accent1"/>
          </a:fillRef>
          <a:effectRef idx="0">
            <a:schemeClr val="accent1"/>
          </a:effectRef>
          <a:fontRef idx="minor">
            <a:schemeClr val="tx1"/>
          </a:fontRef>
        </p:style>
      </p:cxnSp>
      <p:sp>
        <p:nvSpPr>
          <p:cNvPr id="52" name="Ellipsi 51">
            <a:extLst>
              <a:ext uri="{FF2B5EF4-FFF2-40B4-BE49-F238E27FC236}">
                <a16:creationId xmlns:a16="http://schemas.microsoft.com/office/drawing/2014/main" id="{504552E5-ABB2-EAD2-3353-A2C5E1A2C91C}"/>
              </a:ext>
              <a:ext uri="{C183D7F6-B498-43B3-948B-1728B52AA6E4}">
                <adec:decorative xmlns:adec="http://schemas.microsoft.com/office/drawing/2017/decorative" val="1"/>
              </a:ext>
            </a:extLst>
          </p:cNvPr>
          <p:cNvSpPr/>
          <p:nvPr/>
        </p:nvSpPr>
        <p:spPr>
          <a:xfrm>
            <a:off x="4941192" y="4508104"/>
            <a:ext cx="1312123" cy="1312123"/>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cxnSp>
        <p:nvCxnSpPr>
          <p:cNvPr id="54" name="Suora yhdysviiva 53">
            <a:extLst>
              <a:ext uri="{FF2B5EF4-FFF2-40B4-BE49-F238E27FC236}">
                <a16:creationId xmlns:a16="http://schemas.microsoft.com/office/drawing/2014/main" id="{435746D1-3156-77ED-3717-65E67A53C45E}"/>
              </a:ext>
              <a:ext uri="{C183D7F6-B498-43B3-948B-1728B52AA6E4}">
                <adec:decorative xmlns:adec="http://schemas.microsoft.com/office/drawing/2017/decorative" val="1"/>
              </a:ext>
            </a:extLst>
          </p:cNvPr>
          <p:cNvCxnSpPr>
            <a:cxnSpLocks/>
            <a:stCxn id="49" idx="4"/>
          </p:cNvCxnSpPr>
          <p:nvPr/>
        </p:nvCxnSpPr>
        <p:spPr>
          <a:xfrm flipH="1">
            <a:off x="5927484" y="2403546"/>
            <a:ext cx="19051" cy="1057781"/>
          </a:xfrm>
          <a:prstGeom prst="line">
            <a:avLst/>
          </a:prstGeom>
        </p:spPr>
        <p:style>
          <a:lnRef idx="1">
            <a:schemeClr val="accent1"/>
          </a:lnRef>
          <a:fillRef idx="0">
            <a:schemeClr val="accent1"/>
          </a:fillRef>
          <a:effectRef idx="0">
            <a:schemeClr val="accent1"/>
          </a:effectRef>
          <a:fontRef idx="minor">
            <a:schemeClr val="tx1"/>
          </a:fontRef>
        </p:style>
      </p:cxnSp>
      <p:sp>
        <p:nvSpPr>
          <p:cNvPr id="55" name="Ellipsi 54">
            <a:extLst>
              <a:ext uri="{FF2B5EF4-FFF2-40B4-BE49-F238E27FC236}">
                <a16:creationId xmlns:a16="http://schemas.microsoft.com/office/drawing/2014/main" id="{1ED0ABCA-BE37-5FF5-E27C-8E03AA9CDD65}"/>
              </a:ext>
              <a:ext uri="{C183D7F6-B498-43B3-948B-1728B52AA6E4}">
                <adec:decorative xmlns:adec="http://schemas.microsoft.com/office/drawing/2017/decorative" val="1"/>
              </a:ext>
            </a:extLst>
          </p:cNvPr>
          <p:cNvSpPr/>
          <p:nvPr/>
        </p:nvSpPr>
        <p:spPr>
          <a:xfrm>
            <a:off x="5829939" y="3343775"/>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Ellipsi 61">
            <a:extLst>
              <a:ext uri="{FF2B5EF4-FFF2-40B4-BE49-F238E27FC236}">
                <a16:creationId xmlns:a16="http://schemas.microsoft.com/office/drawing/2014/main" id="{6C71BFDB-FFEA-4AEF-42B0-A69C911F526D}"/>
              </a:ext>
              <a:ext uri="{C183D7F6-B498-43B3-948B-1728B52AA6E4}">
                <adec:decorative xmlns:adec="http://schemas.microsoft.com/office/drawing/2017/decorative" val="1"/>
              </a:ext>
            </a:extLst>
          </p:cNvPr>
          <p:cNvSpPr/>
          <p:nvPr/>
        </p:nvSpPr>
        <p:spPr>
          <a:xfrm>
            <a:off x="8165529" y="3477348"/>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63" name="Suora yhdysviiva 62">
            <a:extLst>
              <a:ext uri="{FF2B5EF4-FFF2-40B4-BE49-F238E27FC236}">
                <a16:creationId xmlns:a16="http://schemas.microsoft.com/office/drawing/2014/main" id="{3E5FDE42-02CD-6537-8F00-E2DC24D62EFD}"/>
              </a:ext>
              <a:ext uri="{C183D7F6-B498-43B3-948B-1728B52AA6E4}">
                <adec:decorative xmlns:adec="http://schemas.microsoft.com/office/drawing/2017/decorative" val="1"/>
              </a:ext>
            </a:extLst>
          </p:cNvPr>
          <p:cNvCxnSpPr>
            <a:cxnSpLocks/>
            <a:stCxn id="62" idx="4"/>
          </p:cNvCxnSpPr>
          <p:nvPr/>
        </p:nvCxnSpPr>
        <p:spPr>
          <a:xfrm flipH="1">
            <a:off x="8268490" y="3693917"/>
            <a:ext cx="5324" cy="1024671"/>
          </a:xfrm>
          <a:prstGeom prst="line">
            <a:avLst/>
          </a:prstGeom>
        </p:spPr>
        <p:style>
          <a:lnRef idx="1">
            <a:schemeClr val="accent1"/>
          </a:lnRef>
          <a:fillRef idx="0">
            <a:schemeClr val="accent1"/>
          </a:fillRef>
          <a:effectRef idx="0">
            <a:schemeClr val="accent1"/>
          </a:effectRef>
          <a:fontRef idx="minor">
            <a:schemeClr val="tx1"/>
          </a:fontRef>
        </p:style>
      </p:cxnSp>
      <p:sp>
        <p:nvSpPr>
          <p:cNvPr id="64" name="Ellipsi 63">
            <a:extLst>
              <a:ext uri="{FF2B5EF4-FFF2-40B4-BE49-F238E27FC236}">
                <a16:creationId xmlns:a16="http://schemas.microsoft.com/office/drawing/2014/main" id="{4B73C4C8-58B4-8D05-9432-C48ADC2D4B86}"/>
              </a:ext>
              <a:ext uri="{C183D7F6-B498-43B3-948B-1728B52AA6E4}">
                <adec:decorative xmlns:adec="http://schemas.microsoft.com/office/drawing/2017/decorative" val="1"/>
              </a:ext>
            </a:extLst>
          </p:cNvPr>
          <p:cNvSpPr/>
          <p:nvPr/>
        </p:nvSpPr>
        <p:spPr>
          <a:xfrm>
            <a:off x="7548520" y="4711514"/>
            <a:ext cx="1482056" cy="1482056"/>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0" name="Ellipsi 59">
            <a:extLst>
              <a:ext uri="{FF2B5EF4-FFF2-40B4-BE49-F238E27FC236}">
                <a16:creationId xmlns:a16="http://schemas.microsoft.com/office/drawing/2014/main" id="{A9E68ADC-82D4-3E9C-5FB1-C7F5765D9221}"/>
              </a:ext>
              <a:ext uri="{C183D7F6-B498-43B3-948B-1728B52AA6E4}">
                <adec:decorative xmlns:adec="http://schemas.microsoft.com/office/drawing/2017/decorative" val="1"/>
              </a:ext>
            </a:extLst>
          </p:cNvPr>
          <p:cNvSpPr/>
          <p:nvPr/>
        </p:nvSpPr>
        <p:spPr>
          <a:xfrm>
            <a:off x="6371828" y="3769550"/>
            <a:ext cx="1368854" cy="1368854"/>
          </a:xfrm>
          <a:prstGeom prst="ellipse">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5" name="Pyöristetty suorakulmio 45">
            <a:extLst>
              <a:ext uri="{FF2B5EF4-FFF2-40B4-BE49-F238E27FC236}">
                <a16:creationId xmlns:a16="http://schemas.microsoft.com/office/drawing/2014/main" id="{49A9ADFB-7412-0A41-EE74-E556C246BA05}"/>
              </a:ext>
            </a:extLst>
          </p:cNvPr>
          <p:cNvSpPr/>
          <p:nvPr/>
        </p:nvSpPr>
        <p:spPr>
          <a:xfrm>
            <a:off x="765892" y="4559844"/>
            <a:ext cx="1121756" cy="424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Hakija-kokemukseni</a:t>
            </a:r>
          </a:p>
        </p:txBody>
      </p:sp>
      <p:sp>
        <p:nvSpPr>
          <p:cNvPr id="76" name="Tekstiruutu 75">
            <a:extLst>
              <a:ext uri="{FF2B5EF4-FFF2-40B4-BE49-F238E27FC236}">
                <a16:creationId xmlns:a16="http://schemas.microsoft.com/office/drawing/2014/main" id="{7DF377C3-DD25-C890-7A4F-C7FE59B84E38}"/>
              </a:ext>
            </a:extLst>
          </p:cNvPr>
          <p:cNvSpPr txBox="1"/>
          <p:nvPr/>
        </p:nvSpPr>
        <p:spPr>
          <a:xfrm>
            <a:off x="685673" y="1395632"/>
            <a:ext cx="158775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i="1" u="none" strike="noStrike" kern="1200" cap="none" spc="0" normalizeH="0" baseline="0" noProof="0" dirty="0">
                <a:ln>
                  <a:noFill/>
                </a:ln>
                <a:solidFill>
                  <a:schemeClr val="accent1"/>
                </a:solidFill>
                <a:effectLst/>
                <a:uLnTx/>
                <a:uFillTx/>
                <a:latin typeface="Myriad Pro" panose="020B0503030403020204" pitchFamily="34" charset="0"/>
              </a:rPr>
              <a:t>Merkityksellinen, kehittyvä työ</a:t>
            </a:r>
          </a:p>
        </p:txBody>
      </p:sp>
      <p:sp>
        <p:nvSpPr>
          <p:cNvPr id="10" name="Pyöristetty suorakulmio 10">
            <a:extLst>
              <a:ext uri="{FF2B5EF4-FFF2-40B4-BE49-F238E27FC236}">
                <a16:creationId xmlns:a16="http://schemas.microsoft.com/office/drawing/2014/main" id="{E0B0D586-B070-0FCA-F570-1C9E2834AEB9}"/>
              </a:ext>
            </a:extLst>
          </p:cNvPr>
          <p:cNvSpPr/>
          <p:nvPr/>
        </p:nvSpPr>
        <p:spPr>
          <a:xfrm>
            <a:off x="1015075" y="2474818"/>
            <a:ext cx="1385950" cy="7242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Palvelussuhteeni aloitus &amp; perehdytys</a:t>
            </a:r>
          </a:p>
        </p:txBody>
      </p:sp>
      <p:sp>
        <p:nvSpPr>
          <p:cNvPr id="8" name="Pyöristetty suorakulmio 8">
            <a:extLst>
              <a:ext uri="{FF2B5EF4-FFF2-40B4-BE49-F238E27FC236}">
                <a16:creationId xmlns:a16="http://schemas.microsoft.com/office/drawing/2014/main" id="{8A95A762-0A5B-6FE0-E42C-EFA906FDB586}"/>
              </a:ext>
            </a:extLst>
          </p:cNvPr>
          <p:cNvSpPr/>
          <p:nvPr/>
        </p:nvSpPr>
        <p:spPr>
          <a:xfrm>
            <a:off x="2234668" y="5026308"/>
            <a:ext cx="1169408" cy="704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Työ-</a:t>
            </a:r>
            <a:b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b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ympäristöni</a:t>
            </a:r>
            <a:b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br>
            <a:r>
              <a:rPr kumimoji="0" lang="fi-FI" sz="800" b="0" i="1" u="none" strike="noStrike" kern="1200" cap="none" spc="0" normalizeH="0" baseline="0" noProof="0" dirty="0">
                <a:ln>
                  <a:noFill/>
                </a:ln>
                <a:solidFill>
                  <a:schemeClr val="accent1"/>
                </a:solidFill>
                <a:effectLst/>
                <a:uLnTx/>
                <a:uFillTx/>
                <a:latin typeface="Myriad Pro" panose="020B0503030403020204" pitchFamily="34" charset="0"/>
              </a:rPr>
              <a:t>tilat, välineet, järjestelmät</a:t>
            </a:r>
          </a:p>
        </p:txBody>
      </p:sp>
      <p:sp>
        <p:nvSpPr>
          <p:cNvPr id="14" name="Pyöristetty suorakulmio 15">
            <a:extLst>
              <a:ext uri="{FF2B5EF4-FFF2-40B4-BE49-F238E27FC236}">
                <a16:creationId xmlns:a16="http://schemas.microsoft.com/office/drawing/2014/main" id="{58B3B8E7-C66D-6BF8-EBCF-4A34B3A0E220}"/>
              </a:ext>
            </a:extLst>
          </p:cNvPr>
          <p:cNvSpPr/>
          <p:nvPr/>
        </p:nvSpPr>
        <p:spPr>
          <a:xfrm>
            <a:off x="2589808" y="1721221"/>
            <a:ext cx="1149158" cy="4531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Työtehtäväni, roolini</a:t>
            </a:r>
          </a:p>
        </p:txBody>
      </p:sp>
      <p:sp>
        <p:nvSpPr>
          <p:cNvPr id="21" name="Pyöristetty suorakulmio 45">
            <a:extLst>
              <a:ext uri="{FF2B5EF4-FFF2-40B4-BE49-F238E27FC236}">
                <a16:creationId xmlns:a16="http://schemas.microsoft.com/office/drawing/2014/main" id="{B5B6A068-55BB-AFAB-5DBE-81F9B3423E03}"/>
              </a:ext>
            </a:extLst>
          </p:cNvPr>
          <p:cNvSpPr/>
          <p:nvPr/>
        </p:nvSpPr>
        <p:spPr>
          <a:xfrm>
            <a:off x="3796007" y="4572002"/>
            <a:ext cx="958286" cy="5730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Työn</a:t>
            </a:r>
            <a:r>
              <a:rPr kumimoji="0" lang="fi-FI" sz="1200" b="0" i="0" u="none" strike="noStrike" kern="1200" cap="none" spc="0" normalizeH="0" noProof="0" dirty="0">
                <a:ln>
                  <a:noFill/>
                </a:ln>
                <a:solidFill>
                  <a:schemeClr val="accent1"/>
                </a:solidFill>
                <a:effectLst/>
                <a:uLnTx/>
                <a:uFillTx/>
                <a:latin typeface="Myriad Pro" panose="020B0503030403020204" pitchFamily="34" charset="0"/>
              </a:rPr>
              <a:t> teon tavat</a:t>
            </a:r>
            <a:endPar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endParaRPr>
          </a:p>
        </p:txBody>
      </p:sp>
      <p:sp>
        <p:nvSpPr>
          <p:cNvPr id="79" name="Tekstiruutu 78">
            <a:extLst>
              <a:ext uri="{FF2B5EF4-FFF2-40B4-BE49-F238E27FC236}">
                <a16:creationId xmlns:a16="http://schemas.microsoft.com/office/drawing/2014/main" id="{2DD7B553-D86E-2835-6E89-CE1F60FAEBE4}"/>
              </a:ext>
            </a:extLst>
          </p:cNvPr>
          <p:cNvSpPr txBox="1"/>
          <p:nvPr/>
        </p:nvSpPr>
        <p:spPr>
          <a:xfrm>
            <a:off x="3517446" y="5813137"/>
            <a:ext cx="131804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i="1" u="none" strike="noStrike" kern="1200" cap="none" spc="0" normalizeH="0" baseline="0" noProof="0" dirty="0">
                <a:ln>
                  <a:noFill/>
                </a:ln>
                <a:solidFill>
                  <a:schemeClr val="accent1"/>
                </a:solidFill>
                <a:effectLst/>
                <a:uLnTx/>
                <a:uFillTx/>
                <a:latin typeface="Myriad Pro" panose="020B0503030403020204" pitchFamily="34" charset="0"/>
              </a:rPr>
              <a:t>”Voin olla oma itseni. Eikä yksin tarvitse pärjätä”</a:t>
            </a:r>
          </a:p>
        </p:txBody>
      </p:sp>
      <p:sp>
        <p:nvSpPr>
          <p:cNvPr id="13" name="Pyöristetty suorakulmio 14">
            <a:extLst>
              <a:ext uri="{FF2B5EF4-FFF2-40B4-BE49-F238E27FC236}">
                <a16:creationId xmlns:a16="http://schemas.microsoft.com/office/drawing/2014/main" id="{F0CE55E0-C481-41A0-1434-E1C94C964408}"/>
              </a:ext>
            </a:extLst>
          </p:cNvPr>
          <p:cNvSpPr/>
          <p:nvPr/>
        </p:nvSpPr>
        <p:spPr>
          <a:xfrm>
            <a:off x="3990729" y="2298073"/>
            <a:ext cx="1189763" cy="9634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Tiimini,</a:t>
            </a:r>
            <a:r>
              <a:rPr kumimoji="0" lang="fi-FI" sz="1200" b="0" i="0" u="none" strike="noStrike" kern="1200" cap="none" spc="0" normalizeH="0" noProof="0" dirty="0">
                <a:ln>
                  <a:noFill/>
                </a:ln>
                <a:solidFill>
                  <a:schemeClr val="accent1"/>
                </a:solidFill>
                <a:effectLst/>
                <a:uLnTx/>
                <a:uFillTx/>
                <a:latin typeface="Myriad Pro" panose="020B0503030403020204" pitchFamily="34" charset="0"/>
              </a:rPr>
              <a:t> </a:t>
            </a: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työyhteisöni</a:t>
            </a:r>
            <a:r>
              <a:rPr kumimoji="0" lang="fi-FI" sz="1200" b="0" i="0" u="none" strike="noStrike" kern="1200" cap="none" spc="0" normalizeH="0" noProof="0" dirty="0">
                <a:ln>
                  <a:noFill/>
                </a:ln>
                <a:solidFill>
                  <a:schemeClr val="accent1"/>
                </a:solidFill>
                <a:effectLst/>
                <a:uLnTx/>
                <a:uFillTx/>
                <a:latin typeface="Myriad Pro" panose="020B0503030403020204" pitchFamily="34" charset="0"/>
              </a:rPr>
              <a:t> </a:t>
            </a:r>
            <a:r>
              <a:rPr lang="fi-FI" sz="800" i="1" dirty="0">
                <a:solidFill>
                  <a:schemeClr val="accent1"/>
                </a:solidFill>
                <a:latin typeface="Myriad Pro" panose="020B0503030403020204" pitchFamily="34" charset="0"/>
              </a:rPr>
              <a:t>ml. ”valtioyhteisö”</a:t>
            </a:r>
          </a:p>
        </p:txBody>
      </p:sp>
      <p:sp>
        <p:nvSpPr>
          <p:cNvPr id="11" name="Pyöristetty suorakulmio 12">
            <a:extLst>
              <a:ext uri="{FF2B5EF4-FFF2-40B4-BE49-F238E27FC236}">
                <a16:creationId xmlns:a16="http://schemas.microsoft.com/office/drawing/2014/main" id="{BC46D30F-B2CF-C545-ED33-F8AFA2522EC2}"/>
              </a:ext>
            </a:extLst>
          </p:cNvPr>
          <p:cNvSpPr/>
          <p:nvPr/>
        </p:nvSpPr>
        <p:spPr>
          <a:xfrm>
            <a:off x="4949005" y="5015540"/>
            <a:ext cx="1315389" cy="670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Palaute ja työsuoritukseni johtaminen</a:t>
            </a:r>
          </a:p>
        </p:txBody>
      </p:sp>
      <p:sp>
        <p:nvSpPr>
          <p:cNvPr id="20" name="Pyöristetty suorakulmio 16">
            <a:extLst>
              <a:ext uri="{FF2B5EF4-FFF2-40B4-BE49-F238E27FC236}">
                <a16:creationId xmlns:a16="http://schemas.microsoft.com/office/drawing/2014/main" id="{FB1DA742-9EC8-17CF-8D33-23FD24C96840}"/>
              </a:ext>
            </a:extLst>
          </p:cNvPr>
          <p:cNvSpPr/>
          <p:nvPr/>
        </p:nvSpPr>
        <p:spPr>
          <a:xfrm>
            <a:off x="5290414" y="1669582"/>
            <a:ext cx="1317124" cy="5327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Osaamiseni kehittyminen</a:t>
            </a:r>
          </a:p>
        </p:txBody>
      </p:sp>
      <p:sp>
        <p:nvSpPr>
          <p:cNvPr id="18" name="Pyöristetty suorakulmio 20">
            <a:extLst>
              <a:ext uri="{FF2B5EF4-FFF2-40B4-BE49-F238E27FC236}">
                <a16:creationId xmlns:a16="http://schemas.microsoft.com/office/drawing/2014/main" id="{00883B95-795D-EC8D-6E54-185B76886A72}"/>
              </a:ext>
            </a:extLst>
          </p:cNvPr>
          <p:cNvSpPr/>
          <p:nvPr/>
        </p:nvSpPr>
        <p:spPr>
          <a:xfrm>
            <a:off x="6225519" y="4364565"/>
            <a:ext cx="1661472" cy="5396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Fyysinen ja psyykkinen työkuntoni</a:t>
            </a:r>
          </a:p>
        </p:txBody>
      </p:sp>
      <p:sp>
        <p:nvSpPr>
          <p:cNvPr id="80" name="Tekstiruutu 79">
            <a:extLst>
              <a:ext uri="{FF2B5EF4-FFF2-40B4-BE49-F238E27FC236}">
                <a16:creationId xmlns:a16="http://schemas.microsoft.com/office/drawing/2014/main" id="{D213EB86-1217-3B1A-35F0-FA6295E17619}"/>
              </a:ext>
            </a:extLst>
          </p:cNvPr>
          <p:cNvSpPr txBox="1"/>
          <p:nvPr/>
        </p:nvSpPr>
        <p:spPr>
          <a:xfrm>
            <a:off x="6172500" y="5803993"/>
            <a:ext cx="1317556"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i="1" u="none" strike="noStrike" kern="1200" cap="none" spc="0" normalizeH="0" baseline="0" noProof="0" dirty="0">
                <a:ln>
                  <a:noFill/>
                </a:ln>
                <a:solidFill>
                  <a:schemeClr val="accent1"/>
                </a:solidFill>
                <a:effectLst/>
                <a:uLnTx/>
                <a:uFillTx/>
                <a:latin typeface="Myriad Pro" panose="020B0503030403020204" pitchFamily="34" charset="0"/>
              </a:rPr>
              <a:t>Arvopohjainen toiminta</a:t>
            </a:r>
            <a:br>
              <a:rPr kumimoji="0" lang="fi-FI" sz="1200" i="1" u="none" strike="noStrike" kern="1200" cap="none" spc="0" normalizeH="0" baseline="0" noProof="0" dirty="0">
                <a:ln>
                  <a:noFill/>
                </a:ln>
                <a:solidFill>
                  <a:schemeClr val="accent1"/>
                </a:solidFill>
                <a:effectLst/>
                <a:uLnTx/>
                <a:uFillTx/>
                <a:latin typeface="Myriad Pro" panose="020B0503030403020204" pitchFamily="34" charset="0"/>
              </a:rPr>
            </a:br>
            <a:r>
              <a:rPr kumimoji="0" lang="fi-FI" sz="1200" i="1" u="none" strike="noStrike" kern="1200" cap="none" spc="0" normalizeH="0" baseline="0" noProof="0" dirty="0">
                <a:ln>
                  <a:noFill/>
                </a:ln>
                <a:solidFill>
                  <a:schemeClr val="accent1"/>
                </a:solidFill>
                <a:effectLst/>
                <a:uLnTx/>
                <a:uFillTx/>
                <a:latin typeface="Myriad Pro" panose="020B0503030403020204" pitchFamily="34" charset="0"/>
              </a:rPr>
              <a:t>Luottamus!</a:t>
            </a:r>
          </a:p>
        </p:txBody>
      </p:sp>
      <p:sp>
        <p:nvSpPr>
          <p:cNvPr id="17" name="Pyöristetty suorakulmio 19">
            <a:extLst>
              <a:ext uri="{FF2B5EF4-FFF2-40B4-BE49-F238E27FC236}">
                <a16:creationId xmlns:a16="http://schemas.microsoft.com/office/drawing/2014/main" id="{8241FDE5-8689-862F-A830-F2E272A5C76A}"/>
              </a:ext>
            </a:extLst>
          </p:cNvPr>
          <p:cNvSpPr/>
          <p:nvPr/>
        </p:nvSpPr>
        <p:spPr>
          <a:xfrm>
            <a:off x="7313278" y="2418101"/>
            <a:ext cx="1207913" cy="6679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Työn ja yksityiselämän tasapaino</a:t>
            </a:r>
          </a:p>
        </p:txBody>
      </p:sp>
      <p:sp>
        <p:nvSpPr>
          <p:cNvPr id="16" name="Pyöristetty suorakulmio 18">
            <a:extLst>
              <a:ext uri="{FF2B5EF4-FFF2-40B4-BE49-F238E27FC236}">
                <a16:creationId xmlns:a16="http://schemas.microsoft.com/office/drawing/2014/main" id="{40FDC7D5-1A7B-0165-8DE4-554F50C706D2}"/>
              </a:ext>
            </a:extLst>
          </p:cNvPr>
          <p:cNvSpPr/>
          <p:nvPr/>
        </p:nvSpPr>
        <p:spPr>
          <a:xfrm>
            <a:off x="7538519" y="5170303"/>
            <a:ext cx="1510331" cy="9779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200" dirty="0">
                <a:solidFill>
                  <a:schemeClr val="accent1"/>
                </a:solidFill>
                <a:latin typeface="Myriad Pro" panose="020B0503030403020204" pitchFamily="34" charset="0"/>
              </a:rPr>
              <a:t>Kokonais-palkintani ja muut palvelussuhteen </a:t>
            </a:r>
            <a:br>
              <a:rPr lang="fi-FI" sz="1200" dirty="0">
                <a:solidFill>
                  <a:schemeClr val="accent1"/>
                </a:solidFill>
                <a:latin typeface="Myriad Pro" panose="020B0503030403020204" pitchFamily="34" charset="0"/>
              </a:rPr>
            </a:br>
            <a:r>
              <a:rPr lang="fi-FI" sz="1200" dirty="0">
                <a:solidFill>
                  <a:schemeClr val="accent1"/>
                </a:solidFill>
                <a:latin typeface="Myriad Pro" panose="020B0503030403020204" pitchFamily="34" charset="0"/>
              </a:rPr>
              <a:t>ehdot</a:t>
            </a:r>
            <a:endPar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endParaRPr>
          </a:p>
        </p:txBody>
      </p:sp>
      <p:sp>
        <p:nvSpPr>
          <p:cNvPr id="19" name="Pyöristetty suorakulmio 22">
            <a:extLst>
              <a:ext uri="{FF2B5EF4-FFF2-40B4-BE49-F238E27FC236}">
                <a16:creationId xmlns:a16="http://schemas.microsoft.com/office/drawing/2014/main" id="{7C6D9302-59BB-645F-3079-2C53D74B3545}"/>
              </a:ext>
            </a:extLst>
          </p:cNvPr>
          <p:cNvSpPr/>
          <p:nvPr/>
        </p:nvSpPr>
        <p:spPr>
          <a:xfrm>
            <a:off x="8423761" y="1790896"/>
            <a:ext cx="1558598" cy="5327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Poissaolot ja </a:t>
            </a:r>
            <a:b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b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töihin paluut</a:t>
            </a:r>
          </a:p>
        </p:txBody>
      </p:sp>
      <p:sp>
        <p:nvSpPr>
          <p:cNvPr id="73" name="Pyöristetty suorakulmio 22">
            <a:extLst>
              <a:ext uri="{FF2B5EF4-FFF2-40B4-BE49-F238E27FC236}">
                <a16:creationId xmlns:a16="http://schemas.microsoft.com/office/drawing/2014/main" id="{2EC97A35-C488-782D-01A6-78A0318E341C}"/>
              </a:ext>
            </a:extLst>
          </p:cNvPr>
          <p:cNvSpPr/>
          <p:nvPr/>
        </p:nvSpPr>
        <p:spPr>
          <a:xfrm>
            <a:off x="8753957" y="4478566"/>
            <a:ext cx="1558598" cy="5327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Matkustaminen työssä</a:t>
            </a:r>
          </a:p>
        </p:txBody>
      </p:sp>
      <p:sp>
        <p:nvSpPr>
          <p:cNvPr id="78" name="Tekstiruutu 77">
            <a:extLst>
              <a:ext uri="{FF2B5EF4-FFF2-40B4-BE49-F238E27FC236}">
                <a16:creationId xmlns:a16="http://schemas.microsoft.com/office/drawing/2014/main" id="{199B3DC6-5C3F-643C-AA92-8DE104093CD0}"/>
              </a:ext>
            </a:extLst>
          </p:cNvPr>
          <p:cNvSpPr txBox="1"/>
          <p:nvPr/>
        </p:nvSpPr>
        <p:spPr>
          <a:xfrm>
            <a:off x="9112622" y="5803993"/>
            <a:ext cx="127812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i="1" u="none" strike="noStrike" kern="1200" cap="none" spc="0" normalizeH="0" baseline="0" noProof="0" dirty="0">
                <a:ln>
                  <a:noFill/>
                </a:ln>
                <a:solidFill>
                  <a:schemeClr val="accent1"/>
                </a:solidFill>
                <a:effectLst/>
                <a:uLnTx/>
                <a:uFillTx/>
                <a:latin typeface="Myriad Pro" panose="020B0503030403020204" pitchFamily="34" charset="0"/>
              </a:rPr>
              <a:t>Osaava ja hyvinvoiva</a:t>
            </a:r>
            <a:br>
              <a:rPr kumimoji="0" lang="fi-FI" sz="1200" i="1" u="none" strike="noStrike" kern="1200" cap="none" spc="0" normalizeH="0" baseline="0" noProof="0" dirty="0">
                <a:ln>
                  <a:noFill/>
                </a:ln>
                <a:solidFill>
                  <a:schemeClr val="accent1"/>
                </a:solidFill>
                <a:effectLst/>
                <a:uLnTx/>
                <a:uFillTx/>
                <a:latin typeface="Myriad Pro" panose="020B0503030403020204" pitchFamily="34" charset="0"/>
              </a:rPr>
            </a:br>
            <a:r>
              <a:rPr kumimoji="0" lang="fi-FI" sz="1200" i="1" u="none" strike="noStrike" kern="1200" cap="none" spc="0" normalizeH="0" baseline="0" noProof="0" dirty="0">
                <a:ln>
                  <a:noFill/>
                </a:ln>
                <a:solidFill>
                  <a:schemeClr val="accent1"/>
                </a:solidFill>
                <a:effectLst/>
                <a:uLnTx/>
                <a:uFillTx/>
                <a:latin typeface="Myriad Pro" panose="020B0503030403020204" pitchFamily="34" charset="0"/>
              </a:rPr>
              <a:t>henkilöstö</a:t>
            </a:r>
          </a:p>
        </p:txBody>
      </p:sp>
      <p:sp>
        <p:nvSpPr>
          <p:cNvPr id="15" name="Pyöristetty suorakulmio 17">
            <a:extLst>
              <a:ext uri="{FF2B5EF4-FFF2-40B4-BE49-F238E27FC236}">
                <a16:creationId xmlns:a16="http://schemas.microsoft.com/office/drawing/2014/main" id="{97A8F041-3779-2350-1350-B062CED01739}"/>
              </a:ext>
            </a:extLst>
          </p:cNvPr>
          <p:cNvSpPr/>
          <p:nvPr/>
        </p:nvSpPr>
        <p:spPr>
          <a:xfrm>
            <a:off x="10338690" y="4784464"/>
            <a:ext cx="1257228" cy="7653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Juhlistamiset ja muistamiset</a:t>
            </a:r>
          </a:p>
        </p:txBody>
      </p:sp>
      <p:sp>
        <p:nvSpPr>
          <p:cNvPr id="9" name="Pyöristetty suorakulmio 9">
            <a:extLst>
              <a:ext uri="{FF2B5EF4-FFF2-40B4-BE49-F238E27FC236}">
                <a16:creationId xmlns:a16="http://schemas.microsoft.com/office/drawing/2014/main" id="{D5FA5469-13A0-6593-6548-2487D6A6AD3E}"/>
              </a:ext>
            </a:extLst>
          </p:cNvPr>
          <p:cNvSpPr/>
          <p:nvPr/>
        </p:nvSpPr>
        <p:spPr>
          <a:xfrm>
            <a:off x="10500627" y="2265693"/>
            <a:ext cx="1426122" cy="8175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t>Palvelusuhteeni päättyminen </a:t>
            </a:r>
            <a:br>
              <a:rPr kumimoji="0" lang="fi-FI" sz="1200" b="0" i="0" u="none" strike="noStrike" kern="1200" cap="none" spc="0" normalizeH="0" baseline="0" noProof="0" dirty="0">
                <a:ln>
                  <a:noFill/>
                </a:ln>
                <a:solidFill>
                  <a:schemeClr val="accent1"/>
                </a:solidFill>
                <a:effectLst/>
                <a:uLnTx/>
                <a:uFillTx/>
                <a:latin typeface="Myriad Pro" panose="020B0503030403020204" pitchFamily="34" charset="0"/>
              </a:rPr>
            </a:br>
            <a:r>
              <a:rPr lang="fi-FI" sz="800" i="1" dirty="0">
                <a:solidFill>
                  <a:schemeClr val="accent1"/>
                </a:solidFill>
                <a:latin typeface="Myriad Pro" panose="020B0503030403020204" pitchFamily="34" charset="0"/>
              </a:rPr>
              <a:t>ml. </a:t>
            </a:r>
            <a:r>
              <a:rPr lang="fi-FI" sz="800" i="1" dirty="0" err="1">
                <a:solidFill>
                  <a:schemeClr val="accent1"/>
                </a:solidFill>
                <a:latin typeface="Myriad Pro" panose="020B0503030403020204" pitchFamily="34" charset="0"/>
              </a:rPr>
              <a:t>LähtöBaro</a:t>
            </a:r>
            <a:r>
              <a:rPr lang="fi-FI" sz="800" i="1" dirty="0">
                <a:solidFill>
                  <a:schemeClr val="accent1"/>
                </a:solidFill>
                <a:latin typeface="Myriad Pro" panose="020B0503030403020204" pitchFamily="34" charset="0"/>
              </a:rPr>
              <a:t>, lähtöhaastattelu, työtodistus</a:t>
            </a:r>
          </a:p>
        </p:txBody>
      </p:sp>
      <p:sp>
        <p:nvSpPr>
          <p:cNvPr id="77" name="Tekstiruutu 76">
            <a:extLst>
              <a:ext uri="{FF2B5EF4-FFF2-40B4-BE49-F238E27FC236}">
                <a16:creationId xmlns:a16="http://schemas.microsoft.com/office/drawing/2014/main" id="{83FC81D2-AE00-8E87-AA7D-9088482A7437}"/>
              </a:ext>
            </a:extLst>
          </p:cNvPr>
          <p:cNvSpPr txBox="1"/>
          <p:nvPr/>
        </p:nvSpPr>
        <p:spPr>
          <a:xfrm>
            <a:off x="6697200" y="955685"/>
            <a:ext cx="134907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i="1" u="none" strike="noStrike" kern="1200" cap="none" spc="0" normalizeH="0" baseline="0" noProof="0" dirty="0">
                <a:ln>
                  <a:noFill/>
                </a:ln>
                <a:solidFill>
                  <a:schemeClr val="accent1"/>
                </a:solidFill>
                <a:effectLst/>
                <a:uLnTx/>
                <a:uFillTx/>
                <a:latin typeface="Myriad Pro" panose="020B0503030403020204" pitchFamily="34" charset="0"/>
              </a:rPr>
              <a:t>Valmentava esihenkilötyö </a:t>
            </a:r>
            <a:br>
              <a:rPr kumimoji="0" lang="fi-FI" sz="1200" i="1" u="none" strike="noStrike" kern="1200" cap="none" spc="0" normalizeH="0" baseline="0" noProof="0" dirty="0">
                <a:ln>
                  <a:noFill/>
                </a:ln>
                <a:solidFill>
                  <a:schemeClr val="accent1"/>
                </a:solidFill>
                <a:effectLst/>
                <a:uLnTx/>
                <a:uFillTx/>
                <a:latin typeface="Myriad Pro" panose="020B0503030403020204" pitchFamily="34" charset="0"/>
              </a:rPr>
            </a:br>
            <a:r>
              <a:rPr kumimoji="0" lang="fi-FI" sz="1200" i="1" u="none" strike="noStrike" kern="1200" cap="none" spc="0" normalizeH="0" baseline="0" noProof="0" dirty="0">
                <a:ln>
                  <a:noFill/>
                </a:ln>
                <a:solidFill>
                  <a:schemeClr val="accent1"/>
                </a:solidFill>
                <a:effectLst/>
                <a:uLnTx/>
                <a:uFillTx/>
                <a:latin typeface="Myriad Pro" panose="020B0503030403020204" pitchFamily="34" charset="0"/>
              </a:rPr>
              <a:t>ja johtaminen</a:t>
            </a:r>
          </a:p>
        </p:txBody>
      </p:sp>
      <p:sp>
        <p:nvSpPr>
          <p:cNvPr id="86" name="Ellipsi 85">
            <a:extLst>
              <a:ext uri="{FF2B5EF4-FFF2-40B4-BE49-F238E27FC236}">
                <a16:creationId xmlns:a16="http://schemas.microsoft.com/office/drawing/2014/main" id="{94507ECF-0E7E-D63A-9565-F296F6C76741}"/>
              </a:ext>
              <a:ext uri="{C183D7F6-B498-43B3-948B-1728B52AA6E4}">
                <adec:decorative xmlns:adec="http://schemas.microsoft.com/office/drawing/2017/decorative" val="1"/>
              </a:ext>
            </a:extLst>
          </p:cNvPr>
          <p:cNvSpPr/>
          <p:nvPr/>
        </p:nvSpPr>
        <p:spPr>
          <a:xfrm>
            <a:off x="10831299" y="3397332"/>
            <a:ext cx="216569" cy="2165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object 15">
            <a:extLst>
              <a:ext uri="{FF2B5EF4-FFF2-40B4-BE49-F238E27FC236}">
                <a16:creationId xmlns:a16="http://schemas.microsoft.com/office/drawing/2014/main" id="{891F5930-9CC1-E704-811A-912370B5DD6B}"/>
              </a:ext>
              <a:ext uri="{C183D7F6-B498-43B3-948B-1728B52AA6E4}">
                <adec:decorative xmlns:adec="http://schemas.microsoft.com/office/drawing/2017/decorative" val="1"/>
              </a:ext>
            </a:extLst>
          </p:cNvPr>
          <p:cNvSpPr txBox="1"/>
          <p:nvPr/>
        </p:nvSpPr>
        <p:spPr>
          <a:xfrm>
            <a:off x="11456117" y="478799"/>
            <a:ext cx="199885" cy="168743"/>
          </a:xfrm>
          <a:prstGeom prst="rect">
            <a:avLst/>
          </a:prstGeom>
        </p:spPr>
        <p:txBody>
          <a:bodyPr vert="horz" wrap="square" lIns="0" tIns="10012" rIns="0" bIns="0" rtlCol="0">
            <a:spAutoFit/>
          </a:bodyPr>
          <a:lstStyle/>
          <a:p>
            <a:pPr marL="7701">
              <a:spcBef>
                <a:spcPts val="79"/>
              </a:spcBef>
            </a:pPr>
            <a:fld id="{9B953A88-7586-4AE3-AEAE-E474DDC14AF1}" type="slidenum">
              <a:rPr lang="fi-FI" sz="1031" b="1" spc="24" smtClean="0">
                <a:solidFill>
                  <a:srgbClr val="006475"/>
                </a:solidFill>
                <a:latin typeface="Myriad Pro"/>
                <a:cs typeface="Myriad Pro"/>
              </a:rPr>
              <a:t>29</a:t>
            </a:fld>
            <a:endParaRPr sz="1031" dirty="0">
              <a:latin typeface="Myriad Pro"/>
              <a:cs typeface="Myriad Pro"/>
            </a:endParaRPr>
          </a:p>
        </p:txBody>
      </p:sp>
      <p:pic>
        <p:nvPicPr>
          <p:cNvPr id="33" name="Kuva 32">
            <a:extLst>
              <a:ext uri="{FF2B5EF4-FFF2-40B4-BE49-F238E27FC236}">
                <a16:creationId xmlns:a16="http://schemas.microsoft.com/office/drawing/2014/main" id="{155BAC5A-AE2E-F4FE-33AA-1450988A00D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01368" y="2045740"/>
            <a:ext cx="530203" cy="377000"/>
          </a:xfrm>
          <a:prstGeom prst="rect">
            <a:avLst/>
          </a:prstGeom>
        </p:spPr>
      </p:pic>
      <p:pic>
        <p:nvPicPr>
          <p:cNvPr id="42" name="Kuva 41">
            <a:extLst>
              <a:ext uri="{FF2B5EF4-FFF2-40B4-BE49-F238E27FC236}">
                <a16:creationId xmlns:a16="http://schemas.microsoft.com/office/drawing/2014/main" id="{F82B701E-CBCF-2EEC-0702-EEF31BA3FD3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68072" y="4150049"/>
            <a:ext cx="392149" cy="421953"/>
          </a:xfrm>
          <a:prstGeom prst="rect">
            <a:avLst/>
          </a:prstGeom>
        </p:spPr>
      </p:pic>
      <p:pic>
        <p:nvPicPr>
          <p:cNvPr id="71" name="Kuva 70">
            <a:extLst>
              <a:ext uri="{FF2B5EF4-FFF2-40B4-BE49-F238E27FC236}">
                <a16:creationId xmlns:a16="http://schemas.microsoft.com/office/drawing/2014/main" id="{EB2037C4-F4B9-1681-8E4A-D947C3C91CB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04330" y="4662713"/>
            <a:ext cx="379086" cy="348658"/>
          </a:xfrm>
          <a:prstGeom prst="rect">
            <a:avLst/>
          </a:prstGeom>
        </p:spPr>
      </p:pic>
      <p:sp>
        <p:nvSpPr>
          <p:cNvPr id="27" name="Tekstiruutu 94">
            <a:extLst>
              <a:ext uri="{FF2B5EF4-FFF2-40B4-BE49-F238E27FC236}">
                <a16:creationId xmlns:a16="http://schemas.microsoft.com/office/drawing/2014/main" id="{0001A548-C64B-06B8-B7E3-1621EEAF26CE}"/>
              </a:ext>
            </a:extLst>
          </p:cNvPr>
          <p:cNvSpPr txBox="1"/>
          <p:nvPr/>
        </p:nvSpPr>
        <p:spPr>
          <a:xfrm>
            <a:off x="11432712" y="6122396"/>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rPr>
              <a:t>Takaisin</a:t>
            </a:r>
          </a:p>
        </p:txBody>
      </p:sp>
      <p:sp>
        <p:nvSpPr>
          <p:cNvPr id="28" name="object 9" descr="Painike takaisin sivulle 12.">
            <a:hlinkClick r:id="rId11" action="ppaction://hlinksldjump"/>
            <a:extLst>
              <a:ext uri="{FF2B5EF4-FFF2-40B4-BE49-F238E27FC236}">
                <a16:creationId xmlns:a16="http://schemas.microsoft.com/office/drawing/2014/main" id="{681E34EC-0054-AF6D-B6EB-FC1D757189DB}"/>
              </a:ext>
              <a:ext uri="{C183D7F6-B498-43B3-948B-1728B52AA6E4}">
                <adec:decorative xmlns:adec="http://schemas.microsoft.com/office/drawing/2017/decorative" val="0"/>
              </a:ext>
            </a:extLst>
          </p:cNvPr>
          <p:cNvSpPr/>
          <p:nvPr/>
        </p:nvSpPr>
        <p:spPr>
          <a:xfrm>
            <a:off x="11440663" y="6308705"/>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30" name="Kuva 100">
            <a:extLst>
              <a:ext uri="{FF2B5EF4-FFF2-40B4-BE49-F238E27FC236}">
                <a16:creationId xmlns:a16="http://schemas.microsoft.com/office/drawing/2014/main" id="{1400D2E8-AAC0-7773-2330-3F4DACE8593E}"/>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8590" y="6390340"/>
            <a:ext cx="280871" cy="274262"/>
          </a:xfrm>
          <a:prstGeom prst="rect">
            <a:avLst/>
          </a:prstGeom>
        </p:spPr>
      </p:pic>
      <p:pic>
        <p:nvPicPr>
          <p:cNvPr id="5" name="Graphic 4">
            <a:extLst>
              <a:ext uri="{FF2B5EF4-FFF2-40B4-BE49-F238E27FC236}">
                <a16:creationId xmlns:a16="http://schemas.microsoft.com/office/drawing/2014/main" id="{A9BAB9FB-48CA-2825-2029-73529CC6E5FA}"/>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17656" y="4096997"/>
            <a:ext cx="408999" cy="411107"/>
          </a:xfrm>
          <a:prstGeom prst="rect">
            <a:avLst/>
          </a:prstGeom>
        </p:spPr>
      </p:pic>
      <p:pic>
        <p:nvPicPr>
          <p:cNvPr id="2" name="Graphic 1">
            <a:extLst>
              <a:ext uri="{FF2B5EF4-FFF2-40B4-BE49-F238E27FC236}">
                <a16:creationId xmlns:a16="http://schemas.microsoft.com/office/drawing/2014/main" id="{843570D5-D4BD-4A08-F966-8F49EDCE1736}"/>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36765" y="1272470"/>
            <a:ext cx="394733" cy="405121"/>
          </a:xfrm>
          <a:prstGeom prst="rect">
            <a:avLst/>
          </a:prstGeom>
        </p:spPr>
      </p:pic>
      <p:pic>
        <p:nvPicPr>
          <p:cNvPr id="26" name="Graphic 25">
            <a:extLst>
              <a:ext uri="{FF2B5EF4-FFF2-40B4-BE49-F238E27FC236}">
                <a16:creationId xmlns:a16="http://schemas.microsoft.com/office/drawing/2014/main" id="{24D92154-F61E-3CFC-CFA8-A56CDB323C7F}"/>
              </a:ext>
              <a:ext uri="{C183D7F6-B498-43B3-948B-1728B52AA6E4}">
                <adec:decorative xmlns:adec="http://schemas.microsoft.com/office/drawing/2017/decorative" val="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261637" y="4075731"/>
            <a:ext cx="490047" cy="402835"/>
          </a:xfrm>
          <a:prstGeom prst="rect">
            <a:avLst/>
          </a:prstGeom>
        </p:spPr>
      </p:pic>
      <p:pic>
        <p:nvPicPr>
          <p:cNvPr id="32" name="Graphic 31">
            <a:extLst>
              <a:ext uri="{FF2B5EF4-FFF2-40B4-BE49-F238E27FC236}">
                <a16:creationId xmlns:a16="http://schemas.microsoft.com/office/drawing/2014/main" id="{89E6747F-F865-FBF0-603D-D7A9AF17C3E4}"/>
              </a:ext>
              <a:ext uri="{C183D7F6-B498-43B3-948B-1728B52AA6E4}">
                <adec:decorative xmlns:adec="http://schemas.microsoft.com/office/drawing/2017/decorative" val="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853843" y="3890310"/>
            <a:ext cx="404825" cy="429610"/>
          </a:xfrm>
          <a:prstGeom prst="rect">
            <a:avLst/>
          </a:prstGeom>
        </p:spPr>
      </p:pic>
      <p:pic>
        <p:nvPicPr>
          <p:cNvPr id="75" name="Graphic 74">
            <a:extLst>
              <a:ext uri="{FF2B5EF4-FFF2-40B4-BE49-F238E27FC236}">
                <a16:creationId xmlns:a16="http://schemas.microsoft.com/office/drawing/2014/main" id="{F00169E8-304E-D658-BA6C-8858640F1CC2}"/>
              </a:ext>
              <a:ext uri="{C183D7F6-B498-43B3-948B-1728B52AA6E4}">
                <adec:decorative xmlns:adec="http://schemas.microsoft.com/office/drawing/2017/decorative" val="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587982" y="1997817"/>
            <a:ext cx="642408" cy="409570"/>
          </a:xfrm>
          <a:prstGeom prst="rect">
            <a:avLst/>
          </a:prstGeom>
        </p:spPr>
      </p:pic>
      <p:pic>
        <p:nvPicPr>
          <p:cNvPr id="89" name="Graphic 88">
            <a:extLst>
              <a:ext uri="{FF2B5EF4-FFF2-40B4-BE49-F238E27FC236}">
                <a16:creationId xmlns:a16="http://schemas.microsoft.com/office/drawing/2014/main" id="{99692133-81BF-388F-4FE9-DB3845FFACAC}"/>
              </a:ext>
              <a:ext uri="{C183D7F6-B498-43B3-948B-1728B52AA6E4}">
                <adec:decorative xmlns:adec="http://schemas.microsoft.com/office/drawing/2017/decorative" val="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794504" y="4557340"/>
            <a:ext cx="316209" cy="370892"/>
          </a:xfrm>
          <a:prstGeom prst="rect">
            <a:avLst/>
          </a:prstGeom>
        </p:spPr>
      </p:pic>
      <p:pic>
        <p:nvPicPr>
          <p:cNvPr id="96" name="Graphic 95">
            <a:extLst>
              <a:ext uri="{FF2B5EF4-FFF2-40B4-BE49-F238E27FC236}">
                <a16:creationId xmlns:a16="http://schemas.microsoft.com/office/drawing/2014/main" id="{500AD641-533A-9205-D8AB-4DDE75B3FC02}"/>
              </a:ext>
              <a:ext uri="{C183D7F6-B498-43B3-948B-1728B52AA6E4}">
                <adec:decorative xmlns:adec="http://schemas.microsoft.com/office/drawing/2017/decorative" val="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1080840" y="1796386"/>
            <a:ext cx="275267" cy="440937"/>
          </a:xfrm>
          <a:prstGeom prst="rect">
            <a:avLst/>
          </a:prstGeom>
        </p:spPr>
      </p:pic>
      <p:pic>
        <p:nvPicPr>
          <p:cNvPr id="98" name="Graphic 97">
            <a:extLst>
              <a:ext uri="{FF2B5EF4-FFF2-40B4-BE49-F238E27FC236}">
                <a16:creationId xmlns:a16="http://schemas.microsoft.com/office/drawing/2014/main" id="{3200C803-2032-AC8E-B55D-8C8E999F0CFC}"/>
              </a:ext>
              <a:ext uri="{C183D7F6-B498-43B3-948B-1728B52AA6E4}">
                <adec:decorative xmlns:adec="http://schemas.microsoft.com/office/drawing/2017/decorative" val="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129650" y="4807464"/>
            <a:ext cx="317528" cy="461668"/>
          </a:xfrm>
          <a:prstGeom prst="rect">
            <a:avLst/>
          </a:prstGeom>
        </p:spPr>
      </p:pic>
      <p:pic>
        <p:nvPicPr>
          <p:cNvPr id="100" name="Graphic 99">
            <a:extLst>
              <a:ext uri="{FF2B5EF4-FFF2-40B4-BE49-F238E27FC236}">
                <a16:creationId xmlns:a16="http://schemas.microsoft.com/office/drawing/2014/main" id="{D030357C-0BD4-924A-2B6D-FACFFA976A3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615005" y="4678830"/>
            <a:ext cx="408735" cy="323903"/>
          </a:xfrm>
          <a:prstGeom prst="rect">
            <a:avLst/>
          </a:prstGeom>
        </p:spPr>
      </p:pic>
      <p:pic>
        <p:nvPicPr>
          <p:cNvPr id="102" name="Graphic 101">
            <a:extLst>
              <a:ext uri="{FF2B5EF4-FFF2-40B4-BE49-F238E27FC236}">
                <a16:creationId xmlns:a16="http://schemas.microsoft.com/office/drawing/2014/main" id="{BC4EAF49-805E-DCC1-DE83-EE2DD4C53515}"/>
              </a:ext>
              <a:ext uri="{C183D7F6-B498-43B3-948B-1728B52AA6E4}">
                <adec:decorative xmlns:adec="http://schemas.microsoft.com/office/drawing/2017/decorative" val="1"/>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023760" y="1279756"/>
            <a:ext cx="281255" cy="420168"/>
          </a:xfrm>
          <a:prstGeom prst="rect">
            <a:avLst/>
          </a:prstGeom>
        </p:spPr>
      </p:pic>
      <p:pic>
        <p:nvPicPr>
          <p:cNvPr id="106" name="Graphic 105">
            <a:extLst>
              <a:ext uri="{FF2B5EF4-FFF2-40B4-BE49-F238E27FC236}">
                <a16:creationId xmlns:a16="http://schemas.microsoft.com/office/drawing/2014/main" id="{AA3CB877-860B-EAED-CE0C-9DB065E15983}"/>
              </a:ext>
              <a:ext uri="{C183D7F6-B498-43B3-948B-1728B52AA6E4}">
                <adec:decorative xmlns:adec="http://schemas.microsoft.com/office/drawing/2017/decorative" val="1"/>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992643" y="1382003"/>
            <a:ext cx="420834" cy="422800"/>
          </a:xfrm>
          <a:prstGeom prst="rect">
            <a:avLst/>
          </a:prstGeom>
        </p:spPr>
      </p:pic>
      <p:pic>
        <p:nvPicPr>
          <p:cNvPr id="12" name="Graphic 11">
            <a:extLst>
              <a:ext uri="{FF2B5EF4-FFF2-40B4-BE49-F238E27FC236}">
                <a16:creationId xmlns:a16="http://schemas.microsoft.com/office/drawing/2014/main" id="{1765F52B-81CF-D7B4-C702-FDDE43401F22}"/>
              </a:ext>
              <a:ext uri="{C183D7F6-B498-43B3-948B-1728B52AA6E4}">
                <adec:decorative xmlns:adec="http://schemas.microsoft.com/office/drawing/2017/decorative" val="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410218" y="2164612"/>
            <a:ext cx="565184" cy="362101"/>
          </a:xfrm>
          <a:prstGeom prst="rect">
            <a:avLst/>
          </a:prstGeom>
        </p:spPr>
      </p:pic>
      <p:sp>
        <p:nvSpPr>
          <p:cNvPr id="31" name="object 13">
            <a:extLst>
              <a:ext uri="{FF2B5EF4-FFF2-40B4-BE49-F238E27FC236}">
                <a16:creationId xmlns:a16="http://schemas.microsoft.com/office/drawing/2014/main" id="{5AA0B2F3-8DC7-51F8-CEA2-69113218B8FF}"/>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a:t>
            </a:r>
          </a:p>
        </p:txBody>
      </p:sp>
    </p:spTree>
    <p:extLst>
      <p:ext uri="{BB962C8B-B14F-4D97-AF65-F5344CB8AC3E}">
        <p14:creationId xmlns:p14="http://schemas.microsoft.com/office/powerpoint/2010/main" val="1672125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9EDE3-BB53-EC8E-90DF-F0D84A78E285}"/>
            </a:ext>
          </a:extLst>
        </p:cNvPr>
        <p:cNvGrpSpPr/>
        <p:nvPr/>
      </p:nvGrpSpPr>
      <p:grpSpPr>
        <a:xfrm>
          <a:off x="0" y="0"/>
          <a:ext cx="0" cy="0"/>
          <a:chOff x="0" y="0"/>
          <a:chExt cx="0" cy="0"/>
        </a:xfrm>
      </p:grpSpPr>
      <p:sp>
        <p:nvSpPr>
          <p:cNvPr id="11" name="object 11">
            <a:extLst>
              <a:ext uri="{FF2B5EF4-FFF2-40B4-BE49-F238E27FC236}">
                <a16:creationId xmlns:a16="http://schemas.microsoft.com/office/drawing/2014/main" id="{5A661C86-BEB0-71A2-5885-B9C4CE2FC001}"/>
              </a:ext>
            </a:extLst>
          </p:cNvPr>
          <p:cNvSpPr txBox="1">
            <a:spLocks noGrp="1"/>
          </p:cNvSpPr>
          <p:nvPr>
            <p:ph type="title" idx="4294967295"/>
          </p:nvPr>
        </p:nvSpPr>
        <p:spPr>
          <a:xfrm>
            <a:off x="640710" y="435700"/>
            <a:ext cx="3588389" cy="171304"/>
          </a:xfrm>
          <a:prstGeom prst="rect">
            <a:avLst/>
          </a:prstGeom>
          <a:noFill/>
          <a:ln>
            <a:noFill/>
            <a:prstDash/>
          </a:ln>
          <a:effectLst/>
        </p:spPr>
        <p:txBody>
          <a:bodyPr rot="0" spcFirstLastPara="0" vertOverflow="overflow" horzOverflow="overflow" vert="horz" wrap="square" lIns="0" tIns="9627"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6"/>
              </a:spcBef>
              <a:spcAft>
                <a:spcPts val="0"/>
              </a:spcAft>
              <a:buClrTx/>
              <a:buSzTx/>
              <a:buFontTx/>
              <a:buNone/>
              <a:tabLst/>
              <a:defRPr/>
            </a:pPr>
            <a:r>
              <a:rPr kumimoji="0" lang="fi-FI" sz="1050" b="0" i="0" u="none" strike="noStrike" kern="1200" cap="none" spc="39" normalizeH="0" baseline="0" noProof="0" dirty="0">
                <a:ln>
                  <a:noFill/>
                </a:ln>
                <a:solidFill>
                  <a:srgbClr val="006475"/>
                </a:solidFill>
                <a:effectLst/>
                <a:uLnTx/>
                <a:uFillTx/>
                <a:latin typeface="Myriad Pro" panose="020B0503030403020204" pitchFamily="34" charset="0"/>
                <a:ea typeface="+mn-ea"/>
                <a:cs typeface="Calibri"/>
              </a:rPr>
              <a:t>Henkilöstöjohtaminen valtiolla </a:t>
            </a:r>
            <a:r>
              <a:rPr lang="fi-FI" sz="1050" b="0" spc="39" dirty="0">
                <a:solidFill>
                  <a:srgbClr val="006475"/>
                </a:solidFill>
                <a:latin typeface="Myriad Pro" panose="020B0503030403020204" pitchFamily="34" charset="0"/>
                <a:ea typeface="+mn-ea"/>
                <a:cs typeface="Calibri"/>
              </a:rPr>
              <a:t>-</a:t>
            </a:r>
            <a:r>
              <a:rPr lang="fi-FI" sz="1050" b="0" spc="39" dirty="0">
                <a:solidFill>
                  <a:srgbClr val="006475"/>
                </a:solidFill>
                <a:latin typeface="Myriad Pro" panose="020B0503030403020204" pitchFamily="34" charset="0"/>
                <a:cs typeface="Calibri"/>
              </a:rPr>
              <a:t>kuvaus  </a:t>
            </a:r>
            <a:r>
              <a:rPr lang="fi-FI" sz="1050" b="0" dirty="0">
                <a:solidFill>
                  <a:schemeClr val="accent1"/>
                </a:solidFill>
                <a:latin typeface="Myriad Pro"/>
                <a:cs typeface="Myriad Pro"/>
              </a:rPr>
              <a:t>|</a:t>
            </a:r>
            <a:r>
              <a:rPr lang="fi-FI" sz="1050" b="0" spc="39" dirty="0">
                <a:solidFill>
                  <a:srgbClr val="006475"/>
                </a:solidFill>
                <a:latin typeface="Myriad Pro" panose="020B0503030403020204" pitchFamily="34" charset="0"/>
                <a:cs typeface="Calibri"/>
              </a:rPr>
              <a:t>  </a:t>
            </a:r>
            <a:r>
              <a:rPr lang="fi-FI" sz="1050" b="0" dirty="0">
                <a:solidFill>
                  <a:schemeClr val="accent1"/>
                </a:solidFill>
                <a:latin typeface="Myriad Pro"/>
                <a:cs typeface="Myriad Pro"/>
              </a:rPr>
              <a:t>Taustaa</a:t>
            </a:r>
            <a:r>
              <a:rPr lang="fi-FI" sz="1050" b="0" spc="39" dirty="0">
                <a:solidFill>
                  <a:srgbClr val="006475"/>
                </a:solidFill>
                <a:latin typeface="Myriad Pro" panose="020B0503030403020204" pitchFamily="34" charset="0"/>
                <a:cs typeface="Calibri"/>
              </a:rPr>
              <a:t> </a:t>
            </a:r>
            <a:endParaRPr kumimoji="0" lang="fi-FI" sz="1050" b="0" i="0" u="none" strike="noStrike" kern="1200" cap="none" spc="0" normalizeH="0" baseline="0" noProof="0" dirty="0">
              <a:ln>
                <a:noFill/>
              </a:ln>
              <a:solidFill>
                <a:schemeClr val="tx1"/>
              </a:solidFill>
              <a:effectLst/>
              <a:uLnTx/>
              <a:uFillTx/>
              <a:latin typeface="Myriad Pro" panose="020B0503030403020204" pitchFamily="34" charset="0"/>
              <a:ea typeface="+mn-ea"/>
              <a:cs typeface="Calibri"/>
            </a:endParaRPr>
          </a:p>
        </p:txBody>
      </p:sp>
      <p:sp>
        <p:nvSpPr>
          <p:cNvPr id="15" name="object 11">
            <a:extLst>
              <a:ext uri="{FF2B5EF4-FFF2-40B4-BE49-F238E27FC236}">
                <a16:creationId xmlns:a16="http://schemas.microsoft.com/office/drawing/2014/main" id="{92C21657-173D-41F8-D962-540610142C70}"/>
              </a:ext>
              <a:ext uri="{C183D7F6-B498-43B3-948B-1728B52AA6E4}">
                <adec:decorative xmlns:adec="http://schemas.microsoft.com/office/drawing/2017/decorative" val="1"/>
              </a:ext>
            </a:extLst>
          </p:cNvPr>
          <p:cNvSpPr/>
          <p:nvPr/>
        </p:nvSpPr>
        <p:spPr>
          <a:xfrm>
            <a:off x="4011693" y="4361158"/>
            <a:ext cx="7362406" cy="1415269"/>
          </a:xfrm>
          <a:custGeom>
            <a:avLst/>
            <a:gdLst/>
            <a:ahLst/>
            <a:cxnLst/>
            <a:rect l="l" t="t" r="r" b="b"/>
            <a:pathLst>
              <a:path w="4953000" h="6831330">
                <a:moveTo>
                  <a:pt x="4952468" y="0"/>
                </a:moveTo>
                <a:lnTo>
                  <a:pt x="0" y="0"/>
                </a:lnTo>
                <a:lnTo>
                  <a:pt x="0" y="6830970"/>
                </a:lnTo>
                <a:lnTo>
                  <a:pt x="4952468" y="6830970"/>
                </a:lnTo>
                <a:lnTo>
                  <a:pt x="4952468" y="0"/>
                </a:lnTo>
                <a:close/>
              </a:path>
            </a:pathLst>
          </a:custGeom>
          <a:solidFill>
            <a:srgbClr val="EDF6F3"/>
          </a:solidFill>
        </p:spPr>
        <p:txBody>
          <a:bodyPr wrap="square" lIns="0" tIns="0" rIns="0" bIns="0" rtlCol="0"/>
          <a:lstStyle/>
          <a:p>
            <a:endParaRPr sz="1092" dirty="0"/>
          </a:p>
        </p:txBody>
      </p:sp>
      <p:sp>
        <p:nvSpPr>
          <p:cNvPr id="18" name="object 11">
            <a:extLst>
              <a:ext uri="{FF2B5EF4-FFF2-40B4-BE49-F238E27FC236}">
                <a16:creationId xmlns:a16="http://schemas.microsoft.com/office/drawing/2014/main" id="{7F0C2259-215D-FE41-8451-1F14DC16407A}"/>
              </a:ext>
              <a:ext uri="{C183D7F6-B498-43B3-948B-1728B52AA6E4}">
                <adec:decorative xmlns:adec="http://schemas.microsoft.com/office/drawing/2017/decorative" val="1"/>
              </a:ext>
            </a:extLst>
          </p:cNvPr>
          <p:cNvSpPr/>
          <p:nvPr/>
        </p:nvSpPr>
        <p:spPr>
          <a:xfrm>
            <a:off x="657120" y="1185263"/>
            <a:ext cx="3045748" cy="4593816"/>
          </a:xfrm>
          <a:custGeom>
            <a:avLst/>
            <a:gdLst/>
            <a:ahLst/>
            <a:cxnLst/>
            <a:rect l="l" t="t" r="r" b="b"/>
            <a:pathLst>
              <a:path w="4953000" h="6831330">
                <a:moveTo>
                  <a:pt x="4952468" y="0"/>
                </a:moveTo>
                <a:lnTo>
                  <a:pt x="0" y="0"/>
                </a:lnTo>
                <a:lnTo>
                  <a:pt x="0" y="6830970"/>
                </a:lnTo>
                <a:lnTo>
                  <a:pt x="4952468" y="6830970"/>
                </a:lnTo>
                <a:lnTo>
                  <a:pt x="4952468" y="0"/>
                </a:lnTo>
                <a:close/>
              </a:path>
            </a:pathLst>
          </a:custGeom>
          <a:solidFill>
            <a:srgbClr val="EDF6F3"/>
          </a:solidFill>
        </p:spPr>
        <p:txBody>
          <a:bodyPr wrap="square" lIns="0" tIns="0" rIns="0" bIns="0" rtlCol="0"/>
          <a:lstStyle/>
          <a:p>
            <a:endParaRPr sz="1092" dirty="0"/>
          </a:p>
        </p:txBody>
      </p:sp>
      <p:sp>
        <p:nvSpPr>
          <p:cNvPr id="19" name="Sisällön paikkamerkki 2">
            <a:extLst>
              <a:ext uri="{FF2B5EF4-FFF2-40B4-BE49-F238E27FC236}">
                <a16:creationId xmlns:a16="http://schemas.microsoft.com/office/drawing/2014/main" id="{C6A55F00-820E-0D31-D4E8-4C3F19D93B71}"/>
              </a:ext>
              <a:ext uri="{C183D7F6-B498-43B3-948B-1728B52AA6E4}">
                <adec:decorative xmlns:adec="http://schemas.microsoft.com/office/drawing/2017/decorative" val="1"/>
              </a:ext>
            </a:extLst>
          </p:cNvPr>
          <p:cNvSpPr txBox="1">
            <a:spLocks/>
          </p:cNvSpPr>
          <p:nvPr/>
        </p:nvSpPr>
        <p:spPr>
          <a:xfrm>
            <a:off x="961908" y="1610915"/>
            <a:ext cx="2333962" cy="4146462"/>
          </a:xfrm>
          <a:prstGeom prst="rect">
            <a:avLst/>
          </a:prstGeom>
        </p:spPr>
        <p:txBody>
          <a:bodyPr vert="horz" lIns="0" tIns="45720" rIns="0" bIns="45720" rtlCol="0">
            <a:normAutofit/>
          </a:bodyPr>
          <a:lstStyle>
            <a:lvl1pPr marL="0" indent="0" algn="l" defTabSz="914400" rtl="0" eaLnBrk="1" latinLnBrk="0" hangingPunct="1">
              <a:lnSpc>
                <a:spcPct val="110000"/>
              </a:lnSpc>
              <a:spcBef>
                <a:spcPts val="1200"/>
              </a:spcBef>
              <a:buClr>
                <a:schemeClr val="tx2"/>
              </a:buClr>
              <a:buSzPct val="110000"/>
              <a:buFont typeface="Arial" panose="020B0604020202020204" pitchFamily="34" charset="0"/>
              <a:buNone/>
              <a:tabLst/>
              <a:defRPr sz="1200" kern="1200">
                <a:solidFill>
                  <a:schemeClr val="tx2"/>
                </a:solidFill>
                <a:latin typeface="Myriad Pro" panose="020B0503030403020204" pitchFamily="34" charset="0"/>
                <a:ea typeface="+mn-ea"/>
                <a:cs typeface="+mn-cs"/>
              </a:defRPr>
            </a:lvl1pPr>
            <a:lvl2pPr marL="762000" indent="-304800"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200" kern="1200">
                <a:solidFill>
                  <a:schemeClr val="tx2"/>
                </a:solidFill>
                <a:latin typeface="+mn-lt"/>
                <a:ea typeface="+mn-ea"/>
                <a:cs typeface="+mn-cs"/>
              </a:defRPr>
            </a:lvl2pPr>
            <a:lvl3pPr marL="1252538" indent="-3381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200" kern="1200">
                <a:solidFill>
                  <a:schemeClr val="tx2"/>
                </a:solidFill>
                <a:latin typeface="+mn-lt"/>
                <a:ea typeface="+mn-ea"/>
                <a:cs typeface="+mn-cs"/>
              </a:defRPr>
            </a:lvl3pPr>
            <a:lvl4pPr marL="1692275" indent="-320675"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200" kern="1200">
                <a:solidFill>
                  <a:schemeClr val="tx2"/>
                </a:solidFill>
                <a:latin typeface="+mn-lt"/>
                <a:ea typeface="+mn-ea"/>
                <a:cs typeface="+mn-cs"/>
              </a:defRPr>
            </a:lvl4pPr>
            <a:lvl5pPr marL="2141538" indent="-3127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20" name="Sisällön paikkamerkki 2">
            <a:extLst>
              <a:ext uri="{FF2B5EF4-FFF2-40B4-BE49-F238E27FC236}">
                <a16:creationId xmlns:a16="http://schemas.microsoft.com/office/drawing/2014/main" id="{CCD771FD-B46A-B44D-6A4B-EACB2B15E434}"/>
              </a:ext>
            </a:extLst>
          </p:cNvPr>
          <p:cNvSpPr txBox="1">
            <a:spLocks/>
          </p:cNvSpPr>
          <p:nvPr/>
        </p:nvSpPr>
        <p:spPr>
          <a:xfrm>
            <a:off x="909341" y="1390263"/>
            <a:ext cx="2551315" cy="4386164"/>
          </a:xfrm>
          <a:prstGeom prst="rect">
            <a:avLst/>
          </a:prstGeom>
        </p:spPr>
        <p:txBody>
          <a:bodyPr vert="horz" lIns="0" tIns="45720" rIns="0" bIns="45720" rtlCol="0">
            <a:normAutofit fontScale="92500" lnSpcReduction="20000"/>
          </a:bodyPr>
          <a:lstStyle>
            <a:lvl1pPr marL="0" indent="0" algn="l" defTabSz="914400" rtl="0" eaLnBrk="1" latinLnBrk="0" hangingPunct="1">
              <a:lnSpc>
                <a:spcPct val="110000"/>
              </a:lnSpc>
              <a:spcBef>
                <a:spcPts val="1200"/>
              </a:spcBef>
              <a:buClr>
                <a:schemeClr val="tx2"/>
              </a:buClr>
              <a:buSzPct val="110000"/>
              <a:buFont typeface="Arial" panose="020B0604020202020204" pitchFamily="34" charset="0"/>
              <a:buNone/>
              <a:tabLst/>
              <a:defRPr sz="1200" kern="1200">
                <a:solidFill>
                  <a:schemeClr val="tx2"/>
                </a:solidFill>
                <a:latin typeface="Myriad Pro" panose="020B0503030403020204" pitchFamily="34" charset="0"/>
                <a:ea typeface="+mn-ea"/>
                <a:cs typeface="+mn-cs"/>
              </a:defRPr>
            </a:lvl1pPr>
            <a:lvl2pPr marL="762000" indent="-304800"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200" kern="1200">
                <a:solidFill>
                  <a:schemeClr val="tx2"/>
                </a:solidFill>
                <a:latin typeface="+mn-lt"/>
                <a:ea typeface="+mn-ea"/>
                <a:cs typeface="+mn-cs"/>
              </a:defRPr>
            </a:lvl2pPr>
            <a:lvl3pPr marL="1252538" indent="-3381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200" kern="1200">
                <a:solidFill>
                  <a:schemeClr val="tx2"/>
                </a:solidFill>
                <a:latin typeface="+mn-lt"/>
                <a:ea typeface="+mn-ea"/>
                <a:cs typeface="+mn-cs"/>
              </a:defRPr>
            </a:lvl3pPr>
            <a:lvl4pPr marL="1692275" indent="-320675"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200" kern="1200">
                <a:solidFill>
                  <a:schemeClr val="tx2"/>
                </a:solidFill>
                <a:latin typeface="+mn-lt"/>
                <a:ea typeface="+mn-ea"/>
                <a:cs typeface="+mn-cs"/>
              </a:defRPr>
            </a:lvl4pPr>
            <a:lvl5pPr marL="2141538" indent="-3127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400" b="1" dirty="0"/>
              <a:t>Henkilöstöjohtaminen</a:t>
            </a:r>
          </a:p>
          <a:p>
            <a:pPr marL="180000" indent="-180000">
              <a:buFont typeface="Arial" panose="020B0604020202020204" pitchFamily="34" charset="0"/>
              <a:buChar char="•"/>
            </a:pPr>
            <a:r>
              <a:rPr lang="fi-FI" sz="1400" dirty="0"/>
              <a:t>toteuttaa strategiaa (vrt. hallitus-ohjelma, toimintastrategia, henkilöstöstrategia)</a:t>
            </a:r>
          </a:p>
          <a:p>
            <a:pPr marL="180000" indent="-180000">
              <a:buFont typeface="Arial" panose="020B0604020202020204" pitchFamily="34" charset="0"/>
              <a:buChar char="•"/>
            </a:pPr>
            <a:r>
              <a:rPr lang="fi-FI" sz="1400" dirty="0"/>
              <a:t>mahdollistaa viraston ja sen henkilöstön onnistumista ja </a:t>
            </a:r>
            <a:br>
              <a:rPr lang="fi-FI" sz="1400" dirty="0"/>
            </a:br>
            <a:r>
              <a:rPr lang="fi-FI" sz="1400" dirty="0"/>
              <a:t>jatkuvaa kehittymistä</a:t>
            </a:r>
          </a:p>
          <a:p>
            <a:pPr marL="180000" indent="-180000">
              <a:buFont typeface="Arial" panose="020B0604020202020204" pitchFamily="34" charset="0"/>
              <a:buChar char="•"/>
            </a:pPr>
            <a:r>
              <a:rPr lang="fi-FI" sz="1400" dirty="0"/>
              <a:t>varmistaa tuloksellisen toiminnan edellyttämien henkilöstövoima-varojen saamisen, ylläpitämisen </a:t>
            </a:r>
            <a:br>
              <a:rPr lang="fi-FI" sz="1400" dirty="0"/>
            </a:br>
            <a:r>
              <a:rPr lang="fi-FI" sz="1400" dirty="0"/>
              <a:t>ja kehittämisen</a:t>
            </a:r>
          </a:p>
          <a:p>
            <a:pPr marL="180000" indent="-180000">
              <a:buFont typeface="Arial" panose="020B0604020202020204" pitchFamily="34" charset="0"/>
              <a:buChar char="•"/>
            </a:pPr>
            <a:r>
              <a:rPr lang="fi-FI" sz="1400" dirty="0"/>
              <a:t>toteutuu eri toiminnoissa ja johtamisen käytännöissä </a:t>
            </a:r>
            <a:br>
              <a:rPr lang="fi-FI" sz="1400" dirty="0"/>
            </a:br>
            <a:r>
              <a:rPr lang="fi-FI" sz="1400" dirty="0"/>
              <a:t>(kts. dia 5)</a:t>
            </a:r>
          </a:p>
          <a:p>
            <a:pPr marL="180000" indent="-180000">
              <a:buFont typeface="Arial" panose="020B0604020202020204" pitchFamily="34" charset="0"/>
              <a:buChar char="•"/>
            </a:pPr>
            <a:r>
              <a:rPr lang="fi-FI" sz="1400" dirty="0"/>
              <a:t>vaikuttaa vahvasti </a:t>
            </a:r>
            <a:r>
              <a:rPr lang="fi-FI" sz="1400" dirty="0">
                <a:hlinkClick r:id="rId3" action="ppaction://hlinksldjump">
                  <a:extLst>
                    <a:ext uri="{A12FA001-AC4F-418D-AE19-62706E023703}">
                      <ahyp:hlinkClr xmlns:ahyp="http://schemas.microsoft.com/office/drawing/2018/hyperlinkcolor" val="tx"/>
                    </a:ext>
                  </a:extLst>
                </a:hlinkClick>
              </a:rPr>
              <a:t>jokaisen työntekijän kokemukseen</a:t>
            </a:r>
            <a:endParaRPr lang="fi-FI" sz="1400" dirty="0"/>
          </a:p>
          <a:p>
            <a:pPr marL="180000" indent="-180000">
              <a:buFont typeface="Arial" panose="020B0604020202020204" pitchFamily="34" charset="0"/>
              <a:buChar char="•"/>
            </a:pPr>
            <a:r>
              <a:rPr lang="fi-FI" sz="1400" dirty="0"/>
              <a:t>on johdon ja koko työyhteisön yhteinen asia.</a:t>
            </a:r>
          </a:p>
          <a:p>
            <a:pPr marL="171450" indent="-171450">
              <a:buFont typeface="Arial" panose="020B0604020202020204" pitchFamily="34" charset="0"/>
              <a:buChar char="•"/>
            </a:pPr>
            <a:endParaRPr lang="en-GB" dirty="0"/>
          </a:p>
          <a:p>
            <a:endParaRPr lang="en-GB" dirty="0"/>
          </a:p>
        </p:txBody>
      </p:sp>
      <p:grpSp>
        <p:nvGrpSpPr>
          <p:cNvPr id="21" name="Ryhmä 3">
            <a:extLst>
              <a:ext uri="{FF2B5EF4-FFF2-40B4-BE49-F238E27FC236}">
                <a16:creationId xmlns:a16="http://schemas.microsoft.com/office/drawing/2014/main" id="{F380C71E-41A3-AA40-1E8B-CE62DEC6CF49}"/>
              </a:ext>
              <a:ext uri="{C183D7F6-B498-43B3-948B-1728B52AA6E4}">
                <adec:decorative xmlns:adec="http://schemas.microsoft.com/office/drawing/2017/decorative" val="1"/>
              </a:ext>
            </a:extLst>
          </p:cNvPr>
          <p:cNvGrpSpPr/>
          <p:nvPr/>
        </p:nvGrpSpPr>
        <p:grpSpPr>
          <a:xfrm>
            <a:off x="3967636" y="1034016"/>
            <a:ext cx="7372951" cy="3130594"/>
            <a:chOff x="3230279" y="1659341"/>
            <a:chExt cx="8499929" cy="3609114"/>
          </a:xfrm>
        </p:grpSpPr>
        <p:sp>
          <p:nvSpPr>
            <p:cNvPr id="22" name="Ellipsi 7">
              <a:extLst>
                <a:ext uri="{FF2B5EF4-FFF2-40B4-BE49-F238E27FC236}">
                  <a16:creationId xmlns:a16="http://schemas.microsoft.com/office/drawing/2014/main" id="{8C49AD66-C2B4-8D1D-B5BD-49E086F66195}"/>
                </a:ext>
                <a:ext uri="{C183D7F6-B498-43B3-948B-1728B52AA6E4}">
                  <adec:decorative xmlns:adec="http://schemas.microsoft.com/office/drawing/2017/decorative" val="1"/>
                </a:ext>
              </a:extLst>
            </p:cNvPr>
            <p:cNvSpPr/>
            <p:nvPr/>
          </p:nvSpPr>
          <p:spPr>
            <a:xfrm>
              <a:off x="3230279" y="1879934"/>
              <a:ext cx="3243483" cy="3224727"/>
            </a:xfrm>
            <a:prstGeom prst="ellipse">
              <a:avLst/>
            </a:prstGeom>
            <a:solidFill>
              <a:srgbClr val="FFF6E1">
                <a:alpha val="40000"/>
              </a:srgb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p>
          </p:txBody>
        </p:sp>
        <p:grpSp>
          <p:nvGrpSpPr>
            <p:cNvPr id="23" name="object 3">
              <a:extLst>
                <a:ext uri="{FF2B5EF4-FFF2-40B4-BE49-F238E27FC236}">
                  <a16:creationId xmlns:a16="http://schemas.microsoft.com/office/drawing/2014/main" id="{78CC2C1D-D8F0-83AF-2E34-DFA257E6B68F}"/>
                </a:ext>
                <a:ext uri="{C183D7F6-B498-43B3-948B-1728B52AA6E4}">
                  <adec:decorative xmlns:adec="http://schemas.microsoft.com/office/drawing/2017/decorative" val="1"/>
                </a:ext>
              </a:extLst>
            </p:cNvPr>
            <p:cNvGrpSpPr/>
            <p:nvPr/>
          </p:nvGrpSpPr>
          <p:grpSpPr>
            <a:xfrm>
              <a:off x="6576421" y="2070040"/>
              <a:ext cx="5153787" cy="3013708"/>
              <a:chOff x="5628295" y="3476497"/>
              <a:chExt cx="9509428" cy="5560695"/>
            </a:xfrm>
          </p:grpSpPr>
          <p:sp>
            <p:nvSpPr>
              <p:cNvPr id="36" name="object 4">
                <a:extLst>
                  <a:ext uri="{FF2B5EF4-FFF2-40B4-BE49-F238E27FC236}">
                    <a16:creationId xmlns:a16="http://schemas.microsoft.com/office/drawing/2014/main" id="{31900D6A-FC2B-5B4A-1405-446EEBD7EB2E}"/>
                  </a:ext>
                </a:extLst>
              </p:cNvPr>
              <p:cNvSpPr/>
              <p:nvPr/>
            </p:nvSpPr>
            <p:spPr>
              <a:xfrm>
                <a:off x="7015915" y="3476497"/>
                <a:ext cx="8121808" cy="5560695"/>
              </a:xfrm>
              <a:custGeom>
                <a:avLst/>
                <a:gdLst/>
                <a:ahLst/>
                <a:cxnLst/>
                <a:rect l="l" t="t" r="r" b="b"/>
                <a:pathLst>
                  <a:path w="7822565" h="5560695">
                    <a:moveTo>
                      <a:pt x="7111017" y="0"/>
                    </a:moveTo>
                    <a:lnTo>
                      <a:pt x="0" y="0"/>
                    </a:lnTo>
                    <a:lnTo>
                      <a:pt x="0" y="5560300"/>
                    </a:lnTo>
                    <a:lnTo>
                      <a:pt x="7111017" y="5560300"/>
                    </a:lnTo>
                    <a:lnTo>
                      <a:pt x="7822117" y="2803333"/>
                    </a:lnTo>
                    <a:lnTo>
                      <a:pt x="7111017" y="0"/>
                    </a:lnTo>
                    <a:close/>
                  </a:path>
                </a:pathLst>
              </a:custGeom>
              <a:solidFill>
                <a:schemeClr val="bg1"/>
              </a:solidFill>
              <a:ln w="3175">
                <a:solidFill>
                  <a:srgbClr val="1A7483"/>
                </a:solidFill>
              </a:ln>
            </p:spPr>
            <p:txBody>
              <a:bodyPr wrap="square" lIns="0" tIns="0" rIns="0" bIns="0" rtlCol="0"/>
              <a:lstStyle/>
              <a:p>
                <a:endParaRPr sz="1092" dirty="0"/>
              </a:p>
            </p:txBody>
          </p:sp>
          <p:sp>
            <p:nvSpPr>
              <p:cNvPr id="37" name="object 5">
                <a:extLst>
                  <a:ext uri="{FF2B5EF4-FFF2-40B4-BE49-F238E27FC236}">
                    <a16:creationId xmlns:a16="http://schemas.microsoft.com/office/drawing/2014/main" id="{01749418-01CD-0E4E-A1AC-ED20A1CC8DBA}"/>
                  </a:ext>
                </a:extLst>
              </p:cNvPr>
              <p:cNvSpPr/>
              <p:nvPr/>
            </p:nvSpPr>
            <p:spPr>
              <a:xfrm>
                <a:off x="5712339" y="3476497"/>
                <a:ext cx="6715920" cy="5560695"/>
              </a:xfrm>
              <a:custGeom>
                <a:avLst/>
                <a:gdLst/>
                <a:ahLst/>
                <a:cxnLst/>
                <a:rect l="l" t="t" r="r" b="b"/>
                <a:pathLst>
                  <a:path w="7498080" h="5560695">
                    <a:moveTo>
                      <a:pt x="6786404" y="0"/>
                    </a:moveTo>
                    <a:lnTo>
                      <a:pt x="0" y="0"/>
                    </a:lnTo>
                    <a:lnTo>
                      <a:pt x="0" y="5560300"/>
                    </a:lnTo>
                    <a:lnTo>
                      <a:pt x="6786404" y="5560300"/>
                    </a:lnTo>
                    <a:lnTo>
                      <a:pt x="7497505" y="2803333"/>
                    </a:lnTo>
                    <a:lnTo>
                      <a:pt x="6786404" y="0"/>
                    </a:lnTo>
                    <a:close/>
                  </a:path>
                </a:pathLst>
              </a:custGeom>
              <a:solidFill>
                <a:schemeClr val="tx2"/>
              </a:solidFill>
            </p:spPr>
            <p:txBody>
              <a:bodyPr wrap="square" lIns="0" tIns="0" rIns="0" bIns="0" rtlCol="0"/>
              <a:lstStyle/>
              <a:p>
                <a:endParaRPr sz="1092" dirty="0"/>
              </a:p>
            </p:txBody>
          </p:sp>
          <p:sp>
            <p:nvSpPr>
              <p:cNvPr id="38" name="object 7">
                <a:extLst>
                  <a:ext uri="{FF2B5EF4-FFF2-40B4-BE49-F238E27FC236}">
                    <a16:creationId xmlns:a16="http://schemas.microsoft.com/office/drawing/2014/main" id="{81C5027F-8919-E248-AE9D-8AB11D67BE4E}"/>
                  </a:ext>
                </a:extLst>
              </p:cNvPr>
              <p:cNvSpPr/>
              <p:nvPr/>
            </p:nvSpPr>
            <p:spPr>
              <a:xfrm>
                <a:off x="5638767" y="5277573"/>
                <a:ext cx="6564631" cy="0"/>
              </a:xfrm>
              <a:custGeom>
                <a:avLst/>
                <a:gdLst/>
                <a:ahLst/>
                <a:cxnLst/>
                <a:rect l="l" t="t" r="r" b="b"/>
                <a:pathLst>
                  <a:path w="6564630">
                    <a:moveTo>
                      <a:pt x="0" y="0"/>
                    </a:moveTo>
                    <a:lnTo>
                      <a:pt x="6564149" y="0"/>
                    </a:lnTo>
                  </a:path>
                </a:pathLst>
              </a:custGeom>
              <a:ln w="10471">
                <a:solidFill>
                  <a:srgbClr val="B5D8CC"/>
                </a:solidFill>
              </a:ln>
            </p:spPr>
            <p:txBody>
              <a:bodyPr wrap="square" lIns="0" tIns="0" rIns="0" bIns="0" rtlCol="0"/>
              <a:lstStyle/>
              <a:p>
                <a:endParaRPr sz="1092"/>
              </a:p>
            </p:txBody>
          </p:sp>
          <p:sp>
            <p:nvSpPr>
              <p:cNvPr id="39" name="object 8">
                <a:extLst>
                  <a:ext uri="{FF2B5EF4-FFF2-40B4-BE49-F238E27FC236}">
                    <a16:creationId xmlns:a16="http://schemas.microsoft.com/office/drawing/2014/main" id="{68980F34-77FD-B255-1B1F-B56FF3ABF5A4}"/>
                  </a:ext>
                </a:extLst>
              </p:cNvPr>
              <p:cNvSpPr/>
              <p:nvPr/>
            </p:nvSpPr>
            <p:spPr>
              <a:xfrm>
                <a:off x="5628295" y="7251427"/>
                <a:ext cx="6564631" cy="0"/>
              </a:xfrm>
              <a:custGeom>
                <a:avLst/>
                <a:gdLst/>
                <a:ahLst/>
                <a:cxnLst/>
                <a:rect l="l" t="t" r="r" b="b"/>
                <a:pathLst>
                  <a:path w="6564630">
                    <a:moveTo>
                      <a:pt x="0" y="0"/>
                    </a:moveTo>
                    <a:lnTo>
                      <a:pt x="6564149" y="0"/>
                    </a:lnTo>
                  </a:path>
                </a:pathLst>
              </a:custGeom>
              <a:ln w="10471">
                <a:solidFill>
                  <a:srgbClr val="B5D8CC"/>
                </a:solidFill>
              </a:ln>
            </p:spPr>
            <p:txBody>
              <a:bodyPr wrap="square" lIns="0" tIns="0" rIns="0" bIns="0" rtlCol="0"/>
              <a:lstStyle/>
              <a:p>
                <a:endParaRPr sz="1092"/>
              </a:p>
            </p:txBody>
          </p:sp>
        </p:grpSp>
        <p:sp>
          <p:nvSpPr>
            <p:cNvPr id="24" name="object 12">
              <a:extLst>
                <a:ext uri="{FF2B5EF4-FFF2-40B4-BE49-F238E27FC236}">
                  <a16:creationId xmlns:a16="http://schemas.microsoft.com/office/drawing/2014/main" id="{1C900752-7F5D-35CE-94BA-560223C1F56E}"/>
                </a:ext>
              </a:extLst>
            </p:cNvPr>
            <p:cNvSpPr txBox="1"/>
            <p:nvPr/>
          </p:nvSpPr>
          <p:spPr>
            <a:xfrm>
              <a:off x="3948334" y="2397458"/>
              <a:ext cx="2236936" cy="2260074"/>
            </a:xfrm>
            <a:prstGeom prst="rect">
              <a:avLst/>
            </a:prstGeom>
          </p:spPr>
          <p:txBody>
            <a:bodyPr vert="horz" wrap="square" lIns="0" tIns="6931" rIns="0" bIns="0" rtlCol="0">
              <a:spAutoFit/>
            </a:bodyPr>
            <a:lstStyle/>
            <a:p>
              <a:pPr marL="7701" marR="3081">
                <a:lnSpc>
                  <a:spcPct val="100699"/>
                </a:lnSpc>
              </a:pPr>
              <a:r>
                <a:rPr sz="1600" b="1" spc="-6" dirty="0">
                  <a:solidFill>
                    <a:srgbClr val="006475"/>
                  </a:solidFill>
                  <a:latin typeface="Myriad Pro"/>
                  <a:cs typeface="Myriad Pro"/>
                </a:rPr>
                <a:t>Työtä Suomen </a:t>
              </a:r>
              <a:r>
                <a:rPr sz="1600" b="1" spc="-6" dirty="0" err="1">
                  <a:solidFill>
                    <a:srgbClr val="006475"/>
                  </a:solidFill>
                  <a:latin typeface="Myriad Pro"/>
                  <a:cs typeface="Myriad Pro"/>
                </a:rPr>
                <a:t>parhaaksi</a:t>
              </a:r>
              <a:endParaRPr lang="fi-FI" sz="1600" b="1" spc="-6" dirty="0">
                <a:latin typeface="Myriad Pro"/>
                <a:cs typeface="Myriad Pro"/>
              </a:endParaRPr>
            </a:p>
            <a:p>
              <a:pPr marL="7701" marR="3081">
                <a:lnSpc>
                  <a:spcPct val="100699"/>
                </a:lnSpc>
              </a:pPr>
              <a:endParaRPr lang="fi-FI" sz="900" b="1" spc="-6" dirty="0">
                <a:solidFill>
                  <a:srgbClr val="006475"/>
                </a:solidFill>
                <a:latin typeface="Myriad Pro"/>
                <a:cs typeface="Myriad Pro"/>
              </a:endParaRPr>
            </a:p>
            <a:p>
              <a:pPr marL="7701" marR="3081">
                <a:lnSpc>
                  <a:spcPct val="100699"/>
                </a:lnSpc>
              </a:pPr>
              <a:r>
                <a:rPr sz="1200" dirty="0" err="1">
                  <a:solidFill>
                    <a:srgbClr val="006475"/>
                  </a:solidFill>
                  <a:latin typeface="Myriad Pro" panose="020B0503030403020204" pitchFamily="34" charset="0"/>
                  <a:cs typeface="Myriad Pro"/>
                </a:rPr>
                <a:t>Olemme</a:t>
              </a:r>
              <a:r>
                <a:rPr sz="1200" spc="-58" dirty="0">
                  <a:solidFill>
                    <a:srgbClr val="006475"/>
                  </a:solidFill>
                  <a:latin typeface="Myriad Pro" panose="020B0503030403020204" pitchFamily="34" charset="0"/>
                  <a:cs typeface="Myriad Pro"/>
                </a:rPr>
                <a:t> </a:t>
              </a:r>
              <a:r>
                <a:rPr sz="1200" spc="-6" dirty="0">
                  <a:solidFill>
                    <a:srgbClr val="006475"/>
                  </a:solidFill>
                  <a:latin typeface="Myriad Pro" panose="020B0503030403020204" pitchFamily="34" charset="0"/>
                  <a:cs typeface="Myriad Pro"/>
                </a:rPr>
                <a:t>ihmisen </a:t>
              </a:r>
              <a:r>
                <a:rPr sz="1200" dirty="0">
                  <a:solidFill>
                    <a:srgbClr val="006475"/>
                  </a:solidFill>
                  <a:latin typeface="Myriad Pro" panose="020B0503030403020204" pitchFamily="34" charset="0"/>
                  <a:cs typeface="Myriad Pro"/>
                </a:rPr>
                <a:t>kokoinen,</a:t>
              </a:r>
              <a:r>
                <a:rPr sz="1200" spc="-64" dirty="0">
                  <a:solidFill>
                    <a:srgbClr val="006475"/>
                  </a:solidFill>
                  <a:latin typeface="Myriad Pro" panose="020B0503030403020204" pitchFamily="34" charset="0"/>
                  <a:cs typeface="Myriad Pro"/>
                </a:rPr>
                <a:t> </a:t>
              </a:r>
              <a:r>
                <a:rPr sz="1200" spc="-6" dirty="0">
                  <a:solidFill>
                    <a:srgbClr val="006475"/>
                  </a:solidFill>
                  <a:latin typeface="Myriad Pro" panose="020B0503030403020204" pitchFamily="34" charset="0"/>
                  <a:cs typeface="Myriad Pro"/>
                </a:rPr>
                <a:t>innostava </a:t>
              </a:r>
              <a:r>
                <a:rPr sz="1200" dirty="0">
                  <a:solidFill>
                    <a:srgbClr val="006475"/>
                  </a:solidFill>
                  <a:latin typeface="Myriad Pro" panose="020B0503030403020204" pitchFamily="34" charset="0"/>
                  <a:cs typeface="Myriad Pro"/>
                </a:rPr>
                <a:t>ja</a:t>
              </a:r>
              <a:r>
                <a:rPr sz="1200" spc="-15" dirty="0">
                  <a:solidFill>
                    <a:srgbClr val="006475"/>
                  </a:solidFill>
                  <a:latin typeface="Myriad Pro" panose="020B0503030403020204" pitchFamily="34" charset="0"/>
                  <a:cs typeface="Myriad Pro"/>
                </a:rPr>
                <a:t> </a:t>
              </a:r>
              <a:r>
                <a:rPr sz="1200" spc="-6" dirty="0" err="1">
                  <a:solidFill>
                    <a:srgbClr val="006475"/>
                  </a:solidFill>
                  <a:latin typeface="Myriad Pro" panose="020B0503030403020204" pitchFamily="34" charset="0"/>
                  <a:cs typeface="Myriad Pro"/>
                </a:rPr>
                <a:t>houkutteleva</a:t>
              </a:r>
              <a:r>
                <a:rPr sz="1200" spc="-6" dirty="0">
                  <a:solidFill>
                    <a:srgbClr val="006475"/>
                  </a:solidFill>
                  <a:latin typeface="Myriad Pro" panose="020B0503030403020204" pitchFamily="34" charset="0"/>
                  <a:cs typeface="Myriad Pro"/>
                </a:rPr>
                <a:t> </a:t>
              </a:r>
              <a:r>
                <a:rPr sz="1200" spc="-6" dirty="0" err="1">
                  <a:solidFill>
                    <a:srgbClr val="006475"/>
                  </a:solidFill>
                  <a:latin typeface="Myriad Pro" panose="020B0503030403020204" pitchFamily="34" charset="0"/>
                  <a:cs typeface="Myriad Pro"/>
                </a:rPr>
                <a:t>työpaikka</a:t>
              </a:r>
              <a:endParaRPr lang="fi-FI" sz="1200" spc="-6" dirty="0">
                <a:solidFill>
                  <a:srgbClr val="006475"/>
                </a:solidFill>
                <a:latin typeface="Myriad Pro" panose="020B0503030403020204" pitchFamily="34" charset="0"/>
                <a:cs typeface="Myriad Pro"/>
              </a:endParaRPr>
            </a:p>
            <a:p>
              <a:pPr marL="13862" marR="68926">
                <a:lnSpc>
                  <a:spcPts val="1300"/>
                </a:lnSpc>
                <a:spcBef>
                  <a:spcPts val="1692"/>
                </a:spcBef>
              </a:pPr>
              <a:r>
                <a:rPr lang="en-GB" sz="1200" spc="-6" dirty="0" err="1">
                  <a:solidFill>
                    <a:srgbClr val="006475"/>
                  </a:solidFill>
                  <a:latin typeface="Myriad Pro" panose="020B0503030403020204" pitchFamily="34" charset="0"/>
                  <a:cs typeface="Myriad Pro"/>
                </a:rPr>
                <a:t>Uudistumme</a:t>
              </a:r>
              <a:r>
                <a:rPr lang="en-GB" sz="1200" spc="-24" dirty="0">
                  <a:solidFill>
                    <a:srgbClr val="006475"/>
                  </a:solidFill>
                  <a:latin typeface="Myriad Pro" panose="020B0503030403020204" pitchFamily="34" charset="0"/>
                  <a:cs typeface="Myriad Pro"/>
                </a:rPr>
                <a:t> </a:t>
              </a:r>
              <a:r>
                <a:rPr lang="en-GB" sz="1200" spc="-6" dirty="0" err="1">
                  <a:solidFill>
                    <a:srgbClr val="006475"/>
                  </a:solidFill>
                  <a:latin typeface="Myriad Pro" panose="020B0503030403020204" pitchFamily="34" charset="0"/>
                  <a:cs typeface="Myriad Pro"/>
                </a:rPr>
                <a:t>ajassa</a:t>
              </a:r>
              <a:endParaRPr lang="en-GB" sz="1200" spc="-6" dirty="0">
                <a:solidFill>
                  <a:srgbClr val="006475"/>
                </a:solidFill>
                <a:latin typeface="Myriad Pro" panose="020B0503030403020204" pitchFamily="34" charset="0"/>
                <a:cs typeface="Myriad Pro"/>
              </a:endParaRPr>
            </a:p>
            <a:p>
              <a:pPr marL="13862" marR="68926">
                <a:lnSpc>
                  <a:spcPts val="1200"/>
                </a:lnSpc>
                <a:spcBef>
                  <a:spcPts val="1692"/>
                </a:spcBef>
              </a:pPr>
              <a:r>
                <a:rPr lang="en-GB" sz="1200" b="1" dirty="0">
                  <a:solidFill>
                    <a:srgbClr val="006475"/>
                  </a:solidFill>
                  <a:latin typeface="Myriad Pro" panose="020B0503030403020204" pitchFamily="34" charset="0"/>
                  <a:cs typeface="Myriad Pro Light"/>
                </a:rPr>
                <a:t>Visio</a:t>
              </a:r>
              <a:r>
                <a:rPr lang="en-GB" sz="1200" b="1" spc="-69" dirty="0">
                  <a:solidFill>
                    <a:srgbClr val="006475"/>
                  </a:solidFill>
                  <a:latin typeface="Myriad Pro" panose="020B0503030403020204" pitchFamily="34" charset="0"/>
                  <a:cs typeface="Myriad Pro Light"/>
                </a:rPr>
                <a:t> </a:t>
              </a:r>
              <a:r>
                <a:rPr lang="en-GB" sz="1200" b="1" spc="-12" dirty="0">
                  <a:solidFill>
                    <a:srgbClr val="006475"/>
                  </a:solidFill>
                  <a:latin typeface="Myriad Pro" panose="020B0503030403020204" pitchFamily="34" charset="0"/>
                  <a:cs typeface="Myriad Pro Light"/>
                </a:rPr>
                <a:t>2030</a:t>
              </a:r>
              <a:endParaRPr sz="1200" dirty="0">
                <a:latin typeface="Myriad Pro" panose="020B0503030403020204" pitchFamily="34" charset="0"/>
                <a:cs typeface="Myriad Pro"/>
              </a:endParaRPr>
            </a:p>
          </p:txBody>
        </p:sp>
        <p:sp>
          <p:nvSpPr>
            <p:cNvPr id="25" name="object 10">
              <a:extLst>
                <a:ext uri="{FF2B5EF4-FFF2-40B4-BE49-F238E27FC236}">
                  <a16:creationId xmlns:a16="http://schemas.microsoft.com/office/drawing/2014/main" id="{69F9077F-F11B-7A08-625F-0DE5FB47F385}"/>
                </a:ext>
              </a:extLst>
            </p:cNvPr>
            <p:cNvSpPr txBox="1"/>
            <p:nvPr/>
          </p:nvSpPr>
          <p:spPr>
            <a:xfrm>
              <a:off x="6984362" y="1754507"/>
              <a:ext cx="2841806" cy="196719"/>
            </a:xfrm>
            <a:prstGeom prst="rect">
              <a:avLst/>
            </a:prstGeom>
          </p:spPr>
          <p:txBody>
            <a:bodyPr vert="horz" wrap="square" lIns="0" tIns="7316" rIns="0" bIns="0" rtlCol="0">
              <a:spAutoFit/>
            </a:bodyPr>
            <a:lstStyle/>
            <a:p>
              <a:pPr marL="7701" marR="3081">
                <a:lnSpc>
                  <a:spcPct val="100600"/>
                </a:lnSpc>
                <a:spcBef>
                  <a:spcPts val="58"/>
                </a:spcBef>
              </a:pPr>
              <a:r>
                <a:rPr sz="1100" b="1" dirty="0">
                  <a:solidFill>
                    <a:schemeClr val="accent1"/>
                  </a:solidFill>
                  <a:latin typeface="Myriad Pro"/>
                  <a:cs typeface="Myriad Pro"/>
                </a:rPr>
                <a:t>Valtion</a:t>
              </a:r>
              <a:r>
                <a:rPr sz="1100" b="1" spc="-55" dirty="0">
                  <a:solidFill>
                    <a:schemeClr val="accent1"/>
                  </a:solidFill>
                  <a:latin typeface="Myriad Pro"/>
                  <a:cs typeface="Myriad Pro"/>
                </a:rPr>
                <a:t> </a:t>
              </a:r>
              <a:r>
                <a:rPr sz="1100" b="1" spc="-6" dirty="0">
                  <a:solidFill>
                    <a:schemeClr val="accent1"/>
                  </a:solidFill>
                  <a:latin typeface="Myriad Pro"/>
                  <a:cs typeface="Myriad Pro"/>
                </a:rPr>
                <a:t>henkilöstöstrategian tavoitteet</a:t>
              </a:r>
              <a:endParaRPr sz="1100" dirty="0">
                <a:solidFill>
                  <a:schemeClr val="accent1"/>
                </a:solidFill>
                <a:latin typeface="Myriad Pro"/>
                <a:cs typeface="Myriad Pro"/>
              </a:endParaRPr>
            </a:p>
          </p:txBody>
        </p:sp>
        <p:sp>
          <p:nvSpPr>
            <p:cNvPr id="26" name="object 15">
              <a:extLst>
                <a:ext uri="{FF2B5EF4-FFF2-40B4-BE49-F238E27FC236}">
                  <a16:creationId xmlns:a16="http://schemas.microsoft.com/office/drawing/2014/main" id="{2C17A56E-D2A6-0828-FB46-CE1A40AFBB7C}"/>
                </a:ext>
              </a:extLst>
            </p:cNvPr>
            <p:cNvSpPr txBox="1"/>
            <p:nvPr/>
          </p:nvSpPr>
          <p:spPr>
            <a:xfrm>
              <a:off x="7491033" y="2272042"/>
              <a:ext cx="2138870" cy="595127"/>
            </a:xfrm>
            <a:prstGeom prst="rect">
              <a:avLst/>
            </a:prstGeom>
          </p:spPr>
          <p:txBody>
            <a:bodyPr vert="horz" wrap="square" lIns="0" tIns="6931" rIns="0" bIns="0" rtlCol="0">
              <a:spAutoFit/>
            </a:bodyPr>
            <a:lstStyle/>
            <a:p>
              <a:pPr marL="337701" marR="3081" indent="-330385">
                <a:lnSpc>
                  <a:spcPct val="101499"/>
                </a:lnSpc>
                <a:spcBef>
                  <a:spcPts val="55"/>
                </a:spcBef>
                <a:tabLst>
                  <a:tab pos="337701" algn="l"/>
                </a:tabLst>
              </a:pPr>
              <a:r>
                <a:rPr sz="1100" spc="-15" dirty="0">
                  <a:solidFill>
                    <a:schemeClr val="bg1"/>
                  </a:solidFill>
                  <a:latin typeface="Myriad Pro"/>
                  <a:cs typeface="Myriad Pro"/>
                </a:rPr>
                <a:t>1.</a:t>
              </a:r>
              <a:r>
                <a:rPr sz="1100" dirty="0">
                  <a:solidFill>
                    <a:schemeClr val="bg1"/>
                  </a:solidFill>
                  <a:latin typeface="Myriad Pro"/>
                  <a:cs typeface="Myriad Pro"/>
                </a:rPr>
                <a:t>	Toimintakulttuurimme</a:t>
              </a:r>
              <a:r>
                <a:rPr sz="1100" spc="24" dirty="0">
                  <a:solidFill>
                    <a:schemeClr val="bg1"/>
                  </a:solidFill>
                  <a:latin typeface="Myriad Pro"/>
                  <a:cs typeface="Myriad Pro"/>
                </a:rPr>
                <a:t> </a:t>
              </a:r>
              <a:r>
                <a:rPr sz="1100" spc="-15" dirty="0">
                  <a:solidFill>
                    <a:schemeClr val="bg1"/>
                  </a:solidFill>
                  <a:latin typeface="Myriad Pro"/>
                  <a:cs typeface="Myriad Pro"/>
                </a:rPr>
                <a:t>on </a:t>
              </a:r>
              <a:r>
                <a:rPr sz="1100" dirty="0">
                  <a:solidFill>
                    <a:schemeClr val="bg1"/>
                  </a:solidFill>
                  <a:latin typeface="Myriad Pro"/>
                  <a:cs typeface="Myriad Pro"/>
                </a:rPr>
                <a:t>vastuullista</a:t>
              </a:r>
              <a:r>
                <a:rPr sz="1100" spc="30" dirty="0">
                  <a:solidFill>
                    <a:schemeClr val="bg1"/>
                  </a:solidFill>
                  <a:latin typeface="Myriad Pro"/>
                  <a:cs typeface="Myriad Pro"/>
                </a:rPr>
                <a:t> </a:t>
              </a:r>
              <a:r>
                <a:rPr sz="1100" dirty="0">
                  <a:solidFill>
                    <a:schemeClr val="bg1"/>
                  </a:solidFill>
                  <a:latin typeface="Myriad Pro"/>
                  <a:cs typeface="Myriad Pro"/>
                </a:rPr>
                <a:t>ja</a:t>
              </a:r>
              <a:r>
                <a:rPr sz="1100" spc="33" dirty="0">
                  <a:solidFill>
                    <a:schemeClr val="bg1"/>
                  </a:solidFill>
                  <a:latin typeface="Myriad Pro"/>
                  <a:cs typeface="Myriad Pro"/>
                </a:rPr>
                <a:t> </a:t>
              </a:r>
              <a:r>
                <a:rPr sz="1100" spc="-6" dirty="0">
                  <a:solidFill>
                    <a:schemeClr val="bg1"/>
                  </a:solidFill>
                  <a:latin typeface="Myriad Pro"/>
                  <a:cs typeface="Myriad Pro"/>
                </a:rPr>
                <a:t>perustuu </a:t>
              </a:r>
              <a:r>
                <a:rPr sz="1100" dirty="0" err="1">
                  <a:solidFill>
                    <a:schemeClr val="bg1"/>
                  </a:solidFill>
                  <a:latin typeface="Myriad Pro"/>
                  <a:cs typeface="Myriad Pro"/>
                </a:rPr>
                <a:t>yhteisiin</a:t>
              </a:r>
              <a:r>
                <a:rPr sz="1100" spc="27" dirty="0">
                  <a:solidFill>
                    <a:schemeClr val="bg1"/>
                  </a:solidFill>
                  <a:latin typeface="Myriad Pro"/>
                  <a:cs typeface="Myriad Pro"/>
                </a:rPr>
                <a:t> </a:t>
              </a:r>
              <a:r>
                <a:rPr sz="1100" spc="-6" dirty="0" err="1">
                  <a:solidFill>
                    <a:schemeClr val="bg1"/>
                  </a:solidFill>
                  <a:latin typeface="Myriad Pro"/>
                  <a:cs typeface="Myriad Pro"/>
                </a:rPr>
                <a:t>arvoihin</a:t>
              </a:r>
              <a:endParaRPr sz="1100" dirty="0">
                <a:solidFill>
                  <a:schemeClr val="bg1"/>
                </a:solidFill>
                <a:latin typeface="Myriad Pro"/>
                <a:cs typeface="Myriad Pro"/>
              </a:endParaRPr>
            </a:p>
          </p:txBody>
        </p:sp>
        <p:sp>
          <p:nvSpPr>
            <p:cNvPr id="27" name="object 17">
              <a:extLst>
                <a:ext uri="{FF2B5EF4-FFF2-40B4-BE49-F238E27FC236}">
                  <a16:creationId xmlns:a16="http://schemas.microsoft.com/office/drawing/2014/main" id="{C2540E8D-B52E-4CCD-8F93-B90A5DEA80E9}"/>
                </a:ext>
              </a:extLst>
            </p:cNvPr>
            <p:cNvSpPr txBox="1"/>
            <p:nvPr/>
          </p:nvSpPr>
          <p:spPr>
            <a:xfrm>
              <a:off x="7491034" y="3197914"/>
              <a:ext cx="2438366" cy="787714"/>
            </a:xfrm>
            <a:prstGeom prst="rect">
              <a:avLst/>
            </a:prstGeom>
          </p:spPr>
          <p:txBody>
            <a:bodyPr vert="horz" wrap="square" lIns="0" tIns="6931" rIns="0" bIns="0" rtlCol="0">
              <a:spAutoFit/>
            </a:bodyPr>
            <a:lstStyle/>
            <a:p>
              <a:pPr marL="337701" marR="3081" indent="-330385">
                <a:lnSpc>
                  <a:spcPct val="101499"/>
                </a:lnSpc>
                <a:spcBef>
                  <a:spcPts val="55"/>
                </a:spcBef>
                <a:tabLst>
                  <a:tab pos="337701" algn="l"/>
                </a:tabLst>
              </a:pPr>
              <a:r>
                <a:rPr sz="1100" spc="-15" dirty="0">
                  <a:solidFill>
                    <a:schemeClr val="bg1"/>
                  </a:solidFill>
                  <a:latin typeface="Myriad Pro"/>
                  <a:cs typeface="Myriad Pro"/>
                </a:rPr>
                <a:t>2.</a:t>
              </a:r>
              <a:r>
                <a:rPr sz="1100" dirty="0">
                  <a:solidFill>
                    <a:schemeClr val="bg1"/>
                  </a:solidFill>
                  <a:latin typeface="Myriad Pro"/>
                  <a:cs typeface="Myriad Pro"/>
                </a:rPr>
                <a:t>	Johtamisemme</a:t>
              </a:r>
              <a:r>
                <a:rPr sz="1100" spc="73" dirty="0">
                  <a:solidFill>
                    <a:schemeClr val="bg1"/>
                  </a:solidFill>
                  <a:latin typeface="Myriad Pro"/>
                  <a:cs typeface="Myriad Pro"/>
                </a:rPr>
                <a:t> </a:t>
              </a:r>
              <a:r>
                <a:rPr sz="1100" spc="-15" dirty="0">
                  <a:solidFill>
                    <a:schemeClr val="bg1"/>
                  </a:solidFill>
                  <a:latin typeface="Myriad Pro"/>
                  <a:cs typeface="Myriad Pro"/>
                </a:rPr>
                <a:t>on </a:t>
              </a:r>
              <a:r>
                <a:rPr sz="1100" dirty="0">
                  <a:solidFill>
                    <a:schemeClr val="bg1"/>
                  </a:solidFill>
                  <a:latin typeface="Myriad Pro"/>
                  <a:cs typeface="Myriad Pro"/>
                </a:rPr>
                <a:t>ihmislähtöistä</a:t>
              </a:r>
              <a:r>
                <a:rPr sz="1100" spc="33" dirty="0">
                  <a:solidFill>
                    <a:schemeClr val="bg1"/>
                  </a:solidFill>
                  <a:latin typeface="Myriad Pro"/>
                  <a:cs typeface="Myriad Pro"/>
                </a:rPr>
                <a:t> </a:t>
              </a:r>
              <a:r>
                <a:rPr sz="1100" dirty="0">
                  <a:solidFill>
                    <a:schemeClr val="bg1"/>
                  </a:solidFill>
                  <a:latin typeface="Myriad Pro"/>
                  <a:cs typeface="Myriad Pro"/>
                </a:rPr>
                <a:t>ja</a:t>
              </a:r>
              <a:r>
                <a:rPr sz="1100" spc="33" dirty="0">
                  <a:solidFill>
                    <a:schemeClr val="bg1"/>
                  </a:solidFill>
                  <a:latin typeface="Myriad Pro"/>
                  <a:cs typeface="Myriad Pro"/>
                </a:rPr>
                <a:t> </a:t>
              </a:r>
              <a:r>
                <a:rPr sz="1100" spc="-6" dirty="0">
                  <a:solidFill>
                    <a:schemeClr val="bg1"/>
                  </a:solidFill>
                  <a:latin typeface="Myriad Pro"/>
                  <a:cs typeface="Myriad Pro"/>
                </a:rPr>
                <a:t>varmistaa </a:t>
              </a:r>
              <a:r>
                <a:rPr sz="1100" dirty="0">
                  <a:solidFill>
                    <a:schemeClr val="bg1"/>
                  </a:solidFill>
                  <a:latin typeface="Myriad Pro"/>
                  <a:cs typeface="Myriad Pro"/>
                </a:rPr>
                <a:t>tuottavuuden</a:t>
              </a:r>
              <a:r>
                <a:rPr sz="1100" spc="33" dirty="0">
                  <a:solidFill>
                    <a:schemeClr val="bg1"/>
                  </a:solidFill>
                  <a:latin typeface="Myriad Pro"/>
                  <a:cs typeface="Myriad Pro"/>
                </a:rPr>
                <a:t> </a:t>
              </a:r>
              <a:r>
                <a:rPr sz="1100" dirty="0">
                  <a:solidFill>
                    <a:schemeClr val="bg1"/>
                  </a:solidFill>
                  <a:latin typeface="Myriad Pro"/>
                  <a:cs typeface="Myriad Pro"/>
                </a:rPr>
                <a:t>ja</a:t>
              </a:r>
              <a:r>
                <a:rPr sz="1100" spc="36" dirty="0">
                  <a:solidFill>
                    <a:schemeClr val="bg1"/>
                  </a:solidFill>
                  <a:latin typeface="Myriad Pro"/>
                  <a:cs typeface="Myriad Pro"/>
                </a:rPr>
                <a:t> </a:t>
              </a:r>
              <a:r>
                <a:rPr sz="1100" spc="-6" dirty="0">
                  <a:solidFill>
                    <a:schemeClr val="bg1"/>
                  </a:solidFill>
                  <a:latin typeface="Myriad Pro"/>
                  <a:cs typeface="Myriad Pro"/>
                </a:rPr>
                <a:t>tuloksellisen toiminnan</a:t>
              </a:r>
              <a:endParaRPr sz="1100" dirty="0">
                <a:solidFill>
                  <a:schemeClr val="bg1"/>
                </a:solidFill>
                <a:latin typeface="Myriad Pro"/>
                <a:cs typeface="Myriad Pro"/>
              </a:endParaRPr>
            </a:p>
          </p:txBody>
        </p:sp>
        <p:sp>
          <p:nvSpPr>
            <p:cNvPr id="28" name="object 18">
              <a:extLst>
                <a:ext uri="{FF2B5EF4-FFF2-40B4-BE49-F238E27FC236}">
                  <a16:creationId xmlns:a16="http://schemas.microsoft.com/office/drawing/2014/main" id="{A3902E6D-ED13-197F-8A99-AC81523C66E0}"/>
                </a:ext>
              </a:extLst>
            </p:cNvPr>
            <p:cNvSpPr txBox="1"/>
            <p:nvPr/>
          </p:nvSpPr>
          <p:spPr>
            <a:xfrm>
              <a:off x="7491033" y="4321680"/>
              <a:ext cx="2335135" cy="590641"/>
            </a:xfrm>
            <a:prstGeom prst="rect">
              <a:avLst/>
            </a:prstGeom>
          </p:spPr>
          <p:txBody>
            <a:bodyPr vert="horz" wrap="square" lIns="0" tIns="6931" rIns="0" bIns="0" rtlCol="0">
              <a:spAutoFit/>
            </a:bodyPr>
            <a:lstStyle/>
            <a:p>
              <a:pPr marL="337701" marR="3081" indent="-330385">
                <a:lnSpc>
                  <a:spcPct val="101499"/>
                </a:lnSpc>
                <a:spcBef>
                  <a:spcPts val="55"/>
                </a:spcBef>
                <a:tabLst>
                  <a:tab pos="337701" algn="l"/>
                </a:tabLst>
              </a:pPr>
              <a:r>
                <a:rPr sz="1100" spc="-15" dirty="0">
                  <a:solidFill>
                    <a:schemeClr val="bg1"/>
                  </a:solidFill>
                  <a:latin typeface="Myriad Pro"/>
                  <a:cs typeface="Myriad Pro"/>
                </a:rPr>
                <a:t>3.</a:t>
              </a:r>
              <a:r>
                <a:rPr sz="1100" dirty="0">
                  <a:solidFill>
                    <a:schemeClr val="bg1"/>
                  </a:solidFill>
                  <a:latin typeface="Myriad Pro"/>
                  <a:cs typeface="Myriad Pro"/>
                </a:rPr>
                <a:t>	</a:t>
              </a:r>
              <a:r>
                <a:rPr sz="1100" spc="-6" dirty="0">
                  <a:solidFill>
                    <a:schemeClr val="bg1"/>
                  </a:solidFill>
                  <a:latin typeface="Myriad Pro"/>
                  <a:cs typeface="Myriad Pro"/>
                </a:rPr>
                <a:t>Uudistuva henkilöstöpolitiikkamme </a:t>
              </a:r>
              <a:r>
                <a:rPr sz="1100" dirty="0" err="1">
                  <a:solidFill>
                    <a:schemeClr val="bg1"/>
                  </a:solidFill>
                  <a:latin typeface="Myriad Pro"/>
                  <a:cs typeface="Myriad Pro"/>
                </a:rPr>
                <a:t>mahdollistaa</a:t>
              </a:r>
              <a:r>
                <a:rPr sz="1100" spc="64" dirty="0">
                  <a:solidFill>
                    <a:schemeClr val="bg1"/>
                  </a:solidFill>
                  <a:latin typeface="Myriad Pro"/>
                  <a:cs typeface="Myriad Pro"/>
                </a:rPr>
                <a:t> </a:t>
              </a:r>
              <a:r>
                <a:rPr sz="1100" spc="-6" dirty="0" err="1">
                  <a:solidFill>
                    <a:schemeClr val="bg1"/>
                  </a:solidFill>
                  <a:latin typeface="Myriad Pro"/>
                  <a:cs typeface="Myriad Pro"/>
                </a:rPr>
                <a:t>onnistumisen</a:t>
              </a:r>
              <a:endParaRPr sz="1100" dirty="0">
                <a:solidFill>
                  <a:schemeClr val="bg1"/>
                </a:solidFill>
                <a:latin typeface="Myriad Pro"/>
                <a:cs typeface="Myriad Pro"/>
              </a:endParaRPr>
            </a:p>
          </p:txBody>
        </p:sp>
        <p:sp>
          <p:nvSpPr>
            <p:cNvPr id="29" name="object 11">
              <a:extLst>
                <a:ext uri="{FF2B5EF4-FFF2-40B4-BE49-F238E27FC236}">
                  <a16:creationId xmlns:a16="http://schemas.microsoft.com/office/drawing/2014/main" id="{EA66808E-FF8E-DABA-AB44-21187109A8EF}"/>
                </a:ext>
              </a:extLst>
            </p:cNvPr>
            <p:cNvSpPr txBox="1"/>
            <p:nvPr/>
          </p:nvSpPr>
          <p:spPr>
            <a:xfrm>
              <a:off x="10074105" y="1764466"/>
              <a:ext cx="1136011" cy="204493"/>
            </a:xfrm>
            <a:prstGeom prst="rect">
              <a:avLst/>
            </a:prstGeom>
          </p:spPr>
          <p:txBody>
            <a:bodyPr vert="horz" wrap="square" lIns="0" tIns="7316" rIns="0" bIns="0" rtlCol="0">
              <a:spAutoFit/>
            </a:bodyPr>
            <a:lstStyle/>
            <a:p>
              <a:pPr marL="7701" marR="3081">
                <a:lnSpc>
                  <a:spcPct val="100600"/>
                </a:lnSpc>
                <a:spcBef>
                  <a:spcPts val="58"/>
                </a:spcBef>
              </a:pPr>
              <a:r>
                <a:rPr sz="1100" b="1" spc="-6" dirty="0" err="1">
                  <a:solidFill>
                    <a:schemeClr val="accent1"/>
                  </a:solidFill>
                  <a:latin typeface="Myriad Pro"/>
                  <a:cs typeface="Myriad Pro"/>
                </a:rPr>
                <a:t>Toimenpi</a:t>
              </a:r>
              <a:r>
                <a:rPr lang="fi-FI" sz="1100" b="1" spc="-6" dirty="0">
                  <a:solidFill>
                    <a:schemeClr val="accent1"/>
                  </a:solidFill>
                  <a:latin typeface="Myriad Pro"/>
                  <a:cs typeface="Myriad Pro"/>
                </a:rPr>
                <a:t>teet</a:t>
              </a:r>
              <a:endParaRPr sz="1100" dirty="0">
                <a:solidFill>
                  <a:schemeClr val="accent1"/>
                </a:solidFill>
                <a:latin typeface="Myriad Pro"/>
                <a:cs typeface="Myriad Pro"/>
              </a:endParaRPr>
            </a:p>
          </p:txBody>
        </p:sp>
        <p:sp>
          <p:nvSpPr>
            <p:cNvPr id="30" name="object 20">
              <a:extLst>
                <a:ext uri="{FF2B5EF4-FFF2-40B4-BE49-F238E27FC236}">
                  <a16:creationId xmlns:a16="http://schemas.microsoft.com/office/drawing/2014/main" id="{F26C6E37-5695-0F40-6B4F-18D9BD503F64}"/>
                </a:ext>
              </a:extLst>
            </p:cNvPr>
            <p:cNvSpPr txBox="1"/>
            <p:nvPr/>
          </p:nvSpPr>
          <p:spPr>
            <a:xfrm>
              <a:off x="10361154" y="2398966"/>
              <a:ext cx="1347130" cy="567808"/>
            </a:xfrm>
            <a:prstGeom prst="rect">
              <a:avLst/>
            </a:prstGeom>
          </p:spPr>
          <p:txBody>
            <a:bodyPr vert="horz" wrap="square" lIns="0" tIns="7701" rIns="0" bIns="0" rtlCol="0">
              <a:spAutoFit/>
            </a:bodyPr>
            <a:lstStyle/>
            <a:p>
              <a:pPr marL="7701">
                <a:spcBef>
                  <a:spcPts val="61"/>
                </a:spcBef>
              </a:pPr>
              <a:r>
                <a:rPr lang="fi-FI" sz="1050" spc="-6" dirty="0">
                  <a:solidFill>
                    <a:schemeClr val="accent1"/>
                  </a:solidFill>
                  <a:latin typeface="Myriad Pro"/>
                  <a:cs typeface="Myriad Pro"/>
                </a:rPr>
                <a:t>Valtion </a:t>
              </a:r>
              <a:br>
                <a:rPr lang="fi-FI" sz="1050" spc="-6" dirty="0">
                  <a:solidFill>
                    <a:schemeClr val="accent1"/>
                  </a:solidFill>
                  <a:latin typeface="Myriad Pro"/>
                  <a:cs typeface="Myriad Pro"/>
                </a:rPr>
              </a:br>
              <a:r>
                <a:rPr lang="fi-FI" sz="1050" spc="-6" dirty="0">
                  <a:solidFill>
                    <a:schemeClr val="accent1"/>
                  </a:solidFill>
                  <a:latin typeface="Myriad Pro"/>
                  <a:cs typeface="Myriad Pro"/>
                </a:rPr>
                <a:t>yhteiset</a:t>
              </a:r>
              <a:r>
                <a:rPr sz="1050" spc="-6" dirty="0">
                  <a:solidFill>
                    <a:schemeClr val="accent1"/>
                  </a:solidFill>
                  <a:latin typeface="Myriad Pro"/>
                  <a:cs typeface="Myriad Pro"/>
                </a:rPr>
                <a:t> toimenpiteet</a:t>
              </a:r>
              <a:endParaRPr sz="1050" dirty="0">
                <a:solidFill>
                  <a:schemeClr val="accent1"/>
                </a:solidFill>
                <a:latin typeface="Myriad Pro"/>
                <a:cs typeface="Myriad Pro"/>
              </a:endParaRPr>
            </a:p>
          </p:txBody>
        </p:sp>
        <p:sp>
          <p:nvSpPr>
            <p:cNvPr id="31" name="object 21">
              <a:extLst>
                <a:ext uri="{FF2B5EF4-FFF2-40B4-BE49-F238E27FC236}">
                  <a16:creationId xmlns:a16="http://schemas.microsoft.com/office/drawing/2014/main" id="{EF8341D5-BA8F-ED0A-5656-7C2455B4245C}"/>
                </a:ext>
              </a:extLst>
            </p:cNvPr>
            <p:cNvSpPr txBox="1"/>
            <p:nvPr/>
          </p:nvSpPr>
          <p:spPr>
            <a:xfrm>
              <a:off x="10463621" y="3238800"/>
              <a:ext cx="1086403" cy="567808"/>
            </a:xfrm>
            <a:prstGeom prst="rect">
              <a:avLst/>
            </a:prstGeom>
          </p:spPr>
          <p:txBody>
            <a:bodyPr vert="horz" wrap="square" lIns="0" tIns="7701" rIns="0" bIns="0" rtlCol="0">
              <a:spAutoFit/>
            </a:bodyPr>
            <a:lstStyle/>
            <a:p>
              <a:pPr marL="7701">
                <a:spcBef>
                  <a:spcPts val="61"/>
                </a:spcBef>
              </a:pPr>
              <a:r>
                <a:rPr sz="1050" spc="-6" dirty="0" err="1">
                  <a:solidFill>
                    <a:schemeClr val="accent1"/>
                  </a:solidFill>
                  <a:latin typeface="Myriad Pro"/>
                  <a:cs typeface="Myriad Pro"/>
                </a:rPr>
                <a:t>Toiminta</a:t>
              </a:r>
              <a:r>
                <a:rPr lang="fi-FI" sz="1050" spc="-6" dirty="0">
                  <a:solidFill>
                    <a:schemeClr val="accent1"/>
                  </a:solidFill>
                  <a:latin typeface="Myriad Pro"/>
                  <a:cs typeface="Myriad Pro"/>
                </a:rPr>
                <a:t>-</a:t>
              </a:r>
              <a:r>
                <a:rPr sz="1050" spc="-6" dirty="0" err="1">
                  <a:solidFill>
                    <a:schemeClr val="accent1"/>
                  </a:solidFill>
                  <a:latin typeface="Myriad Pro"/>
                  <a:cs typeface="Myriad Pro"/>
                </a:rPr>
                <a:t>yksikköjen</a:t>
              </a:r>
              <a:r>
                <a:rPr sz="1050" spc="-6" dirty="0">
                  <a:solidFill>
                    <a:schemeClr val="accent1"/>
                  </a:solidFill>
                  <a:latin typeface="Myriad Pro"/>
                  <a:cs typeface="Myriad Pro"/>
                </a:rPr>
                <a:t> </a:t>
              </a:r>
              <a:r>
                <a:rPr sz="1050" spc="-6" dirty="0" err="1">
                  <a:solidFill>
                    <a:schemeClr val="accent1"/>
                  </a:solidFill>
                  <a:latin typeface="Myriad Pro"/>
                  <a:cs typeface="Myriad Pro"/>
                </a:rPr>
                <a:t>toimenpiteet</a:t>
              </a:r>
              <a:endParaRPr sz="1050" dirty="0">
                <a:solidFill>
                  <a:schemeClr val="accent1"/>
                </a:solidFill>
                <a:latin typeface="Myriad Pro"/>
                <a:cs typeface="Myriad Pro"/>
              </a:endParaRPr>
            </a:p>
          </p:txBody>
        </p:sp>
        <p:sp>
          <p:nvSpPr>
            <p:cNvPr id="32" name="Tekstiruutu 17">
              <a:extLst>
                <a:ext uri="{FF2B5EF4-FFF2-40B4-BE49-F238E27FC236}">
                  <a16:creationId xmlns:a16="http://schemas.microsoft.com/office/drawing/2014/main" id="{C3DE9B09-33FD-C1D1-3407-3A87F91EE04F}"/>
                </a:ext>
              </a:extLst>
            </p:cNvPr>
            <p:cNvSpPr txBox="1"/>
            <p:nvPr/>
          </p:nvSpPr>
          <p:spPr>
            <a:xfrm>
              <a:off x="10267612" y="4103480"/>
              <a:ext cx="1049429" cy="479008"/>
            </a:xfrm>
            <a:prstGeom prst="rect">
              <a:avLst/>
            </a:prstGeom>
            <a:noFill/>
          </p:spPr>
          <p:txBody>
            <a:bodyPr wrap="square">
              <a:spAutoFit/>
            </a:bodyPr>
            <a:lstStyle/>
            <a:p>
              <a:r>
                <a:rPr lang="en-GB" sz="1050" dirty="0">
                  <a:solidFill>
                    <a:schemeClr val="accent1"/>
                  </a:solidFill>
                  <a:latin typeface="Myriad Pro" panose="020B0503030403020204" pitchFamily="34" charset="0"/>
                </a:rPr>
                <a:t>2024-2025	</a:t>
              </a:r>
            </a:p>
          </p:txBody>
        </p:sp>
        <p:sp>
          <p:nvSpPr>
            <p:cNvPr id="33" name="Tekstiruutu 18">
              <a:extLst>
                <a:ext uri="{FF2B5EF4-FFF2-40B4-BE49-F238E27FC236}">
                  <a16:creationId xmlns:a16="http://schemas.microsoft.com/office/drawing/2014/main" id="{5BBE2FB4-163C-1B0E-6A78-8004D25E1FCE}"/>
                </a:ext>
              </a:extLst>
            </p:cNvPr>
            <p:cNvSpPr txBox="1"/>
            <p:nvPr/>
          </p:nvSpPr>
          <p:spPr>
            <a:xfrm>
              <a:off x="10216462" y="4301771"/>
              <a:ext cx="932493" cy="292728"/>
            </a:xfrm>
            <a:prstGeom prst="rect">
              <a:avLst/>
            </a:prstGeom>
            <a:noFill/>
          </p:spPr>
          <p:txBody>
            <a:bodyPr wrap="square">
              <a:spAutoFit/>
            </a:bodyPr>
            <a:lstStyle/>
            <a:p>
              <a:r>
                <a:rPr lang="en-GB" sz="1050" dirty="0">
                  <a:solidFill>
                    <a:schemeClr val="accent1"/>
                  </a:solidFill>
                  <a:latin typeface="Myriad Pro" panose="020B0503030403020204" pitchFamily="34" charset="0"/>
                </a:rPr>
                <a:t>2026-2027</a:t>
              </a:r>
              <a:endParaRPr lang="en-GB" sz="1050" dirty="0">
                <a:solidFill>
                  <a:schemeClr val="accent1"/>
                </a:solidFill>
              </a:endParaRPr>
            </a:p>
          </p:txBody>
        </p:sp>
        <p:sp>
          <p:nvSpPr>
            <p:cNvPr id="34" name="Tekstiruutu 19">
              <a:extLst>
                <a:ext uri="{FF2B5EF4-FFF2-40B4-BE49-F238E27FC236}">
                  <a16:creationId xmlns:a16="http://schemas.microsoft.com/office/drawing/2014/main" id="{FC877247-754D-29F7-2704-A38099D9F7AC}"/>
                </a:ext>
              </a:extLst>
            </p:cNvPr>
            <p:cNvSpPr txBox="1"/>
            <p:nvPr/>
          </p:nvSpPr>
          <p:spPr>
            <a:xfrm>
              <a:off x="10168051" y="4529763"/>
              <a:ext cx="980903" cy="292728"/>
            </a:xfrm>
            <a:prstGeom prst="rect">
              <a:avLst/>
            </a:prstGeom>
            <a:noFill/>
          </p:spPr>
          <p:txBody>
            <a:bodyPr wrap="square">
              <a:spAutoFit/>
            </a:bodyPr>
            <a:lstStyle/>
            <a:p>
              <a:r>
                <a:rPr lang="en-GB" sz="1050" dirty="0">
                  <a:solidFill>
                    <a:schemeClr val="accent1"/>
                  </a:solidFill>
                  <a:latin typeface="Myriad Pro" panose="020B0503030403020204" pitchFamily="34" charset="0"/>
                </a:rPr>
                <a:t>2028-2030</a:t>
              </a:r>
              <a:endParaRPr lang="en-GB" sz="1050" dirty="0">
                <a:solidFill>
                  <a:schemeClr val="accent1"/>
                </a:solidFill>
              </a:endParaRPr>
            </a:p>
          </p:txBody>
        </p:sp>
        <p:pic>
          <p:nvPicPr>
            <p:cNvPr id="35" name="Kuva 30">
              <a:extLst>
                <a:ext uri="{FF2B5EF4-FFF2-40B4-BE49-F238E27FC236}">
                  <a16:creationId xmlns:a16="http://schemas.microsoft.com/office/drawing/2014/main" id="{75BA7361-B466-EDF5-2B00-17D38A1511C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33718" y="1659341"/>
              <a:ext cx="2044235" cy="3609114"/>
            </a:xfrm>
            <a:prstGeom prst="rect">
              <a:avLst/>
            </a:prstGeom>
          </p:spPr>
        </p:pic>
      </p:grpSp>
      <p:sp>
        <p:nvSpPr>
          <p:cNvPr id="40" name="object 3">
            <a:extLst>
              <a:ext uri="{FF2B5EF4-FFF2-40B4-BE49-F238E27FC236}">
                <a16:creationId xmlns:a16="http://schemas.microsoft.com/office/drawing/2014/main" id="{9B019FA0-52B3-A8A7-A9A7-7334905F0FA5}"/>
              </a:ext>
              <a:ext uri="{C183D7F6-B498-43B3-948B-1728B52AA6E4}">
                <adec:decorative xmlns:adec="http://schemas.microsoft.com/office/drawing/2017/decorative" val="1"/>
              </a:ext>
            </a:extLst>
          </p:cNvPr>
          <p:cNvSpPr/>
          <p:nvPr/>
        </p:nvSpPr>
        <p:spPr>
          <a:xfrm flipH="1">
            <a:off x="3541093" y="1191569"/>
            <a:ext cx="157659" cy="4587510"/>
          </a:xfrm>
          <a:custGeom>
            <a:avLst/>
            <a:gdLst/>
            <a:ahLst/>
            <a:cxnLst/>
            <a:rect l="l" t="t" r="r" b="b"/>
            <a:pathLst>
              <a:path h="6805930">
                <a:moveTo>
                  <a:pt x="0" y="0"/>
                </a:moveTo>
                <a:lnTo>
                  <a:pt x="0" y="6805640"/>
                </a:lnTo>
              </a:path>
            </a:pathLst>
          </a:custGeom>
          <a:ln w="7853">
            <a:solidFill>
              <a:srgbClr val="B5D8CC"/>
            </a:solidFill>
          </a:ln>
        </p:spPr>
        <p:txBody>
          <a:bodyPr wrap="square" lIns="0" tIns="0" rIns="0" bIns="0" rtlCol="0"/>
          <a:lstStyle/>
          <a:p>
            <a:endParaRPr sz="1092"/>
          </a:p>
        </p:txBody>
      </p:sp>
      <p:sp>
        <p:nvSpPr>
          <p:cNvPr id="41" name="Sisällön paikkamerkki 2">
            <a:extLst>
              <a:ext uri="{FF2B5EF4-FFF2-40B4-BE49-F238E27FC236}">
                <a16:creationId xmlns:a16="http://schemas.microsoft.com/office/drawing/2014/main" id="{1BA13DC6-7BEC-9D91-9BDF-F278ED128512}"/>
              </a:ext>
            </a:extLst>
          </p:cNvPr>
          <p:cNvSpPr txBox="1">
            <a:spLocks/>
          </p:cNvSpPr>
          <p:nvPr/>
        </p:nvSpPr>
        <p:spPr>
          <a:xfrm>
            <a:off x="4291461" y="4562747"/>
            <a:ext cx="6597991" cy="1195615"/>
          </a:xfrm>
          <a:prstGeom prst="rect">
            <a:avLst/>
          </a:prstGeom>
        </p:spPr>
        <p:txBody>
          <a:bodyPr vert="horz" lIns="0" tIns="0" rIns="0" bIns="0" rtlCol="0">
            <a:normAutofit/>
          </a:bodyPr>
          <a:lstStyle>
            <a:lvl1pPr marL="312738" indent="-3127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2400" kern="1200">
                <a:solidFill>
                  <a:schemeClr val="tx1"/>
                </a:solidFill>
                <a:latin typeface="+mn-lt"/>
                <a:ea typeface="+mn-ea"/>
                <a:cs typeface="+mn-cs"/>
              </a:defRPr>
            </a:lvl1pPr>
            <a:lvl2pPr marL="762000" indent="-304800"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2100" kern="1200">
                <a:solidFill>
                  <a:schemeClr val="tx1"/>
                </a:solidFill>
                <a:latin typeface="+mn-lt"/>
                <a:ea typeface="+mn-ea"/>
                <a:cs typeface="+mn-cs"/>
              </a:defRPr>
            </a:lvl2pPr>
            <a:lvl3pPr marL="1252538" indent="-3381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800" kern="1200">
                <a:solidFill>
                  <a:schemeClr val="tx1"/>
                </a:solidFill>
                <a:latin typeface="+mn-lt"/>
                <a:ea typeface="+mn-ea"/>
                <a:cs typeface="+mn-cs"/>
              </a:defRPr>
            </a:lvl3pPr>
            <a:lvl4pPr marL="1692275" indent="-320675"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800" kern="1200">
                <a:solidFill>
                  <a:schemeClr val="tx1"/>
                </a:solidFill>
                <a:latin typeface="+mn-lt"/>
                <a:ea typeface="+mn-ea"/>
                <a:cs typeface="+mn-cs"/>
              </a:defRPr>
            </a:lvl4pPr>
            <a:lvl5pPr marL="2141538" indent="-3127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300" b="1" dirty="0">
                <a:solidFill>
                  <a:schemeClr val="tx2"/>
                </a:solidFill>
                <a:latin typeface="Myriad Pro" panose="020B0503030403020204" pitchFamily="34" charset="0"/>
              </a:rPr>
              <a:t>Valtion henkilöstöstrategia 2030</a:t>
            </a:r>
            <a:br>
              <a:rPr lang="fi-FI" sz="1400" b="1" dirty="0">
                <a:solidFill>
                  <a:schemeClr val="tx2"/>
                </a:solidFill>
                <a:latin typeface="Myriad Pro" panose="020B0503030403020204" pitchFamily="34" charset="0"/>
              </a:rPr>
            </a:br>
            <a:r>
              <a:rPr lang="fi-FI" sz="1300" dirty="0">
                <a:solidFill>
                  <a:schemeClr val="tx2"/>
                </a:solidFill>
                <a:latin typeface="Myriad Pro" panose="020B0503030403020204" pitchFamily="34" charset="0"/>
              </a:rPr>
              <a:t>Strategia tarjoaa yhteisen vision ja tavoitteet sekä ohjaa henkilöstöhallinnon kehittämistyötä tällä vuosikymmenellä. Strategia toteuttaa hallitusohjelman tavoitteita. Se julkaistiin 1.2.2024.  </a:t>
            </a:r>
          </a:p>
          <a:p>
            <a:pPr marL="0" indent="0">
              <a:buNone/>
            </a:pPr>
            <a:r>
              <a:rPr lang="fi-FI" sz="1300" dirty="0">
                <a:solidFill>
                  <a:schemeClr val="tx2"/>
                </a:solidFill>
                <a:latin typeface="Myriad Pro" panose="020B0503030403020204" pitchFamily="34" charset="0"/>
              </a:rPr>
              <a:t>Lue strategiaa ja toimenpidesuunnitelmaa kuvauksen rinnalla, löydät ne </a:t>
            </a:r>
            <a:r>
              <a:rPr lang="fi-FI" sz="1300" dirty="0">
                <a:solidFill>
                  <a:schemeClr val="tx2"/>
                </a:solidFill>
                <a:latin typeface="Myriad Pro" panose="020B0503030403020204" pitchFamily="34" charset="0"/>
                <a:hlinkClick r:id="rId5">
                  <a:extLst>
                    <a:ext uri="{A12FA001-AC4F-418D-AE19-62706E023703}">
                      <ahyp:hlinkClr xmlns:ahyp="http://schemas.microsoft.com/office/drawing/2018/hyperlinkcolor" val="tx"/>
                    </a:ext>
                  </a:extLst>
                </a:hlinkClick>
              </a:rPr>
              <a:t>täältä</a:t>
            </a:r>
            <a:r>
              <a:rPr lang="fi-FI" sz="1300" dirty="0">
                <a:solidFill>
                  <a:schemeClr val="tx2"/>
                </a:solidFill>
                <a:latin typeface="Myriad Pro" panose="020B0503030403020204" pitchFamily="34" charset="0"/>
              </a:rPr>
              <a:t>.</a:t>
            </a:r>
          </a:p>
          <a:p>
            <a:endParaRPr lang="en-GB" sz="1400" dirty="0">
              <a:solidFill>
                <a:schemeClr val="tx2"/>
              </a:solidFill>
              <a:latin typeface="Myriad Pro" panose="020B0503030403020204" pitchFamily="34" charset="0"/>
            </a:endParaRPr>
          </a:p>
          <a:p>
            <a:endParaRPr lang="en-GB" sz="1400" dirty="0">
              <a:solidFill>
                <a:schemeClr val="tx2"/>
              </a:solidFill>
              <a:latin typeface="Myriad Pro" panose="020B0503030403020204" pitchFamily="34" charset="0"/>
            </a:endParaRPr>
          </a:p>
        </p:txBody>
      </p:sp>
      <p:sp>
        <p:nvSpPr>
          <p:cNvPr id="2" name="Dian numeron paikkamerkki 1">
            <a:extLst>
              <a:ext uri="{FF2B5EF4-FFF2-40B4-BE49-F238E27FC236}">
                <a16:creationId xmlns:a16="http://schemas.microsoft.com/office/drawing/2014/main" id="{3E28A1FD-776C-8AEC-9A09-365512CC13E7}"/>
              </a:ext>
              <a:ext uri="{C183D7F6-B498-43B3-948B-1728B52AA6E4}">
                <adec:decorative xmlns:adec="http://schemas.microsoft.com/office/drawing/2017/decorative" val="1"/>
              </a:ext>
            </a:extLst>
          </p:cNvPr>
          <p:cNvSpPr>
            <a:spLocks noGrp="1"/>
          </p:cNvSpPr>
          <p:nvPr>
            <p:ph type="sldNum" sz="quarter" idx="7"/>
          </p:nvPr>
        </p:nvSpPr>
        <p:spPr>
          <a:xfrm>
            <a:off x="11151690" y="478799"/>
            <a:ext cx="411845" cy="365125"/>
          </a:xfrm>
        </p:spPr>
        <p:txBody>
          <a:bodyPr/>
          <a:lstStyle/>
          <a:p>
            <a:fld id="{B6F15528-21DE-4FAA-801E-634DDDAF4B2B}" type="slidenum">
              <a:rPr lang="fi-FI" smtClean="0">
                <a:solidFill>
                  <a:schemeClr val="accent1"/>
                </a:solidFill>
              </a:rPr>
              <a:pPr/>
              <a:t>3</a:t>
            </a:fld>
            <a:endParaRPr lang="fi-FI" dirty="0">
              <a:solidFill>
                <a:schemeClr val="accent1"/>
              </a:solidFill>
            </a:endParaRPr>
          </a:p>
        </p:txBody>
      </p:sp>
      <p:sp>
        <p:nvSpPr>
          <p:cNvPr id="4" name="object 4">
            <a:extLst>
              <a:ext uri="{FF2B5EF4-FFF2-40B4-BE49-F238E27FC236}">
                <a16:creationId xmlns:a16="http://schemas.microsoft.com/office/drawing/2014/main" id="{00B0A02B-0209-0186-4C38-16F90562712E}"/>
              </a:ext>
            </a:extLst>
          </p:cNvPr>
          <p:cNvSpPr txBox="1"/>
          <p:nvPr/>
        </p:nvSpPr>
        <p:spPr>
          <a:xfrm rot="16200000">
            <a:off x="2888039" y="4893268"/>
            <a:ext cx="1293106" cy="253220"/>
          </a:xfrm>
          <a:prstGeom prst="rect">
            <a:avLst/>
          </a:prstGeom>
        </p:spPr>
        <p:txBody>
          <a:bodyPr vert="horz" wrap="square" lIns="0" tIns="6931" rIns="0" bIns="0" rtlCol="0">
            <a:spAutoFit/>
          </a:bodyPr>
          <a:lstStyle/>
          <a:p>
            <a:pPr marL="7701">
              <a:spcBef>
                <a:spcPts val="55"/>
              </a:spcBef>
            </a:pPr>
            <a:r>
              <a:rPr lang="fi-FI" sz="1600" spc="-15" dirty="0">
                <a:solidFill>
                  <a:schemeClr val="accent2"/>
                </a:solidFill>
                <a:latin typeface="Myriad Pro Light"/>
                <a:cs typeface="Myriad Pro Light"/>
              </a:rPr>
              <a:t>Määritelmä</a:t>
            </a:r>
            <a:endParaRPr sz="1600" dirty="0">
              <a:solidFill>
                <a:schemeClr val="accent2"/>
              </a:solidFill>
              <a:latin typeface="Myriad Pro Light"/>
              <a:cs typeface="Myriad Pro Light"/>
            </a:endParaRPr>
          </a:p>
        </p:txBody>
      </p:sp>
      <p:sp>
        <p:nvSpPr>
          <p:cNvPr id="5" name="object 4">
            <a:extLst>
              <a:ext uri="{FF2B5EF4-FFF2-40B4-BE49-F238E27FC236}">
                <a16:creationId xmlns:a16="http://schemas.microsoft.com/office/drawing/2014/main" id="{3D5AF75E-873C-C9DD-FE68-5389E73FEC78}"/>
              </a:ext>
            </a:extLst>
          </p:cNvPr>
          <p:cNvSpPr txBox="1"/>
          <p:nvPr/>
        </p:nvSpPr>
        <p:spPr>
          <a:xfrm rot="16200000">
            <a:off x="10548960" y="4893268"/>
            <a:ext cx="1293106" cy="253220"/>
          </a:xfrm>
          <a:prstGeom prst="rect">
            <a:avLst/>
          </a:prstGeom>
        </p:spPr>
        <p:txBody>
          <a:bodyPr vert="horz" wrap="square" lIns="0" tIns="6931" rIns="0" bIns="0" rtlCol="0">
            <a:spAutoFit/>
          </a:bodyPr>
          <a:lstStyle/>
          <a:p>
            <a:pPr marL="7701">
              <a:spcBef>
                <a:spcPts val="55"/>
              </a:spcBef>
            </a:pPr>
            <a:r>
              <a:rPr lang="fi-FI" sz="1600" spc="-15" dirty="0">
                <a:solidFill>
                  <a:schemeClr val="accent2"/>
                </a:solidFill>
                <a:latin typeface="Myriad Pro Light"/>
                <a:cs typeface="Myriad Pro Light"/>
              </a:rPr>
              <a:t>Strategia</a:t>
            </a:r>
            <a:endParaRPr sz="1600" dirty="0">
              <a:solidFill>
                <a:schemeClr val="accent2"/>
              </a:solidFill>
              <a:latin typeface="Myriad Pro Light"/>
              <a:cs typeface="Myriad Pro Light"/>
            </a:endParaRPr>
          </a:p>
        </p:txBody>
      </p:sp>
      <p:sp>
        <p:nvSpPr>
          <p:cNvPr id="6" name="object 3">
            <a:extLst>
              <a:ext uri="{FF2B5EF4-FFF2-40B4-BE49-F238E27FC236}">
                <a16:creationId xmlns:a16="http://schemas.microsoft.com/office/drawing/2014/main" id="{705B3B54-C400-17CC-8729-08C05C7ED2C2}"/>
              </a:ext>
              <a:ext uri="{C183D7F6-B498-43B3-948B-1728B52AA6E4}">
                <adec:decorative xmlns:adec="http://schemas.microsoft.com/office/drawing/2017/decorative" val="1"/>
              </a:ext>
            </a:extLst>
          </p:cNvPr>
          <p:cNvSpPr/>
          <p:nvPr/>
        </p:nvSpPr>
        <p:spPr>
          <a:xfrm flipH="1">
            <a:off x="11216438" y="4361158"/>
            <a:ext cx="157660" cy="1417921"/>
          </a:xfrm>
          <a:custGeom>
            <a:avLst/>
            <a:gdLst/>
            <a:ahLst/>
            <a:cxnLst/>
            <a:rect l="l" t="t" r="r" b="b"/>
            <a:pathLst>
              <a:path h="6805930">
                <a:moveTo>
                  <a:pt x="0" y="0"/>
                </a:moveTo>
                <a:lnTo>
                  <a:pt x="0" y="6805640"/>
                </a:lnTo>
              </a:path>
            </a:pathLst>
          </a:custGeom>
          <a:ln w="7853">
            <a:solidFill>
              <a:srgbClr val="B5D8CC"/>
            </a:solidFill>
          </a:ln>
        </p:spPr>
        <p:txBody>
          <a:bodyPr wrap="square" lIns="0" tIns="0" rIns="0" bIns="0" rtlCol="0"/>
          <a:lstStyle/>
          <a:p>
            <a:endParaRPr sz="1092"/>
          </a:p>
        </p:txBody>
      </p:sp>
    </p:spTree>
    <p:extLst>
      <p:ext uri="{BB962C8B-B14F-4D97-AF65-F5344CB8AC3E}">
        <p14:creationId xmlns:p14="http://schemas.microsoft.com/office/powerpoint/2010/main" val="3931462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object 4">
            <a:extLst>
              <a:ext uri="{FF2B5EF4-FFF2-40B4-BE49-F238E27FC236}">
                <a16:creationId xmlns:a16="http://schemas.microsoft.com/office/drawing/2014/main" id="{952A6BFD-F71F-4E5B-D636-533CAF8869A4}"/>
              </a:ext>
              <a:ext uri="{C183D7F6-B498-43B3-948B-1728B52AA6E4}">
                <adec:decorative xmlns:adec="http://schemas.microsoft.com/office/drawing/2017/decorative" val="1"/>
              </a:ext>
            </a:extLst>
          </p:cNvPr>
          <p:cNvSpPr/>
          <p:nvPr/>
        </p:nvSpPr>
        <p:spPr>
          <a:xfrm>
            <a:off x="428" y="57150"/>
            <a:ext cx="6100193" cy="6855305"/>
          </a:xfrm>
          <a:custGeom>
            <a:avLst/>
            <a:gdLst/>
            <a:ahLst/>
            <a:cxnLst/>
            <a:rect l="l" t="t" r="r" b="b"/>
            <a:pathLst>
              <a:path w="10059670" h="11304905">
                <a:moveTo>
                  <a:pt x="10059596" y="0"/>
                </a:moveTo>
                <a:lnTo>
                  <a:pt x="0" y="0"/>
                </a:lnTo>
                <a:lnTo>
                  <a:pt x="0" y="11304385"/>
                </a:lnTo>
                <a:lnTo>
                  <a:pt x="10059596" y="5498289"/>
                </a:lnTo>
                <a:lnTo>
                  <a:pt x="10059596" y="0"/>
                </a:lnTo>
                <a:close/>
              </a:path>
            </a:pathLst>
          </a:custGeom>
          <a:solidFill>
            <a:srgbClr val="F0F7F5"/>
          </a:solidFill>
        </p:spPr>
        <p:txBody>
          <a:bodyPr wrap="square" lIns="0" tIns="0" rIns="0" bIns="0" rtlCol="0"/>
          <a:lstStyle/>
          <a:p>
            <a:endParaRPr sz="1092"/>
          </a:p>
        </p:txBody>
      </p:sp>
      <p:sp>
        <p:nvSpPr>
          <p:cNvPr id="35" name="object 5">
            <a:extLst>
              <a:ext uri="{FF2B5EF4-FFF2-40B4-BE49-F238E27FC236}">
                <a16:creationId xmlns:a16="http://schemas.microsoft.com/office/drawing/2014/main" id="{557F2AD5-F6BE-9DB2-94BA-19015B4FDD9C}"/>
              </a:ext>
              <a:ext uri="{C183D7F6-B498-43B3-948B-1728B52AA6E4}">
                <adec:decorative xmlns:adec="http://schemas.microsoft.com/office/drawing/2017/decorative" val="1"/>
              </a:ext>
            </a:extLst>
          </p:cNvPr>
          <p:cNvSpPr/>
          <p:nvPr/>
        </p:nvSpPr>
        <p:spPr>
          <a:xfrm>
            <a:off x="428" y="3382017"/>
            <a:ext cx="12191144" cy="3533352"/>
          </a:xfrm>
          <a:custGeom>
            <a:avLst/>
            <a:gdLst/>
            <a:ahLst/>
            <a:cxnLst/>
            <a:rect l="l" t="t" r="r" b="b"/>
            <a:pathLst>
              <a:path w="20104100" h="5826759">
                <a:moveTo>
                  <a:pt x="10051681" y="0"/>
                </a:moveTo>
                <a:lnTo>
                  <a:pt x="0" y="5805438"/>
                </a:lnTo>
                <a:lnTo>
                  <a:pt x="0" y="5826133"/>
                </a:lnTo>
                <a:lnTo>
                  <a:pt x="20104098" y="5826133"/>
                </a:lnTo>
                <a:lnTo>
                  <a:pt x="20104098" y="5805851"/>
                </a:lnTo>
                <a:lnTo>
                  <a:pt x="10051681" y="0"/>
                </a:lnTo>
                <a:close/>
              </a:path>
            </a:pathLst>
          </a:custGeom>
          <a:solidFill>
            <a:srgbClr val="CCE0E3"/>
          </a:solidFill>
        </p:spPr>
        <p:txBody>
          <a:bodyPr wrap="square" lIns="0" tIns="0" rIns="0" bIns="0" rtlCol="0"/>
          <a:lstStyle/>
          <a:p>
            <a:endParaRPr sz="1092"/>
          </a:p>
        </p:txBody>
      </p:sp>
      <p:sp>
        <p:nvSpPr>
          <p:cNvPr id="36" name="object 6">
            <a:extLst>
              <a:ext uri="{FF2B5EF4-FFF2-40B4-BE49-F238E27FC236}">
                <a16:creationId xmlns:a16="http://schemas.microsoft.com/office/drawing/2014/main" id="{3A3D893D-D16A-DC10-1216-C6BA6B0293FE}"/>
              </a:ext>
              <a:ext uri="{C183D7F6-B498-43B3-948B-1728B52AA6E4}">
                <adec:decorative xmlns:adec="http://schemas.microsoft.com/office/drawing/2017/decorative" val="1"/>
              </a:ext>
            </a:extLst>
          </p:cNvPr>
          <p:cNvSpPr/>
          <p:nvPr/>
        </p:nvSpPr>
        <p:spPr>
          <a:xfrm>
            <a:off x="6089260" y="57150"/>
            <a:ext cx="6102503" cy="6857230"/>
          </a:xfrm>
          <a:custGeom>
            <a:avLst/>
            <a:gdLst/>
            <a:ahLst/>
            <a:cxnLst/>
            <a:rect l="l" t="t" r="r" b="b"/>
            <a:pathLst>
              <a:path w="10063480" h="11308080">
                <a:moveTo>
                  <a:pt x="10063163" y="0"/>
                </a:moveTo>
                <a:lnTo>
                  <a:pt x="0" y="0"/>
                </a:lnTo>
                <a:lnTo>
                  <a:pt x="0" y="5499926"/>
                </a:lnTo>
                <a:lnTo>
                  <a:pt x="10063163" y="11307537"/>
                </a:lnTo>
                <a:lnTo>
                  <a:pt x="10063163" y="0"/>
                </a:lnTo>
                <a:close/>
              </a:path>
            </a:pathLst>
          </a:custGeom>
          <a:solidFill>
            <a:srgbClr val="E7F3F7"/>
          </a:solidFill>
        </p:spPr>
        <p:txBody>
          <a:bodyPr wrap="square" lIns="0" tIns="0" rIns="0" bIns="0" rtlCol="0"/>
          <a:lstStyle/>
          <a:p>
            <a:r>
              <a:rPr lang="fi-FI" sz="1100">
                <a:solidFill>
                  <a:schemeClr val="accent1"/>
                </a:solidFill>
                <a:highlight>
                  <a:srgbClr val="FFFF00"/>
                </a:highlight>
                <a:latin typeface="Myriad Pro" panose="020B0503030403020204" pitchFamily="34" charset="0"/>
              </a:rPr>
              <a:t>Lähde: </a:t>
            </a:r>
            <a:r>
              <a:rPr lang="fi-FI" sz="1100">
                <a:solidFill>
                  <a:srgbClr val="1A7483"/>
                </a:solidFill>
                <a:highlight>
                  <a:srgbClr val="FFFF00"/>
                </a:highlight>
                <a:latin typeface="Myriad Pro" panose="020B0503030403020204" pitchFamily="34" charset="0"/>
                <a:hlinkClick r:id="rId3"/>
              </a:rPr>
              <a:t>vm.fi|Osaamisen kehittäminen</a:t>
            </a:r>
            <a:endParaRPr lang="fi-FI" sz="1100" dirty="0">
              <a:solidFill>
                <a:schemeClr val="accent1"/>
              </a:solidFill>
              <a:highlight>
                <a:srgbClr val="FFFF00"/>
              </a:highlight>
              <a:latin typeface="Myriad Pro" panose="020B0503030403020204" pitchFamily="34" charset="0"/>
            </a:endParaRPr>
          </a:p>
        </p:txBody>
      </p:sp>
      <p:grpSp>
        <p:nvGrpSpPr>
          <p:cNvPr id="30" name="Ryhmä 29">
            <a:extLst>
              <a:ext uri="{FF2B5EF4-FFF2-40B4-BE49-F238E27FC236}">
                <a16:creationId xmlns:a16="http://schemas.microsoft.com/office/drawing/2014/main" id="{2A7B7A12-F761-937B-21A8-CD9F4E02E5E6}"/>
              </a:ext>
              <a:ext uri="{C183D7F6-B498-43B3-948B-1728B52AA6E4}">
                <adec:decorative xmlns:adec="http://schemas.microsoft.com/office/drawing/2017/decorative" val="1"/>
              </a:ext>
            </a:extLst>
          </p:cNvPr>
          <p:cNvGrpSpPr/>
          <p:nvPr/>
        </p:nvGrpSpPr>
        <p:grpSpPr>
          <a:xfrm>
            <a:off x="4353222" y="1647060"/>
            <a:ext cx="3485557" cy="3485666"/>
            <a:chOff x="4220160" y="1589910"/>
            <a:chExt cx="3485557" cy="3485666"/>
          </a:xfrm>
        </p:grpSpPr>
        <p:sp>
          <p:nvSpPr>
            <p:cNvPr id="7" name="object 7"/>
            <p:cNvSpPr/>
            <p:nvPr/>
          </p:nvSpPr>
          <p:spPr>
            <a:xfrm>
              <a:off x="4220160" y="1590293"/>
              <a:ext cx="1743957" cy="2614589"/>
            </a:xfrm>
            <a:custGeom>
              <a:avLst/>
              <a:gdLst/>
              <a:ahLst/>
              <a:cxnLst/>
              <a:rect l="l" t="t" r="r" b="b"/>
              <a:pathLst>
                <a:path w="2875915" h="4311650">
                  <a:moveTo>
                    <a:pt x="2875530" y="0"/>
                  </a:moveTo>
                  <a:lnTo>
                    <a:pt x="2822911" y="403"/>
                  </a:lnTo>
                  <a:lnTo>
                    <a:pt x="2770793" y="1617"/>
                  </a:lnTo>
                  <a:lnTo>
                    <a:pt x="2719156" y="3646"/>
                  </a:lnTo>
                  <a:lnTo>
                    <a:pt x="2667982" y="6495"/>
                  </a:lnTo>
                  <a:lnTo>
                    <a:pt x="2617251" y="10170"/>
                  </a:lnTo>
                  <a:lnTo>
                    <a:pt x="2566946" y="14675"/>
                  </a:lnTo>
                  <a:lnTo>
                    <a:pt x="2517046" y="20015"/>
                  </a:lnTo>
                  <a:lnTo>
                    <a:pt x="2467533" y="26197"/>
                  </a:lnTo>
                  <a:lnTo>
                    <a:pt x="2418389" y="33224"/>
                  </a:lnTo>
                  <a:lnTo>
                    <a:pt x="2369594" y="41101"/>
                  </a:lnTo>
                  <a:lnTo>
                    <a:pt x="2321129" y="49835"/>
                  </a:lnTo>
                  <a:lnTo>
                    <a:pt x="2272976" y="59429"/>
                  </a:lnTo>
                  <a:lnTo>
                    <a:pt x="2225116" y="69889"/>
                  </a:lnTo>
                  <a:lnTo>
                    <a:pt x="2177530" y="81220"/>
                  </a:lnTo>
                  <a:lnTo>
                    <a:pt x="2130199" y="93426"/>
                  </a:lnTo>
                  <a:lnTo>
                    <a:pt x="2083103" y="106514"/>
                  </a:lnTo>
                  <a:lnTo>
                    <a:pt x="2036225" y="120488"/>
                  </a:lnTo>
                  <a:lnTo>
                    <a:pt x="1989545" y="135353"/>
                  </a:lnTo>
                  <a:lnTo>
                    <a:pt x="1943045" y="151115"/>
                  </a:lnTo>
                  <a:lnTo>
                    <a:pt x="1896705" y="167777"/>
                  </a:lnTo>
                  <a:lnTo>
                    <a:pt x="1850507" y="185346"/>
                  </a:lnTo>
                  <a:lnTo>
                    <a:pt x="1804432" y="203826"/>
                  </a:lnTo>
                  <a:lnTo>
                    <a:pt x="1758461" y="223223"/>
                  </a:lnTo>
                  <a:lnTo>
                    <a:pt x="1712575" y="243541"/>
                  </a:lnTo>
                  <a:lnTo>
                    <a:pt x="1666755" y="264786"/>
                  </a:lnTo>
                  <a:lnTo>
                    <a:pt x="1620983" y="286962"/>
                  </a:lnTo>
                  <a:lnTo>
                    <a:pt x="1575239" y="310075"/>
                  </a:lnTo>
                  <a:lnTo>
                    <a:pt x="1529504" y="334130"/>
                  </a:lnTo>
                  <a:lnTo>
                    <a:pt x="1483760" y="359131"/>
                  </a:lnTo>
                  <a:lnTo>
                    <a:pt x="1437988" y="385084"/>
                  </a:lnTo>
                  <a:lnTo>
                    <a:pt x="1396175" y="409682"/>
                  </a:lnTo>
                  <a:lnTo>
                    <a:pt x="1354930" y="434873"/>
                  </a:lnTo>
                  <a:lnTo>
                    <a:pt x="1314253" y="460650"/>
                  </a:lnTo>
                  <a:lnTo>
                    <a:pt x="1274148" y="487003"/>
                  </a:lnTo>
                  <a:lnTo>
                    <a:pt x="1234618" y="513924"/>
                  </a:lnTo>
                  <a:lnTo>
                    <a:pt x="1195663" y="541405"/>
                  </a:lnTo>
                  <a:lnTo>
                    <a:pt x="1157287" y="569436"/>
                  </a:lnTo>
                  <a:lnTo>
                    <a:pt x="1119492" y="598010"/>
                  </a:lnTo>
                  <a:lnTo>
                    <a:pt x="1082280" y="627117"/>
                  </a:lnTo>
                  <a:lnTo>
                    <a:pt x="1045653" y="656750"/>
                  </a:lnTo>
                  <a:lnTo>
                    <a:pt x="1009614" y="686899"/>
                  </a:lnTo>
                  <a:lnTo>
                    <a:pt x="974166" y="717555"/>
                  </a:lnTo>
                  <a:lnTo>
                    <a:pt x="939309" y="748711"/>
                  </a:lnTo>
                  <a:lnTo>
                    <a:pt x="905048" y="780358"/>
                  </a:lnTo>
                  <a:lnTo>
                    <a:pt x="871383" y="812487"/>
                  </a:lnTo>
                  <a:lnTo>
                    <a:pt x="838318" y="845089"/>
                  </a:lnTo>
                  <a:lnTo>
                    <a:pt x="805854" y="878157"/>
                  </a:lnTo>
                  <a:lnTo>
                    <a:pt x="773994" y="911680"/>
                  </a:lnTo>
                  <a:lnTo>
                    <a:pt x="742740" y="945652"/>
                  </a:lnTo>
                  <a:lnTo>
                    <a:pt x="712095" y="980062"/>
                  </a:lnTo>
                  <a:lnTo>
                    <a:pt x="682060" y="1014904"/>
                  </a:lnTo>
                  <a:lnTo>
                    <a:pt x="652639" y="1050167"/>
                  </a:lnTo>
                  <a:lnTo>
                    <a:pt x="623833" y="1085843"/>
                  </a:lnTo>
                  <a:lnTo>
                    <a:pt x="595644" y="1121925"/>
                  </a:lnTo>
                  <a:lnTo>
                    <a:pt x="568076" y="1158402"/>
                  </a:lnTo>
                  <a:lnTo>
                    <a:pt x="541130" y="1195268"/>
                  </a:lnTo>
                  <a:lnTo>
                    <a:pt x="514808" y="1232512"/>
                  </a:lnTo>
                  <a:lnTo>
                    <a:pt x="489114" y="1270127"/>
                  </a:lnTo>
                  <a:lnTo>
                    <a:pt x="464048" y="1308103"/>
                  </a:lnTo>
                  <a:lnTo>
                    <a:pt x="439615" y="1346433"/>
                  </a:lnTo>
                  <a:lnTo>
                    <a:pt x="415814" y="1385108"/>
                  </a:lnTo>
                  <a:lnTo>
                    <a:pt x="392651" y="1424119"/>
                  </a:lnTo>
                  <a:lnTo>
                    <a:pt x="370125" y="1463457"/>
                  </a:lnTo>
                  <a:lnTo>
                    <a:pt x="348240" y="1503114"/>
                  </a:lnTo>
                  <a:lnTo>
                    <a:pt x="326998" y="1543082"/>
                  </a:lnTo>
                  <a:lnTo>
                    <a:pt x="306402" y="1583351"/>
                  </a:lnTo>
                  <a:lnTo>
                    <a:pt x="286453" y="1623913"/>
                  </a:lnTo>
                  <a:lnTo>
                    <a:pt x="267154" y="1664760"/>
                  </a:lnTo>
                  <a:lnTo>
                    <a:pt x="248507" y="1705883"/>
                  </a:lnTo>
                  <a:lnTo>
                    <a:pt x="230515" y="1747274"/>
                  </a:lnTo>
                  <a:lnTo>
                    <a:pt x="213180" y="1788923"/>
                  </a:lnTo>
                  <a:lnTo>
                    <a:pt x="196504" y="1830822"/>
                  </a:lnTo>
                  <a:lnTo>
                    <a:pt x="180489" y="1872963"/>
                  </a:lnTo>
                  <a:lnTo>
                    <a:pt x="165138" y="1915337"/>
                  </a:lnTo>
                  <a:lnTo>
                    <a:pt x="150453" y="1957936"/>
                  </a:lnTo>
                  <a:lnTo>
                    <a:pt x="136436" y="2000750"/>
                  </a:lnTo>
                  <a:lnTo>
                    <a:pt x="123090" y="2043772"/>
                  </a:lnTo>
                  <a:lnTo>
                    <a:pt x="110417" y="2086992"/>
                  </a:lnTo>
                  <a:lnTo>
                    <a:pt x="98419" y="2130402"/>
                  </a:lnTo>
                  <a:lnTo>
                    <a:pt x="87099" y="2173994"/>
                  </a:lnTo>
                  <a:lnTo>
                    <a:pt x="76458" y="2217759"/>
                  </a:lnTo>
                  <a:lnTo>
                    <a:pt x="66500" y="2261688"/>
                  </a:lnTo>
                  <a:lnTo>
                    <a:pt x="57226" y="2305773"/>
                  </a:lnTo>
                  <a:lnTo>
                    <a:pt x="48639" y="2350005"/>
                  </a:lnTo>
                  <a:lnTo>
                    <a:pt x="40741" y="2394375"/>
                  </a:lnTo>
                  <a:lnTo>
                    <a:pt x="33535" y="2438876"/>
                  </a:lnTo>
                  <a:lnTo>
                    <a:pt x="27022" y="2483498"/>
                  </a:lnTo>
                  <a:lnTo>
                    <a:pt x="21205" y="2528232"/>
                  </a:lnTo>
                  <a:lnTo>
                    <a:pt x="16086" y="2573071"/>
                  </a:lnTo>
                  <a:lnTo>
                    <a:pt x="11668" y="2618006"/>
                  </a:lnTo>
                  <a:lnTo>
                    <a:pt x="7952" y="2663027"/>
                  </a:lnTo>
                  <a:lnTo>
                    <a:pt x="4942" y="2708127"/>
                  </a:lnTo>
                  <a:lnTo>
                    <a:pt x="2640" y="2753297"/>
                  </a:lnTo>
                  <a:lnTo>
                    <a:pt x="1047" y="2798528"/>
                  </a:lnTo>
                  <a:lnTo>
                    <a:pt x="166" y="2843812"/>
                  </a:lnTo>
                  <a:lnTo>
                    <a:pt x="0" y="2889140"/>
                  </a:lnTo>
                  <a:lnTo>
                    <a:pt x="550" y="2934503"/>
                  </a:lnTo>
                  <a:lnTo>
                    <a:pt x="1819" y="2979893"/>
                  </a:lnTo>
                  <a:lnTo>
                    <a:pt x="3810" y="3025302"/>
                  </a:lnTo>
                  <a:lnTo>
                    <a:pt x="6524" y="3070720"/>
                  </a:lnTo>
                  <a:lnTo>
                    <a:pt x="9964" y="3116139"/>
                  </a:lnTo>
                  <a:lnTo>
                    <a:pt x="14132" y="3161551"/>
                  </a:lnTo>
                  <a:lnTo>
                    <a:pt x="19031" y="3206947"/>
                  </a:lnTo>
                  <a:lnTo>
                    <a:pt x="24662" y="3252318"/>
                  </a:lnTo>
                  <a:lnTo>
                    <a:pt x="31029" y="3297656"/>
                  </a:lnTo>
                  <a:lnTo>
                    <a:pt x="38133" y="3342952"/>
                  </a:lnTo>
                  <a:lnTo>
                    <a:pt x="45977" y="3388198"/>
                  </a:lnTo>
                  <a:lnTo>
                    <a:pt x="54563" y="3433385"/>
                  </a:lnTo>
                  <a:lnTo>
                    <a:pt x="63893" y="3478504"/>
                  </a:lnTo>
                  <a:lnTo>
                    <a:pt x="73970" y="3523547"/>
                  </a:lnTo>
                  <a:lnTo>
                    <a:pt x="84795" y="3568505"/>
                  </a:lnTo>
                  <a:lnTo>
                    <a:pt x="96372" y="3613370"/>
                  </a:lnTo>
                  <a:lnTo>
                    <a:pt x="108702" y="3658133"/>
                  </a:lnTo>
                  <a:lnTo>
                    <a:pt x="121789" y="3702786"/>
                  </a:lnTo>
                  <a:lnTo>
                    <a:pt x="135633" y="3747319"/>
                  </a:lnTo>
                  <a:lnTo>
                    <a:pt x="150238" y="3791724"/>
                  </a:lnTo>
                  <a:lnTo>
                    <a:pt x="165605" y="3835994"/>
                  </a:lnTo>
                  <a:lnTo>
                    <a:pt x="181738" y="3880118"/>
                  </a:lnTo>
                  <a:lnTo>
                    <a:pt x="198638" y="3924089"/>
                  </a:lnTo>
                  <a:lnTo>
                    <a:pt x="216307" y="3967898"/>
                  </a:lnTo>
                  <a:lnTo>
                    <a:pt x="234749" y="4011536"/>
                  </a:lnTo>
                  <a:lnTo>
                    <a:pt x="253964" y="4054995"/>
                  </a:lnTo>
                  <a:lnTo>
                    <a:pt x="273956" y="4098267"/>
                  </a:lnTo>
                  <a:lnTo>
                    <a:pt x="294728" y="4141342"/>
                  </a:lnTo>
                  <a:lnTo>
                    <a:pt x="316280" y="4184211"/>
                  </a:lnTo>
                  <a:lnTo>
                    <a:pt x="338615" y="4226867"/>
                  </a:lnTo>
                  <a:lnTo>
                    <a:pt x="361737" y="4269302"/>
                  </a:lnTo>
                  <a:lnTo>
                    <a:pt x="385646" y="4311505"/>
                  </a:lnTo>
                  <a:lnTo>
                    <a:pt x="2875530" y="2874340"/>
                  </a:lnTo>
                  <a:lnTo>
                    <a:pt x="2875530" y="0"/>
                  </a:lnTo>
                  <a:close/>
                </a:path>
              </a:pathLst>
            </a:custGeom>
            <a:solidFill>
              <a:srgbClr val="DAECE5"/>
            </a:solidFill>
          </p:spPr>
          <p:txBody>
            <a:bodyPr wrap="square" lIns="0" tIns="0" rIns="0" bIns="0" rtlCol="0"/>
            <a:lstStyle/>
            <a:p>
              <a:endParaRPr sz="1092" dirty="0"/>
            </a:p>
          </p:txBody>
        </p:sp>
        <p:sp>
          <p:nvSpPr>
            <p:cNvPr id="8" name="object 8"/>
            <p:cNvSpPr/>
            <p:nvPr/>
          </p:nvSpPr>
          <p:spPr>
            <a:xfrm>
              <a:off x="4453080" y="3331233"/>
              <a:ext cx="3019676" cy="1744343"/>
            </a:xfrm>
            <a:custGeom>
              <a:avLst/>
              <a:gdLst/>
              <a:ahLst/>
              <a:cxnLst/>
              <a:rect l="l" t="t" r="r" b="b"/>
              <a:pathLst>
                <a:path w="4979670" h="2876550">
                  <a:moveTo>
                    <a:pt x="2489674" y="0"/>
                  </a:moveTo>
                  <a:lnTo>
                    <a:pt x="0" y="1438013"/>
                  </a:lnTo>
                  <a:lnTo>
                    <a:pt x="26656" y="1483396"/>
                  </a:lnTo>
                  <a:lnTo>
                    <a:pt x="53764" y="1527940"/>
                  </a:lnTo>
                  <a:lnTo>
                    <a:pt x="81337" y="1571659"/>
                  </a:lnTo>
                  <a:lnTo>
                    <a:pt x="109390" y="1614566"/>
                  </a:lnTo>
                  <a:lnTo>
                    <a:pt x="137935" y="1656677"/>
                  </a:lnTo>
                  <a:lnTo>
                    <a:pt x="166988" y="1698004"/>
                  </a:lnTo>
                  <a:lnTo>
                    <a:pt x="196561" y="1738561"/>
                  </a:lnTo>
                  <a:lnTo>
                    <a:pt x="226669" y="1778362"/>
                  </a:lnTo>
                  <a:lnTo>
                    <a:pt x="257326" y="1817420"/>
                  </a:lnTo>
                  <a:lnTo>
                    <a:pt x="288544" y="1855751"/>
                  </a:lnTo>
                  <a:lnTo>
                    <a:pt x="320339" y="1893367"/>
                  </a:lnTo>
                  <a:lnTo>
                    <a:pt x="352724" y="1930283"/>
                  </a:lnTo>
                  <a:lnTo>
                    <a:pt x="385712" y="1966511"/>
                  </a:lnTo>
                  <a:lnTo>
                    <a:pt x="419317" y="2002067"/>
                  </a:lnTo>
                  <a:lnTo>
                    <a:pt x="453554" y="2036964"/>
                  </a:lnTo>
                  <a:lnTo>
                    <a:pt x="488436" y="2071215"/>
                  </a:lnTo>
                  <a:lnTo>
                    <a:pt x="523977" y="2104834"/>
                  </a:lnTo>
                  <a:lnTo>
                    <a:pt x="560191" y="2137836"/>
                  </a:lnTo>
                  <a:lnTo>
                    <a:pt x="597091" y="2170234"/>
                  </a:lnTo>
                  <a:lnTo>
                    <a:pt x="634691" y="2202042"/>
                  </a:lnTo>
                  <a:lnTo>
                    <a:pt x="673006" y="2233274"/>
                  </a:lnTo>
                  <a:lnTo>
                    <a:pt x="712049" y="2263943"/>
                  </a:lnTo>
                  <a:lnTo>
                    <a:pt x="751833" y="2294064"/>
                  </a:lnTo>
                  <a:lnTo>
                    <a:pt x="792374" y="2323650"/>
                  </a:lnTo>
                  <a:lnTo>
                    <a:pt x="833683" y="2352715"/>
                  </a:lnTo>
                  <a:lnTo>
                    <a:pt x="875776" y="2381273"/>
                  </a:lnTo>
                  <a:lnTo>
                    <a:pt x="918667" y="2409338"/>
                  </a:lnTo>
                  <a:lnTo>
                    <a:pt x="962368" y="2436923"/>
                  </a:lnTo>
                  <a:lnTo>
                    <a:pt x="1006893" y="2464043"/>
                  </a:lnTo>
                  <a:lnTo>
                    <a:pt x="1052258" y="2490710"/>
                  </a:lnTo>
                  <a:lnTo>
                    <a:pt x="1094468" y="2514628"/>
                  </a:lnTo>
                  <a:lnTo>
                    <a:pt x="1136910" y="2537757"/>
                  </a:lnTo>
                  <a:lnTo>
                    <a:pt x="1179573" y="2560100"/>
                  </a:lnTo>
                  <a:lnTo>
                    <a:pt x="1222451" y="2581659"/>
                  </a:lnTo>
                  <a:lnTo>
                    <a:pt x="1265533" y="2602437"/>
                  </a:lnTo>
                  <a:lnTo>
                    <a:pt x="1308812" y="2622436"/>
                  </a:lnTo>
                  <a:lnTo>
                    <a:pt x="1352278" y="2641658"/>
                  </a:lnTo>
                  <a:lnTo>
                    <a:pt x="1395924" y="2660106"/>
                  </a:lnTo>
                  <a:lnTo>
                    <a:pt x="1439741" y="2677781"/>
                  </a:lnTo>
                  <a:lnTo>
                    <a:pt x="1483720" y="2694686"/>
                  </a:lnTo>
                  <a:lnTo>
                    <a:pt x="1527852" y="2710824"/>
                  </a:lnTo>
                  <a:lnTo>
                    <a:pt x="1572129" y="2726197"/>
                  </a:lnTo>
                  <a:lnTo>
                    <a:pt x="1616542" y="2740806"/>
                  </a:lnTo>
                  <a:lnTo>
                    <a:pt x="1661083" y="2754655"/>
                  </a:lnTo>
                  <a:lnTo>
                    <a:pt x="1705743" y="2767746"/>
                  </a:lnTo>
                  <a:lnTo>
                    <a:pt x="1750514" y="2780080"/>
                  </a:lnTo>
                  <a:lnTo>
                    <a:pt x="1795387" y="2791661"/>
                  </a:lnTo>
                  <a:lnTo>
                    <a:pt x="1840353" y="2802490"/>
                  </a:lnTo>
                  <a:lnTo>
                    <a:pt x="1885404" y="2812570"/>
                  </a:lnTo>
                  <a:lnTo>
                    <a:pt x="1930531" y="2821903"/>
                  </a:lnTo>
                  <a:lnTo>
                    <a:pt x="1975726" y="2830492"/>
                  </a:lnTo>
                  <a:lnTo>
                    <a:pt x="2020979" y="2838338"/>
                  </a:lnTo>
                  <a:lnTo>
                    <a:pt x="2066283" y="2845444"/>
                  </a:lnTo>
                  <a:lnTo>
                    <a:pt x="2111629" y="2851813"/>
                  </a:lnTo>
                  <a:lnTo>
                    <a:pt x="2157008" y="2857446"/>
                  </a:lnTo>
                  <a:lnTo>
                    <a:pt x="2202412" y="2862347"/>
                  </a:lnTo>
                  <a:lnTo>
                    <a:pt x="2247832" y="2866516"/>
                  </a:lnTo>
                  <a:lnTo>
                    <a:pt x="2293259" y="2869958"/>
                  </a:lnTo>
                  <a:lnTo>
                    <a:pt x="2338685" y="2872673"/>
                  </a:lnTo>
                  <a:lnTo>
                    <a:pt x="2384101" y="2874664"/>
                  </a:lnTo>
                  <a:lnTo>
                    <a:pt x="2429500" y="2875933"/>
                  </a:lnTo>
                  <a:lnTo>
                    <a:pt x="2474871" y="2876484"/>
                  </a:lnTo>
                  <a:lnTo>
                    <a:pt x="2520206" y="2876317"/>
                  </a:lnTo>
                  <a:lnTo>
                    <a:pt x="2565498" y="2875436"/>
                  </a:lnTo>
                  <a:lnTo>
                    <a:pt x="2610737" y="2873843"/>
                  </a:lnTo>
                  <a:lnTo>
                    <a:pt x="2655914" y="2871539"/>
                  </a:lnTo>
                  <a:lnTo>
                    <a:pt x="2701022" y="2868528"/>
                  </a:lnTo>
                  <a:lnTo>
                    <a:pt x="2746052" y="2864812"/>
                  </a:lnTo>
                  <a:lnTo>
                    <a:pt x="2790994" y="2860392"/>
                  </a:lnTo>
                  <a:lnTo>
                    <a:pt x="2835841" y="2855271"/>
                  </a:lnTo>
                  <a:lnTo>
                    <a:pt x="2880583" y="2849452"/>
                  </a:lnTo>
                  <a:lnTo>
                    <a:pt x="2925213" y="2842937"/>
                  </a:lnTo>
                  <a:lnTo>
                    <a:pt x="2969721" y="2835728"/>
                  </a:lnTo>
                  <a:lnTo>
                    <a:pt x="3014099" y="2827827"/>
                  </a:lnTo>
                  <a:lnTo>
                    <a:pt x="3058339" y="2819237"/>
                  </a:lnTo>
                  <a:lnTo>
                    <a:pt x="3102431" y="2809960"/>
                  </a:lnTo>
                  <a:lnTo>
                    <a:pt x="3146368" y="2799999"/>
                  </a:lnTo>
                  <a:lnTo>
                    <a:pt x="3190140" y="2789355"/>
                  </a:lnTo>
                  <a:lnTo>
                    <a:pt x="3233740" y="2778031"/>
                  </a:lnTo>
                  <a:lnTo>
                    <a:pt x="3277158" y="2766029"/>
                  </a:lnTo>
                  <a:lnTo>
                    <a:pt x="3320385" y="2753351"/>
                  </a:lnTo>
                  <a:lnTo>
                    <a:pt x="3363414" y="2740001"/>
                  </a:lnTo>
                  <a:lnTo>
                    <a:pt x="3406236" y="2725980"/>
                  </a:lnTo>
                  <a:lnTo>
                    <a:pt x="3448842" y="2711290"/>
                  </a:lnTo>
                  <a:lnTo>
                    <a:pt x="3491223" y="2695933"/>
                  </a:lnTo>
                  <a:lnTo>
                    <a:pt x="3533372" y="2679913"/>
                  </a:lnTo>
                  <a:lnTo>
                    <a:pt x="3575278" y="2663231"/>
                  </a:lnTo>
                  <a:lnTo>
                    <a:pt x="3616935" y="2645890"/>
                  </a:lnTo>
                  <a:lnTo>
                    <a:pt x="3658332" y="2627892"/>
                  </a:lnTo>
                  <a:lnTo>
                    <a:pt x="3699462" y="2609239"/>
                  </a:lnTo>
                  <a:lnTo>
                    <a:pt x="3740316" y="2589934"/>
                  </a:lnTo>
                  <a:lnTo>
                    <a:pt x="3780886" y="2569978"/>
                  </a:lnTo>
                  <a:lnTo>
                    <a:pt x="3821162" y="2549375"/>
                  </a:lnTo>
                  <a:lnTo>
                    <a:pt x="3861136" y="2528126"/>
                  </a:lnTo>
                  <a:lnTo>
                    <a:pt x="3900800" y="2506234"/>
                  </a:lnTo>
                  <a:lnTo>
                    <a:pt x="3940145" y="2483700"/>
                  </a:lnTo>
                  <a:lnTo>
                    <a:pt x="3979163" y="2460529"/>
                  </a:lnTo>
                  <a:lnTo>
                    <a:pt x="4017844" y="2436721"/>
                  </a:lnTo>
                  <a:lnTo>
                    <a:pt x="4056181" y="2412279"/>
                  </a:lnTo>
                  <a:lnTo>
                    <a:pt x="4094164" y="2387205"/>
                  </a:lnTo>
                  <a:lnTo>
                    <a:pt x="4131785" y="2361502"/>
                  </a:lnTo>
                  <a:lnTo>
                    <a:pt x="4169036" y="2335171"/>
                  </a:lnTo>
                  <a:lnTo>
                    <a:pt x="4205908" y="2308216"/>
                  </a:lnTo>
                  <a:lnTo>
                    <a:pt x="4242391" y="2280639"/>
                  </a:lnTo>
                  <a:lnTo>
                    <a:pt x="4278479" y="2252441"/>
                  </a:lnTo>
                  <a:lnTo>
                    <a:pt x="4314162" y="2223625"/>
                  </a:lnTo>
                  <a:lnTo>
                    <a:pt x="4349431" y="2194194"/>
                  </a:lnTo>
                  <a:lnTo>
                    <a:pt x="4384278" y="2164149"/>
                  </a:lnTo>
                  <a:lnTo>
                    <a:pt x="4418695" y="2133494"/>
                  </a:lnTo>
                  <a:lnTo>
                    <a:pt x="4452672" y="2102230"/>
                  </a:lnTo>
                  <a:lnTo>
                    <a:pt x="4486202" y="2070359"/>
                  </a:lnTo>
                  <a:lnTo>
                    <a:pt x="4519275" y="2037884"/>
                  </a:lnTo>
                  <a:lnTo>
                    <a:pt x="4551883" y="2004808"/>
                  </a:lnTo>
                  <a:lnTo>
                    <a:pt x="4584017" y="1971132"/>
                  </a:lnTo>
                  <a:lnTo>
                    <a:pt x="4615669" y="1936858"/>
                  </a:lnTo>
                  <a:lnTo>
                    <a:pt x="4646831" y="1901990"/>
                  </a:lnTo>
                  <a:lnTo>
                    <a:pt x="4677493" y="1866530"/>
                  </a:lnTo>
                  <a:lnTo>
                    <a:pt x="4707647" y="1830479"/>
                  </a:lnTo>
                  <a:lnTo>
                    <a:pt x="4737284" y="1793840"/>
                  </a:lnTo>
                  <a:lnTo>
                    <a:pt x="4766396" y="1756616"/>
                  </a:lnTo>
                  <a:lnTo>
                    <a:pt x="4794975" y="1718808"/>
                  </a:lnTo>
                  <a:lnTo>
                    <a:pt x="4823011" y="1680419"/>
                  </a:lnTo>
                  <a:lnTo>
                    <a:pt x="4850497" y="1641451"/>
                  </a:lnTo>
                  <a:lnTo>
                    <a:pt x="4877422" y="1601907"/>
                  </a:lnTo>
                  <a:lnTo>
                    <a:pt x="4903780" y="1561789"/>
                  </a:lnTo>
                  <a:lnTo>
                    <a:pt x="4929561" y="1521099"/>
                  </a:lnTo>
                  <a:lnTo>
                    <a:pt x="4954757" y="1479839"/>
                  </a:lnTo>
                  <a:lnTo>
                    <a:pt x="4979359" y="1438013"/>
                  </a:lnTo>
                  <a:lnTo>
                    <a:pt x="2489674" y="0"/>
                  </a:lnTo>
                  <a:close/>
                </a:path>
              </a:pathLst>
            </a:custGeom>
            <a:solidFill>
              <a:srgbClr val="338391"/>
            </a:solidFill>
          </p:spPr>
          <p:txBody>
            <a:bodyPr wrap="square" lIns="0" tIns="0" rIns="0" bIns="0" rtlCol="0"/>
            <a:lstStyle/>
            <a:p>
              <a:endParaRPr sz="1092"/>
            </a:p>
          </p:txBody>
        </p:sp>
        <p:sp>
          <p:nvSpPr>
            <p:cNvPr id="9" name="object 9"/>
            <p:cNvSpPr/>
            <p:nvPr/>
          </p:nvSpPr>
          <p:spPr>
            <a:xfrm>
              <a:off x="5961374" y="1589910"/>
              <a:ext cx="1744343" cy="2615744"/>
            </a:xfrm>
            <a:custGeom>
              <a:avLst/>
              <a:gdLst/>
              <a:ahLst/>
              <a:cxnLst/>
              <a:rect l="l" t="t" r="r" b="b"/>
              <a:pathLst>
                <a:path w="2876550" h="4313555">
                  <a:moveTo>
                    <a:pt x="0" y="0"/>
                  </a:moveTo>
                  <a:lnTo>
                    <a:pt x="0" y="2875335"/>
                  </a:lnTo>
                  <a:lnTo>
                    <a:pt x="2490983" y="4313002"/>
                  </a:lnTo>
                  <a:lnTo>
                    <a:pt x="2516954" y="4267227"/>
                  </a:lnTo>
                  <a:lnTo>
                    <a:pt x="2541974" y="4221480"/>
                  </a:lnTo>
                  <a:lnTo>
                    <a:pt x="2566045" y="4175742"/>
                  </a:lnTo>
                  <a:lnTo>
                    <a:pt x="2589175" y="4129995"/>
                  </a:lnTo>
                  <a:lnTo>
                    <a:pt x="2611367" y="4084219"/>
                  </a:lnTo>
                  <a:lnTo>
                    <a:pt x="2632627" y="4038395"/>
                  </a:lnTo>
                  <a:lnTo>
                    <a:pt x="2652959" y="3992505"/>
                  </a:lnTo>
                  <a:lnTo>
                    <a:pt x="2672370" y="3946531"/>
                  </a:lnTo>
                  <a:lnTo>
                    <a:pt x="2690863" y="3900452"/>
                  </a:lnTo>
                  <a:lnTo>
                    <a:pt x="2708444" y="3854250"/>
                  </a:lnTo>
                  <a:lnTo>
                    <a:pt x="2725118" y="3807906"/>
                  </a:lnTo>
                  <a:lnTo>
                    <a:pt x="2740891" y="3761402"/>
                  </a:lnTo>
                  <a:lnTo>
                    <a:pt x="2755767" y="3714718"/>
                  </a:lnTo>
                  <a:lnTo>
                    <a:pt x="2769750" y="3667836"/>
                  </a:lnTo>
                  <a:lnTo>
                    <a:pt x="2782847" y="3620737"/>
                  </a:lnTo>
                  <a:lnTo>
                    <a:pt x="2795063" y="3573401"/>
                  </a:lnTo>
                  <a:lnTo>
                    <a:pt x="2806402" y="3525811"/>
                  </a:lnTo>
                  <a:lnTo>
                    <a:pt x="2816869" y="3477946"/>
                  </a:lnTo>
                  <a:lnTo>
                    <a:pt x="2826470" y="3429789"/>
                  </a:lnTo>
                  <a:lnTo>
                    <a:pt x="2835209" y="3381320"/>
                  </a:lnTo>
                  <a:lnTo>
                    <a:pt x="2843093" y="3332520"/>
                  </a:lnTo>
                  <a:lnTo>
                    <a:pt x="2850124" y="3283371"/>
                  </a:lnTo>
                  <a:lnTo>
                    <a:pt x="2856310" y="3233854"/>
                  </a:lnTo>
                  <a:lnTo>
                    <a:pt x="2861654" y="3183949"/>
                  </a:lnTo>
                  <a:lnTo>
                    <a:pt x="2866163" y="3133639"/>
                  </a:lnTo>
                  <a:lnTo>
                    <a:pt x="2869840" y="3082903"/>
                  </a:lnTo>
                  <a:lnTo>
                    <a:pt x="2872691" y="3031724"/>
                  </a:lnTo>
                  <a:lnTo>
                    <a:pt x="2874722" y="2980082"/>
                  </a:lnTo>
                  <a:lnTo>
                    <a:pt x="2875936" y="2927959"/>
                  </a:lnTo>
                  <a:lnTo>
                    <a:pt x="2876340" y="2875335"/>
                  </a:lnTo>
                  <a:lnTo>
                    <a:pt x="2875939" y="2826817"/>
                  </a:lnTo>
                  <a:lnTo>
                    <a:pt x="2874739" y="2778494"/>
                  </a:lnTo>
                  <a:lnTo>
                    <a:pt x="2872748" y="2730371"/>
                  </a:lnTo>
                  <a:lnTo>
                    <a:pt x="2869971" y="2682455"/>
                  </a:lnTo>
                  <a:lnTo>
                    <a:pt x="2866414" y="2634752"/>
                  </a:lnTo>
                  <a:lnTo>
                    <a:pt x="2862085" y="2587268"/>
                  </a:lnTo>
                  <a:lnTo>
                    <a:pt x="2856989" y="2540010"/>
                  </a:lnTo>
                  <a:lnTo>
                    <a:pt x="2851132" y="2492983"/>
                  </a:lnTo>
                  <a:lnTo>
                    <a:pt x="2844521" y="2446195"/>
                  </a:lnTo>
                  <a:lnTo>
                    <a:pt x="2837162" y="2399651"/>
                  </a:lnTo>
                  <a:lnTo>
                    <a:pt x="2829062" y="2353358"/>
                  </a:lnTo>
                  <a:lnTo>
                    <a:pt x="2820226" y="2307322"/>
                  </a:lnTo>
                  <a:lnTo>
                    <a:pt x="2810661" y="2261549"/>
                  </a:lnTo>
                  <a:lnTo>
                    <a:pt x="2800374" y="2216046"/>
                  </a:lnTo>
                  <a:lnTo>
                    <a:pt x="2789370" y="2170819"/>
                  </a:lnTo>
                  <a:lnTo>
                    <a:pt x="2777656" y="2125874"/>
                  </a:lnTo>
                  <a:lnTo>
                    <a:pt x="2765238" y="2081218"/>
                  </a:lnTo>
                  <a:lnTo>
                    <a:pt x="2752122" y="2036856"/>
                  </a:lnTo>
                  <a:lnTo>
                    <a:pt x="2738315" y="1992795"/>
                  </a:lnTo>
                  <a:lnTo>
                    <a:pt x="2723824" y="1949042"/>
                  </a:lnTo>
                  <a:lnTo>
                    <a:pt x="2708653" y="1905602"/>
                  </a:lnTo>
                  <a:lnTo>
                    <a:pt x="2692810" y="1862482"/>
                  </a:lnTo>
                  <a:lnTo>
                    <a:pt x="2676302" y="1819689"/>
                  </a:lnTo>
                  <a:lnTo>
                    <a:pt x="2659133" y="1777228"/>
                  </a:lnTo>
                  <a:lnTo>
                    <a:pt x="2641311" y="1735105"/>
                  </a:lnTo>
                  <a:lnTo>
                    <a:pt x="2622841" y="1693328"/>
                  </a:lnTo>
                  <a:lnTo>
                    <a:pt x="2603731" y="1651903"/>
                  </a:lnTo>
                  <a:lnTo>
                    <a:pt x="2583986" y="1610834"/>
                  </a:lnTo>
                  <a:lnTo>
                    <a:pt x="2563612" y="1570130"/>
                  </a:lnTo>
                  <a:lnTo>
                    <a:pt x="2542617" y="1529796"/>
                  </a:lnTo>
                  <a:lnTo>
                    <a:pt x="2521005" y="1489839"/>
                  </a:lnTo>
                  <a:lnTo>
                    <a:pt x="2498785" y="1450265"/>
                  </a:lnTo>
                  <a:lnTo>
                    <a:pt x="2475961" y="1411079"/>
                  </a:lnTo>
                  <a:lnTo>
                    <a:pt x="2452540" y="1372289"/>
                  </a:lnTo>
                  <a:lnTo>
                    <a:pt x="2428529" y="1333901"/>
                  </a:lnTo>
                  <a:lnTo>
                    <a:pt x="2403933" y="1295921"/>
                  </a:lnTo>
                  <a:lnTo>
                    <a:pt x="2378759" y="1258354"/>
                  </a:lnTo>
                  <a:lnTo>
                    <a:pt x="2353014" y="1221209"/>
                  </a:lnTo>
                  <a:lnTo>
                    <a:pt x="2326703" y="1184490"/>
                  </a:lnTo>
                  <a:lnTo>
                    <a:pt x="2299833" y="1148205"/>
                  </a:lnTo>
                  <a:lnTo>
                    <a:pt x="2272410" y="1112359"/>
                  </a:lnTo>
                  <a:lnTo>
                    <a:pt x="2244441" y="1076959"/>
                  </a:lnTo>
                  <a:lnTo>
                    <a:pt x="2215931" y="1042010"/>
                  </a:lnTo>
                  <a:lnTo>
                    <a:pt x="2186887" y="1007520"/>
                  </a:lnTo>
                  <a:lnTo>
                    <a:pt x="2157316" y="973495"/>
                  </a:lnTo>
                  <a:lnTo>
                    <a:pt x="2127223" y="939940"/>
                  </a:lnTo>
                  <a:lnTo>
                    <a:pt x="2096615" y="906863"/>
                  </a:lnTo>
                  <a:lnTo>
                    <a:pt x="2065499" y="874269"/>
                  </a:lnTo>
                  <a:lnTo>
                    <a:pt x="2033880" y="842165"/>
                  </a:lnTo>
                  <a:lnTo>
                    <a:pt x="2001764" y="810557"/>
                  </a:lnTo>
                  <a:lnTo>
                    <a:pt x="1969159" y="779451"/>
                  </a:lnTo>
                  <a:lnTo>
                    <a:pt x="1936070" y="748854"/>
                  </a:lnTo>
                  <a:lnTo>
                    <a:pt x="1902504" y="718772"/>
                  </a:lnTo>
                  <a:lnTo>
                    <a:pt x="1868467" y="689211"/>
                  </a:lnTo>
                  <a:lnTo>
                    <a:pt x="1833965" y="660178"/>
                  </a:lnTo>
                  <a:lnTo>
                    <a:pt x="1799004" y="631678"/>
                  </a:lnTo>
                  <a:lnTo>
                    <a:pt x="1763591" y="603718"/>
                  </a:lnTo>
                  <a:lnTo>
                    <a:pt x="1727733" y="576305"/>
                  </a:lnTo>
                  <a:lnTo>
                    <a:pt x="1691435" y="549444"/>
                  </a:lnTo>
                  <a:lnTo>
                    <a:pt x="1654703" y="523143"/>
                  </a:lnTo>
                  <a:lnTo>
                    <a:pt x="1617545" y="497406"/>
                  </a:lnTo>
                  <a:lnTo>
                    <a:pt x="1579966" y="472241"/>
                  </a:lnTo>
                  <a:lnTo>
                    <a:pt x="1541972" y="447654"/>
                  </a:lnTo>
                  <a:lnTo>
                    <a:pt x="1503570" y="423651"/>
                  </a:lnTo>
                  <a:lnTo>
                    <a:pt x="1464767" y="400239"/>
                  </a:lnTo>
                  <a:lnTo>
                    <a:pt x="1425568" y="377423"/>
                  </a:lnTo>
                  <a:lnTo>
                    <a:pt x="1385979" y="355210"/>
                  </a:lnTo>
                  <a:lnTo>
                    <a:pt x="1346008" y="333606"/>
                  </a:lnTo>
                  <a:lnTo>
                    <a:pt x="1305660" y="312618"/>
                  </a:lnTo>
                  <a:lnTo>
                    <a:pt x="1264942" y="292252"/>
                  </a:lnTo>
                  <a:lnTo>
                    <a:pt x="1223859" y="272513"/>
                  </a:lnTo>
                  <a:lnTo>
                    <a:pt x="1182419" y="253410"/>
                  </a:lnTo>
                  <a:lnTo>
                    <a:pt x="1140627" y="234947"/>
                  </a:lnTo>
                  <a:lnTo>
                    <a:pt x="1098490" y="217131"/>
                  </a:lnTo>
                  <a:lnTo>
                    <a:pt x="1056014" y="199968"/>
                  </a:lnTo>
                  <a:lnTo>
                    <a:pt x="1013206" y="183465"/>
                  </a:lnTo>
                  <a:lnTo>
                    <a:pt x="970071" y="167627"/>
                  </a:lnTo>
                  <a:lnTo>
                    <a:pt x="926616" y="152462"/>
                  </a:lnTo>
                  <a:lnTo>
                    <a:pt x="882847" y="137976"/>
                  </a:lnTo>
                  <a:lnTo>
                    <a:pt x="838771" y="124174"/>
                  </a:lnTo>
                  <a:lnTo>
                    <a:pt x="794394" y="111063"/>
                  </a:lnTo>
                  <a:lnTo>
                    <a:pt x="749722" y="98649"/>
                  </a:lnTo>
                  <a:lnTo>
                    <a:pt x="704761" y="86939"/>
                  </a:lnTo>
                  <a:lnTo>
                    <a:pt x="659518" y="75939"/>
                  </a:lnTo>
                  <a:lnTo>
                    <a:pt x="613999" y="65655"/>
                  </a:lnTo>
                  <a:lnTo>
                    <a:pt x="568211" y="56094"/>
                  </a:lnTo>
                  <a:lnTo>
                    <a:pt x="522159" y="47261"/>
                  </a:lnTo>
                  <a:lnTo>
                    <a:pt x="475849" y="39164"/>
                  </a:lnTo>
                  <a:lnTo>
                    <a:pt x="429289" y="31807"/>
                  </a:lnTo>
                  <a:lnTo>
                    <a:pt x="382485" y="25199"/>
                  </a:lnTo>
                  <a:lnTo>
                    <a:pt x="335442" y="19344"/>
                  </a:lnTo>
                  <a:lnTo>
                    <a:pt x="288167" y="14249"/>
                  </a:lnTo>
                  <a:lnTo>
                    <a:pt x="240667" y="9922"/>
                  </a:lnTo>
                  <a:lnTo>
                    <a:pt x="192947" y="6366"/>
                  </a:lnTo>
                  <a:lnTo>
                    <a:pt x="145014" y="3590"/>
                  </a:lnTo>
                  <a:lnTo>
                    <a:pt x="96874" y="1600"/>
                  </a:lnTo>
                  <a:lnTo>
                    <a:pt x="48534" y="401"/>
                  </a:lnTo>
                  <a:lnTo>
                    <a:pt x="0" y="0"/>
                  </a:lnTo>
                  <a:close/>
                </a:path>
              </a:pathLst>
            </a:custGeom>
            <a:solidFill>
              <a:srgbClr val="C3E0EB"/>
            </a:solidFill>
          </p:spPr>
          <p:txBody>
            <a:bodyPr wrap="square" lIns="0" tIns="0" rIns="0" bIns="0" rtlCol="0"/>
            <a:lstStyle/>
            <a:p>
              <a:endParaRPr sz="1092"/>
            </a:p>
          </p:txBody>
        </p:sp>
      </p:grpSp>
      <p:sp>
        <p:nvSpPr>
          <p:cNvPr id="15" name="object 15">
            <a:extLst>
              <a:ext uri="{C183D7F6-B498-43B3-948B-1728B52AA6E4}">
                <adec:decorative xmlns:adec="http://schemas.microsoft.com/office/drawing/2017/decorative" val="1"/>
              </a:ext>
            </a:extLst>
          </p:cNvPr>
          <p:cNvSpPr/>
          <p:nvPr/>
        </p:nvSpPr>
        <p:spPr>
          <a:xfrm>
            <a:off x="428" y="0"/>
            <a:ext cx="12191144" cy="552568"/>
          </a:xfrm>
          <a:custGeom>
            <a:avLst/>
            <a:gdLst/>
            <a:ahLst/>
            <a:cxnLst/>
            <a:rect l="l" t="t" r="r" b="b"/>
            <a:pathLst>
              <a:path w="20104100" h="911225">
                <a:moveTo>
                  <a:pt x="20104046" y="0"/>
                </a:moveTo>
                <a:lnTo>
                  <a:pt x="0" y="0"/>
                </a:lnTo>
                <a:lnTo>
                  <a:pt x="0" y="911009"/>
                </a:lnTo>
                <a:lnTo>
                  <a:pt x="20104046" y="911009"/>
                </a:lnTo>
                <a:lnTo>
                  <a:pt x="20104046" y="0"/>
                </a:lnTo>
                <a:close/>
              </a:path>
            </a:pathLst>
          </a:custGeom>
          <a:solidFill>
            <a:srgbClr val="006475"/>
          </a:solidFill>
        </p:spPr>
        <p:txBody>
          <a:bodyPr wrap="square" lIns="0" tIns="0" rIns="0" bIns="0" rtlCol="0"/>
          <a:lstStyle/>
          <a:p>
            <a:endParaRPr sz="1092"/>
          </a:p>
        </p:txBody>
      </p:sp>
      <p:sp>
        <p:nvSpPr>
          <p:cNvPr id="16" name="object 16"/>
          <p:cNvSpPr txBox="1">
            <a:spLocks noGrp="1"/>
          </p:cNvSpPr>
          <p:nvPr>
            <p:ph type="title"/>
          </p:nvPr>
        </p:nvSpPr>
        <p:spPr>
          <a:xfrm>
            <a:off x="2794582" y="158183"/>
            <a:ext cx="6602836" cy="237985"/>
          </a:xfrm>
          <a:prstGeom prst="rect">
            <a:avLst/>
          </a:prstGeom>
        </p:spPr>
        <p:txBody>
          <a:bodyPr vert="horz" wrap="square" lIns="0" tIns="9242" rIns="0" bIns="0" rtlCol="0" anchor="ctr" anchorCtr="0">
            <a:spAutoFit/>
          </a:bodyPr>
          <a:lstStyle/>
          <a:p>
            <a:pPr marL="7701" algn="ctr">
              <a:lnSpc>
                <a:spcPct val="100000"/>
              </a:lnSpc>
              <a:spcBef>
                <a:spcPts val="73"/>
              </a:spcBef>
            </a:pPr>
            <a:r>
              <a:rPr lang="fi-FI" spc="-30" dirty="0"/>
              <a:t>Kooste tarvittavasta osaamisesta valtiolla </a:t>
            </a:r>
          </a:p>
        </p:txBody>
      </p:sp>
      <p:sp>
        <p:nvSpPr>
          <p:cNvPr id="13" name="object 13">
            <a:extLst>
              <a:ext uri="{C183D7F6-B498-43B3-948B-1728B52AA6E4}">
                <adec:decorative xmlns:adec="http://schemas.microsoft.com/office/drawing/2017/decorative" val="1"/>
              </a:ext>
            </a:extLst>
          </p:cNvPr>
          <p:cNvSpPr/>
          <p:nvPr/>
        </p:nvSpPr>
        <p:spPr>
          <a:xfrm>
            <a:off x="5550941" y="2857674"/>
            <a:ext cx="1090118" cy="1090118"/>
          </a:xfrm>
          <a:custGeom>
            <a:avLst/>
            <a:gdLst/>
            <a:ahLst/>
            <a:cxnLst/>
            <a:rect l="l" t="t" r="r" b="b"/>
            <a:pathLst>
              <a:path w="1797684" h="1797685">
                <a:moveTo>
                  <a:pt x="898548" y="0"/>
                </a:moveTo>
                <a:lnTo>
                  <a:pt x="850828" y="1245"/>
                </a:lnTo>
                <a:lnTo>
                  <a:pt x="803756" y="4940"/>
                </a:lnTo>
                <a:lnTo>
                  <a:pt x="757395" y="11023"/>
                </a:lnTo>
                <a:lnTo>
                  <a:pt x="711807" y="19431"/>
                </a:lnTo>
                <a:lnTo>
                  <a:pt x="667054" y="30102"/>
                </a:lnTo>
                <a:lnTo>
                  <a:pt x="623198" y="42974"/>
                </a:lnTo>
                <a:lnTo>
                  <a:pt x="580301" y="57986"/>
                </a:lnTo>
                <a:lnTo>
                  <a:pt x="538425" y="75075"/>
                </a:lnTo>
                <a:lnTo>
                  <a:pt x="497633" y="94178"/>
                </a:lnTo>
                <a:lnTo>
                  <a:pt x="457986" y="115234"/>
                </a:lnTo>
                <a:lnTo>
                  <a:pt x="419547" y="138181"/>
                </a:lnTo>
                <a:lnTo>
                  <a:pt x="382378" y="162957"/>
                </a:lnTo>
                <a:lnTo>
                  <a:pt x="346540" y="189499"/>
                </a:lnTo>
                <a:lnTo>
                  <a:pt x="312097" y="217746"/>
                </a:lnTo>
                <a:lnTo>
                  <a:pt x="279109" y="247634"/>
                </a:lnTo>
                <a:lnTo>
                  <a:pt x="247639" y="279103"/>
                </a:lnTo>
                <a:lnTo>
                  <a:pt x="217750" y="312091"/>
                </a:lnTo>
                <a:lnTo>
                  <a:pt x="189503" y="346534"/>
                </a:lnTo>
                <a:lnTo>
                  <a:pt x="162960" y="382371"/>
                </a:lnTo>
                <a:lnTo>
                  <a:pt x="138184" y="419540"/>
                </a:lnTo>
                <a:lnTo>
                  <a:pt x="115237" y="457978"/>
                </a:lnTo>
                <a:lnTo>
                  <a:pt x="94180" y="497625"/>
                </a:lnTo>
                <a:lnTo>
                  <a:pt x="75076" y="538416"/>
                </a:lnTo>
                <a:lnTo>
                  <a:pt x="57987" y="580292"/>
                </a:lnTo>
                <a:lnTo>
                  <a:pt x="42975" y="623188"/>
                </a:lnTo>
                <a:lnTo>
                  <a:pt x="30103" y="667044"/>
                </a:lnTo>
                <a:lnTo>
                  <a:pt x="19431" y="711797"/>
                </a:lnTo>
                <a:lnTo>
                  <a:pt x="11023" y="757385"/>
                </a:lnTo>
                <a:lnTo>
                  <a:pt x="4940" y="803746"/>
                </a:lnTo>
                <a:lnTo>
                  <a:pt x="1245" y="850817"/>
                </a:lnTo>
                <a:lnTo>
                  <a:pt x="0" y="898538"/>
                </a:lnTo>
                <a:lnTo>
                  <a:pt x="1245" y="946259"/>
                </a:lnTo>
                <a:lnTo>
                  <a:pt x="4940" y="993332"/>
                </a:lnTo>
                <a:lnTo>
                  <a:pt x="11023" y="1039694"/>
                </a:lnTo>
                <a:lnTo>
                  <a:pt x="19431" y="1085282"/>
                </a:lnTo>
                <a:lnTo>
                  <a:pt x="30103" y="1130036"/>
                </a:lnTo>
                <a:lnTo>
                  <a:pt x="42975" y="1173892"/>
                </a:lnTo>
                <a:lnTo>
                  <a:pt x="57987" y="1216789"/>
                </a:lnTo>
                <a:lnTo>
                  <a:pt x="75076" y="1258665"/>
                </a:lnTo>
                <a:lnTo>
                  <a:pt x="94180" y="1299458"/>
                </a:lnTo>
                <a:lnTo>
                  <a:pt x="115237" y="1339104"/>
                </a:lnTo>
                <a:lnTo>
                  <a:pt x="138184" y="1377543"/>
                </a:lnTo>
                <a:lnTo>
                  <a:pt x="162960" y="1414713"/>
                </a:lnTo>
                <a:lnTo>
                  <a:pt x="189503" y="1450550"/>
                </a:lnTo>
                <a:lnTo>
                  <a:pt x="217750" y="1484994"/>
                </a:lnTo>
                <a:lnTo>
                  <a:pt x="247639" y="1517981"/>
                </a:lnTo>
                <a:lnTo>
                  <a:pt x="279109" y="1549450"/>
                </a:lnTo>
                <a:lnTo>
                  <a:pt x="312097" y="1579340"/>
                </a:lnTo>
                <a:lnTo>
                  <a:pt x="346540" y="1607586"/>
                </a:lnTo>
                <a:lnTo>
                  <a:pt x="382378" y="1634129"/>
                </a:lnTo>
                <a:lnTo>
                  <a:pt x="419547" y="1658904"/>
                </a:lnTo>
                <a:lnTo>
                  <a:pt x="457986" y="1681851"/>
                </a:lnTo>
                <a:lnTo>
                  <a:pt x="497633" y="1702908"/>
                </a:lnTo>
                <a:lnTo>
                  <a:pt x="538425" y="1722011"/>
                </a:lnTo>
                <a:lnTo>
                  <a:pt x="580301" y="1739100"/>
                </a:lnTo>
                <a:lnTo>
                  <a:pt x="623198" y="1754112"/>
                </a:lnTo>
                <a:lnTo>
                  <a:pt x="667054" y="1766984"/>
                </a:lnTo>
                <a:lnTo>
                  <a:pt x="711807" y="1777655"/>
                </a:lnTo>
                <a:lnTo>
                  <a:pt x="757395" y="1786063"/>
                </a:lnTo>
                <a:lnTo>
                  <a:pt x="803756" y="1792146"/>
                </a:lnTo>
                <a:lnTo>
                  <a:pt x="850828" y="1795841"/>
                </a:lnTo>
                <a:lnTo>
                  <a:pt x="898548" y="1797087"/>
                </a:lnTo>
                <a:lnTo>
                  <a:pt x="946269" y="1795841"/>
                </a:lnTo>
                <a:lnTo>
                  <a:pt x="993341" y="1792146"/>
                </a:lnTo>
                <a:lnTo>
                  <a:pt x="1039702" y="1786063"/>
                </a:lnTo>
                <a:lnTo>
                  <a:pt x="1085290" y="1777655"/>
                </a:lnTo>
                <a:lnTo>
                  <a:pt x="1130043" y="1766984"/>
                </a:lnTo>
                <a:lnTo>
                  <a:pt x="1173899" y="1754112"/>
                </a:lnTo>
                <a:lnTo>
                  <a:pt x="1216796" y="1739100"/>
                </a:lnTo>
                <a:lnTo>
                  <a:pt x="1258671" y="1722011"/>
                </a:lnTo>
                <a:lnTo>
                  <a:pt x="1299463" y="1702908"/>
                </a:lnTo>
                <a:lnTo>
                  <a:pt x="1339110" y="1681851"/>
                </a:lnTo>
                <a:lnTo>
                  <a:pt x="1377549" y="1658904"/>
                </a:lnTo>
                <a:lnTo>
                  <a:pt x="1414719" y="1634129"/>
                </a:lnTo>
                <a:lnTo>
                  <a:pt x="1450556" y="1607586"/>
                </a:lnTo>
                <a:lnTo>
                  <a:pt x="1485000" y="1579340"/>
                </a:lnTo>
                <a:lnTo>
                  <a:pt x="1517988" y="1549450"/>
                </a:lnTo>
                <a:lnTo>
                  <a:pt x="1549457" y="1517981"/>
                </a:lnTo>
                <a:lnTo>
                  <a:pt x="1579346" y="1484994"/>
                </a:lnTo>
                <a:lnTo>
                  <a:pt x="1607594" y="1450550"/>
                </a:lnTo>
                <a:lnTo>
                  <a:pt x="1634136" y="1414713"/>
                </a:lnTo>
                <a:lnTo>
                  <a:pt x="1658912" y="1377543"/>
                </a:lnTo>
                <a:lnTo>
                  <a:pt x="1681860" y="1339104"/>
                </a:lnTo>
                <a:lnTo>
                  <a:pt x="1702916" y="1299458"/>
                </a:lnTo>
                <a:lnTo>
                  <a:pt x="1722020" y="1258665"/>
                </a:lnTo>
                <a:lnTo>
                  <a:pt x="1739109" y="1216789"/>
                </a:lnTo>
                <a:lnTo>
                  <a:pt x="1754121" y="1173892"/>
                </a:lnTo>
                <a:lnTo>
                  <a:pt x="1766994" y="1130036"/>
                </a:lnTo>
                <a:lnTo>
                  <a:pt x="1777665" y="1085282"/>
                </a:lnTo>
                <a:lnTo>
                  <a:pt x="1786074" y="1039694"/>
                </a:lnTo>
                <a:lnTo>
                  <a:pt x="1792156" y="993332"/>
                </a:lnTo>
                <a:lnTo>
                  <a:pt x="1795852" y="946259"/>
                </a:lnTo>
                <a:lnTo>
                  <a:pt x="1797097" y="898538"/>
                </a:lnTo>
                <a:lnTo>
                  <a:pt x="1795852" y="850817"/>
                </a:lnTo>
                <a:lnTo>
                  <a:pt x="1792156" y="803746"/>
                </a:lnTo>
                <a:lnTo>
                  <a:pt x="1786074" y="757385"/>
                </a:lnTo>
                <a:lnTo>
                  <a:pt x="1777665" y="711797"/>
                </a:lnTo>
                <a:lnTo>
                  <a:pt x="1766994" y="667044"/>
                </a:lnTo>
                <a:lnTo>
                  <a:pt x="1754121" y="623188"/>
                </a:lnTo>
                <a:lnTo>
                  <a:pt x="1739109" y="580292"/>
                </a:lnTo>
                <a:lnTo>
                  <a:pt x="1722020" y="538416"/>
                </a:lnTo>
                <a:lnTo>
                  <a:pt x="1702916" y="497625"/>
                </a:lnTo>
                <a:lnTo>
                  <a:pt x="1681860" y="457978"/>
                </a:lnTo>
                <a:lnTo>
                  <a:pt x="1658912" y="419540"/>
                </a:lnTo>
                <a:lnTo>
                  <a:pt x="1634136" y="382371"/>
                </a:lnTo>
                <a:lnTo>
                  <a:pt x="1607594" y="346534"/>
                </a:lnTo>
                <a:lnTo>
                  <a:pt x="1579346" y="312091"/>
                </a:lnTo>
                <a:lnTo>
                  <a:pt x="1549457" y="279103"/>
                </a:lnTo>
                <a:lnTo>
                  <a:pt x="1517988" y="247634"/>
                </a:lnTo>
                <a:lnTo>
                  <a:pt x="1485000" y="217746"/>
                </a:lnTo>
                <a:lnTo>
                  <a:pt x="1450556" y="189499"/>
                </a:lnTo>
                <a:lnTo>
                  <a:pt x="1414719" y="162957"/>
                </a:lnTo>
                <a:lnTo>
                  <a:pt x="1377549" y="138181"/>
                </a:lnTo>
                <a:lnTo>
                  <a:pt x="1339110" y="115234"/>
                </a:lnTo>
                <a:lnTo>
                  <a:pt x="1299463" y="94178"/>
                </a:lnTo>
                <a:lnTo>
                  <a:pt x="1258671" y="75075"/>
                </a:lnTo>
                <a:lnTo>
                  <a:pt x="1216796" y="57986"/>
                </a:lnTo>
                <a:lnTo>
                  <a:pt x="1173899" y="42974"/>
                </a:lnTo>
                <a:lnTo>
                  <a:pt x="1130043" y="30102"/>
                </a:lnTo>
                <a:lnTo>
                  <a:pt x="1085290" y="19431"/>
                </a:lnTo>
                <a:lnTo>
                  <a:pt x="1039702" y="11023"/>
                </a:lnTo>
                <a:lnTo>
                  <a:pt x="993341" y="4940"/>
                </a:lnTo>
                <a:lnTo>
                  <a:pt x="946269" y="1245"/>
                </a:lnTo>
                <a:lnTo>
                  <a:pt x="898548" y="0"/>
                </a:lnTo>
                <a:close/>
              </a:path>
            </a:pathLst>
          </a:custGeom>
          <a:solidFill>
            <a:srgbClr val="FFFFFF"/>
          </a:solidFill>
        </p:spPr>
        <p:txBody>
          <a:bodyPr wrap="square" lIns="0" tIns="0" rIns="0" bIns="0" rtlCol="0"/>
          <a:lstStyle/>
          <a:p>
            <a:endParaRPr sz="1092"/>
          </a:p>
        </p:txBody>
      </p:sp>
      <p:sp>
        <p:nvSpPr>
          <p:cNvPr id="14" name="object 14"/>
          <p:cNvSpPr txBox="1"/>
          <p:nvPr/>
        </p:nvSpPr>
        <p:spPr>
          <a:xfrm>
            <a:off x="5745784" y="3174268"/>
            <a:ext cx="700432" cy="459217"/>
          </a:xfrm>
          <a:prstGeom prst="rect">
            <a:avLst/>
          </a:prstGeom>
        </p:spPr>
        <p:txBody>
          <a:bodyPr vert="horz" wrap="square" lIns="0" tIns="35041" rIns="0" bIns="0" rtlCol="0">
            <a:spAutoFit/>
          </a:bodyPr>
          <a:lstStyle/>
          <a:p>
            <a:pPr marL="7316" marR="3081" algn="ctr">
              <a:lnSpc>
                <a:spcPts val="1067"/>
              </a:lnSpc>
              <a:spcBef>
                <a:spcPts val="276"/>
              </a:spcBef>
            </a:pPr>
            <a:r>
              <a:rPr sz="1061" b="1" spc="-6" dirty="0">
                <a:solidFill>
                  <a:srgbClr val="006475"/>
                </a:solidFill>
                <a:latin typeface="Calibri"/>
                <a:cs typeface="Calibri"/>
              </a:rPr>
              <a:t>OPPIMINEN </a:t>
            </a:r>
            <a:r>
              <a:rPr sz="1061" b="1" dirty="0">
                <a:solidFill>
                  <a:srgbClr val="006475"/>
                </a:solidFill>
                <a:latin typeface="Calibri"/>
                <a:cs typeface="Calibri"/>
              </a:rPr>
              <a:t>ON</a:t>
            </a:r>
            <a:r>
              <a:rPr sz="1061" b="1" spc="33" dirty="0">
                <a:solidFill>
                  <a:srgbClr val="006475"/>
                </a:solidFill>
                <a:latin typeface="Calibri"/>
                <a:cs typeface="Calibri"/>
              </a:rPr>
              <a:t> </a:t>
            </a:r>
            <a:r>
              <a:rPr sz="1061" b="1" spc="21" dirty="0">
                <a:solidFill>
                  <a:srgbClr val="006475"/>
                </a:solidFill>
                <a:latin typeface="Calibri"/>
                <a:cs typeface="Calibri"/>
              </a:rPr>
              <a:t>OSA </a:t>
            </a:r>
            <a:r>
              <a:rPr sz="1061" b="1" spc="-6" dirty="0">
                <a:solidFill>
                  <a:srgbClr val="006475"/>
                </a:solidFill>
                <a:latin typeface="Calibri"/>
                <a:cs typeface="Calibri"/>
              </a:rPr>
              <a:t>TYÖTÄMME</a:t>
            </a:r>
            <a:endParaRPr sz="1061" b="1" dirty="0">
              <a:latin typeface="Calibri"/>
              <a:cs typeface="Calibri"/>
            </a:endParaRPr>
          </a:p>
        </p:txBody>
      </p:sp>
      <p:sp>
        <p:nvSpPr>
          <p:cNvPr id="10" name="object 10"/>
          <p:cNvSpPr txBox="1"/>
          <p:nvPr/>
        </p:nvSpPr>
        <p:spPr>
          <a:xfrm>
            <a:off x="4684538" y="2657806"/>
            <a:ext cx="823846" cy="893519"/>
          </a:xfrm>
          <a:prstGeom prst="rect">
            <a:avLst/>
          </a:prstGeom>
        </p:spPr>
        <p:txBody>
          <a:bodyPr vert="horz" wrap="square" lIns="0" tIns="6546" rIns="0" bIns="0" rtlCol="0">
            <a:spAutoFit/>
          </a:bodyPr>
          <a:lstStyle/>
          <a:p>
            <a:pPr marL="65461" marR="60840" indent="54679">
              <a:lnSpc>
                <a:spcPct val="102699"/>
              </a:lnSpc>
              <a:spcBef>
                <a:spcPts val="52"/>
              </a:spcBef>
            </a:pPr>
            <a:r>
              <a:rPr sz="940" b="1" spc="-6" dirty="0">
                <a:solidFill>
                  <a:srgbClr val="006475"/>
                </a:solidFill>
                <a:latin typeface="Myriad Pro"/>
                <a:cs typeface="Myriad Pro"/>
              </a:rPr>
              <a:t>TEHTÄVÄT </a:t>
            </a:r>
            <a:r>
              <a:rPr sz="940" b="1" dirty="0">
                <a:solidFill>
                  <a:srgbClr val="006475"/>
                </a:solidFill>
                <a:latin typeface="Myriad Pro"/>
                <a:cs typeface="Myriad Pro"/>
              </a:rPr>
              <a:t>JA</a:t>
            </a:r>
            <a:r>
              <a:rPr sz="940" b="1" spc="-12" dirty="0">
                <a:solidFill>
                  <a:srgbClr val="006475"/>
                </a:solidFill>
                <a:latin typeface="Myriad Pro"/>
                <a:cs typeface="Myriad Pro"/>
              </a:rPr>
              <a:t> </a:t>
            </a:r>
            <a:r>
              <a:rPr sz="940" b="1" spc="-6" dirty="0">
                <a:solidFill>
                  <a:srgbClr val="006475"/>
                </a:solidFill>
                <a:latin typeface="Myriad Pro"/>
                <a:cs typeface="Myriad Pro"/>
              </a:rPr>
              <a:t>VASTUUT</a:t>
            </a:r>
            <a:endParaRPr sz="940" b="1" dirty="0">
              <a:latin typeface="Myriad Pro"/>
              <a:cs typeface="Myriad Pro"/>
            </a:endParaRPr>
          </a:p>
          <a:p>
            <a:pPr marL="7701" marR="3081" indent="146709">
              <a:lnSpc>
                <a:spcPct val="102699"/>
              </a:lnSpc>
            </a:pPr>
            <a:r>
              <a:rPr sz="940" spc="-6" dirty="0">
                <a:solidFill>
                  <a:srgbClr val="006475"/>
                </a:solidFill>
                <a:latin typeface="Myriad Pro"/>
                <a:cs typeface="Myriad Pro"/>
              </a:rPr>
              <a:t>Olemme </a:t>
            </a:r>
            <a:r>
              <a:rPr sz="940" dirty="0">
                <a:solidFill>
                  <a:srgbClr val="006475"/>
                </a:solidFill>
                <a:latin typeface="Myriad Pro"/>
                <a:cs typeface="Myriad Pro"/>
              </a:rPr>
              <a:t>oman</a:t>
            </a:r>
            <a:r>
              <a:rPr sz="940" spc="49" dirty="0">
                <a:solidFill>
                  <a:srgbClr val="006475"/>
                </a:solidFill>
                <a:latin typeface="Myriad Pro"/>
                <a:cs typeface="Myriad Pro"/>
              </a:rPr>
              <a:t> </a:t>
            </a:r>
            <a:r>
              <a:rPr sz="940" spc="-6" dirty="0">
                <a:solidFill>
                  <a:srgbClr val="006475"/>
                </a:solidFill>
                <a:latin typeface="Myriad Pro"/>
                <a:cs typeface="Myriad Pro"/>
              </a:rPr>
              <a:t>alamme huippuosaajia</a:t>
            </a:r>
            <a:endParaRPr sz="940" dirty="0">
              <a:latin typeface="Myriad Pro"/>
              <a:cs typeface="Myriad Pro"/>
            </a:endParaRPr>
          </a:p>
        </p:txBody>
      </p:sp>
      <p:sp>
        <p:nvSpPr>
          <p:cNvPr id="11" name="object 11"/>
          <p:cNvSpPr txBox="1"/>
          <p:nvPr/>
        </p:nvSpPr>
        <p:spPr>
          <a:xfrm>
            <a:off x="6648042" y="2669395"/>
            <a:ext cx="1081714" cy="744504"/>
          </a:xfrm>
          <a:prstGeom prst="rect">
            <a:avLst/>
          </a:prstGeom>
        </p:spPr>
        <p:txBody>
          <a:bodyPr vert="horz" wrap="square" lIns="0" tIns="6546" rIns="0" bIns="0" rtlCol="0">
            <a:spAutoFit/>
          </a:bodyPr>
          <a:lstStyle/>
          <a:p>
            <a:pPr marL="60455" marR="55834" indent="65461" algn="ctr">
              <a:lnSpc>
                <a:spcPct val="102699"/>
              </a:lnSpc>
              <a:spcBef>
                <a:spcPts val="52"/>
              </a:spcBef>
            </a:pPr>
            <a:r>
              <a:rPr sz="940" b="1" spc="-6" dirty="0">
                <a:solidFill>
                  <a:srgbClr val="006475"/>
                </a:solidFill>
                <a:latin typeface="Myriad Pro"/>
                <a:cs typeface="Myriad Pro"/>
              </a:rPr>
              <a:t>TOIMINTA- PERIAATTEET</a:t>
            </a:r>
            <a:endParaRPr sz="940" b="1" dirty="0">
              <a:latin typeface="Myriad Pro"/>
              <a:cs typeface="Myriad Pro"/>
            </a:endParaRPr>
          </a:p>
          <a:p>
            <a:pPr marL="7316" marR="3081" indent="-385" algn="ctr">
              <a:lnSpc>
                <a:spcPct val="102699"/>
              </a:lnSpc>
            </a:pPr>
            <a:r>
              <a:rPr lang="fi-FI" sz="940" spc="-6" dirty="0">
                <a:solidFill>
                  <a:srgbClr val="006475"/>
                </a:solidFill>
                <a:latin typeface="Myriad Pro"/>
                <a:cs typeface="Myriad Pro"/>
              </a:rPr>
              <a:t>Toimimme yhteisten periaatteiden mukaisesti</a:t>
            </a:r>
          </a:p>
        </p:txBody>
      </p:sp>
      <p:sp>
        <p:nvSpPr>
          <p:cNvPr id="12" name="object 12"/>
          <p:cNvSpPr txBox="1"/>
          <p:nvPr/>
        </p:nvSpPr>
        <p:spPr>
          <a:xfrm>
            <a:off x="5278847" y="4098236"/>
            <a:ext cx="1714829" cy="727088"/>
          </a:xfrm>
          <a:prstGeom prst="rect">
            <a:avLst/>
          </a:prstGeom>
        </p:spPr>
        <p:txBody>
          <a:bodyPr vert="horz" wrap="square" lIns="0" tIns="8856" rIns="0" bIns="0" rtlCol="0">
            <a:spAutoFit/>
          </a:bodyPr>
          <a:lstStyle/>
          <a:p>
            <a:pPr marL="328460" marR="323839" indent="-385" algn="ctr">
              <a:lnSpc>
                <a:spcPts val="1037"/>
              </a:lnSpc>
              <a:spcBef>
                <a:spcPts val="106"/>
              </a:spcBef>
            </a:pPr>
            <a:r>
              <a:rPr lang="fi-FI" sz="1000" b="1" spc="-6" dirty="0">
                <a:solidFill>
                  <a:srgbClr val="FFFFFF"/>
                </a:solidFill>
                <a:latin typeface="Myriad Pro"/>
                <a:cs typeface="Myriad Pro"/>
              </a:rPr>
              <a:t>YHTEISET</a:t>
            </a:r>
            <a:r>
              <a:rPr lang="fi-FI" sz="1000" b="1" spc="-27" dirty="0">
                <a:solidFill>
                  <a:srgbClr val="FFFFFF"/>
                </a:solidFill>
                <a:latin typeface="Myriad Pro"/>
                <a:cs typeface="Myriad Pro"/>
              </a:rPr>
              <a:t> </a:t>
            </a:r>
            <a:r>
              <a:rPr lang="fi-FI" sz="1000" b="1" spc="-18" dirty="0">
                <a:solidFill>
                  <a:srgbClr val="FFFFFF"/>
                </a:solidFill>
                <a:latin typeface="Myriad Pro"/>
                <a:cs typeface="Myriad Pro"/>
              </a:rPr>
              <a:t>TAIDOT </a:t>
            </a:r>
            <a:r>
              <a:rPr lang="fi-FI" sz="1000" b="1" dirty="0">
                <a:solidFill>
                  <a:srgbClr val="FFFFFF"/>
                </a:solidFill>
                <a:latin typeface="Myriad Pro"/>
                <a:cs typeface="Myriad Pro"/>
              </a:rPr>
              <a:t>JA</a:t>
            </a:r>
            <a:r>
              <a:rPr lang="fi-FI" sz="1000" b="1" spc="-12" dirty="0">
                <a:solidFill>
                  <a:srgbClr val="FFFFFF"/>
                </a:solidFill>
                <a:latin typeface="Myriad Pro"/>
                <a:cs typeface="Myriad Pro"/>
              </a:rPr>
              <a:t> </a:t>
            </a:r>
            <a:r>
              <a:rPr lang="fi-FI" sz="1000" b="1" spc="-6" dirty="0">
                <a:solidFill>
                  <a:srgbClr val="FFFFFF"/>
                </a:solidFill>
                <a:latin typeface="Myriad Pro"/>
                <a:cs typeface="Myriad Pro"/>
              </a:rPr>
              <a:t>KYVYKKYYDET</a:t>
            </a:r>
            <a:endParaRPr lang="fi-FI" sz="1000" b="1" dirty="0">
              <a:latin typeface="Myriad Pro"/>
              <a:cs typeface="Myriad Pro"/>
            </a:endParaRPr>
          </a:p>
          <a:p>
            <a:pPr algn="ctr">
              <a:spcBef>
                <a:spcPts val="79"/>
              </a:spcBef>
            </a:pPr>
            <a:r>
              <a:rPr lang="fi-FI" sz="1000" spc="-12" dirty="0">
                <a:solidFill>
                  <a:srgbClr val="FFFFFF"/>
                </a:solidFill>
                <a:latin typeface="Myriad Pro"/>
                <a:cs typeface="Myriad Pro"/>
              </a:rPr>
              <a:t>Hallitsemme työelämätaidot</a:t>
            </a:r>
          </a:p>
          <a:p>
            <a:pPr algn="ctr">
              <a:spcBef>
                <a:spcPts val="79"/>
              </a:spcBef>
            </a:pPr>
            <a:r>
              <a:rPr lang="fi-FI" sz="1000" spc="-12" dirty="0">
                <a:solidFill>
                  <a:srgbClr val="FFFFFF"/>
                </a:solidFill>
                <a:latin typeface="Myriad Pro"/>
                <a:cs typeface="Myriad Pro"/>
              </a:rPr>
              <a:t> </a:t>
            </a:r>
            <a:endParaRPr lang="fi-FI" sz="1000" dirty="0">
              <a:latin typeface="Myriad Pro"/>
              <a:cs typeface="Myriad Pro"/>
            </a:endParaRPr>
          </a:p>
        </p:txBody>
      </p:sp>
      <p:sp>
        <p:nvSpPr>
          <p:cNvPr id="18" name="object 18"/>
          <p:cNvSpPr txBox="1"/>
          <p:nvPr/>
        </p:nvSpPr>
        <p:spPr>
          <a:xfrm>
            <a:off x="411816" y="725389"/>
            <a:ext cx="4906878" cy="412755"/>
          </a:xfrm>
          <a:prstGeom prst="rect">
            <a:avLst/>
          </a:prstGeom>
        </p:spPr>
        <p:txBody>
          <a:bodyPr vert="horz" wrap="square" lIns="0" tIns="7316" rIns="0" bIns="0" rtlCol="0">
            <a:spAutoFit/>
          </a:bodyPr>
          <a:lstStyle/>
          <a:p>
            <a:pPr marL="7701" marR="3081">
              <a:lnSpc>
                <a:spcPct val="101200"/>
              </a:lnSpc>
              <a:spcBef>
                <a:spcPts val="58"/>
              </a:spcBef>
            </a:pPr>
            <a:r>
              <a:rPr sz="1334" b="1" dirty="0">
                <a:solidFill>
                  <a:srgbClr val="006475"/>
                </a:solidFill>
                <a:latin typeface="Myriad Pro"/>
                <a:cs typeface="Myriad Pro"/>
              </a:rPr>
              <a:t>Valtionhallinto</a:t>
            </a:r>
            <a:r>
              <a:rPr sz="1334" b="1" spc="36" dirty="0">
                <a:solidFill>
                  <a:srgbClr val="006475"/>
                </a:solidFill>
                <a:latin typeface="Myriad Pro"/>
                <a:cs typeface="Myriad Pro"/>
              </a:rPr>
              <a:t> </a:t>
            </a:r>
            <a:r>
              <a:rPr sz="1334" b="1" dirty="0">
                <a:solidFill>
                  <a:srgbClr val="006475"/>
                </a:solidFill>
                <a:latin typeface="Myriad Pro"/>
                <a:cs typeface="Myriad Pro"/>
              </a:rPr>
              <a:t>vastaa</a:t>
            </a:r>
            <a:r>
              <a:rPr sz="1334" b="1" spc="39" dirty="0">
                <a:solidFill>
                  <a:srgbClr val="006475"/>
                </a:solidFill>
                <a:latin typeface="Myriad Pro"/>
                <a:cs typeface="Myriad Pro"/>
              </a:rPr>
              <a:t> </a:t>
            </a:r>
            <a:r>
              <a:rPr sz="1334" b="1" dirty="0">
                <a:solidFill>
                  <a:srgbClr val="006475"/>
                </a:solidFill>
                <a:latin typeface="Myriad Pro"/>
                <a:cs typeface="Myriad Pro"/>
              </a:rPr>
              <a:t>hallituksen</a:t>
            </a:r>
            <a:r>
              <a:rPr sz="1334" b="1" spc="39" dirty="0">
                <a:solidFill>
                  <a:srgbClr val="006475"/>
                </a:solidFill>
                <a:latin typeface="Myriad Pro"/>
                <a:cs typeface="Myriad Pro"/>
              </a:rPr>
              <a:t> </a:t>
            </a:r>
            <a:r>
              <a:rPr sz="1334" b="1" dirty="0">
                <a:solidFill>
                  <a:srgbClr val="006475"/>
                </a:solidFill>
                <a:latin typeface="Myriad Pro"/>
                <a:cs typeface="Myriad Pro"/>
              </a:rPr>
              <a:t>johdolla</a:t>
            </a:r>
            <a:r>
              <a:rPr sz="1334" b="1" spc="39" dirty="0">
                <a:solidFill>
                  <a:srgbClr val="006475"/>
                </a:solidFill>
                <a:latin typeface="Myriad Pro"/>
                <a:cs typeface="Myriad Pro"/>
              </a:rPr>
              <a:t> </a:t>
            </a:r>
            <a:r>
              <a:rPr sz="1334" b="1" spc="-6" dirty="0">
                <a:solidFill>
                  <a:srgbClr val="006475"/>
                </a:solidFill>
                <a:latin typeface="Myriad Pro"/>
                <a:cs typeface="Myriad Pro"/>
              </a:rPr>
              <a:t>yhteiskunnan </a:t>
            </a:r>
            <a:r>
              <a:rPr sz="1334" b="1" dirty="0">
                <a:solidFill>
                  <a:srgbClr val="006475"/>
                </a:solidFill>
                <a:latin typeface="Myriad Pro"/>
                <a:cs typeface="Myriad Pro"/>
              </a:rPr>
              <a:t>perustasta,</a:t>
            </a:r>
            <a:r>
              <a:rPr sz="1334" b="1" spc="27" dirty="0">
                <a:solidFill>
                  <a:srgbClr val="006475"/>
                </a:solidFill>
                <a:latin typeface="Myriad Pro"/>
                <a:cs typeface="Myriad Pro"/>
              </a:rPr>
              <a:t> </a:t>
            </a:r>
            <a:r>
              <a:rPr sz="1334" b="1" dirty="0">
                <a:solidFill>
                  <a:srgbClr val="006475"/>
                </a:solidFill>
                <a:latin typeface="Myriad Pro"/>
                <a:cs typeface="Myriad Pro"/>
              </a:rPr>
              <a:t>hyvinvointitehtävistä</a:t>
            </a:r>
            <a:r>
              <a:rPr sz="1334" b="1" spc="30" dirty="0">
                <a:solidFill>
                  <a:srgbClr val="006475"/>
                </a:solidFill>
                <a:latin typeface="Myriad Pro"/>
                <a:cs typeface="Myriad Pro"/>
              </a:rPr>
              <a:t> </a:t>
            </a:r>
            <a:r>
              <a:rPr sz="1334" b="1" dirty="0">
                <a:solidFill>
                  <a:srgbClr val="006475"/>
                </a:solidFill>
                <a:latin typeface="Myriad Pro"/>
                <a:cs typeface="Myriad Pro"/>
              </a:rPr>
              <a:t>ja</a:t>
            </a:r>
            <a:r>
              <a:rPr sz="1334" b="1" spc="30" dirty="0">
                <a:solidFill>
                  <a:srgbClr val="006475"/>
                </a:solidFill>
                <a:latin typeface="Myriad Pro"/>
                <a:cs typeface="Myriad Pro"/>
              </a:rPr>
              <a:t> </a:t>
            </a:r>
            <a:r>
              <a:rPr sz="1334" b="1" spc="-6" dirty="0">
                <a:solidFill>
                  <a:srgbClr val="006475"/>
                </a:solidFill>
                <a:latin typeface="Myriad Pro"/>
                <a:cs typeface="Myriad Pro"/>
              </a:rPr>
              <a:t>perustoimintaedellytyksistä</a:t>
            </a:r>
            <a:endParaRPr sz="1334" dirty="0">
              <a:latin typeface="Myriad Pro"/>
              <a:cs typeface="Myriad Pro"/>
            </a:endParaRPr>
          </a:p>
        </p:txBody>
      </p:sp>
      <p:sp>
        <p:nvSpPr>
          <p:cNvPr id="19" name="object 19"/>
          <p:cNvSpPr txBox="1"/>
          <p:nvPr/>
        </p:nvSpPr>
        <p:spPr>
          <a:xfrm>
            <a:off x="410940" y="1335041"/>
            <a:ext cx="1394491" cy="4366141"/>
          </a:xfrm>
          <a:prstGeom prst="rect">
            <a:avLst/>
          </a:prstGeom>
        </p:spPr>
        <p:txBody>
          <a:bodyPr vert="horz" wrap="square" lIns="0" tIns="6931" rIns="0" bIns="0" rtlCol="0">
            <a:spAutoFit/>
          </a:bodyPr>
          <a:lstStyle/>
          <a:p>
            <a:pPr marL="84714" marR="313057" indent="-77398">
              <a:lnSpc>
                <a:spcPct val="114100"/>
              </a:lnSpc>
              <a:spcBef>
                <a:spcPts val="55"/>
              </a:spcBef>
              <a:buChar char="•"/>
              <a:tabLst>
                <a:tab pos="84714" algn="l"/>
              </a:tabLst>
            </a:pPr>
            <a:r>
              <a:rPr sz="800" b="1" dirty="0">
                <a:solidFill>
                  <a:srgbClr val="006475"/>
                </a:solidFill>
                <a:latin typeface="Myriad Pro" panose="020B0503030403020204" pitchFamily="34" charset="0"/>
                <a:cs typeface="Calibri"/>
              </a:rPr>
              <a:t>Lainvalmistelu ja muu juridiikka;</a:t>
            </a:r>
            <a:endParaRPr sz="800" dirty="0">
              <a:latin typeface="Myriad Pro" panose="020B0503030403020204" pitchFamily="34" charset="0"/>
              <a:cs typeface="Calibri"/>
            </a:endParaRPr>
          </a:p>
          <a:p>
            <a:pPr marL="84714" marR="28110">
              <a:lnSpc>
                <a:spcPct val="114100"/>
              </a:lnSpc>
            </a:pPr>
            <a:r>
              <a:rPr sz="800" dirty="0">
                <a:solidFill>
                  <a:srgbClr val="006475"/>
                </a:solidFill>
                <a:latin typeface="Myriad Pro" panose="020B0503030403020204" pitchFamily="34" charset="0"/>
                <a:cs typeface="Myriad Pro"/>
              </a:rPr>
              <a:t>säädösvalmistelu, lakien soveltaminen ja käyttö</a:t>
            </a:r>
            <a:endParaRPr sz="800" dirty="0">
              <a:latin typeface="Myriad Pro" panose="020B0503030403020204" pitchFamily="34" charset="0"/>
              <a:cs typeface="Myriad Pro"/>
            </a:endParaRPr>
          </a:p>
          <a:p>
            <a:pPr marL="84714" marR="327689" indent="-77398">
              <a:lnSpc>
                <a:spcPct val="114100"/>
              </a:lnSpc>
              <a:spcBef>
                <a:spcPts val="230"/>
              </a:spcBef>
              <a:buChar char="•"/>
              <a:tabLst>
                <a:tab pos="84714" algn="l"/>
              </a:tabLst>
            </a:pPr>
            <a:r>
              <a:rPr sz="800" b="1" dirty="0">
                <a:solidFill>
                  <a:srgbClr val="006475"/>
                </a:solidFill>
                <a:latin typeface="Myriad Pro" panose="020B0503030403020204" pitchFamily="34" charset="0"/>
                <a:cs typeface="Calibri"/>
              </a:rPr>
              <a:t>Oikeustoimi; </a:t>
            </a:r>
            <a:r>
              <a:rPr sz="800" dirty="0">
                <a:solidFill>
                  <a:srgbClr val="006475"/>
                </a:solidFill>
                <a:latin typeface="Myriad Pro" panose="020B0503030403020204" pitchFamily="34" charset="0"/>
                <a:cs typeface="Myriad Pro"/>
              </a:rPr>
              <a:t>tuomioistuimet, </a:t>
            </a:r>
            <a:r>
              <a:rPr sz="800" dirty="0" err="1">
                <a:solidFill>
                  <a:srgbClr val="006475"/>
                </a:solidFill>
                <a:latin typeface="Myriad Pro" panose="020B0503030403020204" pitchFamily="34" charset="0"/>
                <a:cs typeface="Myriad Pro"/>
              </a:rPr>
              <a:t>syyttäjälaitos</a:t>
            </a:r>
            <a:r>
              <a:rPr sz="800" dirty="0">
                <a:solidFill>
                  <a:srgbClr val="006475"/>
                </a:solidFill>
                <a:latin typeface="Myriad Pro" panose="020B0503030403020204" pitchFamily="34" charset="0"/>
                <a:cs typeface="Myriad Pro"/>
              </a:rPr>
              <a:t>,</a:t>
            </a:r>
            <a:r>
              <a:rPr lang="fi-FI" sz="800" dirty="0">
                <a:solidFill>
                  <a:srgbClr val="006475"/>
                </a:solidFill>
                <a:latin typeface="Myriad Pro" panose="020B0503030403020204" pitchFamily="34" charset="0"/>
                <a:cs typeface="Myriad Pro"/>
              </a:rPr>
              <a:t> </a:t>
            </a:r>
            <a:r>
              <a:rPr sz="800" dirty="0" err="1">
                <a:solidFill>
                  <a:srgbClr val="006475"/>
                </a:solidFill>
                <a:latin typeface="Myriad Pro" panose="020B0503030403020204" pitchFamily="34" charset="0"/>
                <a:cs typeface="Myriad Pro"/>
              </a:rPr>
              <a:t>oikeus</a:t>
            </a:r>
            <a:r>
              <a:rPr lang="fi-FI" sz="800" dirty="0">
                <a:solidFill>
                  <a:srgbClr val="006475"/>
                </a:solidFill>
                <a:latin typeface="Myriad Pro" panose="020B0503030403020204" pitchFamily="34" charset="0"/>
                <a:cs typeface="Myriad Pro"/>
              </a:rPr>
              <a:t>- </a:t>
            </a:r>
            <a:br>
              <a:rPr lang="fi-FI" sz="800" dirty="0">
                <a:solidFill>
                  <a:srgbClr val="006475"/>
                </a:solidFill>
                <a:latin typeface="Myriad Pro" panose="020B0503030403020204" pitchFamily="34" charset="0"/>
                <a:cs typeface="Myriad Pro"/>
              </a:rPr>
            </a:br>
            <a:r>
              <a:rPr sz="800" dirty="0" err="1">
                <a:solidFill>
                  <a:srgbClr val="006475"/>
                </a:solidFill>
                <a:latin typeface="Myriad Pro" panose="020B0503030403020204" pitchFamily="34" charset="0"/>
                <a:cs typeface="Myriad Pro"/>
              </a:rPr>
              <a:t>turva</a:t>
            </a:r>
            <a:r>
              <a:rPr sz="800" dirty="0">
                <a:solidFill>
                  <a:srgbClr val="006475"/>
                </a:solidFill>
                <a:latin typeface="Myriad Pro" panose="020B0503030403020204" pitchFamily="34" charset="0"/>
                <a:cs typeface="Myriad Pro"/>
              </a:rPr>
              <a:t>,</a:t>
            </a:r>
            <a:r>
              <a:rPr lang="fi-FI" sz="800" dirty="0">
                <a:solidFill>
                  <a:srgbClr val="006475"/>
                </a:solidFill>
                <a:latin typeface="Myriad Pro" panose="020B0503030403020204" pitchFamily="34" charset="0"/>
                <a:cs typeface="Myriad Pro"/>
              </a:rPr>
              <a:t> </a:t>
            </a:r>
            <a:r>
              <a:rPr sz="800" dirty="0" err="1">
                <a:solidFill>
                  <a:srgbClr val="006475"/>
                </a:solidFill>
                <a:latin typeface="Myriad Pro" panose="020B0503030403020204" pitchFamily="34" charset="0"/>
                <a:cs typeface="Myriad Pro"/>
              </a:rPr>
              <a:t>laillisuuvalvonta</a:t>
            </a:r>
            <a:endParaRPr sz="800" dirty="0">
              <a:latin typeface="Myriad Pro" panose="020B0503030403020204" pitchFamily="34" charset="0"/>
              <a:cs typeface="Myriad Pro"/>
            </a:endParaRPr>
          </a:p>
          <a:p>
            <a:pPr marL="83944" marR="9242" indent="-76627">
              <a:lnSpc>
                <a:spcPct val="114100"/>
              </a:lnSpc>
              <a:spcBef>
                <a:spcPts val="230"/>
              </a:spcBef>
              <a:buChar char="•"/>
              <a:tabLst>
                <a:tab pos="84714" algn="l"/>
              </a:tabLst>
            </a:pPr>
            <a:r>
              <a:rPr sz="800" b="1" dirty="0">
                <a:solidFill>
                  <a:srgbClr val="006475"/>
                </a:solidFill>
                <a:latin typeface="Myriad Pro" panose="020B0503030403020204" pitchFamily="34" charset="0"/>
                <a:cs typeface="Myriad Pro"/>
              </a:rPr>
              <a:t>Puolustus ja turvallisuus</a:t>
            </a:r>
            <a:r>
              <a:rPr sz="800" dirty="0">
                <a:solidFill>
                  <a:srgbClr val="006475"/>
                </a:solidFill>
                <a:latin typeface="Myriad Pro" panose="020B0503030403020204" pitchFamily="34" charset="0"/>
                <a:cs typeface="Myriad Pro"/>
              </a:rPr>
              <a:t>; </a:t>
            </a:r>
            <a:r>
              <a:rPr sz="800" dirty="0" err="1">
                <a:solidFill>
                  <a:srgbClr val="006475"/>
                </a:solidFill>
                <a:latin typeface="Myriad Pro" panose="020B0503030403020204" pitchFamily="34" charset="0"/>
                <a:cs typeface="Myriad Pro"/>
              </a:rPr>
              <a:t>puolustusvoimat</a:t>
            </a:r>
            <a:r>
              <a:rPr sz="800" dirty="0">
                <a:solidFill>
                  <a:srgbClr val="006475"/>
                </a:solidFill>
                <a:latin typeface="Myriad Pro" panose="020B0503030403020204" pitchFamily="34" charset="0"/>
                <a:cs typeface="Myriad Pro"/>
              </a:rPr>
              <a:t>, poliisi, </a:t>
            </a:r>
            <a:br>
              <a:rPr lang="fi-FI" sz="800" dirty="0">
                <a:solidFill>
                  <a:srgbClr val="006475"/>
                </a:solidFill>
                <a:latin typeface="Myriad Pro" panose="020B0503030403020204" pitchFamily="34" charset="0"/>
                <a:cs typeface="Myriad Pro"/>
              </a:rPr>
            </a:br>
            <a:r>
              <a:rPr sz="800" dirty="0">
                <a:solidFill>
                  <a:srgbClr val="006475"/>
                </a:solidFill>
                <a:latin typeface="Myriad Pro" panose="020B0503030403020204" pitchFamily="34" charset="0"/>
                <a:cs typeface="Myriad Pro"/>
              </a:rPr>
              <a:t>raja, rikosseuraamus, </a:t>
            </a:r>
            <a:br>
              <a:rPr lang="fi-FI" sz="800" dirty="0">
                <a:solidFill>
                  <a:srgbClr val="006475"/>
                </a:solidFill>
                <a:latin typeface="Myriad Pro" panose="020B0503030403020204" pitchFamily="34" charset="0"/>
                <a:cs typeface="Myriad Pro"/>
              </a:rPr>
            </a:br>
            <a:r>
              <a:rPr sz="800" dirty="0" err="1">
                <a:solidFill>
                  <a:srgbClr val="006475"/>
                </a:solidFill>
                <a:latin typeface="Myriad Pro" panose="020B0503030403020204" pitchFamily="34" charset="0"/>
                <a:cs typeface="Myriad Pro"/>
              </a:rPr>
              <a:t>pelastus</a:t>
            </a:r>
            <a:endParaRPr sz="800" dirty="0">
              <a:latin typeface="Myriad Pro" panose="020B0503030403020204" pitchFamily="34" charset="0"/>
              <a:cs typeface="Myriad Pro"/>
            </a:endParaRPr>
          </a:p>
          <a:p>
            <a:pPr marL="84714" marR="20408" indent="-77398">
              <a:lnSpc>
                <a:spcPct val="114100"/>
              </a:lnSpc>
              <a:spcBef>
                <a:spcPts val="230"/>
              </a:spcBef>
              <a:buChar char="•"/>
              <a:tabLst>
                <a:tab pos="84714" algn="l"/>
              </a:tabLst>
            </a:pPr>
            <a:r>
              <a:rPr sz="800" b="1" dirty="0">
                <a:solidFill>
                  <a:srgbClr val="006475"/>
                </a:solidFill>
                <a:latin typeface="Myriad Pro" panose="020B0503030403020204" pitchFamily="34" charset="0"/>
                <a:cs typeface="Calibri"/>
              </a:rPr>
              <a:t>Valtiovarainhoito ja </a:t>
            </a:r>
            <a:r>
              <a:rPr sz="800" b="1" dirty="0" err="1">
                <a:solidFill>
                  <a:srgbClr val="006475"/>
                </a:solidFill>
                <a:latin typeface="Myriad Pro" panose="020B0503030403020204" pitchFamily="34" charset="0"/>
                <a:cs typeface="Calibri"/>
              </a:rPr>
              <a:t>rahoituspalvelut</a:t>
            </a:r>
            <a:r>
              <a:rPr sz="800" b="1" dirty="0">
                <a:solidFill>
                  <a:srgbClr val="006475"/>
                </a:solidFill>
                <a:latin typeface="Myriad Pro" panose="020B0503030403020204" pitchFamily="34" charset="0"/>
                <a:cs typeface="Calibri"/>
              </a:rPr>
              <a:t>; </a:t>
            </a:r>
            <a:r>
              <a:rPr sz="800" dirty="0">
                <a:solidFill>
                  <a:srgbClr val="006475"/>
                </a:solidFill>
                <a:latin typeface="Myriad Pro" panose="020B0503030403020204" pitchFamily="34" charset="0"/>
                <a:cs typeface="Myriad Pro"/>
              </a:rPr>
              <a:t>talouspolitiikka, verotus, tullitoimi, valtiontalous</a:t>
            </a:r>
            <a:endParaRPr sz="800" dirty="0">
              <a:latin typeface="Myriad Pro" panose="020B0503030403020204" pitchFamily="34" charset="0"/>
              <a:cs typeface="Myriad Pro"/>
            </a:endParaRPr>
          </a:p>
          <a:p>
            <a:pPr marL="84714" marR="67771" indent="-77398">
              <a:lnSpc>
                <a:spcPct val="114100"/>
              </a:lnSpc>
              <a:spcBef>
                <a:spcPts val="230"/>
              </a:spcBef>
              <a:buChar char="•"/>
              <a:tabLst>
                <a:tab pos="84714" algn="l"/>
              </a:tabLst>
            </a:pPr>
            <a:r>
              <a:rPr sz="800" b="1" dirty="0">
                <a:solidFill>
                  <a:srgbClr val="006475"/>
                </a:solidFill>
                <a:latin typeface="Myriad Pro" panose="020B0503030403020204" pitchFamily="34" charset="0"/>
                <a:cs typeface="Calibri"/>
              </a:rPr>
              <a:t>Elinkeino- ja aluepolitiikka</a:t>
            </a:r>
            <a:r>
              <a:rPr sz="800" dirty="0">
                <a:solidFill>
                  <a:srgbClr val="006475"/>
                </a:solidFill>
                <a:latin typeface="Myriad Pro" panose="020B0503030403020204" pitchFamily="34" charset="0"/>
                <a:cs typeface="Myriad Pro"/>
              </a:rPr>
              <a:t>; yritystoiminta, toimivat markkinat, matkailu, vetovoima</a:t>
            </a:r>
            <a:endParaRPr sz="800" dirty="0">
              <a:latin typeface="Myriad Pro" panose="020B0503030403020204" pitchFamily="34" charset="0"/>
              <a:cs typeface="Myriad Pro"/>
            </a:endParaRPr>
          </a:p>
          <a:p>
            <a:pPr marL="85484" indent="-77783">
              <a:spcBef>
                <a:spcPts val="364"/>
              </a:spcBef>
              <a:buChar char="•"/>
              <a:tabLst>
                <a:tab pos="85484" algn="l"/>
              </a:tabLst>
            </a:pPr>
            <a:r>
              <a:rPr sz="800" b="1" dirty="0">
                <a:solidFill>
                  <a:srgbClr val="006475"/>
                </a:solidFill>
                <a:latin typeface="Myriad Pro" panose="020B0503030403020204" pitchFamily="34" charset="0"/>
                <a:cs typeface="Calibri"/>
              </a:rPr>
              <a:t>Energiapolitiikka;</a:t>
            </a:r>
            <a:endParaRPr sz="800" dirty="0">
              <a:latin typeface="Myriad Pro" panose="020B0503030403020204" pitchFamily="34" charset="0"/>
              <a:cs typeface="Calibri"/>
            </a:endParaRPr>
          </a:p>
          <a:p>
            <a:pPr marL="84714">
              <a:spcBef>
                <a:spcPts val="133"/>
              </a:spcBef>
            </a:pPr>
            <a:r>
              <a:rPr sz="800" dirty="0">
                <a:solidFill>
                  <a:srgbClr val="006475"/>
                </a:solidFill>
                <a:latin typeface="Myriad Pro" panose="020B0503030403020204" pitchFamily="34" charset="0"/>
                <a:cs typeface="Myriad Pro"/>
              </a:rPr>
              <a:t>energiamarkkinat ja</a:t>
            </a:r>
            <a:endParaRPr sz="800" dirty="0">
              <a:latin typeface="Myriad Pro" panose="020B0503030403020204" pitchFamily="34" charset="0"/>
              <a:cs typeface="Myriad Pro"/>
            </a:endParaRPr>
          </a:p>
          <a:p>
            <a:pPr marL="84714" marR="193302">
              <a:lnSpc>
                <a:spcPct val="114100"/>
              </a:lnSpc>
              <a:spcBef>
                <a:spcPts val="3"/>
              </a:spcBef>
            </a:pPr>
            <a:r>
              <a:rPr sz="800" dirty="0">
                <a:solidFill>
                  <a:srgbClr val="006475"/>
                </a:solidFill>
                <a:latin typeface="Myriad Pro" panose="020B0503030403020204" pitchFamily="34" charset="0"/>
                <a:cs typeface="Myriad Pro"/>
              </a:rPr>
              <a:t>-tehokkuus, päästöt, uusiutuva energia</a:t>
            </a:r>
            <a:endParaRPr sz="800" dirty="0">
              <a:latin typeface="Myriad Pro" panose="020B0503030403020204" pitchFamily="34" charset="0"/>
              <a:cs typeface="Myriad Pro"/>
            </a:endParaRPr>
          </a:p>
          <a:p>
            <a:pPr marL="84714" marR="3081" indent="-77398">
              <a:lnSpc>
                <a:spcPct val="114100"/>
              </a:lnSpc>
              <a:spcBef>
                <a:spcPts val="230"/>
              </a:spcBef>
              <a:buChar char="•"/>
              <a:tabLst>
                <a:tab pos="84714" algn="l"/>
              </a:tabLst>
            </a:pPr>
            <a:r>
              <a:rPr sz="800" b="1" dirty="0">
                <a:solidFill>
                  <a:srgbClr val="006475"/>
                </a:solidFill>
                <a:latin typeface="Myriad Pro" panose="020B0503030403020204" pitchFamily="34" charset="0"/>
                <a:cs typeface="Calibri"/>
              </a:rPr>
              <a:t>Luonto ja ympäristö; </a:t>
            </a:r>
            <a:r>
              <a:rPr sz="800" dirty="0">
                <a:solidFill>
                  <a:srgbClr val="006475"/>
                </a:solidFill>
                <a:latin typeface="Myriad Pro" panose="020B0503030403020204" pitchFamily="34" charset="0"/>
                <a:cs typeface="Myriad Pro"/>
              </a:rPr>
              <a:t>maaperä, ilmasto, </a:t>
            </a:r>
            <a:br>
              <a:rPr lang="fi-FI" sz="800" dirty="0">
                <a:solidFill>
                  <a:srgbClr val="006475"/>
                </a:solidFill>
                <a:latin typeface="Myriad Pro" panose="020B0503030403020204" pitchFamily="34" charset="0"/>
                <a:cs typeface="Myriad Pro"/>
              </a:rPr>
            </a:br>
            <a:r>
              <a:rPr sz="800" dirty="0" err="1">
                <a:solidFill>
                  <a:srgbClr val="006475"/>
                </a:solidFill>
                <a:latin typeface="Myriad Pro" panose="020B0503030403020204" pitchFamily="34" charset="0"/>
                <a:cs typeface="Myriad Pro"/>
              </a:rPr>
              <a:t>metsätalous</a:t>
            </a:r>
            <a:r>
              <a:rPr sz="800" dirty="0">
                <a:solidFill>
                  <a:srgbClr val="006475"/>
                </a:solidFill>
                <a:latin typeface="Myriad Pro" panose="020B0503030403020204" pitchFamily="34" charset="0"/>
                <a:cs typeface="Myriad Pro"/>
              </a:rPr>
              <a:t>, luonnon monimuotoisuus, </a:t>
            </a:r>
            <a:br>
              <a:rPr lang="fi-FI" sz="800" dirty="0">
                <a:solidFill>
                  <a:srgbClr val="006475"/>
                </a:solidFill>
                <a:latin typeface="Myriad Pro" panose="020B0503030403020204" pitchFamily="34" charset="0"/>
                <a:cs typeface="Myriad Pro"/>
              </a:rPr>
            </a:br>
            <a:r>
              <a:rPr sz="800" dirty="0" err="1">
                <a:solidFill>
                  <a:srgbClr val="006475"/>
                </a:solidFill>
                <a:latin typeface="Myriad Pro" panose="020B0503030403020204" pitchFamily="34" charset="0"/>
                <a:cs typeface="Myriad Pro"/>
              </a:rPr>
              <a:t>uusiutuvat</a:t>
            </a:r>
            <a:r>
              <a:rPr sz="800" dirty="0">
                <a:solidFill>
                  <a:srgbClr val="006475"/>
                </a:solidFill>
                <a:latin typeface="Myriad Pro" panose="020B0503030403020204" pitchFamily="34" charset="0"/>
                <a:cs typeface="Myriad Pro"/>
              </a:rPr>
              <a:t> luonnonvarat</a:t>
            </a:r>
            <a:endParaRPr sz="800" dirty="0">
              <a:latin typeface="Myriad Pro" panose="020B0503030403020204" pitchFamily="34" charset="0"/>
              <a:cs typeface="Myriad Pro"/>
            </a:endParaRPr>
          </a:p>
        </p:txBody>
      </p:sp>
      <p:sp>
        <p:nvSpPr>
          <p:cNvPr id="20" name="object 20"/>
          <p:cNvSpPr txBox="1"/>
          <p:nvPr/>
        </p:nvSpPr>
        <p:spPr>
          <a:xfrm>
            <a:off x="1725359" y="1297288"/>
            <a:ext cx="1317313" cy="4085423"/>
          </a:xfrm>
          <a:prstGeom prst="rect">
            <a:avLst/>
          </a:prstGeom>
        </p:spPr>
        <p:txBody>
          <a:bodyPr vert="horz" wrap="square" lIns="0" tIns="6931" rIns="0" bIns="0" rtlCol="0">
            <a:spAutoFit/>
          </a:bodyPr>
          <a:lstStyle/>
          <a:p>
            <a:pPr marL="84714" marR="90490" indent="-77398">
              <a:lnSpc>
                <a:spcPct val="114100"/>
              </a:lnSpc>
              <a:spcBef>
                <a:spcPts val="55"/>
              </a:spcBef>
              <a:buChar char="•"/>
              <a:tabLst>
                <a:tab pos="84714" algn="l"/>
              </a:tabLst>
            </a:pPr>
            <a:r>
              <a:rPr sz="800" b="1" dirty="0">
                <a:solidFill>
                  <a:srgbClr val="006475"/>
                </a:solidFill>
                <a:latin typeface="Myriad Pro" panose="020B0503030403020204" pitchFamily="34" charset="0"/>
                <a:cs typeface="Calibri"/>
              </a:rPr>
              <a:t>Rakennettu ympäristö; </a:t>
            </a:r>
            <a:r>
              <a:rPr sz="800" dirty="0">
                <a:solidFill>
                  <a:srgbClr val="006475"/>
                </a:solidFill>
                <a:latin typeface="Myriad Pro" panose="020B0503030403020204" pitchFamily="34" charset="0"/>
                <a:cs typeface="Myriad Pro"/>
              </a:rPr>
              <a:t>asuminen, </a:t>
            </a:r>
            <a:r>
              <a:rPr sz="800" dirty="0" err="1">
                <a:solidFill>
                  <a:srgbClr val="006475"/>
                </a:solidFill>
                <a:latin typeface="Myriad Pro" panose="020B0503030403020204" pitchFamily="34" charset="0"/>
                <a:cs typeface="Myriad Pro"/>
              </a:rPr>
              <a:t>maanmittaus</a:t>
            </a:r>
            <a:r>
              <a:rPr sz="800" dirty="0">
                <a:solidFill>
                  <a:srgbClr val="006475"/>
                </a:solidFill>
                <a:latin typeface="Myriad Pro" panose="020B0503030403020204" pitchFamily="34" charset="0"/>
                <a:cs typeface="Myriad Pro"/>
              </a:rPr>
              <a:t> ja paikkatiedot, vesivarojen käyttö</a:t>
            </a:r>
            <a:endParaRPr sz="800" dirty="0">
              <a:latin typeface="Myriad Pro" panose="020B0503030403020204" pitchFamily="34" charset="0"/>
              <a:cs typeface="Myriad Pro"/>
            </a:endParaRPr>
          </a:p>
          <a:p>
            <a:pPr marL="84714" marR="3081" indent="-77398">
              <a:lnSpc>
                <a:spcPct val="114100"/>
              </a:lnSpc>
              <a:spcBef>
                <a:spcPts val="230"/>
              </a:spcBef>
              <a:buChar char="•"/>
              <a:tabLst>
                <a:tab pos="84714" algn="l"/>
              </a:tabLst>
            </a:pPr>
            <a:r>
              <a:rPr sz="800" b="1" dirty="0">
                <a:solidFill>
                  <a:srgbClr val="006475"/>
                </a:solidFill>
                <a:latin typeface="Myriad Pro" panose="020B0503030403020204" pitchFamily="34" charset="0"/>
                <a:cs typeface="Calibri"/>
              </a:rPr>
              <a:t>Puhdas ruoka ja </a:t>
            </a:r>
            <a:r>
              <a:rPr sz="800" b="1" dirty="0" err="1">
                <a:solidFill>
                  <a:srgbClr val="006475"/>
                </a:solidFill>
                <a:latin typeface="Myriad Pro" panose="020B0503030403020204" pitchFamily="34" charset="0"/>
                <a:cs typeface="Calibri"/>
              </a:rPr>
              <a:t>eläinten</a:t>
            </a:r>
            <a:r>
              <a:rPr sz="800" b="1" dirty="0">
                <a:solidFill>
                  <a:srgbClr val="006475"/>
                </a:solidFill>
                <a:latin typeface="Myriad Pro" panose="020B0503030403020204" pitchFamily="34" charset="0"/>
                <a:cs typeface="Calibri"/>
              </a:rPr>
              <a:t> </a:t>
            </a:r>
            <a:r>
              <a:rPr sz="800" b="1" dirty="0" err="1">
                <a:solidFill>
                  <a:srgbClr val="006475"/>
                </a:solidFill>
                <a:latin typeface="Myriad Pro" panose="020B0503030403020204" pitchFamily="34" charset="0"/>
                <a:cs typeface="Calibri"/>
              </a:rPr>
              <a:t>hyvinvointi</a:t>
            </a:r>
            <a:r>
              <a:rPr sz="800" b="1" dirty="0">
                <a:solidFill>
                  <a:srgbClr val="006475"/>
                </a:solidFill>
                <a:latin typeface="Myriad Pro" panose="020B0503030403020204" pitchFamily="34" charset="0"/>
                <a:cs typeface="Calibri"/>
              </a:rPr>
              <a:t>; </a:t>
            </a:r>
            <a:r>
              <a:rPr sz="800" dirty="0">
                <a:solidFill>
                  <a:srgbClr val="006475"/>
                </a:solidFill>
                <a:latin typeface="Myriad Pro" panose="020B0503030403020204" pitchFamily="34" charset="0"/>
                <a:cs typeface="Myriad Pro"/>
              </a:rPr>
              <a:t>maa- ja puutarhatalous, kala-/</a:t>
            </a:r>
            <a:r>
              <a:rPr sz="800" dirty="0" err="1">
                <a:solidFill>
                  <a:srgbClr val="006475"/>
                </a:solidFill>
                <a:latin typeface="Myriad Pro" panose="020B0503030403020204" pitchFamily="34" charset="0"/>
                <a:cs typeface="Myriad Pro"/>
              </a:rPr>
              <a:t>riista</a:t>
            </a:r>
            <a:r>
              <a:rPr sz="800" dirty="0">
                <a:solidFill>
                  <a:srgbClr val="006475"/>
                </a:solidFill>
                <a:latin typeface="Myriad Pro" panose="020B0503030403020204" pitchFamily="34" charset="0"/>
                <a:cs typeface="Myriad Pro"/>
              </a:rPr>
              <a:t>-/porotalous, maaseudun kehittäminen</a:t>
            </a:r>
            <a:endParaRPr sz="800" dirty="0">
              <a:latin typeface="Myriad Pro" panose="020B0503030403020204" pitchFamily="34" charset="0"/>
              <a:cs typeface="Myriad Pro"/>
            </a:endParaRPr>
          </a:p>
          <a:p>
            <a:pPr marL="85484" indent="-77783">
              <a:spcBef>
                <a:spcPts val="364"/>
              </a:spcBef>
              <a:buChar char="•"/>
              <a:tabLst>
                <a:tab pos="85484" algn="l"/>
              </a:tabLst>
            </a:pPr>
            <a:r>
              <a:rPr sz="800" b="1" dirty="0">
                <a:solidFill>
                  <a:srgbClr val="006475"/>
                </a:solidFill>
                <a:latin typeface="Myriad Pro" panose="020B0503030403020204" pitchFamily="34" charset="0"/>
                <a:cs typeface="Calibri"/>
              </a:rPr>
              <a:t>Viestintä ja</a:t>
            </a:r>
            <a:endParaRPr sz="800" dirty="0">
              <a:latin typeface="Myriad Pro" panose="020B0503030403020204" pitchFamily="34" charset="0"/>
              <a:cs typeface="Calibri"/>
            </a:endParaRPr>
          </a:p>
          <a:p>
            <a:pPr marL="84714" marR="10012">
              <a:lnSpc>
                <a:spcPct val="114100"/>
              </a:lnSpc>
              <a:spcBef>
                <a:spcPts val="9"/>
              </a:spcBef>
            </a:pPr>
            <a:r>
              <a:rPr lang="fi-FI" sz="800" b="1" dirty="0">
                <a:solidFill>
                  <a:srgbClr val="006475"/>
                </a:solidFill>
                <a:latin typeface="Myriad Pro" panose="020B0503030403020204" pitchFamily="34" charset="0"/>
                <a:cs typeface="Calibri"/>
              </a:rPr>
              <a:t>-</a:t>
            </a:r>
            <a:r>
              <a:rPr sz="800" b="1" dirty="0" err="1">
                <a:solidFill>
                  <a:srgbClr val="006475"/>
                </a:solidFill>
                <a:latin typeface="Myriad Pro" panose="020B0503030403020204" pitchFamily="34" charset="0"/>
                <a:cs typeface="Calibri"/>
              </a:rPr>
              <a:t>politiikka</a:t>
            </a:r>
            <a:r>
              <a:rPr sz="800" b="1" dirty="0">
                <a:solidFill>
                  <a:srgbClr val="006475"/>
                </a:solidFill>
                <a:latin typeface="Myriad Pro" panose="020B0503030403020204" pitchFamily="34" charset="0"/>
                <a:cs typeface="Calibri"/>
              </a:rPr>
              <a:t>; </a:t>
            </a:r>
            <a:r>
              <a:rPr sz="800" dirty="0" err="1">
                <a:solidFill>
                  <a:srgbClr val="006475"/>
                </a:solidFill>
                <a:latin typeface="Myriad Pro" panose="020B0503030403020204" pitchFamily="34" charset="0"/>
                <a:cs typeface="Myriad Pro"/>
              </a:rPr>
              <a:t>viestin</a:t>
            </a:r>
            <a:r>
              <a:rPr lang="fi-FI" sz="800" dirty="0" err="1">
                <a:solidFill>
                  <a:srgbClr val="006475"/>
                </a:solidFill>
                <a:latin typeface="Myriad Pro" panose="020B0503030403020204" pitchFamily="34" charset="0"/>
                <a:cs typeface="Myriad Pro"/>
              </a:rPr>
              <a:t>tä</a:t>
            </a:r>
            <a:r>
              <a:rPr sz="800" dirty="0">
                <a:solidFill>
                  <a:srgbClr val="006475"/>
                </a:solidFill>
                <a:latin typeface="Myriad Pro" panose="020B0503030403020204" pitchFamily="34" charset="0"/>
                <a:cs typeface="Myriad Pro"/>
              </a:rPr>
              <a:t>- </a:t>
            </a:r>
            <a:r>
              <a:rPr sz="800" dirty="0" err="1">
                <a:solidFill>
                  <a:srgbClr val="006475"/>
                </a:solidFill>
                <a:latin typeface="Myriad Pro" panose="020B0503030403020204" pitchFamily="34" charset="0"/>
                <a:cs typeface="Myriad Pro"/>
              </a:rPr>
              <a:t>verkot</a:t>
            </a:r>
            <a:r>
              <a:rPr sz="800" dirty="0">
                <a:solidFill>
                  <a:srgbClr val="006475"/>
                </a:solidFill>
                <a:latin typeface="Myriad Pro" panose="020B0503030403020204" pitchFamily="34" charset="0"/>
                <a:cs typeface="Myriad Pro"/>
              </a:rPr>
              <a:t>, tietoturva, tietoyhteiskuntapolitiikka</a:t>
            </a:r>
            <a:endParaRPr sz="800" dirty="0">
              <a:latin typeface="Myriad Pro" panose="020B0503030403020204" pitchFamily="34" charset="0"/>
              <a:cs typeface="Myriad Pro"/>
            </a:endParaRPr>
          </a:p>
          <a:p>
            <a:pPr marL="84714" marR="14247" indent="-77398">
              <a:lnSpc>
                <a:spcPct val="114100"/>
              </a:lnSpc>
              <a:spcBef>
                <a:spcPts val="230"/>
              </a:spcBef>
              <a:buChar char="•"/>
              <a:tabLst>
                <a:tab pos="84714" algn="l"/>
              </a:tabLst>
            </a:pPr>
            <a:r>
              <a:rPr sz="800" b="1" dirty="0">
                <a:solidFill>
                  <a:srgbClr val="006475"/>
                </a:solidFill>
                <a:latin typeface="Myriad Pro" panose="020B0503030403020204" pitchFamily="34" charset="0"/>
                <a:cs typeface="Calibri"/>
              </a:rPr>
              <a:t>Työmarkkinat ja maahanmuutto; </a:t>
            </a:r>
            <a:r>
              <a:rPr sz="800" dirty="0">
                <a:solidFill>
                  <a:srgbClr val="006475"/>
                </a:solidFill>
                <a:latin typeface="Myriad Pro" panose="020B0503030403020204" pitchFamily="34" charset="0"/>
                <a:cs typeface="Myriad Pro"/>
              </a:rPr>
              <a:t>osaava työvoima, kotouttaminen</a:t>
            </a:r>
            <a:endParaRPr sz="800" dirty="0">
              <a:latin typeface="Myriad Pro" panose="020B0503030403020204" pitchFamily="34" charset="0"/>
              <a:cs typeface="Myriad Pro"/>
            </a:endParaRPr>
          </a:p>
          <a:p>
            <a:pPr marL="84714" marR="111283" indent="-77398">
              <a:lnSpc>
                <a:spcPct val="114199"/>
              </a:lnSpc>
              <a:spcBef>
                <a:spcPts val="230"/>
              </a:spcBef>
              <a:buChar char="•"/>
              <a:tabLst>
                <a:tab pos="84714" algn="l"/>
              </a:tabLst>
            </a:pPr>
            <a:r>
              <a:rPr sz="800" b="1" dirty="0">
                <a:solidFill>
                  <a:srgbClr val="006475"/>
                </a:solidFill>
                <a:latin typeface="Myriad Pro" panose="020B0503030403020204" pitchFamily="34" charset="0"/>
                <a:cs typeface="Calibri"/>
              </a:rPr>
              <a:t>Hyvinvointi ja terveys; </a:t>
            </a:r>
            <a:r>
              <a:rPr sz="800" dirty="0">
                <a:solidFill>
                  <a:srgbClr val="006475"/>
                </a:solidFill>
                <a:latin typeface="Myriad Pro" panose="020B0503030403020204" pitchFamily="34" charset="0"/>
                <a:cs typeface="Myriad Pro"/>
              </a:rPr>
              <a:t>sosiaaliturva, tasa-arvo, työsuojelu, </a:t>
            </a:r>
            <a:r>
              <a:rPr sz="800" dirty="0" err="1">
                <a:solidFill>
                  <a:srgbClr val="006475"/>
                </a:solidFill>
                <a:latin typeface="Myriad Pro" panose="020B0503030403020204" pitchFamily="34" charset="0"/>
                <a:cs typeface="Myriad Pro"/>
              </a:rPr>
              <a:t>tuoteturvalli-suus</a:t>
            </a:r>
            <a:r>
              <a:rPr sz="800" dirty="0">
                <a:solidFill>
                  <a:srgbClr val="006475"/>
                </a:solidFill>
                <a:latin typeface="Myriad Pro" panose="020B0503030403020204" pitchFamily="34" charset="0"/>
                <a:cs typeface="Myriad Pro"/>
              </a:rPr>
              <a:t>, säteily-/ ydinturvallisuus</a:t>
            </a:r>
            <a:endParaRPr sz="800" dirty="0">
              <a:latin typeface="Myriad Pro" panose="020B0503030403020204" pitchFamily="34" charset="0"/>
              <a:cs typeface="Myriad Pro"/>
            </a:endParaRPr>
          </a:p>
          <a:p>
            <a:pPr marL="84714" marR="202929" indent="-77398">
              <a:lnSpc>
                <a:spcPct val="114199"/>
              </a:lnSpc>
              <a:spcBef>
                <a:spcPts val="227"/>
              </a:spcBef>
              <a:buChar char="•"/>
              <a:tabLst>
                <a:tab pos="84714" algn="l"/>
              </a:tabLst>
            </a:pPr>
            <a:r>
              <a:rPr sz="800" b="1" dirty="0">
                <a:solidFill>
                  <a:srgbClr val="006475"/>
                </a:solidFill>
                <a:latin typeface="Myriad Pro" panose="020B0503030403020204" pitchFamily="34" charset="0"/>
                <a:cs typeface="Calibri"/>
              </a:rPr>
              <a:t>Liikenne; </a:t>
            </a:r>
            <a:r>
              <a:rPr sz="800" dirty="0">
                <a:solidFill>
                  <a:srgbClr val="006475"/>
                </a:solidFill>
                <a:latin typeface="Myriad Pro" panose="020B0503030403020204" pitchFamily="34" charset="0"/>
                <a:cs typeface="Myriad Pro"/>
              </a:rPr>
              <a:t>liikennejär- jestelmät, -verkot ja</a:t>
            </a:r>
            <a:endParaRPr sz="800" dirty="0">
              <a:latin typeface="Myriad Pro" panose="020B0503030403020204" pitchFamily="34" charset="0"/>
              <a:cs typeface="Myriad Pro"/>
            </a:endParaRPr>
          </a:p>
          <a:p>
            <a:pPr marL="84714">
              <a:spcBef>
                <a:spcPts val="133"/>
              </a:spcBef>
            </a:pPr>
            <a:r>
              <a:rPr sz="800" dirty="0">
                <a:solidFill>
                  <a:srgbClr val="006475"/>
                </a:solidFill>
                <a:latin typeface="Myriad Pro" panose="020B0503030403020204" pitchFamily="34" charset="0"/>
                <a:cs typeface="Myriad Pro"/>
              </a:rPr>
              <a:t>-turvallisuus</a:t>
            </a:r>
            <a:endParaRPr sz="800" dirty="0">
              <a:latin typeface="Myriad Pro" panose="020B0503030403020204" pitchFamily="34" charset="0"/>
              <a:cs typeface="Myriad Pro"/>
            </a:endParaRPr>
          </a:p>
          <a:p>
            <a:pPr marL="84714" marR="165963" indent="-77398">
              <a:lnSpc>
                <a:spcPct val="114199"/>
              </a:lnSpc>
              <a:spcBef>
                <a:spcPts val="230"/>
              </a:spcBef>
              <a:buChar char="•"/>
              <a:tabLst>
                <a:tab pos="84714" algn="l"/>
              </a:tabLst>
            </a:pPr>
            <a:r>
              <a:rPr sz="800" b="1" dirty="0">
                <a:solidFill>
                  <a:srgbClr val="006475"/>
                </a:solidFill>
                <a:latin typeface="Myriad Pro" panose="020B0503030403020204" pitchFamily="34" charset="0"/>
                <a:cs typeface="Calibri"/>
              </a:rPr>
              <a:t>ICT ja digitalisaatio</a:t>
            </a:r>
            <a:r>
              <a:rPr sz="800" dirty="0">
                <a:solidFill>
                  <a:srgbClr val="006475"/>
                </a:solidFill>
                <a:latin typeface="Myriad Pro" panose="020B0503030403020204" pitchFamily="34" charset="0"/>
                <a:cs typeface="Myriad Pro"/>
              </a:rPr>
              <a:t>; sovelluskehitys, pilvi- ratkaisut, integraatiot, data-</a:t>
            </a:r>
            <a:r>
              <a:rPr sz="800" dirty="0" err="1">
                <a:solidFill>
                  <a:srgbClr val="006475"/>
                </a:solidFill>
                <a:latin typeface="Myriad Pro" panose="020B0503030403020204" pitchFamily="34" charset="0"/>
                <a:cs typeface="Myriad Pro"/>
              </a:rPr>
              <a:t>analytiikka</a:t>
            </a:r>
            <a:endParaRPr sz="800" dirty="0">
              <a:latin typeface="Myriad Pro" panose="020B0503030403020204" pitchFamily="34" charset="0"/>
              <a:cs typeface="Myriad Pro"/>
            </a:endParaRPr>
          </a:p>
        </p:txBody>
      </p:sp>
      <p:sp>
        <p:nvSpPr>
          <p:cNvPr id="21" name="object 21"/>
          <p:cNvSpPr txBox="1"/>
          <p:nvPr/>
        </p:nvSpPr>
        <p:spPr>
          <a:xfrm>
            <a:off x="3098841" y="1319155"/>
            <a:ext cx="1284389" cy="2639386"/>
          </a:xfrm>
          <a:prstGeom prst="rect">
            <a:avLst/>
          </a:prstGeom>
        </p:spPr>
        <p:txBody>
          <a:bodyPr vert="horz" wrap="square" lIns="0" tIns="6931" rIns="0" bIns="0" rtlCol="0">
            <a:spAutoFit/>
          </a:bodyPr>
          <a:lstStyle/>
          <a:p>
            <a:pPr marL="84714" marR="183676">
              <a:lnSpc>
                <a:spcPct val="114100"/>
              </a:lnSpc>
              <a:spcBef>
                <a:spcPts val="55"/>
              </a:spcBef>
            </a:pPr>
            <a:r>
              <a:rPr lang="fi-FI" sz="800" b="1" dirty="0">
                <a:solidFill>
                  <a:srgbClr val="006475"/>
                </a:solidFill>
                <a:latin typeface="Myriad Pro" panose="020B0503030403020204" pitchFamily="34" charset="0"/>
                <a:cs typeface="Calibri"/>
              </a:rPr>
              <a:t>Kulttuuripolitiikka</a:t>
            </a:r>
            <a:endParaRPr lang="fi-FI" sz="800" dirty="0">
              <a:latin typeface="Myriad Pro" panose="020B0503030403020204" pitchFamily="34" charset="0"/>
              <a:cs typeface="Calibri"/>
            </a:endParaRPr>
          </a:p>
          <a:p>
            <a:pPr marL="84714" marR="183676">
              <a:lnSpc>
                <a:spcPct val="114100"/>
              </a:lnSpc>
              <a:spcBef>
                <a:spcPts val="55"/>
              </a:spcBef>
            </a:pPr>
            <a:r>
              <a:rPr sz="800" b="1" dirty="0">
                <a:solidFill>
                  <a:srgbClr val="006475"/>
                </a:solidFill>
                <a:latin typeface="Myriad Pro" panose="020B0503030403020204" pitchFamily="34" charset="0"/>
                <a:cs typeface="Calibri"/>
              </a:rPr>
              <a:t>ja </a:t>
            </a:r>
            <a:r>
              <a:rPr lang="fi-FI" sz="800" b="1" dirty="0">
                <a:solidFill>
                  <a:srgbClr val="006475"/>
                </a:solidFill>
                <a:latin typeface="Myriad Pro" panose="020B0503030403020204" pitchFamily="34" charset="0"/>
                <a:cs typeface="Calibri"/>
              </a:rPr>
              <a:t>-</a:t>
            </a:r>
            <a:r>
              <a:rPr sz="800" b="1" dirty="0" err="1">
                <a:solidFill>
                  <a:srgbClr val="006475"/>
                </a:solidFill>
                <a:latin typeface="Myriad Pro" panose="020B0503030403020204" pitchFamily="34" charset="0"/>
                <a:cs typeface="Calibri"/>
              </a:rPr>
              <a:t>palvelut</a:t>
            </a:r>
            <a:r>
              <a:rPr sz="800" b="1" dirty="0">
                <a:solidFill>
                  <a:srgbClr val="006475"/>
                </a:solidFill>
                <a:latin typeface="Myriad Pro" panose="020B0503030403020204" pitchFamily="34" charset="0"/>
                <a:cs typeface="Calibri"/>
              </a:rPr>
              <a:t>; </a:t>
            </a:r>
            <a:r>
              <a:rPr sz="800" dirty="0">
                <a:solidFill>
                  <a:srgbClr val="006475"/>
                </a:solidFill>
                <a:latin typeface="Myriad Pro" panose="020B0503030403020204" pitchFamily="34" charset="0"/>
                <a:cs typeface="Myriad Pro"/>
              </a:rPr>
              <a:t>museot, kirjastot, arkistot</a:t>
            </a:r>
            <a:endParaRPr sz="800" dirty="0">
              <a:latin typeface="Myriad Pro" panose="020B0503030403020204" pitchFamily="34" charset="0"/>
              <a:cs typeface="Myriad Pro"/>
            </a:endParaRPr>
          </a:p>
          <a:p>
            <a:pPr marL="84714" marR="46208" indent="-77398">
              <a:lnSpc>
                <a:spcPct val="114199"/>
              </a:lnSpc>
              <a:spcBef>
                <a:spcPts val="230"/>
              </a:spcBef>
              <a:buChar char="•"/>
              <a:tabLst>
                <a:tab pos="84714" algn="l"/>
              </a:tabLst>
            </a:pPr>
            <a:r>
              <a:rPr sz="800" b="1" dirty="0">
                <a:solidFill>
                  <a:srgbClr val="006475"/>
                </a:solidFill>
                <a:latin typeface="Myriad Pro" panose="020B0503030403020204" pitchFamily="34" charset="0"/>
                <a:cs typeface="Calibri"/>
              </a:rPr>
              <a:t>Opetus ja koulutus; </a:t>
            </a:r>
            <a:r>
              <a:rPr sz="800" dirty="0">
                <a:solidFill>
                  <a:srgbClr val="006475"/>
                </a:solidFill>
                <a:latin typeface="Myriad Pro" panose="020B0503030403020204" pitchFamily="34" charset="0"/>
                <a:cs typeface="Myriad Pro"/>
              </a:rPr>
              <a:t>tiede, liikunta, </a:t>
            </a:r>
            <a:r>
              <a:rPr sz="800" dirty="0" err="1">
                <a:solidFill>
                  <a:srgbClr val="006475"/>
                </a:solidFill>
                <a:latin typeface="Myriad Pro" panose="020B0503030403020204" pitchFamily="34" charset="0"/>
                <a:cs typeface="Myriad Pro"/>
              </a:rPr>
              <a:t>nuorisopolitiikka</a:t>
            </a:r>
            <a:r>
              <a:rPr sz="800" dirty="0">
                <a:solidFill>
                  <a:srgbClr val="006475"/>
                </a:solidFill>
                <a:latin typeface="Myriad Pro" panose="020B0503030403020204" pitchFamily="34" charset="0"/>
                <a:cs typeface="Myriad Pro"/>
              </a:rPr>
              <a:t>, kieli, kulttuuri, kirkollisasiat</a:t>
            </a:r>
            <a:endParaRPr sz="800" dirty="0">
              <a:latin typeface="Myriad Pro" panose="020B0503030403020204" pitchFamily="34" charset="0"/>
              <a:cs typeface="Myriad Pro"/>
            </a:endParaRPr>
          </a:p>
          <a:p>
            <a:pPr marL="84714" marR="183676" indent="-77398">
              <a:lnSpc>
                <a:spcPct val="114100"/>
              </a:lnSpc>
              <a:spcBef>
                <a:spcPts val="230"/>
              </a:spcBef>
              <a:buChar char="•"/>
              <a:tabLst>
                <a:tab pos="84714" algn="l"/>
              </a:tabLst>
            </a:pPr>
            <a:r>
              <a:rPr sz="800" b="1" dirty="0">
                <a:solidFill>
                  <a:srgbClr val="006475"/>
                </a:solidFill>
                <a:latin typeface="Myriad Pro" panose="020B0503030403020204" pitchFamily="34" charset="0"/>
                <a:cs typeface="Calibri"/>
              </a:rPr>
              <a:t>EU- ja kansainväliset asiat; </a:t>
            </a:r>
            <a:r>
              <a:rPr sz="800" dirty="0">
                <a:solidFill>
                  <a:srgbClr val="006475"/>
                </a:solidFill>
                <a:latin typeface="Myriad Pro" panose="020B0503030403020204" pitchFamily="34" charset="0"/>
                <a:cs typeface="Myriad Pro"/>
              </a:rPr>
              <a:t>diplomatia,</a:t>
            </a:r>
            <a:endParaRPr sz="800" dirty="0">
              <a:latin typeface="Myriad Pro" panose="020B0503030403020204" pitchFamily="34" charset="0"/>
              <a:cs typeface="Myriad Pro"/>
            </a:endParaRPr>
          </a:p>
          <a:p>
            <a:pPr marL="84714" marR="17712">
              <a:lnSpc>
                <a:spcPct val="114100"/>
              </a:lnSpc>
            </a:pPr>
            <a:r>
              <a:rPr sz="800" dirty="0">
                <a:solidFill>
                  <a:srgbClr val="006475"/>
                </a:solidFill>
                <a:latin typeface="Myriad Pro" panose="020B0503030403020204" pitchFamily="34" charset="0"/>
                <a:cs typeface="Myriad Pro"/>
              </a:rPr>
              <a:t>kv-yhteistyö, EU-asioiden yhteensovittaminen</a:t>
            </a:r>
            <a:endParaRPr sz="800" dirty="0">
              <a:latin typeface="Myriad Pro" panose="020B0503030403020204" pitchFamily="34" charset="0"/>
              <a:cs typeface="Myriad Pro"/>
            </a:endParaRPr>
          </a:p>
          <a:p>
            <a:pPr marL="84714" marR="3081" indent="-77398">
              <a:lnSpc>
                <a:spcPct val="114199"/>
              </a:lnSpc>
              <a:spcBef>
                <a:spcPts val="230"/>
              </a:spcBef>
              <a:buChar char="•"/>
              <a:tabLst>
                <a:tab pos="84714" algn="l"/>
              </a:tabLst>
            </a:pPr>
            <a:r>
              <a:rPr sz="800" b="1" dirty="0">
                <a:solidFill>
                  <a:srgbClr val="006475"/>
                </a:solidFill>
                <a:latin typeface="Myriad Pro" panose="020B0503030403020204" pitchFamily="34" charset="0"/>
                <a:cs typeface="Calibri"/>
              </a:rPr>
              <a:t>Tutkimustoiminta ja tilastot; </a:t>
            </a:r>
            <a:r>
              <a:rPr sz="800" dirty="0">
                <a:solidFill>
                  <a:srgbClr val="006475"/>
                </a:solidFill>
                <a:latin typeface="Myriad Pro" panose="020B0503030403020204" pitchFamily="34" charset="0"/>
                <a:cs typeface="Myriad Pro"/>
              </a:rPr>
              <a:t>valtion tutkimus- laitokset, laboratoriot</a:t>
            </a:r>
            <a:endParaRPr sz="800" dirty="0">
              <a:latin typeface="Myriad Pro" panose="020B0503030403020204" pitchFamily="34" charset="0"/>
              <a:cs typeface="Myriad Pro"/>
            </a:endParaRPr>
          </a:p>
          <a:p>
            <a:pPr marL="84714" marR="70082" indent="-77398">
              <a:lnSpc>
                <a:spcPct val="114100"/>
              </a:lnSpc>
              <a:spcBef>
                <a:spcPts val="230"/>
              </a:spcBef>
              <a:buChar char="•"/>
              <a:tabLst>
                <a:tab pos="84714" algn="l"/>
              </a:tabLst>
            </a:pPr>
            <a:r>
              <a:rPr sz="800" b="1" dirty="0">
                <a:solidFill>
                  <a:srgbClr val="006475"/>
                </a:solidFill>
                <a:latin typeface="Myriad Pro" panose="020B0503030403020204" pitchFamily="34" charset="0"/>
                <a:cs typeface="Calibri"/>
              </a:rPr>
              <a:t>Hallinto ja johtamisen tuki; </a:t>
            </a:r>
            <a:r>
              <a:rPr sz="800" dirty="0">
                <a:solidFill>
                  <a:srgbClr val="006475"/>
                </a:solidFill>
                <a:latin typeface="Myriad Pro" panose="020B0503030403020204" pitchFamily="34" charset="0"/>
                <a:cs typeface="Myriad Pro"/>
              </a:rPr>
              <a:t>henkilöstöjohta- minen, talous, hankinta, toimitilat, hallinnon kehittäminen</a:t>
            </a:r>
            <a:endParaRPr sz="800" dirty="0">
              <a:latin typeface="Myriad Pro" panose="020B0503030403020204" pitchFamily="34" charset="0"/>
              <a:cs typeface="Myriad Pro"/>
            </a:endParaRPr>
          </a:p>
        </p:txBody>
      </p:sp>
      <p:sp>
        <p:nvSpPr>
          <p:cNvPr id="26" name="object 26"/>
          <p:cNvSpPr txBox="1"/>
          <p:nvPr/>
        </p:nvSpPr>
        <p:spPr>
          <a:xfrm>
            <a:off x="8345005" y="942997"/>
            <a:ext cx="2737809" cy="215034"/>
          </a:xfrm>
          <a:prstGeom prst="rect">
            <a:avLst/>
          </a:prstGeom>
        </p:spPr>
        <p:txBody>
          <a:bodyPr vert="horz" wrap="square" lIns="0" tIns="9627" rIns="0" bIns="0" rtlCol="0">
            <a:spAutoFit/>
          </a:bodyPr>
          <a:lstStyle/>
          <a:p>
            <a:pPr marL="7701">
              <a:spcBef>
                <a:spcPts val="76"/>
              </a:spcBef>
            </a:pPr>
            <a:r>
              <a:rPr sz="1334" b="1" dirty="0">
                <a:solidFill>
                  <a:srgbClr val="006475"/>
                </a:solidFill>
                <a:latin typeface="Myriad Pro"/>
                <a:cs typeface="Myriad Pro"/>
              </a:rPr>
              <a:t>Valtionhallinnossa</a:t>
            </a:r>
            <a:r>
              <a:rPr sz="1334" b="1" spc="58" dirty="0">
                <a:solidFill>
                  <a:srgbClr val="006475"/>
                </a:solidFill>
                <a:latin typeface="Myriad Pro"/>
                <a:cs typeface="Myriad Pro"/>
              </a:rPr>
              <a:t> </a:t>
            </a:r>
            <a:r>
              <a:rPr sz="1334" b="1" dirty="0">
                <a:solidFill>
                  <a:srgbClr val="006475"/>
                </a:solidFill>
                <a:latin typeface="Myriad Pro"/>
                <a:cs typeface="Myriad Pro"/>
              </a:rPr>
              <a:t>osaamme</a:t>
            </a:r>
            <a:r>
              <a:rPr sz="1334" b="1" spc="58" dirty="0">
                <a:solidFill>
                  <a:srgbClr val="006475"/>
                </a:solidFill>
                <a:latin typeface="Myriad Pro"/>
                <a:cs typeface="Myriad Pro"/>
              </a:rPr>
              <a:t> </a:t>
            </a:r>
            <a:r>
              <a:rPr sz="1334" b="1" spc="-6" dirty="0">
                <a:solidFill>
                  <a:srgbClr val="006475"/>
                </a:solidFill>
                <a:latin typeface="Myriad Pro"/>
                <a:cs typeface="Myriad Pro"/>
              </a:rPr>
              <a:t>toimia</a:t>
            </a:r>
            <a:endParaRPr sz="1334" dirty="0">
              <a:latin typeface="Myriad Pro"/>
              <a:cs typeface="Myriad Pro"/>
            </a:endParaRPr>
          </a:p>
        </p:txBody>
      </p:sp>
      <p:sp>
        <p:nvSpPr>
          <p:cNvPr id="27" name="object 27"/>
          <p:cNvSpPr txBox="1"/>
          <p:nvPr/>
        </p:nvSpPr>
        <p:spPr>
          <a:xfrm>
            <a:off x="8327859" y="1259501"/>
            <a:ext cx="1225661" cy="2691195"/>
          </a:xfrm>
          <a:prstGeom prst="rect">
            <a:avLst/>
          </a:prstGeom>
        </p:spPr>
        <p:txBody>
          <a:bodyPr vert="horz" wrap="square" lIns="0" tIns="6931" rIns="0" bIns="0" rtlCol="0">
            <a:spAutoFit/>
          </a:bodyPr>
          <a:lstStyle/>
          <a:p>
            <a:pPr marL="84714" marR="233349" indent="-77398">
              <a:lnSpc>
                <a:spcPct val="114100"/>
              </a:lnSpc>
              <a:spcBef>
                <a:spcPts val="55"/>
              </a:spcBef>
              <a:buChar char="•"/>
              <a:tabLst>
                <a:tab pos="84714" algn="l"/>
              </a:tabLst>
            </a:pPr>
            <a:r>
              <a:rPr sz="788" dirty="0">
                <a:solidFill>
                  <a:srgbClr val="006475"/>
                </a:solidFill>
                <a:latin typeface="Myriad Pro" panose="020B0503030403020204" pitchFamily="34" charset="0"/>
                <a:cs typeface="Calibri"/>
              </a:rPr>
              <a:t>Koko yhteiskunnalle arvoa tuottaen</a:t>
            </a:r>
            <a:endParaRPr sz="788" dirty="0">
              <a:latin typeface="Myriad Pro" panose="020B0503030403020204" pitchFamily="34" charset="0"/>
              <a:cs typeface="Calibri"/>
            </a:endParaRPr>
          </a:p>
          <a:p>
            <a:pPr marL="84714" marR="366581" indent="-77398">
              <a:lnSpc>
                <a:spcPct val="114100"/>
              </a:lnSpc>
              <a:spcBef>
                <a:spcPts val="230"/>
              </a:spcBef>
              <a:buChar char="•"/>
              <a:tabLst>
                <a:tab pos="84714" algn="l"/>
              </a:tabLst>
            </a:pPr>
            <a:r>
              <a:rPr sz="788" dirty="0">
                <a:solidFill>
                  <a:srgbClr val="006475"/>
                </a:solidFill>
                <a:latin typeface="Myriad Pro" panose="020B0503030403020204" pitchFamily="34" charset="0"/>
                <a:cs typeface="Calibri"/>
              </a:rPr>
              <a:t>Strategia- ja tavoitelähtöisesti</a:t>
            </a:r>
            <a:endParaRPr sz="788" dirty="0">
              <a:latin typeface="Myriad Pro" panose="020B0503030403020204" pitchFamily="34" charset="0"/>
              <a:cs typeface="Calibri"/>
            </a:endParaRPr>
          </a:p>
          <a:p>
            <a:pPr marL="84714" marR="134387" indent="-77398">
              <a:lnSpc>
                <a:spcPct val="114100"/>
              </a:lnSpc>
              <a:spcBef>
                <a:spcPts val="230"/>
              </a:spcBef>
              <a:buChar char="•"/>
              <a:tabLst>
                <a:tab pos="84714" algn="l"/>
              </a:tabLst>
            </a:pPr>
            <a:r>
              <a:rPr sz="788" dirty="0">
                <a:solidFill>
                  <a:srgbClr val="006475"/>
                </a:solidFill>
                <a:latin typeface="Myriad Pro" panose="020B0503030403020204" pitchFamily="34" charset="0"/>
                <a:cs typeface="Calibri"/>
              </a:rPr>
              <a:t>Hyvällä johtamisella ja esihenkilötyöllä</a:t>
            </a:r>
            <a:endParaRPr sz="788" dirty="0">
              <a:latin typeface="Myriad Pro" panose="020B0503030403020204" pitchFamily="34" charset="0"/>
              <a:cs typeface="Calibri"/>
            </a:endParaRPr>
          </a:p>
          <a:p>
            <a:pPr marL="84714" marR="3081" indent="-77398">
              <a:lnSpc>
                <a:spcPct val="114100"/>
              </a:lnSpc>
              <a:spcBef>
                <a:spcPts val="230"/>
              </a:spcBef>
              <a:buChar char="•"/>
              <a:tabLst>
                <a:tab pos="84714" algn="l"/>
              </a:tabLst>
            </a:pPr>
            <a:r>
              <a:rPr sz="788" dirty="0">
                <a:solidFill>
                  <a:srgbClr val="006475"/>
                </a:solidFill>
                <a:latin typeface="Myriad Pro" panose="020B0503030403020204" pitchFamily="34" charset="0"/>
                <a:cs typeface="Calibri"/>
              </a:rPr>
              <a:t>Eettisesti, </a:t>
            </a:r>
            <a:r>
              <a:rPr sz="788" dirty="0" err="1">
                <a:solidFill>
                  <a:srgbClr val="006475"/>
                </a:solidFill>
                <a:latin typeface="Myriad Pro" panose="020B0503030403020204" pitchFamily="34" charset="0"/>
                <a:cs typeface="Calibri"/>
              </a:rPr>
              <a:t>vastuullisesti</a:t>
            </a:r>
            <a:r>
              <a:rPr sz="788" dirty="0">
                <a:solidFill>
                  <a:srgbClr val="006475"/>
                </a:solidFill>
                <a:latin typeface="Myriad Pro" panose="020B0503030403020204" pitchFamily="34" charset="0"/>
                <a:cs typeface="Calibri"/>
              </a:rPr>
              <a:t> </a:t>
            </a:r>
            <a:br>
              <a:rPr lang="fi-FI" sz="788" dirty="0">
                <a:solidFill>
                  <a:srgbClr val="006475"/>
                </a:solidFill>
                <a:latin typeface="Myriad Pro" panose="020B0503030403020204" pitchFamily="34" charset="0"/>
                <a:cs typeface="Calibri"/>
              </a:rPr>
            </a:br>
            <a:r>
              <a:rPr sz="788" dirty="0">
                <a:solidFill>
                  <a:srgbClr val="006475"/>
                </a:solidFill>
                <a:latin typeface="Myriad Pro" panose="020B0503030403020204" pitchFamily="34" charset="0"/>
                <a:cs typeface="Calibri"/>
              </a:rPr>
              <a:t>ja kestävästi</a:t>
            </a:r>
            <a:endParaRPr sz="788" dirty="0">
              <a:latin typeface="Myriad Pro" panose="020B0503030403020204" pitchFamily="34" charset="0"/>
              <a:cs typeface="Calibri"/>
            </a:endParaRPr>
          </a:p>
          <a:p>
            <a:pPr marL="84714" marR="452835" indent="-77398">
              <a:lnSpc>
                <a:spcPct val="114100"/>
              </a:lnSpc>
              <a:spcBef>
                <a:spcPts val="230"/>
              </a:spcBef>
              <a:buChar char="•"/>
              <a:tabLst>
                <a:tab pos="84714" algn="l"/>
              </a:tabLst>
            </a:pPr>
            <a:r>
              <a:rPr sz="788" dirty="0">
                <a:solidFill>
                  <a:srgbClr val="006475"/>
                </a:solidFill>
                <a:latin typeface="Myriad Pro" panose="020B0503030403020204" pitchFamily="34" charset="0"/>
                <a:cs typeface="Calibri"/>
              </a:rPr>
              <a:t>Vaikuttavasti ja pitkäjänteisesti</a:t>
            </a:r>
            <a:endParaRPr sz="788" dirty="0">
              <a:latin typeface="Myriad Pro" panose="020B0503030403020204" pitchFamily="34" charset="0"/>
              <a:cs typeface="Calibri"/>
            </a:endParaRPr>
          </a:p>
          <a:p>
            <a:pPr marL="84714" marR="248366" indent="-77398">
              <a:lnSpc>
                <a:spcPct val="114100"/>
              </a:lnSpc>
              <a:spcBef>
                <a:spcPts val="230"/>
              </a:spcBef>
              <a:buChar char="•"/>
              <a:tabLst>
                <a:tab pos="84714" algn="l"/>
              </a:tabLst>
            </a:pPr>
            <a:r>
              <a:rPr sz="788" dirty="0">
                <a:solidFill>
                  <a:srgbClr val="006475"/>
                </a:solidFill>
                <a:latin typeface="Myriad Pro" panose="020B0503030403020204" pitchFamily="34" charset="0"/>
                <a:cs typeface="Calibri"/>
              </a:rPr>
              <a:t>Häiriötilanteisiin ja kriiseihin varautuen</a:t>
            </a:r>
            <a:endParaRPr sz="788" dirty="0">
              <a:latin typeface="Myriad Pro" panose="020B0503030403020204" pitchFamily="34" charset="0"/>
              <a:cs typeface="Calibri"/>
            </a:endParaRPr>
          </a:p>
          <a:p>
            <a:pPr marL="84714" marR="149790" indent="-77398">
              <a:lnSpc>
                <a:spcPct val="114100"/>
              </a:lnSpc>
              <a:spcBef>
                <a:spcPts val="230"/>
              </a:spcBef>
              <a:buChar char="•"/>
              <a:tabLst>
                <a:tab pos="84714" algn="l"/>
              </a:tabLst>
            </a:pPr>
            <a:r>
              <a:rPr sz="788" dirty="0">
                <a:solidFill>
                  <a:srgbClr val="006475"/>
                </a:solidFill>
                <a:latin typeface="Myriad Pro" panose="020B0503030403020204" pitchFamily="34" charset="0"/>
                <a:cs typeface="Calibri"/>
              </a:rPr>
              <a:t>Resurssitehokkaasti ja ratkaisukeskeisesti</a:t>
            </a:r>
            <a:endParaRPr sz="788" dirty="0">
              <a:latin typeface="Myriad Pro" panose="020B0503030403020204" pitchFamily="34" charset="0"/>
              <a:cs typeface="Calibri"/>
            </a:endParaRPr>
          </a:p>
          <a:p>
            <a:pPr marL="84714" marR="435892" indent="-77398">
              <a:lnSpc>
                <a:spcPct val="114100"/>
              </a:lnSpc>
              <a:spcBef>
                <a:spcPts val="230"/>
              </a:spcBef>
              <a:buChar char="•"/>
              <a:tabLst>
                <a:tab pos="84714" algn="l"/>
              </a:tabLst>
            </a:pPr>
            <a:r>
              <a:rPr sz="788" dirty="0">
                <a:solidFill>
                  <a:srgbClr val="006475"/>
                </a:solidFill>
                <a:latin typeface="Myriad Pro" panose="020B0503030403020204" pitchFamily="34" charset="0"/>
                <a:cs typeface="Calibri"/>
              </a:rPr>
              <a:t>Asiakas- ja ihmislähtöisesti</a:t>
            </a:r>
            <a:endParaRPr sz="788" dirty="0">
              <a:latin typeface="Myriad Pro" panose="020B0503030403020204" pitchFamily="34" charset="0"/>
              <a:cs typeface="Calibri"/>
            </a:endParaRPr>
          </a:p>
          <a:p>
            <a:pPr marL="84714" marR="259533" indent="-77398">
              <a:lnSpc>
                <a:spcPct val="114100"/>
              </a:lnSpc>
              <a:spcBef>
                <a:spcPts val="230"/>
              </a:spcBef>
              <a:buChar char="•"/>
              <a:tabLst>
                <a:tab pos="84714" algn="l"/>
              </a:tabLst>
            </a:pPr>
            <a:r>
              <a:rPr sz="788" dirty="0">
                <a:solidFill>
                  <a:srgbClr val="006475"/>
                </a:solidFill>
                <a:latin typeface="Myriad Pro" panose="020B0503030403020204" pitchFamily="34" charset="0"/>
                <a:cs typeface="Calibri"/>
              </a:rPr>
              <a:t>Hyvästä hallinnosta huolehtien</a:t>
            </a:r>
            <a:endParaRPr sz="788" dirty="0">
              <a:latin typeface="Myriad Pro" panose="020B0503030403020204" pitchFamily="34" charset="0"/>
              <a:cs typeface="Calibri"/>
            </a:endParaRPr>
          </a:p>
        </p:txBody>
      </p:sp>
      <p:sp>
        <p:nvSpPr>
          <p:cNvPr id="28" name="object 28"/>
          <p:cNvSpPr txBox="1"/>
          <p:nvPr/>
        </p:nvSpPr>
        <p:spPr>
          <a:xfrm>
            <a:off x="9781467" y="1249420"/>
            <a:ext cx="1351990" cy="2340759"/>
          </a:xfrm>
          <a:prstGeom prst="rect">
            <a:avLst/>
          </a:prstGeom>
        </p:spPr>
        <p:txBody>
          <a:bodyPr vert="horz" wrap="square" lIns="0" tIns="53139" rIns="0" bIns="0" rtlCol="0">
            <a:spAutoFit/>
          </a:bodyPr>
          <a:lstStyle/>
          <a:p>
            <a:pPr marL="77783" indent="-77783">
              <a:spcBef>
                <a:spcPts val="418"/>
              </a:spcBef>
              <a:buChar char="•"/>
              <a:tabLst>
                <a:tab pos="77783" algn="l"/>
              </a:tabLst>
            </a:pPr>
            <a:r>
              <a:rPr sz="788" dirty="0">
                <a:solidFill>
                  <a:srgbClr val="006475"/>
                </a:solidFill>
                <a:latin typeface="Myriad Pro" panose="020B0503030403020204" pitchFamily="34" charset="0"/>
                <a:cs typeface="Calibri"/>
              </a:rPr>
              <a:t>Ennakoiden ja innovoiden</a:t>
            </a:r>
            <a:endParaRPr sz="788" dirty="0">
              <a:latin typeface="Myriad Pro" panose="020B0503030403020204" pitchFamily="34" charset="0"/>
              <a:cs typeface="Calibri"/>
            </a:endParaRPr>
          </a:p>
          <a:p>
            <a:pPr marL="77783" indent="-77783">
              <a:spcBef>
                <a:spcPts val="364"/>
              </a:spcBef>
              <a:buChar char="•"/>
              <a:tabLst>
                <a:tab pos="77783" algn="l"/>
              </a:tabLst>
            </a:pPr>
            <a:r>
              <a:rPr sz="788" dirty="0">
                <a:solidFill>
                  <a:srgbClr val="006475"/>
                </a:solidFill>
                <a:latin typeface="Myriad Pro" panose="020B0503030403020204" pitchFamily="34" charset="0"/>
                <a:cs typeface="Calibri"/>
              </a:rPr>
              <a:t>Tietoa hyödyntäen</a:t>
            </a:r>
            <a:endParaRPr sz="788" dirty="0">
              <a:latin typeface="Myriad Pro" panose="020B0503030403020204" pitchFamily="34" charset="0"/>
              <a:cs typeface="Calibri"/>
            </a:endParaRPr>
          </a:p>
          <a:p>
            <a:pPr marL="77783" indent="-77783">
              <a:spcBef>
                <a:spcPts val="364"/>
              </a:spcBef>
              <a:buChar char="•"/>
              <a:tabLst>
                <a:tab pos="77783" algn="l"/>
              </a:tabLst>
            </a:pPr>
            <a:r>
              <a:rPr sz="788" dirty="0">
                <a:solidFill>
                  <a:srgbClr val="006475"/>
                </a:solidFill>
                <a:latin typeface="Myriad Pro" panose="020B0503030403020204" pitchFamily="34" charset="0"/>
                <a:cs typeface="Calibri"/>
              </a:rPr>
              <a:t>Toimintaa uudistaen</a:t>
            </a:r>
            <a:endParaRPr sz="788" dirty="0">
              <a:latin typeface="Myriad Pro" panose="020B0503030403020204" pitchFamily="34" charset="0"/>
              <a:cs typeface="Calibri"/>
            </a:endParaRPr>
          </a:p>
          <a:p>
            <a:pPr marL="77013" marR="273780" indent="-77398">
              <a:lnSpc>
                <a:spcPct val="114100"/>
              </a:lnSpc>
              <a:spcBef>
                <a:spcPts val="230"/>
              </a:spcBef>
              <a:buChar char="•"/>
              <a:tabLst>
                <a:tab pos="77013" algn="l"/>
              </a:tabLst>
            </a:pPr>
            <a:r>
              <a:rPr sz="788" dirty="0">
                <a:solidFill>
                  <a:srgbClr val="006475"/>
                </a:solidFill>
                <a:latin typeface="Myriad Pro" panose="020B0503030403020204" pitchFamily="34" charset="0"/>
                <a:cs typeface="Calibri"/>
              </a:rPr>
              <a:t>Yhteistyön ja jatkuvan oppimisen kulttuuria rakentaen</a:t>
            </a:r>
            <a:endParaRPr sz="788" dirty="0">
              <a:latin typeface="Myriad Pro" panose="020B0503030403020204" pitchFamily="34" charset="0"/>
              <a:cs typeface="Calibri"/>
            </a:endParaRPr>
          </a:p>
          <a:p>
            <a:pPr marL="77783" indent="-77783">
              <a:spcBef>
                <a:spcPts val="364"/>
              </a:spcBef>
              <a:buChar char="•"/>
              <a:tabLst>
                <a:tab pos="77783" algn="l"/>
              </a:tabLst>
            </a:pPr>
            <a:r>
              <a:rPr sz="788" dirty="0" err="1">
                <a:solidFill>
                  <a:srgbClr val="006475"/>
                </a:solidFill>
                <a:latin typeface="Myriad Pro" panose="020B0503030403020204" pitchFamily="34" charset="0"/>
                <a:cs typeface="Calibri"/>
              </a:rPr>
              <a:t>Valmentavall</a:t>
            </a:r>
            <a:r>
              <a:rPr lang="fi-FI" sz="788" dirty="0">
                <a:solidFill>
                  <a:srgbClr val="006475"/>
                </a:solidFill>
                <a:latin typeface="Myriad Pro" panose="020B0503030403020204" pitchFamily="34" charset="0"/>
                <a:cs typeface="Calibri"/>
              </a:rPr>
              <a:t>a o</a:t>
            </a:r>
            <a:r>
              <a:rPr sz="788" dirty="0" err="1">
                <a:solidFill>
                  <a:srgbClr val="006475"/>
                </a:solidFill>
                <a:latin typeface="Myriad Pro" panose="020B0503030403020204" pitchFamily="34" charset="0"/>
                <a:cs typeface="Calibri"/>
              </a:rPr>
              <a:t>tteella</a:t>
            </a:r>
            <a:endParaRPr sz="788" dirty="0">
              <a:latin typeface="Myriad Pro" panose="020B0503030403020204" pitchFamily="34" charset="0"/>
              <a:cs typeface="Calibri"/>
            </a:endParaRPr>
          </a:p>
          <a:p>
            <a:pPr marL="77783" indent="-77783">
              <a:spcBef>
                <a:spcPts val="364"/>
              </a:spcBef>
              <a:buChar char="•"/>
              <a:tabLst>
                <a:tab pos="77783" algn="l"/>
              </a:tabLst>
            </a:pPr>
            <a:r>
              <a:rPr sz="788" dirty="0" err="1">
                <a:solidFill>
                  <a:srgbClr val="006475"/>
                </a:solidFill>
                <a:latin typeface="Myriad Pro" panose="020B0503030403020204" pitchFamily="34" charset="0"/>
                <a:cs typeface="Calibri"/>
              </a:rPr>
              <a:t>Monimuotoisuutt</a:t>
            </a:r>
            <a:r>
              <a:rPr lang="fi-FI" sz="788" dirty="0">
                <a:solidFill>
                  <a:srgbClr val="006475"/>
                </a:solidFill>
                <a:latin typeface="Myriad Pro" panose="020B0503030403020204" pitchFamily="34" charset="0"/>
                <a:cs typeface="Calibri"/>
              </a:rPr>
              <a:t>a e</a:t>
            </a:r>
            <a:r>
              <a:rPr sz="788" dirty="0" err="1">
                <a:solidFill>
                  <a:srgbClr val="006475"/>
                </a:solidFill>
                <a:latin typeface="Myriad Pro" panose="020B0503030403020204" pitchFamily="34" charset="0"/>
                <a:cs typeface="Calibri"/>
              </a:rPr>
              <a:t>distäen</a:t>
            </a:r>
            <a:endParaRPr sz="788" dirty="0">
              <a:latin typeface="Myriad Pro" panose="020B0503030403020204" pitchFamily="34" charset="0"/>
              <a:cs typeface="Calibri"/>
            </a:endParaRPr>
          </a:p>
          <a:p>
            <a:pPr marL="77013" indent="-77398">
              <a:lnSpc>
                <a:spcPct val="114100"/>
              </a:lnSpc>
              <a:spcBef>
                <a:spcPts val="230"/>
              </a:spcBef>
              <a:buChar char="•"/>
              <a:tabLst>
                <a:tab pos="77013" algn="l"/>
              </a:tabLst>
            </a:pPr>
            <a:r>
              <a:rPr sz="788" dirty="0">
                <a:solidFill>
                  <a:srgbClr val="006475"/>
                </a:solidFill>
                <a:latin typeface="Myriad Pro" panose="020B0503030403020204" pitchFamily="34" charset="0"/>
                <a:cs typeface="Calibri"/>
              </a:rPr>
              <a:t>Verkostoissa ja </a:t>
            </a:r>
            <a:r>
              <a:rPr sz="788" dirty="0" err="1">
                <a:solidFill>
                  <a:srgbClr val="006475"/>
                </a:solidFill>
                <a:latin typeface="Myriad Pro" panose="020B0503030403020204" pitchFamily="34" charset="0"/>
                <a:cs typeface="Calibri"/>
              </a:rPr>
              <a:t>ekosysteemeiss</a:t>
            </a:r>
            <a:r>
              <a:rPr lang="fi-FI" sz="788" dirty="0">
                <a:solidFill>
                  <a:srgbClr val="006475"/>
                </a:solidFill>
                <a:latin typeface="Myriad Pro" panose="020B0503030403020204" pitchFamily="34" charset="0"/>
                <a:cs typeface="Calibri"/>
              </a:rPr>
              <a:t>ä v</a:t>
            </a:r>
            <a:r>
              <a:rPr sz="788" dirty="0" err="1">
                <a:solidFill>
                  <a:srgbClr val="006475"/>
                </a:solidFill>
                <a:latin typeface="Myriad Pro" panose="020B0503030403020204" pitchFamily="34" charset="0"/>
                <a:cs typeface="Calibri"/>
              </a:rPr>
              <a:t>aikuttaen</a:t>
            </a:r>
            <a:r>
              <a:rPr sz="788" dirty="0">
                <a:solidFill>
                  <a:srgbClr val="006475"/>
                </a:solidFill>
                <a:latin typeface="Myriad Pro" panose="020B0503030403020204" pitchFamily="34" charset="0"/>
                <a:cs typeface="Calibri"/>
              </a:rPr>
              <a:t>, myös kansainvälisesti</a:t>
            </a:r>
            <a:endParaRPr sz="788" dirty="0">
              <a:latin typeface="Myriad Pro" panose="020B0503030403020204" pitchFamily="34" charset="0"/>
              <a:cs typeface="Calibri"/>
            </a:endParaRPr>
          </a:p>
          <a:p>
            <a:pPr marL="77013" marR="275321" indent="-77398">
              <a:lnSpc>
                <a:spcPct val="114100"/>
              </a:lnSpc>
              <a:spcBef>
                <a:spcPts val="230"/>
              </a:spcBef>
              <a:buChar char="•"/>
              <a:tabLst>
                <a:tab pos="77013" algn="l"/>
              </a:tabLst>
            </a:pPr>
            <a:r>
              <a:rPr sz="788" dirty="0">
                <a:solidFill>
                  <a:srgbClr val="006475"/>
                </a:solidFill>
                <a:latin typeface="Myriad Pro" panose="020B0503030403020204" pitchFamily="34" charset="0"/>
                <a:cs typeface="Calibri"/>
              </a:rPr>
              <a:t>Uusia teknologioita ja </a:t>
            </a:r>
            <a:r>
              <a:rPr sz="788" dirty="0" err="1">
                <a:solidFill>
                  <a:srgbClr val="006475"/>
                </a:solidFill>
                <a:latin typeface="Myriad Pro" panose="020B0503030403020204" pitchFamily="34" charset="0"/>
                <a:cs typeface="Calibri"/>
              </a:rPr>
              <a:t>työtapoj</a:t>
            </a:r>
            <a:r>
              <a:rPr lang="fi-FI" sz="788" dirty="0">
                <a:solidFill>
                  <a:srgbClr val="006475"/>
                </a:solidFill>
                <a:latin typeface="Myriad Pro" panose="020B0503030403020204" pitchFamily="34" charset="0"/>
                <a:cs typeface="Calibri"/>
              </a:rPr>
              <a:t>a </a:t>
            </a:r>
            <a:r>
              <a:rPr sz="788" dirty="0" err="1">
                <a:solidFill>
                  <a:srgbClr val="006475"/>
                </a:solidFill>
                <a:latin typeface="Myriad Pro" panose="020B0503030403020204" pitchFamily="34" charset="0"/>
                <a:cs typeface="Calibri"/>
              </a:rPr>
              <a:t>hyödyntäen</a:t>
            </a:r>
            <a:endParaRPr sz="788" dirty="0">
              <a:latin typeface="Myriad Pro" panose="020B0503030403020204" pitchFamily="34" charset="0"/>
              <a:cs typeface="Calibri"/>
            </a:endParaRPr>
          </a:p>
          <a:p>
            <a:pPr marL="77013" marR="447059" indent="-77398">
              <a:lnSpc>
                <a:spcPct val="114100"/>
              </a:lnSpc>
              <a:spcBef>
                <a:spcPts val="230"/>
              </a:spcBef>
              <a:buChar char="•"/>
              <a:tabLst>
                <a:tab pos="77013" algn="l"/>
              </a:tabLst>
            </a:pPr>
            <a:r>
              <a:rPr sz="788" dirty="0">
                <a:solidFill>
                  <a:srgbClr val="006475"/>
                </a:solidFill>
                <a:latin typeface="Myriad Pro" panose="020B0503030403020204" pitchFamily="34" charset="0"/>
                <a:cs typeface="Calibri"/>
              </a:rPr>
              <a:t>Yhteisiä palveluita hyödyntäen</a:t>
            </a:r>
            <a:endParaRPr sz="788" dirty="0">
              <a:latin typeface="Myriad Pro" panose="020B0503030403020204" pitchFamily="34" charset="0"/>
              <a:cs typeface="Calibri"/>
            </a:endParaRPr>
          </a:p>
        </p:txBody>
      </p:sp>
      <p:sp>
        <p:nvSpPr>
          <p:cNvPr id="22" name="object 22"/>
          <p:cNvSpPr txBox="1"/>
          <p:nvPr/>
        </p:nvSpPr>
        <p:spPr>
          <a:xfrm>
            <a:off x="4482965" y="5242326"/>
            <a:ext cx="3226071" cy="215034"/>
          </a:xfrm>
          <a:prstGeom prst="rect">
            <a:avLst/>
          </a:prstGeom>
        </p:spPr>
        <p:txBody>
          <a:bodyPr vert="horz" wrap="square" lIns="0" tIns="9627" rIns="0" bIns="0" rtlCol="0">
            <a:spAutoFit/>
          </a:bodyPr>
          <a:lstStyle/>
          <a:p>
            <a:pPr marL="7701">
              <a:spcBef>
                <a:spcPts val="76"/>
              </a:spcBef>
            </a:pPr>
            <a:r>
              <a:rPr sz="1334" b="1" dirty="0">
                <a:solidFill>
                  <a:srgbClr val="006475"/>
                </a:solidFill>
                <a:latin typeface="Myriad Pro"/>
                <a:cs typeface="Myriad Pro"/>
              </a:rPr>
              <a:t>Tarvitsemme</a:t>
            </a:r>
            <a:r>
              <a:rPr sz="1334" b="1" spc="18" dirty="0">
                <a:solidFill>
                  <a:srgbClr val="006475"/>
                </a:solidFill>
                <a:latin typeface="Myriad Pro"/>
                <a:cs typeface="Myriad Pro"/>
              </a:rPr>
              <a:t> </a:t>
            </a:r>
            <a:r>
              <a:rPr sz="1334" b="1" dirty="0">
                <a:solidFill>
                  <a:srgbClr val="006475"/>
                </a:solidFill>
                <a:latin typeface="Myriad Pro"/>
                <a:cs typeface="Myriad Pro"/>
              </a:rPr>
              <a:t>näitä</a:t>
            </a:r>
            <a:r>
              <a:rPr sz="1334" b="1" spc="18" dirty="0">
                <a:solidFill>
                  <a:srgbClr val="006475"/>
                </a:solidFill>
                <a:latin typeface="Myriad Pro"/>
                <a:cs typeface="Myriad Pro"/>
              </a:rPr>
              <a:t> </a:t>
            </a:r>
            <a:r>
              <a:rPr sz="1334" b="1" dirty="0">
                <a:solidFill>
                  <a:srgbClr val="006475"/>
                </a:solidFill>
                <a:latin typeface="Myriad Pro"/>
                <a:cs typeface="Myriad Pro"/>
              </a:rPr>
              <a:t>taitoja</a:t>
            </a:r>
            <a:r>
              <a:rPr sz="1334" b="1" spc="18" dirty="0">
                <a:solidFill>
                  <a:srgbClr val="006475"/>
                </a:solidFill>
                <a:latin typeface="Myriad Pro"/>
                <a:cs typeface="Myriad Pro"/>
              </a:rPr>
              <a:t> </a:t>
            </a:r>
            <a:r>
              <a:rPr sz="1334" b="1" dirty="0">
                <a:solidFill>
                  <a:srgbClr val="006475"/>
                </a:solidFill>
                <a:latin typeface="Myriad Pro"/>
                <a:cs typeface="Myriad Pro"/>
              </a:rPr>
              <a:t>ja</a:t>
            </a:r>
            <a:r>
              <a:rPr sz="1334" b="1" spc="18" dirty="0">
                <a:solidFill>
                  <a:srgbClr val="006475"/>
                </a:solidFill>
                <a:latin typeface="Myriad Pro"/>
                <a:cs typeface="Myriad Pro"/>
              </a:rPr>
              <a:t> </a:t>
            </a:r>
            <a:r>
              <a:rPr sz="1334" b="1" spc="-6" dirty="0">
                <a:solidFill>
                  <a:srgbClr val="006475"/>
                </a:solidFill>
                <a:latin typeface="Myriad Pro"/>
                <a:cs typeface="Myriad Pro"/>
              </a:rPr>
              <a:t>kyvykkyyksiä</a:t>
            </a:r>
            <a:endParaRPr sz="1334" dirty="0">
              <a:latin typeface="Myriad Pro"/>
              <a:cs typeface="Myriad Pro"/>
            </a:endParaRPr>
          </a:p>
        </p:txBody>
      </p:sp>
      <p:sp>
        <p:nvSpPr>
          <p:cNvPr id="23" name="object 23"/>
          <p:cNvSpPr txBox="1"/>
          <p:nvPr/>
        </p:nvSpPr>
        <p:spPr>
          <a:xfrm>
            <a:off x="2645792" y="5572376"/>
            <a:ext cx="2267861" cy="1111576"/>
          </a:xfrm>
          <a:prstGeom prst="rect">
            <a:avLst/>
          </a:prstGeom>
        </p:spPr>
        <p:txBody>
          <a:bodyPr vert="horz" wrap="square" lIns="0" tIns="53139" rIns="0" bIns="0" rtlCol="0">
            <a:spAutoFit/>
          </a:bodyPr>
          <a:lstStyle/>
          <a:p>
            <a:pPr marL="85484" indent="-77783">
              <a:spcBef>
                <a:spcPts val="300"/>
              </a:spcBef>
              <a:buChar char="•"/>
              <a:tabLst>
                <a:tab pos="85484" algn="l"/>
              </a:tabLst>
            </a:pPr>
            <a:r>
              <a:rPr sz="800" dirty="0">
                <a:solidFill>
                  <a:srgbClr val="006475"/>
                </a:solidFill>
                <a:latin typeface="Myriad Pro" panose="020B0503030403020204" pitchFamily="34" charset="0"/>
                <a:cs typeface="Calibri"/>
              </a:rPr>
              <a:t>Jatkuva oppiminen ja osaamisen jakaminen</a:t>
            </a:r>
            <a:endParaRPr sz="800" dirty="0">
              <a:latin typeface="Myriad Pro" panose="020B0503030403020204" pitchFamily="34" charset="0"/>
              <a:cs typeface="Calibri"/>
            </a:endParaRPr>
          </a:p>
          <a:p>
            <a:pPr marL="85484" indent="-77783">
              <a:spcBef>
                <a:spcPts val="300"/>
              </a:spcBef>
              <a:buChar char="•"/>
              <a:tabLst>
                <a:tab pos="85484" algn="l"/>
              </a:tabLst>
            </a:pPr>
            <a:r>
              <a:rPr sz="800" dirty="0">
                <a:solidFill>
                  <a:srgbClr val="006475"/>
                </a:solidFill>
                <a:latin typeface="Myriad Pro" panose="020B0503030403020204" pitchFamily="34" charset="0"/>
                <a:cs typeface="Calibri"/>
              </a:rPr>
              <a:t>Muutos- ja uudistumiskyvykkyys</a:t>
            </a:r>
            <a:endParaRPr sz="800" dirty="0">
              <a:latin typeface="Myriad Pro" panose="020B0503030403020204" pitchFamily="34" charset="0"/>
              <a:cs typeface="Calibri"/>
            </a:endParaRPr>
          </a:p>
          <a:p>
            <a:pPr marL="85484" indent="-77783">
              <a:spcBef>
                <a:spcPts val="300"/>
              </a:spcBef>
              <a:buChar char="•"/>
              <a:tabLst>
                <a:tab pos="85484" algn="l"/>
              </a:tabLst>
            </a:pPr>
            <a:r>
              <a:rPr sz="800" dirty="0">
                <a:solidFill>
                  <a:srgbClr val="006475"/>
                </a:solidFill>
                <a:latin typeface="Myriad Pro" panose="020B0503030403020204" pitchFamily="34" charset="0"/>
                <a:cs typeface="Calibri"/>
              </a:rPr>
              <a:t>Kriittinen ajattelu</a:t>
            </a:r>
            <a:endParaRPr sz="800" dirty="0">
              <a:latin typeface="Myriad Pro" panose="020B0503030403020204" pitchFamily="34" charset="0"/>
              <a:cs typeface="Calibri"/>
            </a:endParaRPr>
          </a:p>
          <a:p>
            <a:pPr marL="85484" indent="-77783">
              <a:spcBef>
                <a:spcPts val="300"/>
              </a:spcBef>
              <a:buChar char="•"/>
              <a:tabLst>
                <a:tab pos="85484" algn="l"/>
              </a:tabLst>
            </a:pPr>
            <a:r>
              <a:rPr sz="800" dirty="0">
                <a:solidFill>
                  <a:srgbClr val="006475"/>
                </a:solidFill>
                <a:latin typeface="Myriad Pro" panose="020B0503030403020204" pitchFamily="34" charset="0"/>
                <a:cs typeface="Calibri"/>
              </a:rPr>
              <a:t>Ongelmanratkaisu</a:t>
            </a:r>
            <a:endParaRPr sz="800" dirty="0">
              <a:latin typeface="Myriad Pro" panose="020B0503030403020204" pitchFamily="34" charset="0"/>
              <a:cs typeface="Calibri"/>
            </a:endParaRPr>
          </a:p>
          <a:p>
            <a:pPr marL="84714" marR="172124" indent="-77398">
              <a:lnSpc>
                <a:spcPct val="114100"/>
              </a:lnSpc>
              <a:spcBef>
                <a:spcPts val="300"/>
              </a:spcBef>
              <a:buChar char="•"/>
              <a:tabLst>
                <a:tab pos="84714" algn="l"/>
              </a:tabLst>
            </a:pPr>
            <a:r>
              <a:rPr sz="800" dirty="0">
                <a:solidFill>
                  <a:srgbClr val="006475"/>
                </a:solidFill>
                <a:latin typeface="Myriad Pro" panose="020B0503030403020204" pitchFamily="34" charset="0"/>
                <a:cs typeface="Calibri"/>
              </a:rPr>
              <a:t>Valtionhallinnan toiminnan tuntemus ja ymmärrys (ml. säädökset ja </a:t>
            </a:r>
            <a:r>
              <a:rPr sz="800" dirty="0" err="1">
                <a:solidFill>
                  <a:srgbClr val="006475"/>
                </a:solidFill>
                <a:latin typeface="Myriad Pro" panose="020B0503030403020204" pitchFamily="34" charset="0"/>
                <a:cs typeface="Calibri"/>
              </a:rPr>
              <a:t>ohjeet</a:t>
            </a:r>
            <a:r>
              <a:rPr lang="fi-FI" sz="800" dirty="0">
                <a:solidFill>
                  <a:srgbClr val="006475"/>
                </a:solidFill>
                <a:latin typeface="Myriad Pro" panose="020B0503030403020204" pitchFamily="34" charset="0"/>
                <a:cs typeface="Calibri"/>
              </a:rPr>
              <a:t>, palvelut </a:t>
            </a:r>
            <a:br>
              <a:rPr lang="fi-FI" sz="800" dirty="0">
                <a:solidFill>
                  <a:srgbClr val="006475"/>
                </a:solidFill>
                <a:latin typeface="Myriad Pro" panose="020B0503030403020204" pitchFamily="34" charset="0"/>
                <a:cs typeface="Calibri"/>
              </a:rPr>
            </a:br>
            <a:r>
              <a:rPr lang="fi-FI" sz="800" dirty="0">
                <a:solidFill>
                  <a:srgbClr val="006475"/>
                </a:solidFill>
                <a:latin typeface="Myriad Pro" panose="020B0503030403020204" pitchFamily="34" charset="0"/>
                <a:cs typeface="Calibri"/>
              </a:rPr>
              <a:t>ja työvälineet</a:t>
            </a:r>
            <a:endParaRPr sz="800" dirty="0">
              <a:latin typeface="Myriad Pro" panose="020B0503030403020204" pitchFamily="34" charset="0"/>
              <a:cs typeface="Calibri"/>
            </a:endParaRPr>
          </a:p>
        </p:txBody>
      </p:sp>
      <p:sp>
        <p:nvSpPr>
          <p:cNvPr id="24" name="object 24"/>
          <p:cNvSpPr txBox="1"/>
          <p:nvPr/>
        </p:nvSpPr>
        <p:spPr>
          <a:xfrm>
            <a:off x="5197067" y="5601590"/>
            <a:ext cx="1797866" cy="1095630"/>
          </a:xfrm>
          <a:prstGeom prst="rect">
            <a:avLst/>
          </a:prstGeom>
        </p:spPr>
        <p:txBody>
          <a:bodyPr vert="horz" wrap="square" lIns="0" tIns="6931" rIns="0" bIns="0" rtlCol="0">
            <a:spAutoFit/>
          </a:bodyPr>
          <a:lstStyle/>
          <a:p>
            <a:pPr marL="84714" marR="3081" indent="-77398">
              <a:lnSpc>
                <a:spcPct val="114100"/>
              </a:lnSpc>
              <a:spcBef>
                <a:spcPts val="300"/>
              </a:spcBef>
              <a:buChar char="•"/>
              <a:tabLst>
                <a:tab pos="84714" algn="l"/>
              </a:tabLst>
            </a:pPr>
            <a:r>
              <a:rPr sz="800" dirty="0">
                <a:solidFill>
                  <a:srgbClr val="006475"/>
                </a:solidFill>
                <a:latin typeface="Myriad Pro" panose="020B0503030403020204" pitchFamily="34" charset="0"/>
                <a:cs typeface="Calibri"/>
              </a:rPr>
              <a:t>Kokonaisuuksien ja vaikutussuhteiden ymmärrys</a:t>
            </a:r>
            <a:endParaRPr sz="800" dirty="0">
              <a:latin typeface="Myriad Pro" panose="020B0503030403020204" pitchFamily="34" charset="0"/>
              <a:cs typeface="Calibri"/>
            </a:endParaRPr>
          </a:p>
          <a:p>
            <a:pPr marL="85484" indent="-77783">
              <a:spcBef>
                <a:spcPts val="300"/>
              </a:spcBef>
              <a:buChar char="•"/>
              <a:tabLst>
                <a:tab pos="85484" algn="l"/>
              </a:tabLst>
            </a:pPr>
            <a:r>
              <a:rPr sz="800" dirty="0">
                <a:solidFill>
                  <a:srgbClr val="006475"/>
                </a:solidFill>
                <a:latin typeface="Myriad Pro" panose="020B0503030403020204" pitchFamily="34" charset="0"/>
                <a:cs typeface="Calibri"/>
              </a:rPr>
              <a:t>Digiosaaminen</a:t>
            </a:r>
            <a:endParaRPr sz="800" dirty="0">
              <a:latin typeface="Myriad Pro" panose="020B0503030403020204" pitchFamily="34" charset="0"/>
              <a:cs typeface="Calibri"/>
            </a:endParaRPr>
          </a:p>
          <a:p>
            <a:pPr marL="85484" indent="-77783">
              <a:spcBef>
                <a:spcPts val="300"/>
              </a:spcBef>
              <a:buChar char="•"/>
              <a:tabLst>
                <a:tab pos="85484" algn="l"/>
              </a:tabLst>
            </a:pPr>
            <a:r>
              <a:rPr sz="800" dirty="0">
                <a:solidFill>
                  <a:srgbClr val="006475"/>
                </a:solidFill>
                <a:latin typeface="Myriad Pro" panose="020B0503030403020204" pitchFamily="34" charset="0"/>
                <a:cs typeface="Calibri"/>
              </a:rPr>
              <a:t>Turvallisuus ja riskienhallinta</a:t>
            </a:r>
            <a:endParaRPr sz="800" dirty="0">
              <a:latin typeface="Myriad Pro" panose="020B0503030403020204" pitchFamily="34" charset="0"/>
              <a:cs typeface="Calibri"/>
            </a:endParaRPr>
          </a:p>
          <a:p>
            <a:pPr marL="85484" indent="-77783">
              <a:spcBef>
                <a:spcPts val="300"/>
              </a:spcBef>
              <a:buChar char="•"/>
              <a:tabLst>
                <a:tab pos="85484" algn="l"/>
              </a:tabLst>
            </a:pPr>
            <a:r>
              <a:rPr sz="800" dirty="0">
                <a:solidFill>
                  <a:srgbClr val="006475"/>
                </a:solidFill>
                <a:latin typeface="Myriad Pro" panose="020B0503030403020204" pitchFamily="34" charset="0"/>
                <a:cs typeface="Calibri"/>
              </a:rPr>
              <a:t>Itsensä johtaminen</a:t>
            </a:r>
            <a:endParaRPr sz="800" dirty="0">
              <a:latin typeface="Myriad Pro" panose="020B0503030403020204" pitchFamily="34" charset="0"/>
              <a:cs typeface="Calibri"/>
            </a:endParaRPr>
          </a:p>
          <a:p>
            <a:pPr marL="85484" indent="-77783">
              <a:spcBef>
                <a:spcPts val="300"/>
              </a:spcBef>
              <a:buChar char="•"/>
              <a:tabLst>
                <a:tab pos="85484" algn="l"/>
              </a:tabLst>
            </a:pPr>
            <a:r>
              <a:rPr sz="800" dirty="0">
                <a:solidFill>
                  <a:srgbClr val="006475"/>
                </a:solidFill>
                <a:latin typeface="Myriad Pro" panose="020B0503030403020204" pitchFamily="34" charset="0"/>
                <a:cs typeface="Calibri"/>
              </a:rPr>
              <a:t>Oma-aloitteisuus ja kyky </a:t>
            </a:r>
            <a:r>
              <a:rPr sz="800" dirty="0" err="1">
                <a:solidFill>
                  <a:srgbClr val="006475"/>
                </a:solidFill>
                <a:latin typeface="Myriad Pro" panose="020B0503030403020204" pitchFamily="34" charset="0"/>
                <a:cs typeface="Calibri"/>
              </a:rPr>
              <a:t>saada</a:t>
            </a:r>
            <a:r>
              <a:rPr sz="800" dirty="0">
                <a:solidFill>
                  <a:srgbClr val="006475"/>
                </a:solidFill>
                <a:latin typeface="Myriad Pro" panose="020B0503030403020204" pitchFamily="34" charset="0"/>
                <a:cs typeface="Calibri"/>
              </a:rPr>
              <a:t> </a:t>
            </a:r>
            <a:r>
              <a:rPr sz="800" dirty="0" err="1">
                <a:solidFill>
                  <a:srgbClr val="006475"/>
                </a:solidFill>
                <a:latin typeface="Myriad Pro" panose="020B0503030403020204" pitchFamily="34" charset="0"/>
                <a:cs typeface="Calibri"/>
              </a:rPr>
              <a:t>aikaan</a:t>
            </a:r>
            <a:endParaRPr lang="fi-FI" sz="800" dirty="0">
              <a:solidFill>
                <a:srgbClr val="006475"/>
              </a:solidFill>
              <a:latin typeface="Myriad Pro" panose="020B0503030403020204" pitchFamily="34" charset="0"/>
              <a:cs typeface="Calibri"/>
            </a:endParaRPr>
          </a:p>
          <a:p>
            <a:pPr marL="85484" indent="-77783">
              <a:spcBef>
                <a:spcPts val="300"/>
              </a:spcBef>
              <a:buChar char="•"/>
              <a:tabLst>
                <a:tab pos="85484" algn="l"/>
              </a:tabLst>
            </a:pPr>
            <a:r>
              <a:rPr lang="fi-FI" sz="800" dirty="0">
                <a:solidFill>
                  <a:srgbClr val="006475"/>
                </a:solidFill>
                <a:latin typeface="Myriad Pro" panose="020B0503030403020204" pitchFamily="34" charset="0"/>
                <a:cs typeface="Calibri"/>
              </a:rPr>
              <a:t>Luovuus</a:t>
            </a:r>
            <a:endParaRPr sz="800" dirty="0">
              <a:latin typeface="Myriad Pro" panose="020B0503030403020204" pitchFamily="34" charset="0"/>
              <a:cs typeface="Calibri"/>
            </a:endParaRPr>
          </a:p>
        </p:txBody>
      </p:sp>
      <p:sp>
        <p:nvSpPr>
          <p:cNvPr id="25" name="object 25"/>
          <p:cNvSpPr txBox="1"/>
          <p:nvPr/>
        </p:nvSpPr>
        <p:spPr>
          <a:xfrm>
            <a:off x="7589160" y="5572376"/>
            <a:ext cx="2050140" cy="984682"/>
          </a:xfrm>
          <a:prstGeom prst="rect">
            <a:avLst/>
          </a:prstGeom>
        </p:spPr>
        <p:txBody>
          <a:bodyPr vert="horz" wrap="square" lIns="0" tIns="53139" rIns="0" bIns="0" rtlCol="0">
            <a:spAutoFit/>
          </a:bodyPr>
          <a:lstStyle/>
          <a:p>
            <a:pPr marL="85484" indent="-77783">
              <a:spcBef>
                <a:spcPts val="300"/>
              </a:spcBef>
              <a:buChar char="•"/>
              <a:tabLst>
                <a:tab pos="85484" algn="l"/>
              </a:tabLst>
            </a:pPr>
            <a:r>
              <a:rPr lang="fi-FI" sz="800" dirty="0">
                <a:solidFill>
                  <a:srgbClr val="006475"/>
                </a:solidFill>
                <a:latin typeface="Myriad Pro" panose="020B0503030403020204" pitchFamily="34" charset="0"/>
                <a:cs typeface="Calibri"/>
              </a:rPr>
              <a:t>Laatu</a:t>
            </a:r>
          </a:p>
          <a:p>
            <a:pPr marL="85484" indent="-77783">
              <a:spcBef>
                <a:spcPts val="300"/>
              </a:spcBef>
              <a:buChar char="•"/>
              <a:tabLst>
                <a:tab pos="85484" algn="l"/>
              </a:tabLst>
            </a:pPr>
            <a:r>
              <a:rPr sz="800" dirty="0" err="1">
                <a:solidFill>
                  <a:srgbClr val="006475"/>
                </a:solidFill>
                <a:latin typeface="Myriad Pro" panose="020B0503030403020204" pitchFamily="34" charset="0"/>
                <a:cs typeface="Calibri"/>
              </a:rPr>
              <a:t>Vuorovaikutus</a:t>
            </a:r>
            <a:r>
              <a:rPr sz="800" dirty="0">
                <a:solidFill>
                  <a:srgbClr val="006475"/>
                </a:solidFill>
                <a:latin typeface="Myriad Pro" panose="020B0503030403020204" pitchFamily="34" charset="0"/>
                <a:cs typeface="Calibri"/>
              </a:rPr>
              <a:t> ja yhteistyö</a:t>
            </a:r>
            <a:endParaRPr sz="800" dirty="0">
              <a:latin typeface="Myriad Pro" panose="020B0503030403020204" pitchFamily="34" charset="0"/>
              <a:cs typeface="Calibri"/>
            </a:endParaRPr>
          </a:p>
          <a:p>
            <a:pPr marL="85484" indent="-77783">
              <a:spcBef>
                <a:spcPts val="300"/>
              </a:spcBef>
              <a:buChar char="•"/>
              <a:tabLst>
                <a:tab pos="85484" algn="l"/>
              </a:tabLst>
            </a:pPr>
            <a:r>
              <a:rPr sz="800" dirty="0">
                <a:solidFill>
                  <a:srgbClr val="006475"/>
                </a:solidFill>
                <a:latin typeface="Myriad Pro" panose="020B0503030403020204" pitchFamily="34" charset="0"/>
                <a:cs typeface="Calibri"/>
              </a:rPr>
              <a:t>Viestintä</a:t>
            </a:r>
            <a:endParaRPr sz="800" dirty="0">
              <a:latin typeface="Myriad Pro" panose="020B0503030403020204" pitchFamily="34" charset="0"/>
              <a:cs typeface="Calibri"/>
            </a:endParaRPr>
          </a:p>
          <a:p>
            <a:pPr marL="85484" indent="-77783">
              <a:spcBef>
                <a:spcPts val="300"/>
              </a:spcBef>
              <a:buChar char="•"/>
              <a:tabLst>
                <a:tab pos="85484" algn="l"/>
              </a:tabLst>
            </a:pPr>
            <a:r>
              <a:rPr sz="800" dirty="0">
                <a:solidFill>
                  <a:srgbClr val="006475"/>
                </a:solidFill>
                <a:latin typeface="Myriad Pro" panose="020B0503030403020204" pitchFamily="34" charset="0"/>
                <a:cs typeface="Calibri"/>
              </a:rPr>
              <a:t>Kielitaito</a:t>
            </a:r>
            <a:endParaRPr sz="800" dirty="0">
              <a:latin typeface="Myriad Pro" panose="020B0503030403020204" pitchFamily="34" charset="0"/>
              <a:cs typeface="Calibri"/>
            </a:endParaRPr>
          </a:p>
          <a:p>
            <a:pPr marL="85484" indent="-77783">
              <a:spcBef>
                <a:spcPts val="300"/>
              </a:spcBef>
              <a:buChar char="•"/>
              <a:tabLst>
                <a:tab pos="85484" algn="l"/>
              </a:tabLst>
            </a:pPr>
            <a:r>
              <a:rPr sz="800" dirty="0">
                <a:solidFill>
                  <a:srgbClr val="006475"/>
                </a:solidFill>
                <a:latin typeface="Myriad Pro" panose="020B0503030403020204" pitchFamily="34" charset="0"/>
                <a:cs typeface="Calibri"/>
              </a:rPr>
              <a:t>Hanke- ja projektiosaaminen</a:t>
            </a:r>
            <a:endParaRPr sz="800" dirty="0">
              <a:latin typeface="Myriad Pro" panose="020B0503030403020204" pitchFamily="34" charset="0"/>
              <a:cs typeface="Calibri"/>
            </a:endParaRPr>
          </a:p>
          <a:p>
            <a:pPr marL="85484" indent="-77783">
              <a:spcBef>
                <a:spcPts val="300"/>
              </a:spcBef>
              <a:buChar char="•"/>
              <a:tabLst>
                <a:tab pos="85484" algn="l"/>
              </a:tabLst>
            </a:pPr>
            <a:r>
              <a:rPr sz="800" dirty="0">
                <a:solidFill>
                  <a:srgbClr val="006475"/>
                </a:solidFill>
                <a:latin typeface="Myriad Pro" panose="020B0503030403020204" pitchFamily="34" charset="0"/>
                <a:cs typeface="Calibri"/>
              </a:rPr>
              <a:t>Jatkuva kehittäminen</a:t>
            </a:r>
            <a:endParaRPr sz="800" dirty="0">
              <a:latin typeface="Myriad Pro" panose="020B0503030403020204" pitchFamily="34" charset="0"/>
              <a:cs typeface="Calibri"/>
            </a:endParaRPr>
          </a:p>
        </p:txBody>
      </p:sp>
      <p:sp>
        <p:nvSpPr>
          <p:cNvPr id="17" name="object 17">
            <a:extLst>
              <a:ext uri="{C183D7F6-B498-43B3-948B-1728B52AA6E4}">
                <adec:decorative xmlns:adec="http://schemas.microsoft.com/office/drawing/2017/decorative" val="1"/>
              </a:ext>
            </a:extLst>
          </p:cNvPr>
          <p:cNvSpPr/>
          <p:nvPr/>
        </p:nvSpPr>
        <p:spPr>
          <a:xfrm>
            <a:off x="5780632" y="478289"/>
            <a:ext cx="630736" cy="256452"/>
          </a:xfrm>
          <a:custGeom>
            <a:avLst/>
            <a:gdLst/>
            <a:ahLst/>
            <a:cxnLst/>
            <a:rect l="l" t="t" r="r" b="b"/>
            <a:pathLst>
              <a:path w="1040129" h="422909">
                <a:moveTo>
                  <a:pt x="1039514" y="0"/>
                </a:moveTo>
                <a:lnTo>
                  <a:pt x="0" y="0"/>
                </a:lnTo>
                <a:lnTo>
                  <a:pt x="519757" y="422561"/>
                </a:lnTo>
                <a:lnTo>
                  <a:pt x="1039514" y="0"/>
                </a:lnTo>
                <a:close/>
              </a:path>
            </a:pathLst>
          </a:custGeom>
          <a:solidFill>
            <a:srgbClr val="006475"/>
          </a:solidFill>
        </p:spPr>
        <p:txBody>
          <a:bodyPr wrap="square" lIns="0" tIns="0" rIns="0" bIns="0" rtlCol="0"/>
          <a:lstStyle/>
          <a:p>
            <a:endParaRPr sz="1092"/>
          </a:p>
        </p:txBody>
      </p:sp>
      <p:sp>
        <p:nvSpPr>
          <p:cNvPr id="2" name="object 87">
            <a:extLst>
              <a:ext uri="{FF2B5EF4-FFF2-40B4-BE49-F238E27FC236}">
                <a16:creationId xmlns:a16="http://schemas.microsoft.com/office/drawing/2014/main" id="{D3188477-0C22-371D-0DFE-A9FD458EF26B}"/>
              </a:ext>
              <a:ext uri="{C183D7F6-B498-43B3-948B-1728B52AA6E4}">
                <adec:decorative xmlns:adec="http://schemas.microsoft.com/office/drawing/2017/decorative" val="1"/>
              </a:ext>
            </a:extLst>
          </p:cNvPr>
          <p:cNvSpPr/>
          <p:nvPr/>
        </p:nvSpPr>
        <p:spPr>
          <a:xfrm>
            <a:off x="6528743" y="2361602"/>
            <a:ext cx="157043" cy="45719"/>
          </a:xfrm>
          <a:custGeom>
            <a:avLst/>
            <a:gdLst/>
            <a:ahLst/>
            <a:cxnLst/>
            <a:rect l="l" t="t" r="r" b="b"/>
            <a:pathLst>
              <a:path w="100329" h="29210">
                <a:moveTo>
                  <a:pt x="1308" y="28613"/>
                </a:moveTo>
                <a:lnTo>
                  <a:pt x="901" y="27419"/>
                </a:lnTo>
                <a:lnTo>
                  <a:pt x="977" y="25819"/>
                </a:lnTo>
                <a:lnTo>
                  <a:pt x="533" y="25514"/>
                </a:lnTo>
                <a:lnTo>
                  <a:pt x="0" y="26670"/>
                </a:lnTo>
                <a:lnTo>
                  <a:pt x="254" y="28638"/>
                </a:lnTo>
                <a:lnTo>
                  <a:pt x="1308" y="28613"/>
                </a:lnTo>
                <a:close/>
              </a:path>
              <a:path w="100329" h="29210">
                <a:moveTo>
                  <a:pt x="100152" y="0"/>
                </a:moveTo>
                <a:lnTo>
                  <a:pt x="99542" y="114"/>
                </a:lnTo>
                <a:lnTo>
                  <a:pt x="99136" y="990"/>
                </a:lnTo>
                <a:lnTo>
                  <a:pt x="100152" y="0"/>
                </a:lnTo>
                <a:close/>
              </a:path>
            </a:pathLst>
          </a:custGeom>
          <a:solidFill>
            <a:srgbClr val="006475"/>
          </a:solidFill>
        </p:spPr>
        <p:txBody>
          <a:bodyPr wrap="square" lIns="0" tIns="0" rIns="0" bIns="0" rtlCol="0"/>
          <a:lstStyle/>
          <a:p>
            <a:endParaRPr sz="1092"/>
          </a:p>
        </p:txBody>
      </p:sp>
      <p:sp>
        <p:nvSpPr>
          <p:cNvPr id="3" name="object 13">
            <a:extLst>
              <a:ext uri="{FF2B5EF4-FFF2-40B4-BE49-F238E27FC236}">
                <a16:creationId xmlns:a16="http://schemas.microsoft.com/office/drawing/2014/main" id="{E51ED570-CDA7-9E03-E026-189BB32F4778}"/>
              </a:ext>
              <a:ext uri="{C183D7F6-B498-43B3-948B-1728B52AA6E4}">
                <adec:decorative xmlns:adec="http://schemas.microsoft.com/office/drawing/2017/decorative" val="1"/>
              </a:ext>
            </a:extLst>
          </p:cNvPr>
          <p:cNvSpPr/>
          <p:nvPr/>
        </p:nvSpPr>
        <p:spPr>
          <a:xfrm>
            <a:off x="5356932" y="2137909"/>
            <a:ext cx="442240" cy="392215"/>
          </a:xfrm>
          <a:custGeom>
            <a:avLst/>
            <a:gdLst/>
            <a:ahLst/>
            <a:cxnLst/>
            <a:rect l="l" t="t" r="r" b="b"/>
            <a:pathLst>
              <a:path w="1055370" h="935989">
                <a:moveTo>
                  <a:pt x="6769" y="228955"/>
                </a:moveTo>
                <a:lnTo>
                  <a:pt x="5753" y="224866"/>
                </a:lnTo>
                <a:lnTo>
                  <a:pt x="5994" y="226466"/>
                </a:lnTo>
                <a:lnTo>
                  <a:pt x="6337" y="228053"/>
                </a:lnTo>
                <a:lnTo>
                  <a:pt x="6769" y="228955"/>
                </a:lnTo>
                <a:close/>
              </a:path>
              <a:path w="1055370" h="935989">
                <a:moveTo>
                  <a:pt x="40411" y="351967"/>
                </a:moveTo>
                <a:lnTo>
                  <a:pt x="40373" y="351472"/>
                </a:lnTo>
                <a:lnTo>
                  <a:pt x="40017" y="350520"/>
                </a:lnTo>
                <a:lnTo>
                  <a:pt x="40233" y="351472"/>
                </a:lnTo>
                <a:lnTo>
                  <a:pt x="40360" y="351802"/>
                </a:lnTo>
                <a:lnTo>
                  <a:pt x="40411" y="351967"/>
                </a:lnTo>
                <a:close/>
              </a:path>
              <a:path w="1055370" h="935989">
                <a:moveTo>
                  <a:pt x="40538" y="355396"/>
                </a:moveTo>
                <a:lnTo>
                  <a:pt x="40411" y="354825"/>
                </a:lnTo>
                <a:lnTo>
                  <a:pt x="39268" y="351574"/>
                </a:lnTo>
                <a:lnTo>
                  <a:pt x="39839" y="353428"/>
                </a:lnTo>
                <a:lnTo>
                  <a:pt x="40538" y="355396"/>
                </a:lnTo>
                <a:close/>
              </a:path>
              <a:path w="1055370" h="935989">
                <a:moveTo>
                  <a:pt x="40970" y="303530"/>
                </a:moveTo>
                <a:lnTo>
                  <a:pt x="40678" y="302260"/>
                </a:lnTo>
                <a:lnTo>
                  <a:pt x="39979" y="299720"/>
                </a:lnTo>
                <a:lnTo>
                  <a:pt x="39992" y="300621"/>
                </a:lnTo>
                <a:lnTo>
                  <a:pt x="40970" y="303530"/>
                </a:lnTo>
                <a:close/>
              </a:path>
              <a:path w="1055370" h="935989">
                <a:moveTo>
                  <a:pt x="51752" y="337820"/>
                </a:moveTo>
                <a:lnTo>
                  <a:pt x="49199" y="331470"/>
                </a:lnTo>
                <a:lnTo>
                  <a:pt x="50419" y="335280"/>
                </a:lnTo>
                <a:lnTo>
                  <a:pt x="51752" y="337820"/>
                </a:lnTo>
                <a:close/>
              </a:path>
              <a:path w="1055370" h="935989">
                <a:moveTo>
                  <a:pt x="52057" y="394982"/>
                </a:moveTo>
                <a:lnTo>
                  <a:pt x="51625" y="392430"/>
                </a:lnTo>
                <a:lnTo>
                  <a:pt x="51549" y="391947"/>
                </a:lnTo>
                <a:lnTo>
                  <a:pt x="50863" y="391160"/>
                </a:lnTo>
                <a:lnTo>
                  <a:pt x="52057" y="394982"/>
                </a:lnTo>
                <a:close/>
              </a:path>
              <a:path w="1055370" h="935989">
                <a:moveTo>
                  <a:pt x="53187" y="398780"/>
                </a:moveTo>
                <a:lnTo>
                  <a:pt x="52451" y="396240"/>
                </a:lnTo>
                <a:lnTo>
                  <a:pt x="52057" y="394982"/>
                </a:lnTo>
                <a:lnTo>
                  <a:pt x="52273" y="396240"/>
                </a:lnTo>
                <a:lnTo>
                  <a:pt x="53187" y="398780"/>
                </a:lnTo>
                <a:close/>
              </a:path>
              <a:path w="1055370" h="935989">
                <a:moveTo>
                  <a:pt x="54787" y="189395"/>
                </a:moveTo>
                <a:lnTo>
                  <a:pt x="46723" y="190500"/>
                </a:lnTo>
                <a:lnTo>
                  <a:pt x="39839" y="193040"/>
                </a:lnTo>
                <a:lnTo>
                  <a:pt x="39077" y="191770"/>
                </a:lnTo>
                <a:lnTo>
                  <a:pt x="33464" y="194310"/>
                </a:lnTo>
                <a:lnTo>
                  <a:pt x="35801" y="194310"/>
                </a:lnTo>
                <a:lnTo>
                  <a:pt x="43256" y="193040"/>
                </a:lnTo>
                <a:lnTo>
                  <a:pt x="50749" y="193040"/>
                </a:lnTo>
                <a:lnTo>
                  <a:pt x="50393" y="191770"/>
                </a:lnTo>
                <a:lnTo>
                  <a:pt x="54787" y="189395"/>
                </a:lnTo>
                <a:close/>
              </a:path>
              <a:path w="1055370" h="935989">
                <a:moveTo>
                  <a:pt x="55981" y="189230"/>
                </a:moveTo>
                <a:lnTo>
                  <a:pt x="55079" y="189230"/>
                </a:lnTo>
                <a:lnTo>
                  <a:pt x="54787" y="189395"/>
                </a:lnTo>
                <a:lnTo>
                  <a:pt x="55981" y="189230"/>
                </a:lnTo>
                <a:close/>
              </a:path>
              <a:path w="1055370" h="935989">
                <a:moveTo>
                  <a:pt x="66636" y="433679"/>
                </a:moveTo>
                <a:lnTo>
                  <a:pt x="66205" y="431507"/>
                </a:lnTo>
                <a:lnTo>
                  <a:pt x="65760" y="429768"/>
                </a:lnTo>
                <a:lnTo>
                  <a:pt x="65354" y="428256"/>
                </a:lnTo>
                <a:lnTo>
                  <a:pt x="66636" y="433679"/>
                </a:lnTo>
                <a:close/>
              </a:path>
              <a:path w="1055370" h="935989">
                <a:moveTo>
                  <a:pt x="68910" y="438150"/>
                </a:moveTo>
                <a:lnTo>
                  <a:pt x="68656" y="436880"/>
                </a:lnTo>
                <a:lnTo>
                  <a:pt x="67589" y="433070"/>
                </a:lnTo>
                <a:lnTo>
                  <a:pt x="67729" y="434340"/>
                </a:lnTo>
                <a:lnTo>
                  <a:pt x="67970" y="435610"/>
                </a:lnTo>
                <a:lnTo>
                  <a:pt x="68910" y="438150"/>
                </a:lnTo>
                <a:close/>
              </a:path>
              <a:path w="1055370" h="935989">
                <a:moveTo>
                  <a:pt x="70205" y="441667"/>
                </a:moveTo>
                <a:lnTo>
                  <a:pt x="69367" y="439420"/>
                </a:lnTo>
                <a:lnTo>
                  <a:pt x="69977" y="441667"/>
                </a:lnTo>
                <a:lnTo>
                  <a:pt x="70053" y="441960"/>
                </a:lnTo>
                <a:lnTo>
                  <a:pt x="70205" y="441667"/>
                </a:lnTo>
                <a:close/>
              </a:path>
              <a:path w="1055370" h="935989">
                <a:moveTo>
                  <a:pt x="72148" y="184150"/>
                </a:moveTo>
                <a:lnTo>
                  <a:pt x="65709" y="185420"/>
                </a:lnTo>
                <a:lnTo>
                  <a:pt x="63893" y="186690"/>
                </a:lnTo>
                <a:lnTo>
                  <a:pt x="55981" y="189230"/>
                </a:lnTo>
                <a:lnTo>
                  <a:pt x="56984" y="189230"/>
                </a:lnTo>
                <a:lnTo>
                  <a:pt x="55511" y="189738"/>
                </a:lnTo>
                <a:lnTo>
                  <a:pt x="56248" y="189738"/>
                </a:lnTo>
                <a:lnTo>
                  <a:pt x="57886" y="189230"/>
                </a:lnTo>
                <a:lnTo>
                  <a:pt x="58826" y="189230"/>
                </a:lnTo>
                <a:lnTo>
                  <a:pt x="59817" y="188556"/>
                </a:lnTo>
                <a:lnTo>
                  <a:pt x="60515" y="188226"/>
                </a:lnTo>
                <a:lnTo>
                  <a:pt x="60591" y="188036"/>
                </a:lnTo>
                <a:lnTo>
                  <a:pt x="60617" y="189230"/>
                </a:lnTo>
                <a:lnTo>
                  <a:pt x="63106" y="187960"/>
                </a:lnTo>
                <a:lnTo>
                  <a:pt x="65595" y="186690"/>
                </a:lnTo>
                <a:lnTo>
                  <a:pt x="72148" y="184150"/>
                </a:lnTo>
                <a:close/>
              </a:path>
              <a:path w="1055370" h="935989">
                <a:moveTo>
                  <a:pt x="78828" y="428523"/>
                </a:moveTo>
                <a:lnTo>
                  <a:pt x="77571" y="424662"/>
                </a:lnTo>
                <a:lnTo>
                  <a:pt x="76060" y="420458"/>
                </a:lnTo>
                <a:lnTo>
                  <a:pt x="76847" y="422897"/>
                </a:lnTo>
                <a:lnTo>
                  <a:pt x="78828" y="428523"/>
                </a:lnTo>
                <a:close/>
              </a:path>
              <a:path w="1055370" h="935989">
                <a:moveTo>
                  <a:pt x="84823" y="189801"/>
                </a:moveTo>
                <a:lnTo>
                  <a:pt x="80403" y="190931"/>
                </a:lnTo>
                <a:lnTo>
                  <a:pt x="75196" y="192239"/>
                </a:lnTo>
                <a:lnTo>
                  <a:pt x="70866" y="193776"/>
                </a:lnTo>
                <a:lnTo>
                  <a:pt x="76301" y="192608"/>
                </a:lnTo>
                <a:lnTo>
                  <a:pt x="80746" y="191236"/>
                </a:lnTo>
                <a:lnTo>
                  <a:pt x="84823" y="189801"/>
                </a:lnTo>
                <a:close/>
              </a:path>
              <a:path w="1055370" h="935989">
                <a:moveTo>
                  <a:pt x="126441" y="514350"/>
                </a:moveTo>
                <a:lnTo>
                  <a:pt x="121793" y="516712"/>
                </a:lnTo>
                <a:lnTo>
                  <a:pt x="122466" y="516890"/>
                </a:lnTo>
                <a:lnTo>
                  <a:pt x="126441" y="514350"/>
                </a:lnTo>
                <a:close/>
              </a:path>
              <a:path w="1055370" h="935989">
                <a:moveTo>
                  <a:pt x="135953" y="486410"/>
                </a:moveTo>
                <a:lnTo>
                  <a:pt x="135102" y="487680"/>
                </a:lnTo>
                <a:lnTo>
                  <a:pt x="135204" y="487832"/>
                </a:lnTo>
                <a:lnTo>
                  <a:pt x="135953" y="486410"/>
                </a:lnTo>
                <a:close/>
              </a:path>
              <a:path w="1055370" h="935989">
                <a:moveTo>
                  <a:pt x="159194" y="454660"/>
                </a:moveTo>
                <a:lnTo>
                  <a:pt x="157581" y="453390"/>
                </a:lnTo>
                <a:lnTo>
                  <a:pt x="152895" y="459740"/>
                </a:lnTo>
                <a:lnTo>
                  <a:pt x="148958" y="464820"/>
                </a:lnTo>
                <a:lnTo>
                  <a:pt x="145567" y="469900"/>
                </a:lnTo>
                <a:lnTo>
                  <a:pt x="142506" y="474980"/>
                </a:lnTo>
                <a:lnTo>
                  <a:pt x="138620" y="481330"/>
                </a:lnTo>
                <a:lnTo>
                  <a:pt x="137287" y="483870"/>
                </a:lnTo>
                <a:lnTo>
                  <a:pt x="138188" y="482600"/>
                </a:lnTo>
                <a:lnTo>
                  <a:pt x="140487" y="478790"/>
                </a:lnTo>
                <a:lnTo>
                  <a:pt x="146253" y="471170"/>
                </a:lnTo>
                <a:lnTo>
                  <a:pt x="151917" y="462280"/>
                </a:lnTo>
                <a:lnTo>
                  <a:pt x="159194" y="454660"/>
                </a:lnTo>
                <a:close/>
              </a:path>
              <a:path w="1055370" h="935989">
                <a:moveTo>
                  <a:pt x="170942" y="797280"/>
                </a:moveTo>
                <a:lnTo>
                  <a:pt x="168833" y="789432"/>
                </a:lnTo>
                <a:lnTo>
                  <a:pt x="167386" y="781431"/>
                </a:lnTo>
                <a:lnTo>
                  <a:pt x="165989" y="777519"/>
                </a:lnTo>
                <a:lnTo>
                  <a:pt x="166065" y="781596"/>
                </a:lnTo>
                <a:lnTo>
                  <a:pt x="168224" y="791540"/>
                </a:lnTo>
                <a:lnTo>
                  <a:pt x="170942" y="797280"/>
                </a:lnTo>
                <a:close/>
              </a:path>
              <a:path w="1055370" h="935989">
                <a:moveTo>
                  <a:pt x="193471" y="621030"/>
                </a:moveTo>
                <a:lnTo>
                  <a:pt x="189509" y="618490"/>
                </a:lnTo>
                <a:lnTo>
                  <a:pt x="193421" y="619760"/>
                </a:lnTo>
                <a:lnTo>
                  <a:pt x="190830" y="618490"/>
                </a:lnTo>
                <a:lnTo>
                  <a:pt x="188226" y="617220"/>
                </a:lnTo>
                <a:lnTo>
                  <a:pt x="181279" y="613410"/>
                </a:lnTo>
                <a:lnTo>
                  <a:pt x="172123" y="612140"/>
                </a:lnTo>
                <a:lnTo>
                  <a:pt x="164884" y="610870"/>
                </a:lnTo>
                <a:lnTo>
                  <a:pt x="157226" y="612140"/>
                </a:lnTo>
                <a:lnTo>
                  <a:pt x="149618" y="614680"/>
                </a:lnTo>
                <a:lnTo>
                  <a:pt x="142494" y="618490"/>
                </a:lnTo>
                <a:lnTo>
                  <a:pt x="140398" y="619760"/>
                </a:lnTo>
                <a:lnTo>
                  <a:pt x="139077" y="621030"/>
                </a:lnTo>
                <a:lnTo>
                  <a:pt x="193471" y="621030"/>
                </a:lnTo>
                <a:close/>
              </a:path>
              <a:path w="1055370" h="935989">
                <a:moveTo>
                  <a:pt x="210794" y="444588"/>
                </a:moveTo>
                <a:lnTo>
                  <a:pt x="210159" y="444423"/>
                </a:lnTo>
                <a:lnTo>
                  <a:pt x="209029" y="444461"/>
                </a:lnTo>
                <a:lnTo>
                  <a:pt x="207835" y="444525"/>
                </a:lnTo>
                <a:lnTo>
                  <a:pt x="207987" y="444677"/>
                </a:lnTo>
                <a:lnTo>
                  <a:pt x="208673" y="444741"/>
                </a:lnTo>
                <a:lnTo>
                  <a:pt x="210794" y="444588"/>
                </a:lnTo>
                <a:close/>
              </a:path>
              <a:path w="1055370" h="935989">
                <a:moveTo>
                  <a:pt x="251358" y="910971"/>
                </a:moveTo>
                <a:lnTo>
                  <a:pt x="250710" y="910590"/>
                </a:lnTo>
                <a:lnTo>
                  <a:pt x="244729" y="911860"/>
                </a:lnTo>
                <a:lnTo>
                  <a:pt x="245821" y="911860"/>
                </a:lnTo>
                <a:lnTo>
                  <a:pt x="251358" y="910971"/>
                </a:lnTo>
                <a:close/>
              </a:path>
              <a:path w="1055370" h="935989">
                <a:moveTo>
                  <a:pt x="253720" y="910590"/>
                </a:moveTo>
                <a:lnTo>
                  <a:pt x="251358" y="910971"/>
                </a:lnTo>
                <a:lnTo>
                  <a:pt x="251650" y="911136"/>
                </a:lnTo>
                <a:lnTo>
                  <a:pt x="253720" y="910590"/>
                </a:lnTo>
                <a:close/>
              </a:path>
              <a:path w="1055370" h="935989">
                <a:moveTo>
                  <a:pt x="261670" y="625398"/>
                </a:moveTo>
                <a:lnTo>
                  <a:pt x="261010" y="626186"/>
                </a:lnTo>
                <a:lnTo>
                  <a:pt x="261670" y="625398"/>
                </a:lnTo>
                <a:close/>
              </a:path>
              <a:path w="1055370" h="935989">
                <a:moveTo>
                  <a:pt x="263906" y="624840"/>
                </a:moveTo>
                <a:lnTo>
                  <a:pt x="261670" y="625398"/>
                </a:lnTo>
                <a:lnTo>
                  <a:pt x="262661" y="625398"/>
                </a:lnTo>
                <a:lnTo>
                  <a:pt x="263906" y="624840"/>
                </a:lnTo>
                <a:close/>
              </a:path>
              <a:path w="1055370" h="935989">
                <a:moveTo>
                  <a:pt x="270484" y="637260"/>
                </a:moveTo>
                <a:lnTo>
                  <a:pt x="269773" y="637540"/>
                </a:lnTo>
                <a:lnTo>
                  <a:pt x="270040" y="637540"/>
                </a:lnTo>
                <a:lnTo>
                  <a:pt x="270484" y="637260"/>
                </a:lnTo>
                <a:close/>
              </a:path>
              <a:path w="1055370" h="935989">
                <a:moveTo>
                  <a:pt x="290347" y="132080"/>
                </a:moveTo>
                <a:lnTo>
                  <a:pt x="261188" y="132080"/>
                </a:lnTo>
                <a:lnTo>
                  <a:pt x="255778" y="132080"/>
                </a:lnTo>
                <a:lnTo>
                  <a:pt x="247650" y="133350"/>
                </a:lnTo>
                <a:lnTo>
                  <a:pt x="240322" y="135890"/>
                </a:lnTo>
                <a:lnTo>
                  <a:pt x="252298" y="133350"/>
                </a:lnTo>
                <a:lnTo>
                  <a:pt x="245859" y="135890"/>
                </a:lnTo>
                <a:lnTo>
                  <a:pt x="239687" y="137160"/>
                </a:lnTo>
                <a:lnTo>
                  <a:pt x="233680" y="139700"/>
                </a:lnTo>
                <a:lnTo>
                  <a:pt x="227723" y="140970"/>
                </a:lnTo>
                <a:lnTo>
                  <a:pt x="231406" y="137160"/>
                </a:lnTo>
                <a:lnTo>
                  <a:pt x="206908" y="143510"/>
                </a:lnTo>
                <a:lnTo>
                  <a:pt x="184899" y="151130"/>
                </a:lnTo>
                <a:lnTo>
                  <a:pt x="164325" y="158750"/>
                </a:lnTo>
                <a:lnTo>
                  <a:pt x="144119" y="162560"/>
                </a:lnTo>
                <a:lnTo>
                  <a:pt x="143319" y="163830"/>
                </a:lnTo>
                <a:lnTo>
                  <a:pt x="155575" y="161290"/>
                </a:lnTo>
                <a:lnTo>
                  <a:pt x="155346" y="162560"/>
                </a:lnTo>
                <a:lnTo>
                  <a:pt x="143484" y="165100"/>
                </a:lnTo>
                <a:lnTo>
                  <a:pt x="132372" y="167640"/>
                </a:lnTo>
                <a:lnTo>
                  <a:pt x="123291" y="168910"/>
                </a:lnTo>
                <a:lnTo>
                  <a:pt x="117525" y="170180"/>
                </a:lnTo>
                <a:lnTo>
                  <a:pt x="104990" y="172720"/>
                </a:lnTo>
                <a:lnTo>
                  <a:pt x="88760" y="180340"/>
                </a:lnTo>
                <a:lnTo>
                  <a:pt x="75730" y="184150"/>
                </a:lnTo>
                <a:lnTo>
                  <a:pt x="78816" y="184150"/>
                </a:lnTo>
                <a:lnTo>
                  <a:pt x="82105" y="185420"/>
                </a:lnTo>
                <a:lnTo>
                  <a:pt x="65519" y="190500"/>
                </a:lnTo>
                <a:lnTo>
                  <a:pt x="55880" y="193040"/>
                </a:lnTo>
                <a:lnTo>
                  <a:pt x="66992" y="193040"/>
                </a:lnTo>
                <a:lnTo>
                  <a:pt x="71488" y="191770"/>
                </a:lnTo>
                <a:lnTo>
                  <a:pt x="72263" y="191770"/>
                </a:lnTo>
                <a:lnTo>
                  <a:pt x="78384" y="190500"/>
                </a:lnTo>
                <a:lnTo>
                  <a:pt x="86753" y="187960"/>
                </a:lnTo>
                <a:lnTo>
                  <a:pt x="92049" y="187071"/>
                </a:lnTo>
                <a:lnTo>
                  <a:pt x="88087" y="188658"/>
                </a:lnTo>
                <a:lnTo>
                  <a:pt x="84823" y="189801"/>
                </a:lnTo>
                <a:lnTo>
                  <a:pt x="90208" y="188417"/>
                </a:lnTo>
                <a:lnTo>
                  <a:pt x="94361" y="187248"/>
                </a:lnTo>
                <a:lnTo>
                  <a:pt x="94284" y="186690"/>
                </a:lnTo>
                <a:lnTo>
                  <a:pt x="99618" y="184150"/>
                </a:lnTo>
                <a:lnTo>
                  <a:pt x="105410" y="182880"/>
                </a:lnTo>
                <a:lnTo>
                  <a:pt x="111950" y="180340"/>
                </a:lnTo>
                <a:lnTo>
                  <a:pt x="119583" y="179070"/>
                </a:lnTo>
                <a:lnTo>
                  <a:pt x="122631" y="179070"/>
                </a:lnTo>
                <a:lnTo>
                  <a:pt x="118059" y="181610"/>
                </a:lnTo>
                <a:lnTo>
                  <a:pt x="120053" y="181610"/>
                </a:lnTo>
                <a:lnTo>
                  <a:pt x="125564" y="179070"/>
                </a:lnTo>
                <a:lnTo>
                  <a:pt x="128320" y="177800"/>
                </a:lnTo>
                <a:lnTo>
                  <a:pt x="153479" y="170180"/>
                </a:lnTo>
                <a:lnTo>
                  <a:pt x="162801" y="166370"/>
                </a:lnTo>
                <a:lnTo>
                  <a:pt x="159918" y="167640"/>
                </a:lnTo>
                <a:lnTo>
                  <a:pt x="160108" y="168910"/>
                </a:lnTo>
                <a:lnTo>
                  <a:pt x="161175" y="168910"/>
                </a:lnTo>
                <a:lnTo>
                  <a:pt x="166751" y="166370"/>
                </a:lnTo>
                <a:lnTo>
                  <a:pt x="173710" y="165100"/>
                </a:lnTo>
                <a:lnTo>
                  <a:pt x="174777" y="163830"/>
                </a:lnTo>
                <a:lnTo>
                  <a:pt x="173951" y="166370"/>
                </a:lnTo>
                <a:lnTo>
                  <a:pt x="179235" y="163830"/>
                </a:lnTo>
                <a:lnTo>
                  <a:pt x="181876" y="162560"/>
                </a:lnTo>
                <a:lnTo>
                  <a:pt x="181076" y="162560"/>
                </a:lnTo>
                <a:lnTo>
                  <a:pt x="181051" y="161290"/>
                </a:lnTo>
                <a:lnTo>
                  <a:pt x="191274" y="158750"/>
                </a:lnTo>
                <a:lnTo>
                  <a:pt x="189395" y="160020"/>
                </a:lnTo>
                <a:lnTo>
                  <a:pt x="190385" y="160020"/>
                </a:lnTo>
                <a:lnTo>
                  <a:pt x="186474" y="161290"/>
                </a:lnTo>
                <a:lnTo>
                  <a:pt x="195516" y="158750"/>
                </a:lnTo>
                <a:lnTo>
                  <a:pt x="204546" y="156210"/>
                </a:lnTo>
                <a:lnTo>
                  <a:pt x="234454" y="147358"/>
                </a:lnTo>
                <a:lnTo>
                  <a:pt x="224980" y="150469"/>
                </a:lnTo>
                <a:lnTo>
                  <a:pt x="233870" y="149009"/>
                </a:lnTo>
                <a:lnTo>
                  <a:pt x="237312" y="146519"/>
                </a:lnTo>
                <a:lnTo>
                  <a:pt x="256044" y="140970"/>
                </a:lnTo>
                <a:lnTo>
                  <a:pt x="256209" y="142240"/>
                </a:lnTo>
                <a:lnTo>
                  <a:pt x="250088" y="143510"/>
                </a:lnTo>
                <a:lnTo>
                  <a:pt x="244106" y="146050"/>
                </a:lnTo>
                <a:lnTo>
                  <a:pt x="244767" y="147320"/>
                </a:lnTo>
                <a:lnTo>
                  <a:pt x="269189" y="139700"/>
                </a:lnTo>
                <a:lnTo>
                  <a:pt x="286816" y="133350"/>
                </a:lnTo>
                <a:lnTo>
                  <a:pt x="290347" y="132080"/>
                </a:lnTo>
                <a:close/>
              </a:path>
              <a:path w="1055370" h="935989">
                <a:moveTo>
                  <a:pt x="300520" y="121920"/>
                </a:moveTo>
                <a:lnTo>
                  <a:pt x="299262" y="120650"/>
                </a:lnTo>
                <a:lnTo>
                  <a:pt x="299072" y="120650"/>
                </a:lnTo>
                <a:lnTo>
                  <a:pt x="300520" y="121920"/>
                </a:lnTo>
                <a:close/>
              </a:path>
              <a:path w="1055370" h="935989">
                <a:moveTo>
                  <a:pt x="303403" y="490194"/>
                </a:moveTo>
                <a:lnTo>
                  <a:pt x="303199" y="489889"/>
                </a:lnTo>
                <a:lnTo>
                  <a:pt x="303403" y="490194"/>
                </a:lnTo>
                <a:close/>
              </a:path>
              <a:path w="1055370" h="935989">
                <a:moveTo>
                  <a:pt x="303847" y="911860"/>
                </a:moveTo>
                <a:lnTo>
                  <a:pt x="252895" y="911860"/>
                </a:lnTo>
                <a:lnTo>
                  <a:pt x="248920" y="911860"/>
                </a:lnTo>
                <a:lnTo>
                  <a:pt x="219773" y="920750"/>
                </a:lnTo>
                <a:lnTo>
                  <a:pt x="211658" y="891540"/>
                </a:lnTo>
                <a:lnTo>
                  <a:pt x="209892" y="885190"/>
                </a:lnTo>
                <a:lnTo>
                  <a:pt x="203923" y="862330"/>
                </a:lnTo>
                <a:lnTo>
                  <a:pt x="181711" y="778510"/>
                </a:lnTo>
                <a:lnTo>
                  <a:pt x="170662" y="740410"/>
                </a:lnTo>
                <a:lnTo>
                  <a:pt x="166839" y="734060"/>
                </a:lnTo>
                <a:lnTo>
                  <a:pt x="163118" y="726440"/>
                </a:lnTo>
                <a:lnTo>
                  <a:pt x="160337" y="715010"/>
                </a:lnTo>
                <a:lnTo>
                  <a:pt x="158788" y="708660"/>
                </a:lnTo>
                <a:lnTo>
                  <a:pt x="163499" y="717550"/>
                </a:lnTo>
                <a:lnTo>
                  <a:pt x="160629" y="708660"/>
                </a:lnTo>
                <a:lnTo>
                  <a:pt x="159410" y="704850"/>
                </a:lnTo>
                <a:lnTo>
                  <a:pt x="155473" y="692150"/>
                </a:lnTo>
                <a:lnTo>
                  <a:pt x="153187" y="684530"/>
                </a:lnTo>
                <a:lnTo>
                  <a:pt x="151650" y="679450"/>
                </a:lnTo>
                <a:lnTo>
                  <a:pt x="147929" y="666750"/>
                </a:lnTo>
                <a:lnTo>
                  <a:pt x="140931" y="642620"/>
                </a:lnTo>
                <a:lnTo>
                  <a:pt x="140703" y="642620"/>
                </a:lnTo>
                <a:lnTo>
                  <a:pt x="140855" y="641350"/>
                </a:lnTo>
                <a:lnTo>
                  <a:pt x="142240" y="640080"/>
                </a:lnTo>
                <a:lnTo>
                  <a:pt x="143802" y="637540"/>
                </a:lnTo>
                <a:lnTo>
                  <a:pt x="144881" y="635000"/>
                </a:lnTo>
                <a:lnTo>
                  <a:pt x="147205" y="632460"/>
                </a:lnTo>
                <a:lnTo>
                  <a:pt x="148285" y="631190"/>
                </a:lnTo>
                <a:lnTo>
                  <a:pt x="149720" y="629920"/>
                </a:lnTo>
                <a:lnTo>
                  <a:pt x="156159" y="626186"/>
                </a:lnTo>
                <a:lnTo>
                  <a:pt x="158127" y="625398"/>
                </a:lnTo>
                <a:lnTo>
                  <a:pt x="162852" y="623570"/>
                </a:lnTo>
                <a:lnTo>
                  <a:pt x="168389" y="625398"/>
                </a:lnTo>
                <a:lnTo>
                  <a:pt x="170865" y="626186"/>
                </a:lnTo>
                <a:lnTo>
                  <a:pt x="176403" y="627380"/>
                </a:lnTo>
                <a:lnTo>
                  <a:pt x="182511" y="629920"/>
                </a:lnTo>
                <a:lnTo>
                  <a:pt x="188849" y="632460"/>
                </a:lnTo>
                <a:lnTo>
                  <a:pt x="195427" y="636270"/>
                </a:lnTo>
                <a:lnTo>
                  <a:pt x="192303" y="635000"/>
                </a:lnTo>
                <a:lnTo>
                  <a:pt x="191846" y="635000"/>
                </a:lnTo>
                <a:lnTo>
                  <a:pt x="187261" y="633730"/>
                </a:lnTo>
                <a:lnTo>
                  <a:pt x="191566" y="636270"/>
                </a:lnTo>
                <a:lnTo>
                  <a:pt x="197358" y="638810"/>
                </a:lnTo>
                <a:lnTo>
                  <a:pt x="204203" y="641350"/>
                </a:lnTo>
                <a:lnTo>
                  <a:pt x="211645" y="642620"/>
                </a:lnTo>
                <a:lnTo>
                  <a:pt x="216649" y="643890"/>
                </a:lnTo>
                <a:lnTo>
                  <a:pt x="228549" y="643890"/>
                </a:lnTo>
                <a:lnTo>
                  <a:pt x="230416" y="642620"/>
                </a:lnTo>
                <a:lnTo>
                  <a:pt x="238963" y="642620"/>
                </a:lnTo>
                <a:lnTo>
                  <a:pt x="232460" y="643890"/>
                </a:lnTo>
                <a:lnTo>
                  <a:pt x="245795" y="643890"/>
                </a:lnTo>
                <a:lnTo>
                  <a:pt x="250875" y="642620"/>
                </a:lnTo>
                <a:lnTo>
                  <a:pt x="254342" y="641350"/>
                </a:lnTo>
                <a:lnTo>
                  <a:pt x="263994" y="637540"/>
                </a:lnTo>
                <a:lnTo>
                  <a:pt x="269773" y="636270"/>
                </a:lnTo>
                <a:lnTo>
                  <a:pt x="272935" y="635000"/>
                </a:lnTo>
                <a:lnTo>
                  <a:pt x="274027" y="635000"/>
                </a:lnTo>
                <a:lnTo>
                  <a:pt x="270484" y="637260"/>
                </a:lnTo>
                <a:lnTo>
                  <a:pt x="276098" y="635000"/>
                </a:lnTo>
                <a:lnTo>
                  <a:pt x="277787" y="633730"/>
                </a:lnTo>
                <a:lnTo>
                  <a:pt x="279476" y="632460"/>
                </a:lnTo>
                <a:lnTo>
                  <a:pt x="283260" y="631190"/>
                </a:lnTo>
                <a:lnTo>
                  <a:pt x="286258" y="628650"/>
                </a:lnTo>
                <a:lnTo>
                  <a:pt x="289331" y="627380"/>
                </a:lnTo>
                <a:lnTo>
                  <a:pt x="290588" y="626186"/>
                </a:lnTo>
                <a:lnTo>
                  <a:pt x="261010" y="626186"/>
                </a:lnTo>
                <a:lnTo>
                  <a:pt x="258508" y="626186"/>
                </a:lnTo>
                <a:lnTo>
                  <a:pt x="255473" y="627380"/>
                </a:lnTo>
                <a:lnTo>
                  <a:pt x="252971" y="628650"/>
                </a:lnTo>
                <a:lnTo>
                  <a:pt x="250444" y="628650"/>
                </a:lnTo>
                <a:lnTo>
                  <a:pt x="248818" y="629920"/>
                </a:lnTo>
                <a:lnTo>
                  <a:pt x="245325" y="631190"/>
                </a:lnTo>
                <a:lnTo>
                  <a:pt x="243484" y="632460"/>
                </a:lnTo>
                <a:lnTo>
                  <a:pt x="240487" y="632460"/>
                </a:lnTo>
                <a:lnTo>
                  <a:pt x="237464" y="633730"/>
                </a:lnTo>
                <a:lnTo>
                  <a:pt x="227037" y="633730"/>
                </a:lnTo>
                <a:lnTo>
                  <a:pt x="220878" y="632460"/>
                </a:lnTo>
                <a:lnTo>
                  <a:pt x="227838" y="632460"/>
                </a:lnTo>
                <a:lnTo>
                  <a:pt x="231711" y="631190"/>
                </a:lnTo>
                <a:lnTo>
                  <a:pt x="232206" y="631190"/>
                </a:lnTo>
                <a:lnTo>
                  <a:pt x="231305" y="629920"/>
                </a:lnTo>
                <a:lnTo>
                  <a:pt x="217220" y="629920"/>
                </a:lnTo>
                <a:lnTo>
                  <a:pt x="215150" y="628650"/>
                </a:lnTo>
                <a:lnTo>
                  <a:pt x="208673" y="627380"/>
                </a:lnTo>
                <a:lnTo>
                  <a:pt x="201980" y="624840"/>
                </a:lnTo>
                <a:lnTo>
                  <a:pt x="198716" y="623570"/>
                </a:lnTo>
                <a:lnTo>
                  <a:pt x="195465" y="622300"/>
                </a:lnTo>
                <a:lnTo>
                  <a:pt x="137845" y="622300"/>
                </a:lnTo>
                <a:lnTo>
                  <a:pt x="137452" y="622300"/>
                </a:lnTo>
                <a:lnTo>
                  <a:pt x="135166" y="626186"/>
                </a:lnTo>
                <a:lnTo>
                  <a:pt x="132930" y="629920"/>
                </a:lnTo>
                <a:lnTo>
                  <a:pt x="129425" y="637540"/>
                </a:lnTo>
                <a:lnTo>
                  <a:pt x="127342" y="641350"/>
                </a:lnTo>
                <a:lnTo>
                  <a:pt x="128841" y="643890"/>
                </a:lnTo>
                <a:lnTo>
                  <a:pt x="131699" y="652780"/>
                </a:lnTo>
                <a:lnTo>
                  <a:pt x="134416" y="660400"/>
                </a:lnTo>
                <a:lnTo>
                  <a:pt x="137083" y="669290"/>
                </a:lnTo>
                <a:lnTo>
                  <a:pt x="142074" y="684530"/>
                </a:lnTo>
                <a:lnTo>
                  <a:pt x="138709" y="679450"/>
                </a:lnTo>
                <a:lnTo>
                  <a:pt x="138658" y="675640"/>
                </a:lnTo>
                <a:lnTo>
                  <a:pt x="138226" y="679450"/>
                </a:lnTo>
                <a:lnTo>
                  <a:pt x="138150" y="680821"/>
                </a:lnTo>
                <a:lnTo>
                  <a:pt x="139649" y="683260"/>
                </a:lnTo>
                <a:lnTo>
                  <a:pt x="140766" y="684530"/>
                </a:lnTo>
                <a:lnTo>
                  <a:pt x="142405" y="685800"/>
                </a:lnTo>
                <a:lnTo>
                  <a:pt x="145503" y="694690"/>
                </a:lnTo>
                <a:lnTo>
                  <a:pt x="146265" y="699770"/>
                </a:lnTo>
                <a:lnTo>
                  <a:pt x="149148" y="713740"/>
                </a:lnTo>
                <a:lnTo>
                  <a:pt x="147878" y="715010"/>
                </a:lnTo>
                <a:lnTo>
                  <a:pt x="143014" y="698500"/>
                </a:lnTo>
                <a:lnTo>
                  <a:pt x="144094" y="706120"/>
                </a:lnTo>
                <a:lnTo>
                  <a:pt x="146469" y="713740"/>
                </a:lnTo>
                <a:lnTo>
                  <a:pt x="149212" y="722630"/>
                </a:lnTo>
                <a:lnTo>
                  <a:pt x="151384" y="728980"/>
                </a:lnTo>
                <a:lnTo>
                  <a:pt x="150075" y="728980"/>
                </a:lnTo>
                <a:lnTo>
                  <a:pt x="155016" y="742950"/>
                </a:lnTo>
                <a:lnTo>
                  <a:pt x="159029" y="754380"/>
                </a:lnTo>
                <a:lnTo>
                  <a:pt x="163042" y="764540"/>
                </a:lnTo>
                <a:lnTo>
                  <a:pt x="168008" y="781050"/>
                </a:lnTo>
                <a:lnTo>
                  <a:pt x="167944" y="778510"/>
                </a:lnTo>
                <a:lnTo>
                  <a:pt x="171234" y="786130"/>
                </a:lnTo>
                <a:lnTo>
                  <a:pt x="172351" y="791210"/>
                </a:lnTo>
                <a:lnTo>
                  <a:pt x="173342" y="797560"/>
                </a:lnTo>
                <a:lnTo>
                  <a:pt x="176276" y="805180"/>
                </a:lnTo>
                <a:lnTo>
                  <a:pt x="175069" y="810260"/>
                </a:lnTo>
                <a:lnTo>
                  <a:pt x="183235" y="833120"/>
                </a:lnTo>
                <a:lnTo>
                  <a:pt x="192989" y="862330"/>
                </a:lnTo>
                <a:lnTo>
                  <a:pt x="189090" y="853440"/>
                </a:lnTo>
                <a:lnTo>
                  <a:pt x="185737" y="844550"/>
                </a:lnTo>
                <a:lnTo>
                  <a:pt x="180479" y="830580"/>
                </a:lnTo>
                <a:lnTo>
                  <a:pt x="176987" y="820420"/>
                </a:lnTo>
                <a:lnTo>
                  <a:pt x="177241" y="821690"/>
                </a:lnTo>
                <a:lnTo>
                  <a:pt x="179298" y="829310"/>
                </a:lnTo>
                <a:lnTo>
                  <a:pt x="182803" y="840740"/>
                </a:lnTo>
                <a:lnTo>
                  <a:pt x="186296" y="850900"/>
                </a:lnTo>
                <a:lnTo>
                  <a:pt x="188455" y="855980"/>
                </a:lnTo>
                <a:lnTo>
                  <a:pt x="188074" y="854710"/>
                </a:lnTo>
                <a:lnTo>
                  <a:pt x="187617" y="853440"/>
                </a:lnTo>
                <a:lnTo>
                  <a:pt x="185585" y="848360"/>
                </a:lnTo>
                <a:lnTo>
                  <a:pt x="184848" y="844550"/>
                </a:lnTo>
                <a:lnTo>
                  <a:pt x="188925" y="854710"/>
                </a:lnTo>
                <a:lnTo>
                  <a:pt x="193040" y="864870"/>
                </a:lnTo>
                <a:lnTo>
                  <a:pt x="197180" y="877570"/>
                </a:lnTo>
                <a:lnTo>
                  <a:pt x="201333" y="891540"/>
                </a:lnTo>
                <a:lnTo>
                  <a:pt x="199440" y="890270"/>
                </a:lnTo>
                <a:lnTo>
                  <a:pt x="200164" y="895350"/>
                </a:lnTo>
                <a:lnTo>
                  <a:pt x="202946" y="908050"/>
                </a:lnTo>
                <a:lnTo>
                  <a:pt x="205473" y="916940"/>
                </a:lnTo>
                <a:lnTo>
                  <a:pt x="210959" y="935990"/>
                </a:lnTo>
                <a:lnTo>
                  <a:pt x="222732" y="933450"/>
                </a:lnTo>
                <a:lnTo>
                  <a:pt x="231292" y="930910"/>
                </a:lnTo>
                <a:lnTo>
                  <a:pt x="237566" y="929640"/>
                </a:lnTo>
                <a:lnTo>
                  <a:pt x="242455" y="929640"/>
                </a:lnTo>
                <a:lnTo>
                  <a:pt x="272605" y="920750"/>
                </a:lnTo>
                <a:lnTo>
                  <a:pt x="294640" y="914400"/>
                </a:lnTo>
                <a:lnTo>
                  <a:pt x="303847" y="911860"/>
                </a:lnTo>
                <a:close/>
              </a:path>
              <a:path w="1055370" h="935989">
                <a:moveTo>
                  <a:pt x="304190" y="591388"/>
                </a:moveTo>
                <a:lnTo>
                  <a:pt x="300761" y="595934"/>
                </a:lnTo>
                <a:lnTo>
                  <a:pt x="301739" y="594918"/>
                </a:lnTo>
                <a:lnTo>
                  <a:pt x="302247" y="594423"/>
                </a:lnTo>
                <a:lnTo>
                  <a:pt x="304190" y="591388"/>
                </a:lnTo>
                <a:close/>
              </a:path>
              <a:path w="1055370" h="935989">
                <a:moveTo>
                  <a:pt x="311594" y="505561"/>
                </a:moveTo>
                <a:lnTo>
                  <a:pt x="311175" y="504190"/>
                </a:lnTo>
                <a:lnTo>
                  <a:pt x="310870" y="504190"/>
                </a:lnTo>
                <a:lnTo>
                  <a:pt x="311594" y="505561"/>
                </a:lnTo>
                <a:close/>
              </a:path>
              <a:path w="1055370" h="935989">
                <a:moveTo>
                  <a:pt x="312483" y="573049"/>
                </a:moveTo>
                <a:lnTo>
                  <a:pt x="312381" y="571182"/>
                </a:lnTo>
                <a:lnTo>
                  <a:pt x="311734" y="571182"/>
                </a:lnTo>
                <a:lnTo>
                  <a:pt x="311264" y="571233"/>
                </a:lnTo>
                <a:lnTo>
                  <a:pt x="310083" y="573024"/>
                </a:lnTo>
                <a:lnTo>
                  <a:pt x="308762" y="577596"/>
                </a:lnTo>
                <a:lnTo>
                  <a:pt x="311619" y="575868"/>
                </a:lnTo>
                <a:lnTo>
                  <a:pt x="312483" y="573049"/>
                </a:lnTo>
                <a:close/>
              </a:path>
              <a:path w="1055370" h="935989">
                <a:moveTo>
                  <a:pt x="316953" y="483946"/>
                </a:moveTo>
                <a:lnTo>
                  <a:pt x="315899" y="481926"/>
                </a:lnTo>
                <a:lnTo>
                  <a:pt x="316953" y="483946"/>
                </a:lnTo>
                <a:close/>
              </a:path>
              <a:path w="1055370" h="935989">
                <a:moveTo>
                  <a:pt x="317588" y="131292"/>
                </a:moveTo>
                <a:lnTo>
                  <a:pt x="317195" y="130962"/>
                </a:lnTo>
                <a:lnTo>
                  <a:pt x="315899" y="131292"/>
                </a:lnTo>
                <a:lnTo>
                  <a:pt x="317588" y="131292"/>
                </a:lnTo>
                <a:close/>
              </a:path>
              <a:path w="1055370" h="935989">
                <a:moveTo>
                  <a:pt x="317944" y="130771"/>
                </a:moveTo>
                <a:lnTo>
                  <a:pt x="310159" y="124942"/>
                </a:lnTo>
                <a:lnTo>
                  <a:pt x="317195" y="130962"/>
                </a:lnTo>
                <a:lnTo>
                  <a:pt x="317944" y="130771"/>
                </a:lnTo>
                <a:close/>
              </a:path>
              <a:path w="1055370" h="935989">
                <a:moveTo>
                  <a:pt x="318249" y="269824"/>
                </a:moveTo>
                <a:lnTo>
                  <a:pt x="317068" y="266484"/>
                </a:lnTo>
                <a:lnTo>
                  <a:pt x="315531" y="263321"/>
                </a:lnTo>
                <a:lnTo>
                  <a:pt x="314604" y="262915"/>
                </a:lnTo>
                <a:lnTo>
                  <a:pt x="317461" y="268465"/>
                </a:lnTo>
                <a:lnTo>
                  <a:pt x="318249" y="269824"/>
                </a:lnTo>
                <a:close/>
              </a:path>
              <a:path w="1055370" h="935989">
                <a:moveTo>
                  <a:pt x="324485" y="503224"/>
                </a:moveTo>
                <a:lnTo>
                  <a:pt x="322986" y="497624"/>
                </a:lnTo>
                <a:lnTo>
                  <a:pt x="320192" y="490613"/>
                </a:lnTo>
                <a:lnTo>
                  <a:pt x="316966" y="483946"/>
                </a:lnTo>
                <a:lnTo>
                  <a:pt x="319862" y="490220"/>
                </a:lnTo>
                <a:lnTo>
                  <a:pt x="322554" y="496595"/>
                </a:lnTo>
                <a:lnTo>
                  <a:pt x="324485" y="503224"/>
                </a:lnTo>
                <a:close/>
              </a:path>
              <a:path w="1055370" h="935989">
                <a:moveTo>
                  <a:pt x="329425" y="564121"/>
                </a:moveTo>
                <a:lnTo>
                  <a:pt x="328091" y="567690"/>
                </a:lnTo>
                <a:lnTo>
                  <a:pt x="326656" y="571436"/>
                </a:lnTo>
                <a:lnTo>
                  <a:pt x="325551" y="575119"/>
                </a:lnTo>
                <a:lnTo>
                  <a:pt x="325602" y="574040"/>
                </a:lnTo>
                <a:lnTo>
                  <a:pt x="325653" y="572770"/>
                </a:lnTo>
                <a:lnTo>
                  <a:pt x="326326" y="568960"/>
                </a:lnTo>
                <a:lnTo>
                  <a:pt x="327190" y="565150"/>
                </a:lnTo>
                <a:lnTo>
                  <a:pt x="328930" y="553720"/>
                </a:lnTo>
                <a:lnTo>
                  <a:pt x="329158" y="549910"/>
                </a:lnTo>
                <a:lnTo>
                  <a:pt x="329272" y="542290"/>
                </a:lnTo>
                <a:lnTo>
                  <a:pt x="329006" y="539750"/>
                </a:lnTo>
                <a:lnTo>
                  <a:pt x="328485" y="537210"/>
                </a:lnTo>
                <a:lnTo>
                  <a:pt x="328891" y="534670"/>
                </a:lnTo>
                <a:lnTo>
                  <a:pt x="328853" y="528320"/>
                </a:lnTo>
                <a:lnTo>
                  <a:pt x="328549" y="524510"/>
                </a:lnTo>
                <a:lnTo>
                  <a:pt x="328447" y="523240"/>
                </a:lnTo>
                <a:lnTo>
                  <a:pt x="317868" y="491045"/>
                </a:lnTo>
                <a:lnTo>
                  <a:pt x="317969" y="491490"/>
                </a:lnTo>
                <a:lnTo>
                  <a:pt x="316712" y="488950"/>
                </a:lnTo>
                <a:lnTo>
                  <a:pt x="317868" y="491045"/>
                </a:lnTo>
                <a:lnTo>
                  <a:pt x="317411" y="488950"/>
                </a:lnTo>
                <a:lnTo>
                  <a:pt x="317169" y="487832"/>
                </a:lnTo>
                <a:lnTo>
                  <a:pt x="317144" y="487680"/>
                </a:lnTo>
                <a:lnTo>
                  <a:pt x="316242" y="485406"/>
                </a:lnTo>
                <a:lnTo>
                  <a:pt x="315074" y="482600"/>
                </a:lnTo>
                <a:lnTo>
                  <a:pt x="314045" y="480060"/>
                </a:lnTo>
                <a:lnTo>
                  <a:pt x="315849" y="482600"/>
                </a:lnTo>
                <a:lnTo>
                  <a:pt x="314477" y="480060"/>
                </a:lnTo>
                <a:lnTo>
                  <a:pt x="312407" y="476250"/>
                </a:lnTo>
                <a:lnTo>
                  <a:pt x="307975" y="469900"/>
                </a:lnTo>
                <a:lnTo>
                  <a:pt x="306920" y="468630"/>
                </a:lnTo>
                <a:lnTo>
                  <a:pt x="304812" y="466090"/>
                </a:lnTo>
                <a:lnTo>
                  <a:pt x="303644" y="464820"/>
                </a:lnTo>
                <a:lnTo>
                  <a:pt x="301307" y="462280"/>
                </a:lnTo>
                <a:lnTo>
                  <a:pt x="299110" y="459740"/>
                </a:lnTo>
                <a:lnTo>
                  <a:pt x="299237" y="461010"/>
                </a:lnTo>
                <a:lnTo>
                  <a:pt x="299364" y="462280"/>
                </a:lnTo>
                <a:lnTo>
                  <a:pt x="292862" y="453390"/>
                </a:lnTo>
                <a:lnTo>
                  <a:pt x="285127" y="447040"/>
                </a:lnTo>
                <a:lnTo>
                  <a:pt x="276631" y="440690"/>
                </a:lnTo>
                <a:lnTo>
                  <a:pt x="274434" y="439420"/>
                </a:lnTo>
                <a:lnTo>
                  <a:pt x="267855" y="435610"/>
                </a:lnTo>
                <a:lnTo>
                  <a:pt x="259219" y="433070"/>
                </a:lnTo>
                <a:lnTo>
                  <a:pt x="251053" y="430530"/>
                </a:lnTo>
                <a:lnTo>
                  <a:pt x="243649" y="427990"/>
                </a:lnTo>
                <a:lnTo>
                  <a:pt x="237236" y="426720"/>
                </a:lnTo>
                <a:lnTo>
                  <a:pt x="220052" y="426720"/>
                </a:lnTo>
                <a:lnTo>
                  <a:pt x="203835" y="430530"/>
                </a:lnTo>
                <a:lnTo>
                  <a:pt x="165417" y="449580"/>
                </a:lnTo>
                <a:lnTo>
                  <a:pt x="139661" y="483870"/>
                </a:lnTo>
                <a:lnTo>
                  <a:pt x="135928" y="488950"/>
                </a:lnTo>
                <a:lnTo>
                  <a:pt x="135204" y="487832"/>
                </a:lnTo>
                <a:lnTo>
                  <a:pt x="131673" y="494030"/>
                </a:lnTo>
                <a:lnTo>
                  <a:pt x="128003" y="499110"/>
                </a:lnTo>
                <a:lnTo>
                  <a:pt x="125971" y="501650"/>
                </a:lnTo>
                <a:lnTo>
                  <a:pt x="124968" y="501650"/>
                </a:lnTo>
                <a:lnTo>
                  <a:pt x="123926" y="502920"/>
                </a:lnTo>
                <a:lnTo>
                  <a:pt x="122313" y="504190"/>
                </a:lnTo>
                <a:lnTo>
                  <a:pt x="118948" y="504190"/>
                </a:lnTo>
                <a:lnTo>
                  <a:pt x="114973" y="502920"/>
                </a:lnTo>
                <a:lnTo>
                  <a:pt x="111696" y="501650"/>
                </a:lnTo>
                <a:lnTo>
                  <a:pt x="108394" y="500443"/>
                </a:lnTo>
                <a:lnTo>
                  <a:pt x="104597" y="499110"/>
                </a:lnTo>
                <a:lnTo>
                  <a:pt x="100965" y="496570"/>
                </a:lnTo>
                <a:lnTo>
                  <a:pt x="93726" y="492760"/>
                </a:lnTo>
                <a:lnTo>
                  <a:pt x="105803" y="497840"/>
                </a:lnTo>
                <a:lnTo>
                  <a:pt x="108750" y="499110"/>
                </a:lnTo>
                <a:lnTo>
                  <a:pt x="104965" y="496570"/>
                </a:lnTo>
                <a:lnTo>
                  <a:pt x="101066" y="495300"/>
                </a:lnTo>
                <a:lnTo>
                  <a:pt x="97828" y="492760"/>
                </a:lnTo>
                <a:lnTo>
                  <a:pt x="96507" y="492760"/>
                </a:lnTo>
                <a:lnTo>
                  <a:pt x="96443" y="491490"/>
                </a:lnTo>
                <a:lnTo>
                  <a:pt x="95288" y="487832"/>
                </a:lnTo>
                <a:lnTo>
                  <a:pt x="95237" y="487680"/>
                </a:lnTo>
                <a:lnTo>
                  <a:pt x="94830" y="486410"/>
                </a:lnTo>
                <a:lnTo>
                  <a:pt x="90614" y="471703"/>
                </a:lnTo>
                <a:lnTo>
                  <a:pt x="90614" y="501650"/>
                </a:lnTo>
                <a:lnTo>
                  <a:pt x="89903" y="500443"/>
                </a:lnTo>
                <a:lnTo>
                  <a:pt x="90614" y="501650"/>
                </a:lnTo>
                <a:lnTo>
                  <a:pt x="90614" y="471703"/>
                </a:lnTo>
                <a:lnTo>
                  <a:pt x="85915" y="455307"/>
                </a:lnTo>
                <a:lnTo>
                  <a:pt x="85915" y="499960"/>
                </a:lnTo>
                <a:lnTo>
                  <a:pt x="85458" y="499110"/>
                </a:lnTo>
                <a:lnTo>
                  <a:pt x="84912" y="496570"/>
                </a:lnTo>
                <a:lnTo>
                  <a:pt x="85915" y="499960"/>
                </a:lnTo>
                <a:lnTo>
                  <a:pt x="85915" y="455307"/>
                </a:lnTo>
                <a:lnTo>
                  <a:pt x="84277" y="449580"/>
                </a:lnTo>
                <a:lnTo>
                  <a:pt x="80784" y="438150"/>
                </a:lnTo>
                <a:lnTo>
                  <a:pt x="77177" y="426720"/>
                </a:lnTo>
                <a:lnTo>
                  <a:pt x="74663" y="419100"/>
                </a:lnTo>
                <a:lnTo>
                  <a:pt x="73406" y="415290"/>
                </a:lnTo>
                <a:lnTo>
                  <a:pt x="73698" y="415290"/>
                </a:lnTo>
                <a:lnTo>
                  <a:pt x="74993" y="417931"/>
                </a:lnTo>
                <a:lnTo>
                  <a:pt x="74231" y="415290"/>
                </a:lnTo>
                <a:lnTo>
                  <a:pt x="73977" y="414020"/>
                </a:lnTo>
                <a:lnTo>
                  <a:pt x="72745" y="407898"/>
                </a:lnTo>
                <a:lnTo>
                  <a:pt x="72631" y="407327"/>
                </a:lnTo>
                <a:lnTo>
                  <a:pt x="72542" y="406857"/>
                </a:lnTo>
                <a:lnTo>
                  <a:pt x="72466" y="406501"/>
                </a:lnTo>
                <a:lnTo>
                  <a:pt x="72059" y="406857"/>
                </a:lnTo>
                <a:lnTo>
                  <a:pt x="71653" y="407327"/>
                </a:lnTo>
                <a:lnTo>
                  <a:pt x="71374" y="407758"/>
                </a:lnTo>
                <a:lnTo>
                  <a:pt x="73380" y="414020"/>
                </a:lnTo>
                <a:lnTo>
                  <a:pt x="72034" y="414020"/>
                </a:lnTo>
                <a:lnTo>
                  <a:pt x="68186" y="406501"/>
                </a:lnTo>
                <a:lnTo>
                  <a:pt x="63817" y="394982"/>
                </a:lnTo>
                <a:lnTo>
                  <a:pt x="61239" y="389890"/>
                </a:lnTo>
                <a:lnTo>
                  <a:pt x="62992" y="389890"/>
                </a:lnTo>
                <a:lnTo>
                  <a:pt x="59613" y="372110"/>
                </a:lnTo>
                <a:lnTo>
                  <a:pt x="62890" y="374650"/>
                </a:lnTo>
                <a:lnTo>
                  <a:pt x="61963" y="372110"/>
                </a:lnTo>
                <a:lnTo>
                  <a:pt x="61506" y="370840"/>
                </a:lnTo>
                <a:lnTo>
                  <a:pt x="59969" y="367030"/>
                </a:lnTo>
                <a:lnTo>
                  <a:pt x="59448" y="365760"/>
                </a:lnTo>
                <a:lnTo>
                  <a:pt x="58839" y="367030"/>
                </a:lnTo>
                <a:lnTo>
                  <a:pt x="57404" y="360680"/>
                </a:lnTo>
                <a:lnTo>
                  <a:pt x="57378" y="359410"/>
                </a:lnTo>
                <a:lnTo>
                  <a:pt x="60096" y="364490"/>
                </a:lnTo>
                <a:lnTo>
                  <a:pt x="58331" y="359410"/>
                </a:lnTo>
                <a:lnTo>
                  <a:pt x="56134" y="353060"/>
                </a:lnTo>
                <a:lnTo>
                  <a:pt x="53746" y="347980"/>
                </a:lnTo>
                <a:lnTo>
                  <a:pt x="51612" y="341630"/>
                </a:lnTo>
                <a:lnTo>
                  <a:pt x="48399" y="331470"/>
                </a:lnTo>
                <a:lnTo>
                  <a:pt x="49174" y="331470"/>
                </a:lnTo>
                <a:lnTo>
                  <a:pt x="49085" y="331203"/>
                </a:lnTo>
                <a:lnTo>
                  <a:pt x="48171" y="328930"/>
                </a:lnTo>
                <a:lnTo>
                  <a:pt x="45605" y="322580"/>
                </a:lnTo>
                <a:lnTo>
                  <a:pt x="42506" y="312420"/>
                </a:lnTo>
                <a:lnTo>
                  <a:pt x="39370" y="300990"/>
                </a:lnTo>
                <a:lnTo>
                  <a:pt x="40043" y="302260"/>
                </a:lnTo>
                <a:lnTo>
                  <a:pt x="40005" y="300990"/>
                </a:lnTo>
                <a:lnTo>
                  <a:pt x="39992" y="300621"/>
                </a:lnTo>
                <a:lnTo>
                  <a:pt x="32512" y="278130"/>
                </a:lnTo>
                <a:lnTo>
                  <a:pt x="28689" y="266700"/>
                </a:lnTo>
                <a:lnTo>
                  <a:pt x="22428" y="247650"/>
                </a:lnTo>
                <a:lnTo>
                  <a:pt x="16433" y="226060"/>
                </a:lnTo>
                <a:lnTo>
                  <a:pt x="19126" y="229870"/>
                </a:lnTo>
                <a:lnTo>
                  <a:pt x="18592" y="227330"/>
                </a:lnTo>
                <a:lnTo>
                  <a:pt x="18300" y="226060"/>
                </a:lnTo>
                <a:lnTo>
                  <a:pt x="17157" y="220980"/>
                </a:lnTo>
                <a:lnTo>
                  <a:pt x="16471" y="218440"/>
                </a:lnTo>
                <a:lnTo>
                  <a:pt x="16243" y="217170"/>
                </a:lnTo>
                <a:lnTo>
                  <a:pt x="16192" y="215900"/>
                </a:lnTo>
                <a:lnTo>
                  <a:pt x="17005" y="215900"/>
                </a:lnTo>
                <a:lnTo>
                  <a:pt x="16078" y="213360"/>
                </a:lnTo>
                <a:lnTo>
                  <a:pt x="17348" y="213360"/>
                </a:lnTo>
                <a:lnTo>
                  <a:pt x="18211" y="212090"/>
                </a:lnTo>
                <a:lnTo>
                  <a:pt x="16141" y="212090"/>
                </a:lnTo>
                <a:lnTo>
                  <a:pt x="18973" y="210820"/>
                </a:lnTo>
                <a:lnTo>
                  <a:pt x="23837" y="209550"/>
                </a:lnTo>
                <a:lnTo>
                  <a:pt x="40487" y="203200"/>
                </a:lnTo>
                <a:lnTo>
                  <a:pt x="46824" y="201930"/>
                </a:lnTo>
                <a:lnTo>
                  <a:pt x="53263" y="199390"/>
                </a:lnTo>
                <a:lnTo>
                  <a:pt x="42608" y="204470"/>
                </a:lnTo>
                <a:lnTo>
                  <a:pt x="70040" y="195580"/>
                </a:lnTo>
                <a:lnTo>
                  <a:pt x="54178" y="199390"/>
                </a:lnTo>
                <a:lnTo>
                  <a:pt x="60236" y="196850"/>
                </a:lnTo>
                <a:lnTo>
                  <a:pt x="60871" y="195580"/>
                </a:lnTo>
                <a:lnTo>
                  <a:pt x="62496" y="194310"/>
                </a:lnTo>
                <a:lnTo>
                  <a:pt x="37211" y="194310"/>
                </a:lnTo>
                <a:lnTo>
                  <a:pt x="35801" y="194310"/>
                </a:lnTo>
                <a:lnTo>
                  <a:pt x="29603" y="195580"/>
                </a:lnTo>
                <a:lnTo>
                  <a:pt x="23698" y="198120"/>
                </a:lnTo>
                <a:lnTo>
                  <a:pt x="0" y="204470"/>
                </a:lnTo>
                <a:lnTo>
                  <a:pt x="3162" y="215900"/>
                </a:lnTo>
                <a:lnTo>
                  <a:pt x="5740" y="226060"/>
                </a:lnTo>
                <a:lnTo>
                  <a:pt x="5219" y="222250"/>
                </a:lnTo>
                <a:lnTo>
                  <a:pt x="5245" y="218440"/>
                </a:lnTo>
                <a:lnTo>
                  <a:pt x="6159" y="222250"/>
                </a:lnTo>
                <a:lnTo>
                  <a:pt x="10363" y="237490"/>
                </a:lnTo>
                <a:lnTo>
                  <a:pt x="12484" y="242570"/>
                </a:lnTo>
                <a:lnTo>
                  <a:pt x="14325" y="246380"/>
                </a:lnTo>
                <a:lnTo>
                  <a:pt x="17665" y="255270"/>
                </a:lnTo>
                <a:lnTo>
                  <a:pt x="17767" y="256540"/>
                </a:lnTo>
                <a:lnTo>
                  <a:pt x="17856" y="257644"/>
                </a:lnTo>
                <a:lnTo>
                  <a:pt x="17970" y="259080"/>
                </a:lnTo>
                <a:lnTo>
                  <a:pt x="18084" y="260350"/>
                </a:lnTo>
                <a:lnTo>
                  <a:pt x="17373" y="260350"/>
                </a:lnTo>
                <a:lnTo>
                  <a:pt x="17462" y="261620"/>
                </a:lnTo>
                <a:lnTo>
                  <a:pt x="17551" y="262890"/>
                </a:lnTo>
                <a:lnTo>
                  <a:pt x="20599" y="273050"/>
                </a:lnTo>
                <a:lnTo>
                  <a:pt x="21577" y="278130"/>
                </a:lnTo>
                <a:lnTo>
                  <a:pt x="20802" y="278130"/>
                </a:lnTo>
                <a:lnTo>
                  <a:pt x="19100" y="275590"/>
                </a:lnTo>
                <a:lnTo>
                  <a:pt x="18199" y="273050"/>
                </a:lnTo>
                <a:lnTo>
                  <a:pt x="18503" y="274320"/>
                </a:lnTo>
                <a:lnTo>
                  <a:pt x="21678" y="284480"/>
                </a:lnTo>
                <a:lnTo>
                  <a:pt x="24815" y="297180"/>
                </a:lnTo>
                <a:lnTo>
                  <a:pt x="27190" y="308610"/>
                </a:lnTo>
                <a:lnTo>
                  <a:pt x="29286" y="317500"/>
                </a:lnTo>
                <a:lnTo>
                  <a:pt x="28270" y="314540"/>
                </a:lnTo>
                <a:lnTo>
                  <a:pt x="28295" y="314960"/>
                </a:lnTo>
                <a:lnTo>
                  <a:pt x="30683" y="322580"/>
                </a:lnTo>
                <a:lnTo>
                  <a:pt x="30581" y="317500"/>
                </a:lnTo>
                <a:lnTo>
                  <a:pt x="33388" y="327660"/>
                </a:lnTo>
                <a:lnTo>
                  <a:pt x="32727" y="327660"/>
                </a:lnTo>
                <a:lnTo>
                  <a:pt x="34137" y="330200"/>
                </a:lnTo>
                <a:lnTo>
                  <a:pt x="34937" y="328930"/>
                </a:lnTo>
                <a:lnTo>
                  <a:pt x="36131" y="328930"/>
                </a:lnTo>
                <a:lnTo>
                  <a:pt x="38696" y="334010"/>
                </a:lnTo>
                <a:lnTo>
                  <a:pt x="40487" y="341630"/>
                </a:lnTo>
                <a:lnTo>
                  <a:pt x="42900" y="349250"/>
                </a:lnTo>
                <a:lnTo>
                  <a:pt x="44805" y="356870"/>
                </a:lnTo>
                <a:lnTo>
                  <a:pt x="44907" y="358241"/>
                </a:lnTo>
                <a:lnTo>
                  <a:pt x="44983" y="359410"/>
                </a:lnTo>
                <a:lnTo>
                  <a:pt x="45072" y="360680"/>
                </a:lnTo>
                <a:lnTo>
                  <a:pt x="44704" y="359410"/>
                </a:lnTo>
                <a:lnTo>
                  <a:pt x="42113" y="350520"/>
                </a:lnTo>
                <a:lnTo>
                  <a:pt x="41300" y="350520"/>
                </a:lnTo>
                <a:lnTo>
                  <a:pt x="40703" y="351472"/>
                </a:lnTo>
                <a:lnTo>
                  <a:pt x="40474" y="351802"/>
                </a:lnTo>
                <a:lnTo>
                  <a:pt x="41516" y="356870"/>
                </a:lnTo>
                <a:lnTo>
                  <a:pt x="41770" y="358241"/>
                </a:lnTo>
                <a:lnTo>
                  <a:pt x="41795" y="359410"/>
                </a:lnTo>
                <a:lnTo>
                  <a:pt x="41160" y="358241"/>
                </a:lnTo>
                <a:lnTo>
                  <a:pt x="43561" y="368300"/>
                </a:lnTo>
                <a:lnTo>
                  <a:pt x="45923" y="373380"/>
                </a:lnTo>
                <a:lnTo>
                  <a:pt x="48653" y="378460"/>
                </a:lnTo>
                <a:lnTo>
                  <a:pt x="52793" y="389890"/>
                </a:lnTo>
                <a:lnTo>
                  <a:pt x="50787" y="387350"/>
                </a:lnTo>
                <a:lnTo>
                  <a:pt x="51549" y="391947"/>
                </a:lnTo>
                <a:lnTo>
                  <a:pt x="54190" y="394982"/>
                </a:lnTo>
                <a:lnTo>
                  <a:pt x="57619" y="403860"/>
                </a:lnTo>
                <a:lnTo>
                  <a:pt x="60020" y="414020"/>
                </a:lnTo>
                <a:lnTo>
                  <a:pt x="61988" y="419100"/>
                </a:lnTo>
                <a:lnTo>
                  <a:pt x="63703" y="424180"/>
                </a:lnTo>
                <a:lnTo>
                  <a:pt x="65341" y="429260"/>
                </a:lnTo>
                <a:lnTo>
                  <a:pt x="63093" y="419100"/>
                </a:lnTo>
                <a:lnTo>
                  <a:pt x="65125" y="422910"/>
                </a:lnTo>
                <a:lnTo>
                  <a:pt x="67119" y="430187"/>
                </a:lnTo>
                <a:lnTo>
                  <a:pt x="67208" y="430530"/>
                </a:lnTo>
                <a:lnTo>
                  <a:pt x="70675" y="440690"/>
                </a:lnTo>
                <a:lnTo>
                  <a:pt x="70205" y="441667"/>
                </a:lnTo>
                <a:lnTo>
                  <a:pt x="71247" y="444500"/>
                </a:lnTo>
                <a:lnTo>
                  <a:pt x="73647" y="455930"/>
                </a:lnTo>
                <a:lnTo>
                  <a:pt x="76174" y="467360"/>
                </a:lnTo>
                <a:lnTo>
                  <a:pt x="79857" y="478790"/>
                </a:lnTo>
                <a:lnTo>
                  <a:pt x="81330" y="487680"/>
                </a:lnTo>
                <a:lnTo>
                  <a:pt x="77952" y="481330"/>
                </a:lnTo>
                <a:lnTo>
                  <a:pt x="79387" y="487680"/>
                </a:lnTo>
                <a:lnTo>
                  <a:pt x="80251" y="490220"/>
                </a:lnTo>
                <a:lnTo>
                  <a:pt x="80962" y="491490"/>
                </a:lnTo>
                <a:lnTo>
                  <a:pt x="82588" y="497840"/>
                </a:lnTo>
                <a:lnTo>
                  <a:pt x="82765" y="497840"/>
                </a:lnTo>
                <a:lnTo>
                  <a:pt x="83337" y="499110"/>
                </a:lnTo>
                <a:lnTo>
                  <a:pt x="83515" y="499973"/>
                </a:lnTo>
                <a:lnTo>
                  <a:pt x="83642" y="500443"/>
                </a:lnTo>
                <a:lnTo>
                  <a:pt x="84416" y="501650"/>
                </a:lnTo>
                <a:lnTo>
                  <a:pt x="85725" y="502920"/>
                </a:lnTo>
                <a:lnTo>
                  <a:pt x="86880" y="504190"/>
                </a:lnTo>
                <a:lnTo>
                  <a:pt x="101866" y="513118"/>
                </a:lnTo>
                <a:lnTo>
                  <a:pt x="105143" y="515620"/>
                </a:lnTo>
                <a:lnTo>
                  <a:pt x="108966" y="516890"/>
                </a:lnTo>
                <a:lnTo>
                  <a:pt x="115303" y="518160"/>
                </a:lnTo>
                <a:lnTo>
                  <a:pt x="111823" y="516890"/>
                </a:lnTo>
                <a:lnTo>
                  <a:pt x="110286" y="515620"/>
                </a:lnTo>
                <a:lnTo>
                  <a:pt x="116116" y="515620"/>
                </a:lnTo>
                <a:lnTo>
                  <a:pt x="117373" y="516890"/>
                </a:lnTo>
                <a:lnTo>
                  <a:pt x="121450" y="516890"/>
                </a:lnTo>
                <a:lnTo>
                  <a:pt x="121793" y="516712"/>
                </a:lnTo>
                <a:lnTo>
                  <a:pt x="117589" y="515620"/>
                </a:lnTo>
                <a:lnTo>
                  <a:pt x="111569" y="514350"/>
                </a:lnTo>
                <a:lnTo>
                  <a:pt x="108724" y="513118"/>
                </a:lnTo>
                <a:lnTo>
                  <a:pt x="105905" y="513118"/>
                </a:lnTo>
                <a:lnTo>
                  <a:pt x="102997" y="511810"/>
                </a:lnTo>
                <a:lnTo>
                  <a:pt x="100253" y="510540"/>
                </a:lnTo>
                <a:lnTo>
                  <a:pt x="92570" y="506730"/>
                </a:lnTo>
                <a:lnTo>
                  <a:pt x="91033" y="505561"/>
                </a:lnTo>
                <a:lnTo>
                  <a:pt x="94881" y="506730"/>
                </a:lnTo>
                <a:lnTo>
                  <a:pt x="98425" y="509270"/>
                </a:lnTo>
                <a:lnTo>
                  <a:pt x="103809" y="510540"/>
                </a:lnTo>
                <a:lnTo>
                  <a:pt x="107429" y="511810"/>
                </a:lnTo>
                <a:lnTo>
                  <a:pt x="111366" y="513118"/>
                </a:lnTo>
                <a:lnTo>
                  <a:pt x="106083" y="510540"/>
                </a:lnTo>
                <a:lnTo>
                  <a:pt x="100926" y="509270"/>
                </a:lnTo>
                <a:lnTo>
                  <a:pt x="96342" y="506730"/>
                </a:lnTo>
                <a:lnTo>
                  <a:pt x="93294" y="505561"/>
                </a:lnTo>
                <a:lnTo>
                  <a:pt x="90982" y="504190"/>
                </a:lnTo>
                <a:lnTo>
                  <a:pt x="89573" y="502920"/>
                </a:lnTo>
                <a:lnTo>
                  <a:pt x="86855" y="501650"/>
                </a:lnTo>
                <a:lnTo>
                  <a:pt x="86182" y="500456"/>
                </a:lnTo>
                <a:lnTo>
                  <a:pt x="88912" y="501650"/>
                </a:lnTo>
                <a:lnTo>
                  <a:pt x="90322" y="502920"/>
                </a:lnTo>
                <a:lnTo>
                  <a:pt x="92075" y="502920"/>
                </a:lnTo>
                <a:lnTo>
                  <a:pt x="90970" y="501650"/>
                </a:lnTo>
                <a:lnTo>
                  <a:pt x="91554" y="501650"/>
                </a:lnTo>
                <a:lnTo>
                  <a:pt x="92354" y="502920"/>
                </a:lnTo>
                <a:lnTo>
                  <a:pt x="92075" y="502920"/>
                </a:lnTo>
                <a:lnTo>
                  <a:pt x="93294" y="504190"/>
                </a:lnTo>
                <a:lnTo>
                  <a:pt x="92443" y="502920"/>
                </a:lnTo>
                <a:lnTo>
                  <a:pt x="93078" y="502920"/>
                </a:lnTo>
                <a:lnTo>
                  <a:pt x="93814" y="504190"/>
                </a:lnTo>
                <a:lnTo>
                  <a:pt x="94564" y="504190"/>
                </a:lnTo>
                <a:lnTo>
                  <a:pt x="96189" y="505561"/>
                </a:lnTo>
                <a:lnTo>
                  <a:pt x="97828" y="505561"/>
                </a:lnTo>
                <a:lnTo>
                  <a:pt x="102463" y="508000"/>
                </a:lnTo>
                <a:lnTo>
                  <a:pt x="105854" y="509270"/>
                </a:lnTo>
                <a:lnTo>
                  <a:pt x="113144" y="511810"/>
                </a:lnTo>
                <a:lnTo>
                  <a:pt x="116776" y="513118"/>
                </a:lnTo>
                <a:lnTo>
                  <a:pt x="124942" y="513118"/>
                </a:lnTo>
                <a:lnTo>
                  <a:pt x="128219" y="510540"/>
                </a:lnTo>
                <a:lnTo>
                  <a:pt x="131838" y="508000"/>
                </a:lnTo>
                <a:lnTo>
                  <a:pt x="133426" y="506730"/>
                </a:lnTo>
                <a:lnTo>
                  <a:pt x="135813" y="510540"/>
                </a:lnTo>
                <a:lnTo>
                  <a:pt x="139153" y="506730"/>
                </a:lnTo>
                <a:lnTo>
                  <a:pt x="142494" y="502920"/>
                </a:lnTo>
                <a:lnTo>
                  <a:pt x="147688" y="495300"/>
                </a:lnTo>
                <a:lnTo>
                  <a:pt x="151371" y="488950"/>
                </a:lnTo>
                <a:lnTo>
                  <a:pt x="156464" y="480060"/>
                </a:lnTo>
                <a:lnTo>
                  <a:pt x="159397" y="476250"/>
                </a:lnTo>
                <a:lnTo>
                  <a:pt x="162483" y="471170"/>
                </a:lnTo>
                <a:lnTo>
                  <a:pt x="168402" y="463550"/>
                </a:lnTo>
                <a:lnTo>
                  <a:pt x="170561" y="461010"/>
                </a:lnTo>
                <a:lnTo>
                  <a:pt x="172986" y="459740"/>
                </a:lnTo>
                <a:lnTo>
                  <a:pt x="173913" y="458622"/>
                </a:lnTo>
                <a:lnTo>
                  <a:pt x="174040" y="458470"/>
                </a:lnTo>
                <a:lnTo>
                  <a:pt x="173939" y="458622"/>
                </a:lnTo>
                <a:lnTo>
                  <a:pt x="176898" y="457200"/>
                </a:lnTo>
                <a:lnTo>
                  <a:pt x="181838" y="454660"/>
                </a:lnTo>
                <a:lnTo>
                  <a:pt x="175818" y="457200"/>
                </a:lnTo>
                <a:lnTo>
                  <a:pt x="174459" y="457936"/>
                </a:lnTo>
                <a:lnTo>
                  <a:pt x="175018" y="457200"/>
                </a:lnTo>
                <a:lnTo>
                  <a:pt x="176784" y="455930"/>
                </a:lnTo>
                <a:lnTo>
                  <a:pt x="178600" y="454660"/>
                </a:lnTo>
                <a:lnTo>
                  <a:pt x="180848" y="453390"/>
                </a:lnTo>
                <a:lnTo>
                  <a:pt x="183261" y="452120"/>
                </a:lnTo>
                <a:lnTo>
                  <a:pt x="187998" y="449580"/>
                </a:lnTo>
                <a:lnTo>
                  <a:pt x="193789" y="447040"/>
                </a:lnTo>
                <a:lnTo>
                  <a:pt x="198234" y="445770"/>
                </a:lnTo>
                <a:lnTo>
                  <a:pt x="207835" y="445770"/>
                </a:lnTo>
                <a:lnTo>
                  <a:pt x="207505" y="444500"/>
                </a:lnTo>
                <a:lnTo>
                  <a:pt x="212636" y="443230"/>
                </a:lnTo>
                <a:lnTo>
                  <a:pt x="224015" y="440690"/>
                </a:lnTo>
                <a:lnTo>
                  <a:pt x="230111" y="440690"/>
                </a:lnTo>
                <a:lnTo>
                  <a:pt x="231521" y="439420"/>
                </a:lnTo>
                <a:lnTo>
                  <a:pt x="235966" y="439420"/>
                </a:lnTo>
                <a:lnTo>
                  <a:pt x="240157" y="441960"/>
                </a:lnTo>
                <a:lnTo>
                  <a:pt x="244335" y="443230"/>
                </a:lnTo>
                <a:lnTo>
                  <a:pt x="249910" y="444500"/>
                </a:lnTo>
                <a:lnTo>
                  <a:pt x="254444" y="445770"/>
                </a:lnTo>
                <a:lnTo>
                  <a:pt x="258127" y="447040"/>
                </a:lnTo>
                <a:lnTo>
                  <a:pt x="259994" y="447040"/>
                </a:lnTo>
                <a:lnTo>
                  <a:pt x="261759" y="448310"/>
                </a:lnTo>
                <a:lnTo>
                  <a:pt x="263461" y="448310"/>
                </a:lnTo>
                <a:lnTo>
                  <a:pt x="265125" y="449580"/>
                </a:lnTo>
                <a:lnTo>
                  <a:pt x="266636" y="449580"/>
                </a:lnTo>
                <a:lnTo>
                  <a:pt x="268211" y="450850"/>
                </a:lnTo>
                <a:lnTo>
                  <a:pt x="272999" y="452120"/>
                </a:lnTo>
                <a:lnTo>
                  <a:pt x="277774" y="455930"/>
                </a:lnTo>
                <a:lnTo>
                  <a:pt x="281305" y="457200"/>
                </a:lnTo>
                <a:lnTo>
                  <a:pt x="284645" y="461010"/>
                </a:lnTo>
                <a:lnTo>
                  <a:pt x="288823" y="464820"/>
                </a:lnTo>
                <a:lnTo>
                  <a:pt x="286194" y="463550"/>
                </a:lnTo>
                <a:lnTo>
                  <a:pt x="285483" y="464820"/>
                </a:lnTo>
                <a:lnTo>
                  <a:pt x="283679" y="463550"/>
                </a:lnTo>
                <a:lnTo>
                  <a:pt x="277774" y="459740"/>
                </a:lnTo>
                <a:lnTo>
                  <a:pt x="283552" y="464820"/>
                </a:lnTo>
                <a:lnTo>
                  <a:pt x="287985" y="469900"/>
                </a:lnTo>
                <a:lnTo>
                  <a:pt x="288658" y="468630"/>
                </a:lnTo>
                <a:lnTo>
                  <a:pt x="289763" y="471170"/>
                </a:lnTo>
                <a:lnTo>
                  <a:pt x="293674" y="474980"/>
                </a:lnTo>
                <a:lnTo>
                  <a:pt x="297027" y="480060"/>
                </a:lnTo>
                <a:lnTo>
                  <a:pt x="299669" y="482600"/>
                </a:lnTo>
                <a:lnTo>
                  <a:pt x="301815" y="486410"/>
                </a:lnTo>
                <a:lnTo>
                  <a:pt x="304304" y="491490"/>
                </a:lnTo>
                <a:lnTo>
                  <a:pt x="303403" y="490194"/>
                </a:lnTo>
                <a:lnTo>
                  <a:pt x="304673" y="492645"/>
                </a:lnTo>
                <a:lnTo>
                  <a:pt x="306476" y="495300"/>
                </a:lnTo>
                <a:lnTo>
                  <a:pt x="308571" y="496570"/>
                </a:lnTo>
                <a:lnTo>
                  <a:pt x="311492" y="504190"/>
                </a:lnTo>
                <a:lnTo>
                  <a:pt x="311645" y="505561"/>
                </a:lnTo>
                <a:lnTo>
                  <a:pt x="312483" y="508000"/>
                </a:lnTo>
                <a:lnTo>
                  <a:pt x="313588" y="510540"/>
                </a:lnTo>
                <a:lnTo>
                  <a:pt x="314655" y="511810"/>
                </a:lnTo>
                <a:lnTo>
                  <a:pt x="315442" y="513118"/>
                </a:lnTo>
                <a:lnTo>
                  <a:pt x="315366" y="511810"/>
                </a:lnTo>
                <a:lnTo>
                  <a:pt x="316369" y="519430"/>
                </a:lnTo>
                <a:lnTo>
                  <a:pt x="317639" y="530860"/>
                </a:lnTo>
                <a:lnTo>
                  <a:pt x="317703" y="532130"/>
                </a:lnTo>
                <a:lnTo>
                  <a:pt x="317830" y="534670"/>
                </a:lnTo>
                <a:lnTo>
                  <a:pt x="317957" y="537210"/>
                </a:lnTo>
                <a:lnTo>
                  <a:pt x="318084" y="539750"/>
                </a:lnTo>
                <a:lnTo>
                  <a:pt x="318135" y="541020"/>
                </a:lnTo>
                <a:lnTo>
                  <a:pt x="318262" y="543560"/>
                </a:lnTo>
                <a:lnTo>
                  <a:pt x="317779" y="552450"/>
                </a:lnTo>
                <a:lnTo>
                  <a:pt x="317715" y="553720"/>
                </a:lnTo>
                <a:lnTo>
                  <a:pt x="302234" y="595630"/>
                </a:lnTo>
                <a:lnTo>
                  <a:pt x="289407" y="609600"/>
                </a:lnTo>
                <a:lnTo>
                  <a:pt x="284162" y="614680"/>
                </a:lnTo>
                <a:lnTo>
                  <a:pt x="280301" y="617220"/>
                </a:lnTo>
                <a:lnTo>
                  <a:pt x="276771" y="619760"/>
                </a:lnTo>
                <a:lnTo>
                  <a:pt x="272694" y="621030"/>
                </a:lnTo>
                <a:lnTo>
                  <a:pt x="265010" y="624840"/>
                </a:lnTo>
                <a:lnTo>
                  <a:pt x="263347" y="625398"/>
                </a:lnTo>
                <a:lnTo>
                  <a:pt x="291426" y="625398"/>
                </a:lnTo>
                <a:lnTo>
                  <a:pt x="293344" y="623570"/>
                </a:lnTo>
                <a:lnTo>
                  <a:pt x="294728" y="622300"/>
                </a:lnTo>
                <a:lnTo>
                  <a:pt x="293001" y="623570"/>
                </a:lnTo>
                <a:lnTo>
                  <a:pt x="297154" y="619760"/>
                </a:lnTo>
                <a:lnTo>
                  <a:pt x="301599" y="617220"/>
                </a:lnTo>
                <a:lnTo>
                  <a:pt x="304812" y="612140"/>
                </a:lnTo>
                <a:lnTo>
                  <a:pt x="306527" y="610870"/>
                </a:lnTo>
                <a:lnTo>
                  <a:pt x="308241" y="608330"/>
                </a:lnTo>
                <a:lnTo>
                  <a:pt x="309816" y="607060"/>
                </a:lnTo>
                <a:lnTo>
                  <a:pt x="313880" y="600710"/>
                </a:lnTo>
                <a:lnTo>
                  <a:pt x="316788" y="596900"/>
                </a:lnTo>
                <a:lnTo>
                  <a:pt x="318350" y="591820"/>
                </a:lnTo>
                <a:lnTo>
                  <a:pt x="320560" y="588010"/>
                </a:lnTo>
                <a:lnTo>
                  <a:pt x="322351" y="584200"/>
                </a:lnTo>
                <a:lnTo>
                  <a:pt x="323875" y="580390"/>
                </a:lnTo>
                <a:lnTo>
                  <a:pt x="325158" y="577354"/>
                </a:lnTo>
                <a:lnTo>
                  <a:pt x="325183" y="577786"/>
                </a:lnTo>
                <a:lnTo>
                  <a:pt x="326898" y="573341"/>
                </a:lnTo>
                <a:lnTo>
                  <a:pt x="329425" y="564121"/>
                </a:lnTo>
                <a:close/>
              </a:path>
              <a:path w="1055370" h="935989">
                <a:moveTo>
                  <a:pt x="388315" y="309359"/>
                </a:moveTo>
                <a:lnTo>
                  <a:pt x="388124" y="309067"/>
                </a:lnTo>
                <a:lnTo>
                  <a:pt x="387680" y="308775"/>
                </a:lnTo>
                <a:lnTo>
                  <a:pt x="387184" y="308584"/>
                </a:lnTo>
                <a:lnTo>
                  <a:pt x="387159" y="308825"/>
                </a:lnTo>
                <a:lnTo>
                  <a:pt x="387604" y="309092"/>
                </a:lnTo>
                <a:lnTo>
                  <a:pt x="388315" y="309359"/>
                </a:lnTo>
                <a:close/>
              </a:path>
              <a:path w="1055370" h="935989">
                <a:moveTo>
                  <a:pt x="414159" y="313690"/>
                </a:moveTo>
                <a:lnTo>
                  <a:pt x="413524" y="313537"/>
                </a:lnTo>
                <a:lnTo>
                  <a:pt x="412534" y="313944"/>
                </a:lnTo>
                <a:lnTo>
                  <a:pt x="414159" y="313690"/>
                </a:lnTo>
                <a:close/>
              </a:path>
              <a:path w="1055370" h="935989">
                <a:moveTo>
                  <a:pt x="419074" y="311150"/>
                </a:moveTo>
                <a:lnTo>
                  <a:pt x="409168" y="312420"/>
                </a:lnTo>
                <a:lnTo>
                  <a:pt x="413524" y="313537"/>
                </a:lnTo>
                <a:lnTo>
                  <a:pt x="416166" y="312420"/>
                </a:lnTo>
                <a:lnTo>
                  <a:pt x="419074" y="311150"/>
                </a:lnTo>
                <a:close/>
              </a:path>
              <a:path w="1055370" h="935989">
                <a:moveTo>
                  <a:pt x="421093" y="312420"/>
                </a:moveTo>
                <a:lnTo>
                  <a:pt x="415213" y="313690"/>
                </a:lnTo>
                <a:lnTo>
                  <a:pt x="415874" y="314540"/>
                </a:lnTo>
                <a:lnTo>
                  <a:pt x="419201" y="313690"/>
                </a:lnTo>
                <a:lnTo>
                  <a:pt x="421093" y="312420"/>
                </a:lnTo>
                <a:close/>
              </a:path>
              <a:path w="1055370" h="935989">
                <a:moveTo>
                  <a:pt x="431342" y="101828"/>
                </a:moveTo>
                <a:lnTo>
                  <a:pt x="429577" y="102870"/>
                </a:lnTo>
                <a:lnTo>
                  <a:pt x="430263" y="104140"/>
                </a:lnTo>
                <a:lnTo>
                  <a:pt x="431342" y="101828"/>
                </a:lnTo>
                <a:close/>
              </a:path>
              <a:path w="1055370" h="935989">
                <a:moveTo>
                  <a:pt x="432777" y="99301"/>
                </a:moveTo>
                <a:lnTo>
                  <a:pt x="432028" y="100330"/>
                </a:lnTo>
                <a:lnTo>
                  <a:pt x="431444" y="101600"/>
                </a:lnTo>
                <a:lnTo>
                  <a:pt x="431342" y="101828"/>
                </a:lnTo>
                <a:lnTo>
                  <a:pt x="431723" y="101600"/>
                </a:lnTo>
                <a:lnTo>
                  <a:pt x="432777" y="99301"/>
                </a:lnTo>
                <a:close/>
              </a:path>
              <a:path w="1055370" h="935989">
                <a:moveTo>
                  <a:pt x="441198" y="80835"/>
                </a:moveTo>
                <a:lnTo>
                  <a:pt x="440613" y="80835"/>
                </a:lnTo>
                <a:lnTo>
                  <a:pt x="440334" y="81254"/>
                </a:lnTo>
                <a:lnTo>
                  <a:pt x="440245" y="81407"/>
                </a:lnTo>
                <a:lnTo>
                  <a:pt x="441198" y="80835"/>
                </a:lnTo>
                <a:close/>
              </a:path>
              <a:path w="1055370" h="935989">
                <a:moveTo>
                  <a:pt x="442925" y="94005"/>
                </a:moveTo>
                <a:lnTo>
                  <a:pt x="442709" y="92710"/>
                </a:lnTo>
                <a:lnTo>
                  <a:pt x="441312" y="95719"/>
                </a:lnTo>
                <a:lnTo>
                  <a:pt x="441782" y="95250"/>
                </a:lnTo>
                <a:lnTo>
                  <a:pt x="442925" y="94005"/>
                </a:lnTo>
                <a:close/>
              </a:path>
              <a:path w="1055370" h="935989">
                <a:moveTo>
                  <a:pt x="445274" y="91440"/>
                </a:moveTo>
                <a:lnTo>
                  <a:pt x="442925" y="94005"/>
                </a:lnTo>
                <a:lnTo>
                  <a:pt x="443128" y="95250"/>
                </a:lnTo>
                <a:lnTo>
                  <a:pt x="445274" y="91440"/>
                </a:lnTo>
                <a:close/>
              </a:path>
              <a:path w="1055370" h="935989">
                <a:moveTo>
                  <a:pt x="453796" y="131406"/>
                </a:moveTo>
                <a:lnTo>
                  <a:pt x="452932" y="131229"/>
                </a:lnTo>
                <a:lnTo>
                  <a:pt x="452602" y="131305"/>
                </a:lnTo>
                <a:lnTo>
                  <a:pt x="452297" y="131381"/>
                </a:lnTo>
                <a:lnTo>
                  <a:pt x="453796" y="131406"/>
                </a:lnTo>
                <a:close/>
              </a:path>
              <a:path w="1055370" h="935989">
                <a:moveTo>
                  <a:pt x="460222" y="73634"/>
                </a:moveTo>
                <a:lnTo>
                  <a:pt x="444728" y="76835"/>
                </a:lnTo>
                <a:lnTo>
                  <a:pt x="447992" y="76835"/>
                </a:lnTo>
                <a:lnTo>
                  <a:pt x="449757" y="76835"/>
                </a:lnTo>
                <a:lnTo>
                  <a:pt x="450100" y="76835"/>
                </a:lnTo>
                <a:lnTo>
                  <a:pt x="450799" y="77012"/>
                </a:lnTo>
                <a:lnTo>
                  <a:pt x="448945" y="77978"/>
                </a:lnTo>
                <a:lnTo>
                  <a:pt x="447497" y="78536"/>
                </a:lnTo>
                <a:lnTo>
                  <a:pt x="444830" y="79400"/>
                </a:lnTo>
                <a:lnTo>
                  <a:pt x="443445" y="79768"/>
                </a:lnTo>
                <a:lnTo>
                  <a:pt x="441909" y="80403"/>
                </a:lnTo>
                <a:lnTo>
                  <a:pt x="441731" y="80518"/>
                </a:lnTo>
                <a:lnTo>
                  <a:pt x="442925" y="80162"/>
                </a:lnTo>
                <a:lnTo>
                  <a:pt x="445376" y="79400"/>
                </a:lnTo>
                <a:lnTo>
                  <a:pt x="447154" y="79006"/>
                </a:lnTo>
                <a:lnTo>
                  <a:pt x="448894" y="78536"/>
                </a:lnTo>
                <a:lnTo>
                  <a:pt x="459663" y="75730"/>
                </a:lnTo>
                <a:lnTo>
                  <a:pt x="450545" y="76593"/>
                </a:lnTo>
                <a:lnTo>
                  <a:pt x="460222" y="73634"/>
                </a:lnTo>
                <a:close/>
              </a:path>
              <a:path w="1055370" h="935989">
                <a:moveTo>
                  <a:pt x="462330" y="148640"/>
                </a:moveTo>
                <a:lnTo>
                  <a:pt x="455282" y="143281"/>
                </a:lnTo>
                <a:lnTo>
                  <a:pt x="445033" y="137121"/>
                </a:lnTo>
                <a:lnTo>
                  <a:pt x="454850" y="144246"/>
                </a:lnTo>
                <a:lnTo>
                  <a:pt x="454088" y="144233"/>
                </a:lnTo>
                <a:lnTo>
                  <a:pt x="462330" y="148640"/>
                </a:lnTo>
                <a:close/>
              </a:path>
              <a:path w="1055370" h="935989">
                <a:moveTo>
                  <a:pt x="478396" y="271526"/>
                </a:moveTo>
                <a:lnTo>
                  <a:pt x="475322" y="276644"/>
                </a:lnTo>
                <a:lnTo>
                  <a:pt x="477380" y="274142"/>
                </a:lnTo>
                <a:lnTo>
                  <a:pt x="477799" y="273253"/>
                </a:lnTo>
                <a:lnTo>
                  <a:pt x="478129" y="272376"/>
                </a:lnTo>
                <a:lnTo>
                  <a:pt x="478396" y="271526"/>
                </a:lnTo>
                <a:close/>
              </a:path>
              <a:path w="1055370" h="935989">
                <a:moveTo>
                  <a:pt x="491934" y="163830"/>
                </a:moveTo>
                <a:lnTo>
                  <a:pt x="491223" y="162560"/>
                </a:lnTo>
                <a:lnTo>
                  <a:pt x="489673" y="160020"/>
                </a:lnTo>
                <a:lnTo>
                  <a:pt x="490740" y="162560"/>
                </a:lnTo>
                <a:lnTo>
                  <a:pt x="491934" y="163830"/>
                </a:lnTo>
                <a:close/>
              </a:path>
              <a:path w="1055370" h="935989">
                <a:moveTo>
                  <a:pt x="495084" y="264160"/>
                </a:moveTo>
                <a:lnTo>
                  <a:pt x="494919" y="264198"/>
                </a:lnTo>
                <a:lnTo>
                  <a:pt x="494182" y="265125"/>
                </a:lnTo>
                <a:lnTo>
                  <a:pt x="493293" y="266255"/>
                </a:lnTo>
                <a:lnTo>
                  <a:pt x="493649" y="266001"/>
                </a:lnTo>
                <a:lnTo>
                  <a:pt x="494182" y="265417"/>
                </a:lnTo>
                <a:lnTo>
                  <a:pt x="495084" y="264160"/>
                </a:lnTo>
                <a:close/>
              </a:path>
              <a:path w="1055370" h="935989">
                <a:moveTo>
                  <a:pt x="505675" y="224790"/>
                </a:moveTo>
                <a:lnTo>
                  <a:pt x="505574" y="222250"/>
                </a:lnTo>
                <a:lnTo>
                  <a:pt x="505472" y="219710"/>
                </a:lnTo>
                <a:lnTo>
                  <a:pt x="505358" y="217170"/>
                </a:lnTo>
                <a:lnTo>
                  <a:pt x="505256" y="214630"/>
                </a:lnTo>
                <a:lnTo>
                  <a:pt x="504990" y="213360"/>
                </a:lnTo>
                <a:lnTo>
                  <a:pt x="503364" y="205740"/>
                </a:lnTo>
                <a:lnTo>
                  <a:pt x="499618" y="190500"/>
                </a:lnTo>
                <a:lnTo>
                  <a:pt x="496417" y="190500"/>
                </a:lnTo>
                <a:lnTo>
                  <a:pt x="496214" y="190500"/>
                </a:lnTo>
                <a:lnTo>
                  <a:pt x="498716" y="198120"/>
                </a:lnTo>
                <a:lnTo>
                  <a:pt x="499567" y="209550"/>
                </a:lnTo>
                <a:lnTo>
                  <a:pt x="499503" y="220980"/>
                </a:lnTo>
                <a:lnTo>
                  <a:pt x="499160" y="224790"/>
                </a:lnTo>
                <a:lnTo>
                  <a:pt x="499046" y="226060"/>
                </a:lnTo>
                <a:lnTo>
                  <a:pt x="498932" y="227330"/>
                </a:lnTo>
                <a:lnTo>
                  <a:pt x="497357" y="236220"/>
                </a:lnTo>
                <a:lnTo>
                  <a:pt x="495223" y="242570"/>
                </a:lnTo>
                <a:lnTo>
                  <a:pt x="494982" y="242570"/>
                </a:lnTo>
                <a:lnTo>
                  <a:pt x="495731" y="245110"/>
                </a:lnTo>
                <a:lnTo>
                  <a:pt x="494588" y="250190"/>
                </a:lnTo>
                <a:lnTo>
                  <a:pt x="491896" y="256540"/>
                </a:lnTo>
                <a:lnTo>
                  <a:pt x="489407" y="262890"/>
                </a:lnTo>
                <a:lnTo>
                  <a:pt x="484936" y="269240"/>
                </a:lnTo>
                <a:lnTo>
                  <a:pt x="480974" y="274320"/>
                </a:lnTo>
                <a:lnTo>
                  <a:pt x="480199" y="273050"/>
                </a:lnTo>
                <a:lnTo>
                  <a:pt x="481291" y="270510"/>
                </a:lnTo>
                <a:lnTo>
                  <a:pt x="484009" y="265430"/>
                </a:lnTo>
                <a:lnTo>
                  <a:pt x="483171" y="266700"/>
                </a:lnTo>
                <a:lnTo>
                  <a:pt x="480098" y="271780"/>
                </a:lnTo>
                <a:lnTo>
                  <a:pt x="477380" y="274320"/>
                </a:lnTo>
                <a:lnTo>
                  <a:pt x="476123" y="278130"/>
                </a:lnTo>
                <a:lnTo>
                  <a:pt x="473925" y="280670"/>
                </a:lnTo>
                <a:lnTo>
                  <a:pt x="468007" y="287020"/>
                </a:lnTo>
                <a:lnTo>
                  <a:pt x="469138" y="283210"/>
                </a:lnTo>
                <a:lnTo>
                  <a:pt x="464591" y="287020"/>
                </a:lnTo>
                <a:lnTo>
                  <a:pt x="429463" y="307340"/>
                </a:lnTo>
                <a:lnTo>
                  <a:pt x="421817" y="308610"/>
                </a:lnTo>
                <a:lnTo>
                  <a:pt x="421373" y="309905"/>
                </a:lnTo>
                <a:lnTo>
                  <a:pt x="425970" y="309905"/>
                </a:lnTo>
                <a:lnTo>
                  <a:pt x="429552" y="311150"/>
                </a:lnTo>
                <a:lnTo>
                  <a:pt x="428980" y="313537"/>
                </a:lnTo>
                <a:lnTo>
                  <a:pt x="428942" y="313690"/>
                </a:lnTo>
                <a:lnTo>
                  <a:pt x="417283" y="316230"/>
                </a:lnTo>
                <a:lnTo>
                  <a:pt x="416217" y="314960"/>
                </a:lnTo>
                <a:lnTo>
                  <a:pt x="415874" y="314540"/>
                </a:lnTo>
                <a:lnTo>
                  <a:pt x="414185" y="314960"/>
                </a:lnTo>
                <a:lnTo>
                  <a:pt x="410133" y="314960"/>
                </a:lnTo>
                <a:lnTo>
                  <a:pt x="412534" y="313944"/>
                </a:lnTo>
                <a:lnTo>
                  <a:pt x="406133" y="314960"/>
                </a:lnTo>
                <a:lnTo>
                  <a:pt x="406196" y="313690"/>
                </a:lnTo>
                <a:lnTo>
                  <a:pt x="400215" y="313690"/>
                </a:lnTo>
                <a:lnTo>
                  <a:pt x="401332" y="312420"/>
                </a:lnTo>
                <a:lnTo>
                  <a:pt x="402297" y="312420"/>
                </a:lnTo>
                <a:lnTo>
                  <a:pt x="391617" y="311150"/>
                </a:lnTo>
                <a:lnTo>
                  <a:pt x="388391" y="309905"/>
                </a:lnTo>
                <a:lnTo>
                  <a:pt x="389001" y="311150"/>
                </a:lnTo>
                <a:lnTo>
                  <a:pt x="388112" y="312420"/>
                </a:lnTo>
                <a:lnTo>
                  <a:pt x="381673" y="311150"/>
                </a:lnTo>
                <a:lnTo>
                  <a:pt x="373608" y="309905"/>
                </a:lnTo>
                <a:lnTo>
                  <a:pt x="373443" y="309905"/>
                </a:lnTo>
                <a:lnTo>
                  <a:pt x="372224" y="308610"/>
                </a:lnTo>
                <a:lnTo>
                  <a:pt x="371792" y="307340"/>
                </a:lnTo>
                <a:lnTo>
                  <a:pt x="367385" y="304800"/>
                </a:lnTo>
                <a:lnTo>
                  <a:pt x="363220" y="304800"/>
                </a:lnTo>
                <a:lnTo>
                  <a:pt x="360908" y="303530"/>
                </a:lnTo>
                <a:lnTo>
                  <a:pt x="356285" y="300990"/>
                </a:lnTo>
                <a:lnTo>
                  <a:pt x="353974" y="299720"/>
                </a:lnTo>
                <a:lnTo>
                  <a:pt x="352907" y="300990"/>
                </a:lnTo>
                <a:lnTo>
                  <a:pt x="348665" y="298450"/>
                </a:lnTo>
                <a:lnTo>
                  <a:pt x="348322" y="297180"/>
                </a:lnTo>
                <a:lnTo>
                  <a:pt x="346976" y="295910"/>
                </a:lnTo>
                <a:lnTo>
                  <a:pt x="344678" y="294640"/>
                </a:lnTo>
                <a:lnTo>
                  <a:pt x="343230" y="293370"/>
                </a:lnTo>
                <a:lnTo>
                  <a:pt x="338747" y="290830"/>
                </a:lnTo>
                <a:lnTo>
                  <a:pt x="337146" y="289560"/>
                </a:lnTo>
                <a:lnTo>
                  <a:pt x="335394" y="288290"/>
                </a:lnTo>
                <a:lnTo>
                  <a:pt x="333781" y="287020"/>
                </a:lnTo>
                <a:lnTo>
                  <a:pt x="329450" y="283210"/>
                </a:lnTo>
                <a:lnTo>
                  <a:pt x="326504" y="280670"/>
                </a:lnTo>
                <a:lnTo>
                  <a:pt x="325526" y="279400"/>
                </a:lnTo>
                <a:lnTo>
                  <a:pt x="324561" y="278130"/>
                </a:lnTo>
                <a:lnTo>
                  <a:pt x="322148" y="275590"/>
                </a:lnTo>
                <a:lnTo>
                  <a:pt x="321894" y="275590"/>
                </a:lnTo>
                <a:lnTo>
                  <a:pt x="321818" y="275450"/>
                </a:lnTo>
                <a:lnTo>
                  <a:pt x="321030" y="274256"/>
                </a:lnTo>
                <a:lnTo>
                  <a:pt x="320116" y="272948"/>
                </a:lnTo>
                <a:lnTo>
                  <a:pt x="321805" y="275590"/>
                </a:lnTo>
                <a:lnTo>
                  <a:pt x="322097" y="276644"/>
                </a:lnTo>
                <a:lnTo>
                  <a:pt x="321259" y="275590"/>
                </a:lnTo>
                <a:lnTo>
                  <a:pt x="316699" y="269240"/>
                </a:lnTo>
                <a:lnTo>
                  <a:pt x="314020" y="264160"/>
                </a:lnTo>
                <a:lnTo>
                  <a:pt x="312000" y="260350"/>
                </a:lnTo>
                <a:lnTo>
                  <a:pt x="308978" y="248920"/>
                </a:lnTo>
                <a:lnTo>
                  <a:pt x="307594" y="238760"/>
                </a:lnTo>
                <a:lnTo>
                  <a:pt x="307632" y="226060"/>
                </a:lnTo>
                <a:lnTo>
                  <a:pt x="307962" y="222250"/>
                </a:lnTo>
                <a:lnTo>
                  <a:pt x="308063" y="220980"/>
                </a:lnTo>
                <a:lnTo>
                  <a:pt x="308178" y="219710"/>
                </a:lnTo>
                <a:lnTo>
                  <a:pt x="308279" y="218440"/>
                </a:lnTo>
                <a:lnTo>
                  <a:pt x="308381" y="217170"/>
                </a:lnTo>
                <a:lnTo>
                  <a:pt x="308495" y="215900"/>
                </a:lnTo>
                <a:lnTo>
                  <a:pt x="310184" y="204470"/>
                </a:lnTo>
                <a:lnTo>
                  <a:pt x="312331" y="194310"/>
                </a:lnTo>
                <a:lnTo>
                  <a:pt x="312940" y="194310"/>
                </a:lnTo>
                <a:lnTo>
                  <a:pt x="314045" y="189395"/>
                </a:lnTo>
                <a:lnTo>
                  <a:pt x="314083" y="189230"/>
                </a:lnTo>
                <a:lnTo>
                  <a:pt x="314375" y="187960"/>
                </a:lnTo>
                <a:lnTo>
                  <a:pt x="316141" y="181610"/>
                </a:lnTo>
                <a:lnTo>
                  <a:pt x="318147" y="175260"/>
                </a:lnTo>
                <a:lnTo>
                  <a:pt x="320306" y="168910"/>
                </a:lnTo>
                <a:lnTo>
                  <a:pt x="321792" y="163982"/>
                </a:lnTo>
                <a:lnTo>
                  <a:pt x="323176" y="160020"/>
                </a:lnTo>
                <a:lnTo>
                  <a:pt x="324612" y="156210"/>
                </a:lnTo>
                <a:lnTo>
                  <a:pt x="325666" y="152400"/>
                </a:lnTo>
                <a:lnTo>
                  <a:pt x="326517" y="151130"/>
                </a:lnTo>
                <a:lnTo>
                  <a:pt x="329044" y="147320"/>
                </a:lnTo>
                <a:lnTo>
                  <a:pt x="325412" y="144780"/>
                </a:lnTo>
                <a:lnTo>
                  <a:pt x="321856" y="139700"/>
                </a:lnTo>
                <a:lnTo>
                  <a:pt x="317284" y="134620"/>
                </a:lnTo>
                <a:lnTo>
                  <a:pt x="319455" y="135890"/>
                </a:lnTo>
                <a:lnTo>
                  <a:pt x="318109" y="134620"/>
                </a:lnTo>
                <a:lnTo>
                  <a:pt x="314083" y="130810"/>
                </a:lnTo>
                <a:lnTo>
                  <a:pt x="310807" y="129540"/>
                </a:lnTo>
                <a:lnTo>
                  <a:pt x="306908" y="127000"/>
                </a:lnTo>
                <a:lnTo>
                  <a:pt x="303720" y="125730"/>
                </a:lnTo>
                <a:lnTo>
                  <a:pt x="302399" y="124460"/>
                </a:lnTo>
                <a:lnTo>
                  <a:pt x="300812" y="123190"/>
                </a:lnTo>
                <a:lnTo>
                  <a:pt x="298958" y="123190"/>
                </a:lnTo>
                <a:lnTo>
                  <a:pt x="297116" y="121920"/>
                </a:lnTo>
                <a:lnTo>
                  <a:pt x="294881" y="123190"/>
                </a:lnTo>
                <a:lnTo>
                  <a:pt x="286448" y="125730"/>
                </a:lnTo>
                <a:lnTo>
                  <a:pt x="292722" y="123190"/>
                </a:lnTo>
                <a:lnTo>
                  <a:pt x="290728" y="123190"/>
                </a:lnTo>
                <a:lnTo>
                  <a:pt x="296583" y="121920"/>
                </a:lnTo>
                <a:lnTo>
                  <a:pt x="299072" y="120650"/>
                </a:lnTo>
                <a:lnTo>
                  <a:pt x="296456" y="120650"/>
                </a:lnTo>
                <a:lnTo>
                  <a:pt x="294030" y="121920"/>
                </a:lnTo>
                <a:lnTo>
                  <a:pt x="280517" y="125730"/>
                </a:lnTo>
                <a:lnTo>
                  <a:pt x="269875" y="128270"/>
                </a:lnTo>
                <a:lnTo>
                  <a:pt x="264083" y="130810"/>
                </a:lnTo>
                <a:lnTo>
                  <a:pt x="296252" y="130810"/>
                </a:lnTo>
                <a:lnTo>
                  <a:pt x="296875" y="129540"/>
                </a:lnTo>
                <a:lnTo>
                  <a:pt x="298196" y="129540"/>
                </a:lnTo>
                <a:lnTo>
                  <a:pt x="298831" y="130810"/>
                </a:lnTo>
                <a:lnTo>
                  <a:pt x="300812" y="130810"/>
                </a:lnTo>
                <a:lnTo>
                  <a:pt x="301764" y="132080"/>
                </a:lnTo>
                <a:lnTo>
                  <a:pt x="302615" y="132080"/>
                </a:lnTo>
                <a:lnTo>
                  <a:pt x="306120" y="134620"/>
                </a:lnTo>
                <a:lnTo>
                  <a:pt x="309524" y="137160"/>
                </a:lnTo>
                <a:lnTo>
                  <a:pt x="315836" y="142240"/>
                </a:lnTo>
                <a:lnTo>
                  <a:pt x="319112" y="144780"/>
                </a:lnTo>
                <a:lnTo>
                  <a:pt x="320916" y="147320"/>
                </a:lnTo>
                <a:lnTo>
                  <a:pt x="321271" y="148590"/>
                </a:lnTo>
                <a:lnTo>
                  <a:pt x="321538" y="148590"/>
                </a:lnTo>
                <a:lnTo>
                  <a:pt x="321398" y="149860"/>
                </a:lnTo>
                <a:lnTo>
                  <a:pt x="321017" y="149860"/>
                </a:lnTo>
                <a:lnTo>
                  <a:pt x="320776" y="151130"/>
                </a:lnTo>
                <a:lnTo>
                  <a:pt x="320065" y="152400"/>
                </a:lnTo>
                <a:lnTo>
                  <a:pt x="320954" y="151130"/>
                </a:lnTo>
                <a:lnTo>
                  <a:pt x="321576" y="151130"/>
                </a:lnTo>
                <a:lnTo>
                  <a:pt x="321195" y="153670"/>
                </a:lnTo>
                <a:lnTo>
                  <a:pt x="319011" y="158750"/>
                </a:lnTo>
                <a:lnTo>
                  <a:pt x="317627" y="161290"/>
                </a:lnTo>
                <a:lnTo>
                  <a:pt x="315925" y="165100"/>
                </a:lnTo>
                <a:lnTo>
                  <a:pt x="312585" y="171450"/>
                </a:lnTo>
                <a:lnTo>
                  <a:pt x="308902" y="180340"/>
                </a:lnTo>
                <a:lnTo>
                  <a:pt x="308165" y="185013"/>
                </a:lnTo>
                <a:lnTo>
                  <a:pt x="308076" y="184835"/>
                </a:lnTo>
                <a:lnTo>
                  <a:pt x="308076" y="186690"/>
                </a:lnTo>
                <a:lnTo>
                  <a:pt x="307492" y="189230"/>
                </a:lnTo>
                <a:lnTo>
                  <a:pt x="307695" y="187960"/>
                </a:lnTo>
                <a:lnTo>
                  <a:pt x="308076" y="186690"/>
                </a:lnTo>
                <a:lnTo>
                  <a:pt x="308076" y="184835"/>
                </a:lnTo>
                <a:lnTo>
                  <a:pt x="307098" y="182880"/>
                </a:lnTo>
                <a:lnTo>
                  <a:pt x="307162" y="184150"/>
                </a:lnTo>
                <a:lnTo>
                  <a:pt x="304800" y="193040"/>
                </a:lnTo>
                <a:lnTo>
                  <a:pt x="302895" y="200660"/>
                </a:lnTo>
                <a:lnTo>
                  <a:pt x="301548" y="210820"/>
                </a:lnTo>
                <a:lnTo>
                  <a:pt x="301561" y="237490"/>
                </a:lnTo>
                <a:lnTo>
                  <a:pt x="301675" y="238760"/>
                </a:lnTo>
                <a:lnTo>
                  <a:pt x="301790" y="240030"/>
                </a:lnTo>
                <a:lnTo>
                  <a:pt x="301917" y="241300"/>
                </a:lnTo>
                <a:lnTo>
                  <a:pt x="304380" y="252730"/>
                </a:lnTo>
                <a:lnTo>
                  <a:pt x="308673" y="264160"/>
                </a:lnTo>
                <a:lnTo>
                  <a:pt x="306324" y="260350"/>
                </a:lnTo>
                <a:lnTo>
                  <a:pt x="308000" y="266700"/>
                </a:lnTo>
                <a:lnTo>
                  <a:pt x="308775" y="268008"/>
                </a:lnTo>
                <a:lnTo>
                  <a:pt x="309753" y="269240"/>
                </a:lnTo>
                <a:lnTo>
                  <a:pt x="310705" y="271780"/>
                </a:lnTo>
                <a:lnTo>
                  <a:pt x="312445" y="275590"/>
                </a:lnTo>
                <a:lnTo>
                  <a:pt x="317995" y="283210"/>
                </a:lnTo>
                <a:lnTo>
                  <a:pt x="319278" y="284480"/>
                </a:lnTo>
                <a:lnTo>
                  <a:pt x="320865" y="287020"/>
                </a:lnTo>
                <a:lnTo>
                  <a:pt x="322529" y="288290"/>
                </a:lnTo>
                <a:lnTo>
                  <a:pt x="327304" y="293370"/>
                </a:lnTo>
                <a:lnTo>
                  <a:pt x="330593" y="295910"/>
                </a:lnTo>
                <a:lnTo>
                  <a:pt x="334060" y="298450"/>
                </a:lnTo>
                <a:lnTo>
                  <a:pt x="336943" y="300990"/>
                </a:lnTo>
                <a:lnTo>
                  <a:pt x="341058" y="302260"/>
                </a:lnTo>
                <a:lnTo>
                  <a:pt x="348373" y="307340"/>
                </a:lnTo>
                <a:lnTo>
                  <a:pt x="344576" y="303530"/>
                </a:lnTo>
                <a:lnTo>
                  <a:pt x="358927" y="312420"/>
                </a:lnTo>
                <a:lnTo>
                  <a:pt x="374484" y="317500"/>
                </a:lnTo>
                <a:lnTo>
                  <a:pt x="390537" y="320040"/>
                </a:lnTo>
                <a:lnTo>
                  <a:pt x="406400" y="318770"/>
                </a:lnTo>
                <a:lnTo>
                  <a:pt x="421741" y="316230"/>
                </a:lnTo>
                <a:lnTo>
                  <a:pt x="436359" y="312420"/>
                </a:lnTo>
                <a:lnTo>
                  <a:pt x="450329" y="306070"/>
                </a:lnTo>
                <a:lnTo>
                  <a:pt x="463753" y="299720"/>
                </a:lnTo>
                <a:lnTo>
                  <a:pt x="459816" y="302260"/>
                </a:lnTo>
                <a:lnTo>
                  <a:pt x="454482" y="306070"/>
                </a:lnTo>
                <a:lnTo>
                  <a:pt x="457784" y="304800"/>
                </a:lnTo>
                <a:lnTo>
                  <a:pt x="464845" y="299720"/>
                </a:lnTo>
                <a:lnTo>
                  <a:pt x="471500" y="293370"/>
                </a:lnTo>
                <a:lnTo>
                  <a:pt x="477685" y="288290"/>
                </a:lnTo>
                <a:lnTo>
                  <a:pt x="483374" y="281940"/>
                </a:lnTo>
                <a:lnTo>
                  <a:pt x="480542" y="281940"/>
                </a:lnTo>
                <a:lnTo>
                  <a:pt x="479717" y="284480"/>
                </a:lnTo>
                <a:lnTo>
                  <a:pt x="473849" y="288290"/>
                </a:lnTo>
                <a:lnTo>
                  <a:pt x="474687" y="287020"/>
                </a:lnTo>
                <a:lnTo>
                  <a:pt x="476364" y="284480"/>
                </a:lnTo>
                <a:lnTo>
                  <a:pt x="482409" y="278130"/>
                </a:lnTo>
                <a:lnTo>
                  <a:pt x="484657" y="274320"/>
                </a:lnTo>
                <a:lnTo>
                  <a:pt x="486918" y="270510"/>
                </a:lnTo>
                <a:lnTo>
                  <a:pt x="483933" y="276860"/>
                </a:lnTo>
                <a:lnTo>
                  <a:pt x="485559" y="275590"/>
                </a:lnTo>
                <a:lnTo>
                  <a:pt x="489470" y="271780"/>
                </a:lnTo>
                <a:lnTo>
                  <a:pt x="490423" y="270510"/>
                </a:lnTo>
                <a:lnTo>
                  <a:pt x="492315" y="268008"/>
                </a:lnTo>
                <a:lnTo>
                  <a:pt x="493039" y="265430"/>
                </a:lnTo>
                <a:lnTo>
                  <a:pt x="492353" y="265430"/>
                </a:lnTo>
                <a:lnTo>
                  <a:pt x="497903" y="259080"/>
                </a:lnTo>
                <a:lnTo>
                  <a:pt x="497243" y="257810"/>
                </a:lnTo>
                <a:lnTo>
                  <a:pt x="497166" y="256540"/>
                </a:lnTo>
                <a:lnTo>
                  <a:pt x="497103" y="255270"/>
                </a:lnTo>
                <a:lnTo>
                  <a:pt x="497014" y="254038"/>
                </a:lnTo>
                <a:lnTo>
                  <a:pt x="497611" y="251460"/>
                </a:lnTo>
                <a:lnTo>
                  <a:pt x="499389" y="246380"/>
                </a:lnTo>
                <a:lnTo>
                  <a:pt x="501421" y="240030"/>
                </a:lnTo>
                <a:lnTo>
                  <a:pt x="501853" y="241300"/>
                </a:lnTo>
                <a:lnTo>
                  <a:pt x="502056" y="240030"/>
                </a:lnTo>
                <a:lnTo>
                  <a:pt x="502881" y="234950"/>
                </a:lnTo>
                <a:lnTo>
                  <a:pt x="502983" y="233680"/>
                </a:lnTo>
                <a:lnTo>
                  <a:pt x="503085" y="232410"/>
                </a:lnTo>
                <a:lnTo>
                  <a:pt x="503186" y="231140"/>
                </a:lnTo>
                <a:lnTo>
                  <a:pt x="503288" y="229870"/>
                </a:lnTo>
                <a:lnTo>
                  <a:pt x="503415" y="226060"/>
                </a:lnTo>
                <a:lnTo>
                  <a:pt x="503516" y="214630"/>
                </a:lnTo>
                <a:lnTo>
                  <a:pt x="504202" y="213360"/>
                </a:lnTo>
                <a:lnTo>
                  <a:pt x="504761" y="215900"/>
                </a:lnTo>
                <a:lnTo>
                  <a:pt x="504888" y="219710"/>
                </a:lnTo>
                <a:lnTo>
                  <a:pt x="505002" y="224790"/>
                </a:lnTo>
                <a:lnTo>
                  <a:pt x="505675" y="224790"/>
                </a:lnTo>
                <a:close/>
              </a:path>
              <a:path w="1055370" h="935989">
                <a:moveTo>
                  <a:pt x="525475" y="822960"/>
                </a:moveTo>
                <a:lnTo>
                  <a:pt x="525132" y="824230"/>
                </a:lnTo>
                <a:lnTo>
                  <a:pt x="524878" y="825500"/>
                </a:lnTo>
                <a:lnTo>
                  <a:pt x="525297" y="824230"/>
                </a:lnTo>
                <a:lnTo>
                  <a:pt x="525475" y="822960"/>
                </a:lnTo>
                <a:close/>
              </a:path>
              <a:path w="1055370" h="935989">
                <a:moveTo>
                  <a:pt x="571601" y="52247"/>
                </a:moveTo>
                <a:lnTo>
                  <a:pt x="566940" y="53771"/>
                </a:lnTo>
                <a:lnTo>
                  <a:pt x="552564" y="56921"/>
                </a:lnTo>
                <a:lnTo>
                  <a:pt x="546925" y="58813"/>
                </a:lnTo>
                <a:lnTo>
                  <a:pt x="553046" y="57213"/>
                </a:lnTo>
                <a:lnTo>
                  <a:pt x="562584" y="55829"/>
                </a:lnTo>
                <a:lnTo>
                  <a:pt x="570966" y="52984"/>
                </a:lnTo>
                <a:lnTo>
                  <a:pt x="571601" y="52247"/>
                </a:lnTo>
                <a:close/>
              </a:path>
              <a:path w="1055370" h="935989">
                <a:moveTo>
                  <a:pt x="572376" y="51320"/>
                </a:moveTo>
                <a:lnTo>
                  <a:pt x="571601" y="52235"/>
                </a:lnTo>
                <a:lnTo>
                  <a:pt x="572084" y="51955"/>
                </a:lnTo>
                <a:lnTo>
                  <a:pt x="572363" y="51650"/>
                </a:lnTo>
                <a:lnTo>
                  <a:pt x="572376" y="51320"/>
                </a:lnTo>
                <a:close/>
              </a:path>
              <a:path w="1055370" h="935989">
                <a:moveTo>
                  <a:pt x="596379" y="44894"/>
                </a:moveTo>
                <a:lnTo>
                  <a:pt x="590804" y="46520"/>
                </a:lnTo>
                <a:lnTo>
                  <a:pt x="593369" y="45847"/>
                </a:lnTo>
                <a:lnTo>
                  <a:pt x="595071" y="45351"/>
                </a:lnTo>
                <a:lnTo>
                  <a:pt x="596379" y="44894"/>
                </a:lnTo>
                <a:close/>
              </a:path>
              <a:path w="1055370" h="935989">
                <a:moveTo>
                  <a:pt x="605650" y="41884"/>
                </a:moveTo>
                <a:lnTo>
                  <a:pt x="600240" y="43675"/>
                </a:lnTo>
                <a:lnTo>
                  <a:pt x="600494" y="43319"/>
                </a:lnTo>
                <a:lnTo>
                  <a:pt x="600494" y="43040"/>
                </a:lnTo>
                <a:lnTo>
                  <a:pt x="599630" y="43129"/>
                </a:lnTo>
                <a:lnTo>
                  <a:pt x="599071" y="43776"/>
                </a:lnTo>
                <a:lnTo>
                  <a:pt x="598144" y="44284"/>
                </a:lnTo>
                <a:lnTo>
                  <a:pt x="596379" y="44894"/>
                </a:lnTo>
                <a:lnTo>
                  <a:pt x="598982" y="44069"/>
                </a:lnTo>
                <a:lnTo>
                  <a:pt x="600227" y="43688"/>
                </a:lnTo>
                <a:lnTo>
                  <a:pt x="600113" y="43954"/>
                </a:lnTo>
                <a:lnTo>
                  <a:pt x="599973" y="44119"/>
                </a:lnTo>
                <a:lnTo>
                  <a:pt x="602195" y="43370"/>
                </a:lnTo>
                <a:lnTo>
                  <a:pt x="604012" y="42633"/>
                </a:lnTo>
                <a:lnTo>
                  <a:pt x="605650" y="41884"/>
                </a:lnTo>
                <a:close/>
              </a:path>
              <a:path w="1055370" h="935989">
                <a:moveTo>
                  <a:pt x="610146" y="40640"/>
                </a:moveTo>
                <a:lnTo>
                  <a:pt x="609866" y="40640"/>
                </a:lnTo>
                <a:lnTo>
                  <a:pt x="605650" y="41910"/>
                </a:lnTo>
                <a:lnTo>
                  <a:pt x="610146" y="40640"/>
                </a:lnTo>
                <a:close/>
              </a:path>
              <a:path w="1055370" h="935989">
                <a:moveTo>
                  <a:pt x="636358" y="33020"/>
                </a:moveTo>
                <a:lnTo>
                  <a:pt x="628992" y="35560"/>
                </a:lnTo>
                <a:lnTo>
                  <a:pt x="632980" y="34290"/>
                </a:lnTo>
                <a:lnTo>
                  <a:pt x="636358" y="33020"/>
                </a:lnTo>
                <a:close/>
              </a:path>
              <a:path w="1055370" h="935989">
                <a:moveTo>
                  <a:pt x="643420" y="30556"/>
                </a:moveTo>
                <a:lnTo>
                  <a:pt x="642924" y="30556"/>
                </a:lnTo>
                <a:lnTo>
                  <a:pt x="639749" y="31750"/>
                </a:lnTo>
                <a:lnTo>
                  <a:pt x="638086" y="32372"/>
                </a:lnTo>
                <a:lnTo>
                  <a:pt x="639978" y="31750"/>
                </a:lnTo>
                <a:lnTo>
                  <a:pt x="643420" y="30556"/>
                </a:lnTo>
                <a:close/>
              </a:path>
              <a:path w="1055370" h="935989">
                <a:moveTo>
                  <a:pt x="648462" y="26670"/>
                </a:moveTo>
                <a:lnTo>
                  <a:pt x="638810" y="27940"/>
                </a:lnTo>
                <a:lnTo>
                  <a:pt x="625779" y="31750"/>
                </a:lnTo>
                <a:lnTo>
                  <a:pt x="611365" y="36830"/>
                </a:lnTo>
                <a:lnTo>
                  <a:pt x="597573" y="41910"/>
                </a:lnTo>
                <a:lnTo>
                  <a:pt x="603923" y="36830"/>
                </a:lnTo>
                <a:lnTo>
                  <a:pt x="587082" y="44450"/>
                </a:lnTo>
                <a:lnTo>
                  <a:pt x="580212" y="44450"/>
                </a:lnTo>
                <a:lnTo>
                  <a:pt x="588505" y="40640"/>
                </a:lnTo>
                <a:lnTo>
                  <a:pt x="581380" y="43180"/>
                </a:lnTo>
                <a:lnTo>
                  <a:pt x="573252" y="45720"/>
                </a:lnTo>
                <a:lnTo>
                  <a:pt x="566470" y="47117"/>
                </a:lnTo>
                <a:lnTo>
                  <a:pt x="566242" y="47117"/>
                </a:lnTo>
                <a:lnTo>
                  <a:pt x="567372" y="45720"/>
                </a:lnTo>
                <a:lnTo>
                  <a:pt x="555675" y="50800"/>
                </a:lnTo>
                <a:lnTo>
                  <a:pt x="557860" y="49530"/>
                </a:lnTo>
                <a:lnTo>
                  <a:pt x="553161" y="49530"/>
                </a:lnTo>
                <a:lnTo>
                  <a:pt x="560222" y="47117"/>
                </a:lnTo>
                <a:lnTo>
                  <a:pt x="559295" y="47332"/>
                </a:lnTo>
                <a:lnTo>
                  <a:pt x="545947" y="50800"/>
                </a:lnTo>
                <a:lnTo>
                  <a:pt x="534352" y="54610"/>
                </a:lnTo>
                <a:lnTo>
                  <a:pt x="525246" y="58420"/>
                </a:lnTo>
                <a:lnTo>
                  <a:pt x="518020" y="59690"/>
                </a:lnTo>
                <a:lnTo>
                  <a:pt x="519760" y="58420"/>
                </a:lnTo>
                <a:lnTo>
                  <a:pt x="506641" y="63500"/>
                </a:lnTo>
                <a:lnTo>
                  <a:pt x="504863" y="64770"/>
                </a:lnTo>
                <a:lnTo>
                  <a:pt x="504545" y="66040"/>
                </a:lnTo>
                <a:lnTo>
                  <a:pt x="495820" y="69850"/>
                </a:lnTo>
                <a:lnTo>
                  <a:pt x="479463" y="69850"/>
                </a:lnTo>
                <a:lnTo>
                  <a:pt x="477100" y="72390"/>
                </a:lnTo>
                <a:lnTo>
                  <a:pt x="467918" y="74930"/>
                </a:lnTo>
                <a:lnTo>
                  <a:pt x="468820" y="73660"/>
                </a:lnTo>
                <a:lnTo>
                  <a:pt x="464413" y="76200"/>
                </a:lnTo>
                <a:lnTo>
                  <a:pt x="466471" y="76200"/>
                </a:lnTo>
                <a:lnTo>
                  <a:pt x="464743" y="77470"/>
                </a:lnTo>
                <a:lnTo>
                  <a:pt x="460921" y="77470"/>
                </a:lnTo>
                <a:lnTo>
                  <a:pt x="451929" y="80010"/>
                </a:lnTo>
                <a:lnTo>
                  <a:pt x="444919" y="82550"/>
                </a:lnTo>
                <a:lnTo>
                  <a:pt x="442112" y="82550"/>
                </a:lnTo>
                <a:lnTo>
                  <a:pt x="439521" y="87630"/>
                </a:lnTo>
                <a:lnTo>
                  <a:pt x="434657" y="95250"/>
                </a:lnTo>
                <a:lnTo>
                  <a:pt x="433070" y="98679"/>
                </a:lnTo>
                <a:lnTo>
                  <a:pt x="431076" y="105410"/>
                </a:lnTo>
                <a:lnTo>
                  <a:pt x="429958" y="106680"/>
                </a:lnTo>
                <a:lnTo>
                  <a:pt x="428980" y="107950"/>
                </a:lnTo>
                <a:lnTo>
                  <a:pt x="427824" y="111760"/>
                </a:lnTo>
                <a:lnTo>
                  <a:pt x="427113" y="115570"/>
                </a:lnTo>
                <a:lnTo>
                  <a:pt x="428510" y="118110"/>
                </a:lnTo>
                <a:lnTo>
                  <a:pt x="431850" y="124460"/>
                </a:lnTo>
                <a:lnTo>
                  <a:pt x="438353" y="128270"/>
                </a:lnTo>
                <a:lnTo>
                  <a:pt x="443915" y="133350"/>
                </a:lnTo>
                <a:lnTo>
                  <a:pt x="439813" y="130810"/>
                </a:lnTo>
                <a:lnTo>
                  <a:pt x="436067" y="128270"/>
                </a:lnTo>
                <a:lnTo>
                  <a:pt x="435152" y="128270"/>
                </a:lnTo>
                <a:lnTo>
                  <a:pt x="439547" y="133350"/>
                </a:lnTo>
                <a:lnTo>
                  <a:pt x="446951" y="137160"/>
                </a:lnTo>
                <a:lnTo>
                  <a:pt x="455447" y="142240"/>
                </a:lnTo>
                <a:lnTo>
                  <a:pt x="471462" y="154762"/>
                </a:lnTo>
                <a:lnTo>
                  <a:pt x="471500" y="155079"/>
                </a:lnTo>
                <a:lnTo>
                  <a:pt x="471919" y="156159"/>
                </a:lnTo>
                <a:lnTo>
                  <a:pt x="474167" y="158153"/>
                </a:lnTo>
                <a:lnTo>
                  <a:pt x="476211" y="157429"/>
                </a:lnTo>
                <a:lnTo>
                  <a:pt x="477596" y="157695"/>
                </a:lnTo>
                <a:lnTo>
                  <a:pt x="475881" y="157010"/>
                </a:lnTo>
                <a:lnTo>
                  <a:pt x="473824" y="155892"/>
                </a:lnTo>
                <a:lnTo>
                  <a:pt x="471995" y="154495"/>
                </a:lnTo>
                <a:lnTo>
                  <a:pt x="472541" y="153670"/>
                </a:lnTo>
                <a:lnTo>
                  <a:pt x="496011" y="189395"/>
                </a:lnTo>
                <a:lnTo>
                  <a:pt x="499351" y="189395"/>
                </a:lnTo>
                <a:lnTo>
                  <a:pt x="498678" y="186690"/>
                </a:lnTo>
                <a:lnTo>
                  <a:pt x="501230" y="191770"/>
                </a:lnTo>
                <a:lnTo>
                  <a:pt x="503135" y="200660"/>
                </a:lnTo>
                <a:lnTo>
                  <a:pt x="504355" y="205740"/>
                </a:lnTo>
                <a:lnTo>
                  <a:pt x="504240" y="195580"/>
                </a:lnTo>
                <a:lnTo>
                  <a:pt x="504202" y="191770"/>
                </a:lnTo>
                <a:lnTo>
                  <a:pt x="502691" y="190500"/>
                </a:lnTo>
                <a:lnTo>
                  <a:pt x="501370" y="186690"/>
                </a:lnTo>
                <a:lnTo>
                  <a:pt x="499605" y="181610"/>
                </a:lnTo>
                <a:lnTo>
                  <a:pt x="499960" y="181610"/>
                </a:lnTo>
                <a:lnTo>
                  <a:pt x="498957" y="178981"/>
                </a:lnTo>
                <a:lnTo>
                  <a:pt x="499605" y="180416"/>
                </a:lnTo>
                <a:lnTo>
                  <a:pt x="498081" y="176530"/>
                </a:lnTo>
                <a:lnTo>
                  <a:pt x="498144" y="176847"/>
                </a:lnTo>
                <a:lnTo>
                  <a:pt x="497078" y="173990"/>
                </a:lnTo>
                <a:lnTo>
                  <a:pt x="494309" y="167640"/>
                </a:lnTo>
                <a:lnTo>
                  <a:pt x="493534" y="166370"/>
                </a:lnTo>
                <a:lnTo>
                  <a:pt x="492086" y="163982"/>
                </a:lnTo>
                <a:lnTo>
                  <a:pt x="492302" y="165100"/>
                </a:lnTo>
                <a:lnTo>
                  <a:pt x="492620" y="166370"/>
                </a:lnTo>
                <a:lnTo>
                  <a:pt x="487794" y="161290"/>
                </a:lnTo>
                <a:lnTo>
                  <a:pt x="482777" y="156210"/>
                </a:lnTo>
                <a:lnTo>
                  <a:pt x="479298" y="153670"/>
                </a:lnTo>
                <a:lnTo>
                  <a:pt x="477545" y="152400"/>
                </a:lnTo>
                <a:lnTo>
                  <a:pt x="472084" y="148590"/>
                </a:lnTo>
                <a:lnTo>
                  <a:pt x="466255" y="143510"/>
                </a:lnTo>
                <a:lnTo>
                  <a:pt x="459981" y="139700"/>
                </a:lnTo>
                <a:lnTo>
                  <a:pt x="453212" y="135890"/>
                </a:lnTo>
                <a:lnTo>
                  <a:pt x="448335" y="133350"/>
                </a:lnTo>
                <a:lnTo>
                  <a:pt x="445897" y="132080"/>
                </a:lnTo>
                <a:lnTo>
                  <a:pt x="454939" y="135890"/>
                </a:lnTo>
                <a:lnTo>
                  <a:pt x="455612" y="135890"/>
                </a:lnTo>
                <a:lnTo>
                  <a:pt x="453034" y="133350"/>
                </a:lnTo>
                <a:lnTo>
                  <a:pt x="452297" y="132080"/>
                </a:lnTo>
                <a:lnTo>
                  <a:pt x="447700" y="128270"/>
                </a:lnTo>
                <a:lnTo>
                  <a:pt x="441452" y="123190"/>
                </a:lnTo>
                <a:lnTo>
                  <a:pt x="439610" y="121920"/>
                </a:lnTo>
                <a:lnTo>
                  <a:pt x="438200" y="119380"/>
                </a:lnTo>
                <a:lnTo>
                  <a:pt x="436791" y="118110"/>
                </a:lnTo>
                <a:lnTo>
                  <a:pt x="435635" y="116840"/>
                </a:lnTo>
                <a:lnTo>
                  <a:pt x="435419" y="115570"/>
                </a:lnTo>
                <a:lnTo>
                  <a:pt x="434759" y="114300"/>
                </a:lnTo>
                <a:lnTo>
                  <a:pt x="436168" y="109220"/>
                </a:lnTo>
                <a:lnTo>
                  <a:pt x="437845" y="102870"/>
                </a:lnTo>
                <a:lnTo>
                  <a:pt x="438429" y="101828"/>
                </a:lnTo>
                <a:lnTo>
                  <a:pt x="438556" y="101600"/>
                </a:lnTo>
                <a:lnTo>
                  <a:pt x="440931" y="96520"/>
                </a:lnTo>
                <a:lnTo>
                  <a:pt x="441312" y="95719"/>
                </a:lnTo>
                <a:lnTo>
                  <a:pt x="440486" y="96520"/>
                </a:lnTo>
                <a:lnTo>
                  <a:pt x="441388" y="94005"/>
                </a:lnTo>
                <a:lnTo>
                  <a:pt x="442633" y="91440"/>
                </a:lnTo>
                <a:lnTo>
                  <a:pt x="444436" y="88900"/>
                </a:lnTo>
                <a:lnTo>
                  <a:pt x="444893" y="87630"/>
                </a:lnTo>
                <a:lnTo>
                  <a:pt x="445630" y="87630"/>
                </a:lnTo>
                <a:lnTo>
                  <a:pt x="454837" y="85090"/>
                </a:lnTo>
                <a:lnTo>
                  <a:pt x="461238" y="83820"/>
                </a:lnTo>
                <a:lnTo>
                  <a:pt x="467906" y="81280"/>
                </a:lnTo>
                <a:lnTo>
                  <a:pt x="488607" y="76200"/>
                </a:lnTo>
                <a:lnTo>
                  <a:pt x="492188" y="74930"/>
                </a:lnTo>
                <a:lnTo>
                  <a:pt x="510057" y="68580"/>
                </a:lnTo>
                <a:lnTo>
                  <a:pt x="525589" y="63500"/>
                </a:lnTo>
                <a:lnTo>
                  <a:pt x="535241" y="59690"/>
                </a:lnTo>
                <a:lnTo>
                  <a:pt x="548119" y="54610"/>
                </a:lnTo>
                <a:lnTo>
                  <a:pt x="559015" y="50800"/>
                </a:lnTo>
                <a:lnTo>
                  <a:pt x="562648" y="49530"/>
                </a:lnTo>
                <a:lnTo>
                  <a:pt x="570903" y="48260"/>
                </a:lnTo>
                <a:lnTo>
                  <a:pt x="556755" y="53340"/>
                </a:lnTo>
                <a:lnTo>
                  <a:pt x="566039" y="50800"/>
                </a:lnTo>
                <a:lnTo>
                  <a:pt x="574560" y="49530"/>
                </a:lnTo>
                <a:lnTo>
                  <a:pt x="578700" y="48260"/>
                </a:lnTo>
                <a:lnTo>
                  <a:pt x="582434" y="47117"/>
                </a:lnTo>
                <a:lnTo>
                  <a:pt x="582561" y="47117"/>
                </a:lnTo>
                <a:lnTo>
                  <a:pt x="588581" y="44450"/>
                </a:lnTo>
                <a:lnTo>
                  <a:pt x="591451" y="43180"/>
                </a:lnTo>
                <a:lnTo>
                  <a:pt x="589140" y="44450"/>
                </a:lnTo>
                <a:lnTo>
                  <a:pt x="595706" y="44450"/>
                </a:lnTo>
                <a:lnTo>
                  <a:pt x="598309" y="43180"/>
                </a:lnTo>
                <a:lnTo>
                  <a:pt x="600913" y="41910"/>
                </a:lnTo>
                <a:lnTo>
                  <a:pt x="603897" y="40640"/>
                </a:lnTo>
                <a:lnTo>
                  <a:pt x="614667" y="36830"/>
                </a:lnTo>
                <a:lnTo>
                  <a:pt x="612660" y="38100"/>
                </a:lnTo>
                <a:lnTo>
                  <a:pt x="610260" y="40525"/>
                </a:lnTo>
                <a:lnTo>
                  <a:pt x="614083" y="39370"/>
                </a:lnTo>
                <a:lnTo>
                  <a:pt x="620852" y="36830"/>
                </a:lnTo>
                <a:lnTo>
                  <a:pt x="630999" y="33020"/>
                </a:lnTo>
                <a:lnTo>
                  <a:pt x="639406" y="30556"/>
                </a:lnTo>
                <a:lnTo>
                  <a:pt x="640994" y="30556"/>
                </a:lnTo>
                <a:lnTo>
                  <a:pt x="640118" y="29210"/>
                </a:lnTo>
                <a:lnTo>
                  <a:pt x="648462" y="26670"/>
                </a:lnTo>
                <a:close/>
              </a:path>
              <a:path w="1055370" h="935989">
                <a:moveTo>
                  <a:pt x="658266" y="26200"/>
                </a:moveTo>
                <a:lnTo>
                  <a:pt x="651548" y="27940"/>
                </a:lnTo>
                <a:lnTo>
                  <a:pt x="643420" y="30556"/>
                </a:lnTo>
                <a:lnTo>
                  <a:pt x="646328" y="30556"/>
                </a:lnTo>
                <a:lnTo>
                  <a:pt x="657606" y="26670"/>
                </a:lnTo>
                <a:lnTo>
                  <a:pt x="658266" y="26200"/>
                </a:lnTo>
                <a:close/>
              </a:path>
              <a:path w="1055370" h="935989">
                <a:moveTo>
                  <a:pt x="659930" y="26873"/>
                </a:moveTo>
                <a:lnTo>
                  <a:pt x="656564" y="28067"/>
                </a:lnTo>
                <a:lnTo>
                  <a:pt x="659650" y="27266"/>
                </a:lnTo>
                <a:lnTo>
                  <a:pt x="659714" y="27025"/>
                </a:lnTo>
                <a:lnTo>
                  <a:pt x="659930" y="26873"/>
                </a:lnTo>
                <a:close/>
              </a:path>
              <a:path w="1055370" h="935989">
                <a:moveTo>
                  <a:pt x="662990" y="22733"/>
                </a:moveTo>
                <a:lnTo>
                  <a:pt x="658190" y="24130"/>
                </a:lnTo>
                <a:lnTo>
                  <a:pt x="662698" y="22948"/>
                </a:lnTo>
                <a:lnTo>
                  <a:pt x="662990" y="22733"/>
                </a:lnTo>
                <a:close/>
              </a:path>
              <a:path w="1055370" h="935989">
                <a:moveTo>
                  <a:pt x="663257" y="25692"/>
                </a:moveTo>
                <a:lnTo>
                  <a:pt x="661695" y="26136"/>
                </a:lnTo>
                <a:lnTo>
                  <a:pt x="660349" y="26543"/>
                </a:lnTo>
                <a:lnTo>
                  <a:pt x="659930" y="26873"/>
                </a:lnTo>
                <a:lnTo>
                  <a:pt x="663257" y="25692"/>
                </a:lnTo>
                <a:close/>
              </a:path>
              <a:path w="1055370" h="935989">
                <a:moveTo>
                  <a:pt x="666915" y="21590"/>
                </a:moveTo>
                <a:lnTo>
                  <a:pt x="662990" y="22733"/>
                </a:lnTo>
                <a:lnTo>
                  <a:pt x="663206" y="22733"/>
                </a:lnTo>
                <a:lnTo>
                  <a:pt x="661111" y="24130"/>
                </a:lnTo>
                <a:lnTo>
                  <a:pt x="658266" y="26200"/>
                </a:lnTo>
                <a:lnTo>
                  <a:pt x="661314" y="25400"/>
                </a:lnTo>
                <a:lnTo>
                  <a:pt x="666915" y="21590"/>
                </a:lnTo>
                <a:close/>
              </a:path>
              <a:path w="1055370" h="935989">
                <a:moveTo>
                  <a:pt x="670267" y="23190"/>
                </a:moveTo>
                <a:lnTo>
                  <a:pt x="663257" y="25692"/>
                </a:lnTo>
                <a:lnTo>
                  <a:pt x="665721" y="24980"/>
                </a:lnTo>
                <a:lnTo>
                  <a:pt x="668794" y="24168"/>
                </a:lnTo>
                <a:lnTo>
                  <a:pt x="670267" y="23190"/>
                </a:lnTo>
                <a:close/>
              </a:path>
              <a:path w="1055370" h="935989">
                <a:moveTo>
                  <a:pt x="687946" y="802411"/>
                </a:moveTo>
                <a:lnTo>
                  <a:pt x="681736" y="804075"/>
                </a:lnTo>
                <a:lnTo>
                  <a:pt x="674928" y="806754"/>
                </a:lnTo>
                <a:lnTo>
                  <a:pt x="687946" y="802411"/>
                </a:lnTo>
                <a:close/>
              </a:path>
              <a:path w="1055370" h="935989">
                <a:moveTo>
                  <a:pt x="719175" y="6337"/>
                </a:moveTo>
                <a:lnTo>
                  <a:pt x="712012" y="7378"/>
                </a:lnTo>
                <a:lnTo>
                  <a:pt x="704329" y="9194"/>
                </a:lnTo>
                <a:lnTo>
                  <a:pt x="696277" y="11722"/>
                </a:lnTo>
                <a:lnTo>
                  <a:pt x="688022" y="14897"/>
                </a:lnTo>
                <a:lnTo>
                  <a:pt x="685419" y="15138"/>
                </a:lnTo>
                <a:lnTo>
                  <a:pt x="687654" y="13893"/>
                </a:lnTo>
                <a:lnTo>
                  <a:pt x="688111" y="13347"/>
                </a:lnTo>
                <a:lnTo>
                  <a:pt x="680593" y="16611"/>
                </a:lnTo>
                <a:lnTo>
                  <a:pt x="672084" y="20993"/>
                </a:lnTo>
                <a:lnTo>
                  <a:pt x="677697" y="21463"/>
                </a:lnTo>
                <a:lnTo>
                  <a:pt x="684860" y="17233"/>
                </a:lnTo>
                <a:lnTo>
                  <a:pt x="686981" y="17538"/>
                </a:lnTo>
                <a:lnTo>
                  <a:pt x="694613" y="12738"/>
                </a:lnTo>
                <a:lnTo>
                  <a:pt x="701192" y="10591"/>
                </a:lnTo>
                <a:lnTo>
                  <a:pt x="706424" y="10083"/>
                </a:lnTo>
                <a:lnTo>
                  <a:pt x="705523" y="11188"/>
                </a:lnTo>
                <a:lnTo>
                  <a:pt x="707720" y="9969"/>
                </a:lnTo>
                <a:lnTo>
                  <a:pt x="715975" y="8686"/>
                </a:lnTo>
                <a:lnTo>
                  <a:pt x="719175" y="6337"/>
                </a:lnTo>
                <a:close/>
              </a:path>
              <a:path w="1055370" h="935989">
                <a:moveTo>
                  <a:pt x="735076" y="772109"/>
                </a:moveTo>
                <a:lnTo>
                  <a:pt x="733425" y="772541"/>
                </a:lnTo>
                <a:lnTo>
                  <a:pt x="731926" y="773023"/>
                </a:lnTo>
                <a:lnTo>
                  <a:pt x="730872" y="773544"/>
                </a:lnTo>
                <a:lnTo>
                  <a:pt x="735076" y="772109"/>
                </a:lnTo>
                <a:close/>
              </a:path>
              <a:path w="1055370" h="935989">
                <a:moveTo>
                  <a:pt x="738098" y="47117"/>
                </a:moveTo>
                <a:lnTo>
                  <a:pt x="737730" y="45720"/>
                </a:lnTo>
                <a:lnTo>
                  <a:pt x="733488" y="30556"/>
                </a:lnTo>
                <a:lnTo>
                  <a:pt x="734682" y="40640"/>
                </a:lnTo>
                <a:lnTo>
                  <a:pt x="737514" y="45720"/>
                </a:lnTo>
                <a:lnTo>
                  <a:pt x="738098" y="47117"/>
                </a:lnTo>
                <a:close/>
              </a:path>
              <a:path w="1055370" h="935989">
                <a:moveTo>
                  <a:pt x="769899" y="160350"/>
                </a:moveTo>
                <a:lnTo>
                  <a:pt x="769493" y="159613"/>
                </a:lnTo>
                <a:lnTo>
                  <a:pt x="769289" y="159410"/>
                </a:lnTo>
                <a:lnTo>
                  <a:pt x="769594" y="160464"/>
                </a:lnTo>
                <a:lnTo>
                  <a:pt x="769747" y="160528"/>
                </a:lnTo>
                <a:lnTo>
                  <a:pt x="769785" y="160350"/>
                </a:lnTo>
                <a:close/>
              </a:path>
              <a:path w="1055370" h="935989">
                <a:moveTo>
                  <a:pt x="772337" y="760768"/>
                </a:moveTo>
                <a:lnTo>
                  <a:pt x="769239" y="761593"/>
                </a:lnTo>
                <a:lnTo>
                  <a:pt x="769416" y="762025"/>
                </a:lnTo>
                <a:lnTo>
                  <a:pt x="772337" y="760768"/>
                </a:lnTo>
                <a:close/>
              </a:path>
              <a:path w="1055370" h="935989">
                <a:moveTo>
                  <a:pt x="893089" y="542290"/>
                </a:moveTo>
                <a:lnTo>
                  <a:pt x="892911" y="541020"/>
                </a:lnTo>
                <a:lnTo>
                  <a:pt x="892162" y="537210"/>
                </a:lnTo>
                <a:lnTo>
                  <a:pt x="891794" y="537210"/>
                </a:lnTo>
                <a:lnTo>
                  <a:pt x="893089" y="542290"/>
                </a:lnTo>
                <a:close/>
              </a:path>
              <a:path w="1055370" h="935989">
                <a:moveTo>
                  <a:pt x="906538" y="254038"/>
                </a:moveTo>
                <a:lnTo>
                  <a:pt x="904659" y="255270"/>
                </a:lnTo>
                <a:lnTo>
                  <a:pt x="903224" y="257340"/>
                </a:lnTo>
                <a:lnTo>
                  <a:pt x="904074" y="256540"/>
                </a:lnTo>
                <a:lnTo>
                  <a:pt x="906538" y="254038"/>
                </a:lnTo>
                <a:close/>
              </a:path>
              <a:path w="1055370" h="935989">
                <a:moveTo>
                  <a:pt x="941019" y="431850"/>
                </a:moveTo>
                <a:lnTo>
                  <a:pt x="934745" y="430530"/>
                </a:lnTo>
                <a:lnTo>
                  <a:pt x="933373" y="430187"/>
                </a:lnTo>
                <a:lnTo>
                  <a:pt x="933894" y="430530"/>
                </a:lnTo>
                <a:lnTo>
                  <a:pt x="940079" y="431850"/>
                </a:lnTo>
                <a:lnTo>
                  <a:pt x="941019" y="431850"/>
                </a:lnTo>
                <a:close/>
              </a:path>
              <a:path w="1055370" h="935989">
                <a:moveTo>
                  <a:pt x="960183" y="430530"/>
                </a:moveTo>
                <a:lnTo>
                  <a:pt x="958735" y="430530"/>
                </a:lnTo>
                <a:lnTo>
                  <a:pt x="959853" y="430657"/>
                </a:lnTo>
                <a:lnTo>
                  <a:pt x="960183" y="430530"/>
                </a:lnTo>
                <a:close/>
              </a:path>
              <a:path w="1055370" h="935989">
                <a:moveTo>
                  <a:pt x="1008595" y="255066"/>
                </a:moveTo>
                <a:lnTo>
                  <a:pt x="1007148" y="253022"/>
                </a:lnTo>
                <a:lnTo>
                  <a:pt x="1006386" y="251536"/>
                </a:lnTo>
                <a:lnTo>
                  <a:pt x="1005725" y="250418"/>
                </a:lnTo>
                <a:lnTo>
                  <a:pt x="1005598" y="250190"/>
                </a:lnTo>
                <a:lnTo>
                  <a:pt x="1005243" y="250190"/>
                </a:lnTo>
                <a:lnTo>
                  <a:pt x="1004430" y="248920"/>
                </a:lnTo>
                <a:lnTo>
                  <a:pt x="1005166" y="250393"/>
                </a:lnTo>
                <a:lnTo>
                  <a:pt x="1004189" y="250342"/>
                </a:lnTo>
                <a:lnTo>
                  <a:pt x="1001522" y="248983"/>
                </a:lnTo>
                <a:lnTo>
                  <a:pt x="1001674" y="249504"/>
                </a:lnTo>
                <a:lnTo>
                  <a:pt x="1008595" y="255066"/>
                </a:lnTo>
                <a:close/>
              </a:path>
              <a:path w="1055370" h="935989">
                <a:moveTo>
                  <a:pt x="1014971" y="257340"/>
                </a:moveTo>
                <a:lnTo>
                  <a:pt x="1013599" y="255270"/>
                </a:lnTo>
                <a:lnTo>
                  <a:pt x="1009891" y="252730"/>
                </a:lnTo>
                <a:lnTo>
                  <a:pt x="1009459" y="254038"/>
                </a:lnTo>
                <a:lnTo>
                  <a:pt x="1014971" y="257340"/>
                </a:lnTo>
                <a:close/>
              </a:path>
              <a:path w="1055370" h="935989">
                <a:moveTo>
                  <a:pt x="1015111" y="255270"/>
                </a:moveTo>
                <a:lnTo>
                  <a:pt x="1012888" y="254038"/>
                </a:lnTo>
                <a:lnTo>
                  <a:pt x="1014869" y="255270"/>
                </a:lnTo>
                <a:lnTo>
                  <a:pt x="1015111" y="255270"/>
                </a:lnTo>
                <a:close/>
              </a:path>
              <a:path w="1055370" h="935989">
                <a:moveTo>
                  <a:pt x="1020140" y="262496"/>
                </a:moveTo>
                <a:lnTo>
                  <a:pt x="1015746" y="257810"/>
                </a:lnTo>
                <a:lnTo>
                  <a:pt x="1014971" y="257340"/>
                </a:lnTo>
                <a:lnTo>
                  <a:pt x="1016114" y="259080"/>
                </a:lnTo>
                <a:lnTo>
                  <a:pt x="1018705" y="261620"/>
                </a:lnTo>
                <a:lnTo>
                  <a:pt x="1020140" y="262496"/>
                </a:lnTo>
                <a:close/>
              </a:path>
              <a:path w="1055370" h="935989">
                <a:moveTo>
                  <a:pt x="1055001" y="339090"/>
                </a:moveTo>
                <a:lnTo>
                  <a:pt x="1054912" y="334010"/>
                </a:lnTo>
                <a:lnTo>
                  <a:pt x="1054798" y="330200"/>
                </a:lnTo>
                <a:lnTo>
                  <a:pt x="1054455" y="322580"/>
                </a:lnTo>
                <a:lnTo>
                  <a:pt x="1054404" y="321310"/>
                </a:lnTo>
                <a:lnTo>
                  <a:pt x="1052296" y="312420"/>
                </a:lnTo>
                <a:lnTo>
                  <a:pt x="1050798" y="311150"/>
                </a:lnTo>
                <a:lnTo>
                  <a:pt x="1049248" y="302260"/>
                </a:lnTo>
                <a:lnTo>
                  <a:pt x="1050290" y="304800"/>
                </a:lnTo>
                <a:lnTo>
                  <a:pt x="1051128" y="306070"/>
                </a:lnTo>
                <a:lnTo>
                  <a:pt x="1051775" y="307340"/>
                </a:lnTo>
                <a:lnTo>
                  <a:pt x="1052690" y="308610"/>
                </a:lnTo>
                <a:lnTo>
                  <a:pt x="1050645" y="302260"/>
                </a:lnTo>
                <a:lnTo>
                  <a:pt x="1048588" y="295910"/>
                </a:lnTo>
                <a:lnTo>
                  <a:pt x="1050429" y="298450"/>
                </a:lnTo>
                <a:lnTo>
                  <a:pt x="1049566" y="295910"/>
                </a:lnTo>
                <a:lnTo>
                  <a:pt x="1048283" y="292100"/>
                </a:lnTo>
                <a:lnTo>
                  <a:pt x="1044397" y="280670"/>
                </a:lnTo>
                <a:lnTo>
                  <a:pt x="1035469" y="265430"/>
                </a:lnTo>
                <a:lnTo>
                  <a:pt x="1033208" y="262890"/>
                </a:lnTo>
                <a:lnTo>
                  <a:pt x="1029817" y="259080"/>
                </a:lnTo>
                <a:lnTo>
                  <a:pt x="1024178" y="252730"/>
                </a:lnTo>
                <a:lnTo>
                  <a:pt x="1016914" y="246380"/>
                </a:lnTo>
                <a:lnTo>
                  <a:pt x="1011110" y="241300"/>
                </a:lnTo>
                <a:lnTo>
                  <a:pt x="998778" y="234950"/>
                </a:lnTo>
                <a:lnTo>
                  <a:pt x="996302" y="233680"/>
                </a:lnTo>
                <a:lnTo>
                  <a:pt x="979678" y="227330"/>
                </a:lnTo>
                <a:lnTo>
                  <a:pt x="961047" y="224790"/>
                </a:lnTo>
                <a:lnTo>
                  <a:pt x="938885" y="224790"/>
                </a:lnTo>
                <a:lnTo>
                  <a:pt x="922604" y="229870"/>
                </a:lnTo>
                <a:lnTo>
                  <a:pt x="916571" y="231140"/>
                </a:lnTo>
                <a:lnTo>
                  <a:pt x="910805" y="234950"/>
                </a:lnTo>
                <a:lnTo>
                  <a:pt x="905281" y="237490"/>
                </a:lnTo>
                <a:lnTo>
                  <a:pt x="899998" y="241300"/>
                </a:lnTo>
                <a:lnTo>
                  <a:pt x="861034" y="284480"/>
                </a:lnTo>
                <a:lnTo>
                  <a:pt x="856170" y="292100"/>
                </a:lnTo>
                <a:lnTo>
                  <a:pt x="850671" y="295910"/>
                </a:lnTo>
                <a:lnTo>
                  <a:pt x="848791" y="297180"/>
                </a:lnTo>
                <a:lnTo>
                  <a:pt x="841552" y="297180"/>
                </a:lnTo>
                <a:lnTo>
                  <a:pt x="834339" y="294640"/>
                </a:lnTo>
                <a:lnTo>
                  <a:pt x="827493" y="290830"/>
                </a:lnTo>
                <a:lnTo>
                  <a:pt x="824191" y="288290"/>
                </a:lnTo>
                <a:lnTo>
                  <a:pt x="818553" y="283210"/>
                </a:lnTo>
                <a:lnTo>
                  <a:pt x="817829" y="283210"/>
                </a:lnTo>
                <a:lnTo>
                  <a:pt x="817435" y="281940"/>
                </a:lnTo>
                <a:lnTo>
                  <a:pt x="816991" y="280670"/>
                </a:lnTo>
                <a:lnTo>
                  <a:pt x="816063" y="277202"/>
                </a:lnTo>
                <a:lnTo>
                  <a:pt x="815975" y="276860"/>
                </a:lnTo>
                <a:lnTo>
                  <a:pt x="814285" y="270510"/>
                </a:lnTo>
                <a:lnTo>
                  <a:pt x="812393" y="262890"/>
                </a:lnTo>
                <a:lnTo>
                  <a:pt x="810641" y="255270"/>
                </a:lnTo>
                <a:lnTo>
                  <a:pt x="807770" y="243840"/>
                </a:lnTo>
                <a:lnTo>
                  <a:pt x="805345" y="237490"/>
                </a:lnTo>
                <a:lnTo>
                  <a:pt x="802944" y="232410"/>
                </a:lnTo>
                <a:lnTo>
                  <a:pt x="800138" y="226060"/>
                </a:lnTo>
                <a:lnTo>
                  <a:pt x="800989" y="220980"/>
                </a:lnTo>
                <a:lnTo>
                  <a:pt x="793597" y="204470"/>
                </a:lnTo>
                <a:lnTo>
                  <a:pt x="788377" y="185420"/>
                </a:lnTo>
                <a:lnTo>
                  <a:pt x="784694" y="167640"/>
                </a:lnTo>
                <a:lnTo>
                  <a:pt x="780376" y="148590"/>
                </a:lnTo>
                <a:lnTo>
                  <a:pt x="774496" y="130810"/>
                </a:lnTo>
                <a:lnTo>
                  <a:pt x="773239" y="127000"/>
                </a:lnTo>
                <a:lnTo>
                  <a:pt x="773150" y="130810"/>
                </a:lnTo>
                <a:lnTo>
                  <a:pt x="770102" y="120650"/>
                </a:lnTo>
                <a:lnTo>
                  <a:pt x="766572" y="109220"/>
                </a:lnTo>
                <a:lnTo>
                  <a:pt x="765937" y="106680"/>
                </a:lnTo>
                <a:lnTo>
                  <a:pt x="764070" y="99301"/>
                </a:lnTo>
                <a:lnTo>
                  <a:pt x="763993" y="98679"/>
                </a:lnTo>
                <a:lnTo>
                  <a:pt x="763866" y="96520"/>
                </a:lnTo>
                <a:lnTo>
                  <a:pt x="763270" y="95250"/>
                </a:lnTo>
                <a:lnTo>
                  <a:pt x="761415" y="92710"/>
                </a:lnTo>
                <a:lnTo>
                  <a:pt x="760780" y="87630"/>
                </a:lnTo>
                <a:lnTo>
                  <a:pt x="761695" y="87630"/>
                </a:lnTo>
                <a:lnTo>
                  <a:pt x="759891" y="82550"/>
                </a:lnTo>
                <a:lnTo>
                  <a:pt x="758088" y="77470"/>
                </a:lnTo>
                <a:lnTo>
                  <a:pt x="751763" y="59690"/>
                </a:lnTo>
                <a:lnTo>
                  <a:pt x="750036" y="49530"/>
                </a:lnTo>
                <a:lnTo>
                  <a:pt x="751014" y="48260"/>
                </a:lnTo>
                <a:lnTo>
                  <a:pt x="751116" y="47117"/>
                </a:lnTo>
                <a:lnTo>
                  <a:pt x="751243" y="45720"/>
                </a:lnTo>
                <a:lnTo>
                  <a:pt x="751357" y="44450"/>
                </a:lnTo>
                <a:lnTo>
                  <a:pt x="747674" y="29210"/>
                </a:lnTo>
                <a:lnTo>
                  <a:pt x="744080" y="19050"/>
                </a:lnTo>
                <a:lnTo>
                  <a:pt x="742010" y="13970"/>
                </a:lnTo>
                <a:lnTo>
                  <a:pt x="739940" y="8890"/>
                </a:lnTo>
                <a:lnTo>
                  <a:pt x="736650" y="1270"/>
                </a:lnTo>
                <a:lnTo>
                  <a:pt x="735558" y="0"/>
                </a:lnTo>
                <a:lnTo>
                  <a:pt x="736892" y="5080"/>
                </a:lnTo>
                <a:lnTo>
                  <a:pt x="738479" y="12700"/>
                </a:lnTo>
                <a:lnTo>
                  <a:pt x="737577" y="13970"/>
                </a:lnTo>
                <a:lnTo>
                  <a:pt x="734415" y="4165"/>
                </a:lnTo>
                <a:lnTo>
                  <a:pt x="736180" y="3200"/>
                </a:lnTo>
                <a:lnTo>
                  <a:pt x="734745" y="2501"/>
                </a:lnTo>
                <a:lnTo>
                  <a:pt x="735037" y="2413"/>
                </a:lnTo>
                <a:lnTo>
                  <a:pt x="733183" y="63"/>
                </a:lnTo>
                <a:lnTo>
                  <a:pt x="733907" y="2222"/>
                </a:lnTo>
                <a:lnTo>
                  <a:pt x="734314" y="2362"/>
                </a:lnTo>
                <a:lnTo>
                  <a:pt x="733907" y="2540"/>
                </a:lnTo>
                <a:lnTo>
                  <a:pt x="731100" y="1270"/>
                </a:lnTo>
                <a:lnTo>
                  <a:pt x="728789" y="1270"/>
                </a:lnTo>
                <a:lnTo>
                  <a:pt x="728433" y="4318"/>
                </a:lnTo>
                <a:lnTo>
                  <a:pt x="727887" y="4495"/>
                </a:lnTo>
                <a:lnTo>
                  <a:pt x="723773" y="7950"/>
                </a:lnTo>
                <a:lnTo>
                  <a:pt x="728205" y="6413"/>
                </a:lnTo>
                <a:lnTo>
                  <a:pt x="730580" y="21590"/>
                </a:lnTo>
                <a:lnTo>
                  <a:pt x="737781" y="40640"/>
                </a:lnTo>
                <a:lnTo>
                  <a:pt x="737895" y="43180"/>
                </a:lnTo>
                <a:lnTo>
                  <a:pt x="737997" y="45720"/>
                </a:lnTo>
                <a:lnTo>
                  <a:pt x="738098" y="47117"/>
                </a:lnTo>
                <a:lnTo>
                  <a:pt x="740168" y="52070"/>
                </a:lnTo>
                <a:lnTo>
                  <a:pt x="739825" y="53340"/>
                </a:lnTo>
                <a:lnTo>
                  <a:pt x="739940" y="54610"/>
                </a:lnTo>
                <a:lnTo>
                  <a:pt x="740054" y="55880"/>
                </a:lnTo>
                <a:lnTo>
                  <a:pt x="740829" y="59690"/>
                </a:lnTo>
                <a:lnTo>
                  <a:pt x="748957" y="77470"/>
                </a:lnTo>
                <a:lnTo>
                  <a:pt x="748055" y="77470"/>
                </a:lnTo>
                <a:lnTo>
                  <a:pt x="746798" y="76200"/>
                </a:lnTo>
                <a:lnTo>
                  <a:pt x="746175" y="76200"/>
                </a:lnTo>
                <a:lnTo>
                  <a:pt x="747204" y="82550"/>
                </a:lnTo>
                <a:lnTo>
                  <a:pt x="748906" y="85090"/>
                </a:lnTo>
                <a:lnTo>
                  <a:pt x="749350" y="82550"/>
                </a:lnTo>
                <a:lnTo>
                  <a:pt x="750023" y="82550"/>
                </a:lnTo>
                <a:lnTo>
                  <a:pt x="752398" y="87630"/>
                </a:lnTo>
                <a:lnTo>
                  <a:pt x="753452" y="95250"/>
                </a:lnTo>
                <a:lnTo>
                  <a:pt x="753516" y="95719"/>
                </a:lnTo>
                <a:lnTo>
                  <a:pt x="753630" y="96520"/>
                </a:lnTo>
                <a:lnTo>
                  <a:pt x="751801" y="94005"/>
                </a:lnTo>
                <a:lnTo>
                  <a:pt x="755954" y="105410"/>
                </a:lnTo>
                <a:lnTo>
                  <a:pt x="755624" y="106680"/>
                </a:lnTo>
                <a:lnTo>
                  <a:pt x="754494" y="104140"/>
                </a:lnTo>
                <a:lnTo>
                  <a:pt x="753973" y="102870"/>
                </a:lnTo>
                <a:lnTo>
                  <a:pt x="754329" y="104140"/>
                </a:lnTo>
                <a:lnTo>
                  <a:pt x="755700" y="107950"/>
                </a:lnTo>
                <a:lnTo>
                  <a:pt x="758444" y="116840"/>
                </a:lnTo>
                <a:lnTo>
                  <a:pt x="761060" y="124460"/>
                </a:lnTo>
                <a:lnTo>
                  <a:pt x="763447" y="129540"/>
                </a:lnTo>
                <a:lnTo>
                  <a:pt x="765314" y="138430"/>
                </a:lnTo>
                <a:lnTo>
                  <a:pt x="768210" y="148590"/>
                </a:lnTo>
                <a:lnTo>
                  <a:pt x="770331" y="157480"/>
                </a:lnTo>
                <a:lnTo>
                  <a:pt x="769899" y="161290"/>
                </a:lnTo>
                <a:lnTo>
                  <a:pt x="771664" y="165100"/>
                </a:lnTo>
                <a:lnTo>
                  <a:pt x="774268" y="171450"/>
                </a:lnTo>
                <a:lnTo>
                  <a:pt x="777074" y="179070"/>
                </a:lnTo>
                <a:lnTo>
                  <a:pt x="779437" y="185420"/>
                </a:lnTo>
                <a:lnTo>
                  <a:pt x="777468" y="184150"/>
                </a:lnTo>
                <a:lnTo>
                  <a:pt x="783971" y="209550"/>
                </a:lnTo>
                <a:lnTo>
                  <a:pt x="783844" y="212090"/>
                </a:lnTo>
                <a:lnTo>
                  <a:pt x="783729" y="214630"/>
                </a:lnTo>
                <a:lnTo>
                  <a:pt x="788631" y="226060"/>
                </a:lnTo>
                <a:lnTo>
                  <a:pt x="793775" y="242570"/>
                </a:lnTo>
                <a:lnTo>
                  <a:pt x="799160" y="260350"/>
                </a:lnTo>
                <a:lnTo>
                  <a:pt x="804760" y="276860"/>
                </a:lnTo>
                <a:lnTo>
                  <a:pt x="803059" y="273050"/>
                </a:lnTo>
                <a:lnTo>
                  <a:pt x="803452" y="274320"/>
                </a:lnTo>
                <a:lnTo>
                  <a:pt x="804037" y="276860"/>
                </a:lnTo>
                <a:lnTo>
                  <a:pt x="805116" y="281940"/>
                </a:lnTo>
                <a:lnTo>
                  <a:pt x="805307" y="283210"/>
                </a:lnTo>
                <a:lnTo>
                  <a:pt x="805891" y="285750"/>
                </a:lnTo>
                <a:lnTo>
                  <a:pt x="806678" y="288290"/>
                </a:lnTo>
                <a:lnTo>
                  <a:pt x="808507" y="290830"/>
                </a:lnTo>
                <a:lnTo>
                  <a:pt x="809866" y="292100"/>
                </a:lnTo>
                <a:lnTo>
                  <a:pt x="811314" y="294640"/>
                </a:lnTo>
                <a:lnTo>
                  <a:pt x="812787" y="295910"/>
                </a:lnTo>
                <a:lnTo>
                  <a:pt x="814565" y="297180"/>
                </a:lnTo>
                <a:lnTo>
                  <a:pt x="819289" y="298450"/>
                </a:lnTo>
                <a:lnTo>
                  <a:pt x="827557" y="302260"/>
                </a:lnTo>
                <a:lnTo>
                  <a:pt x="837857" y="304800"/>
                </a:lnTo>
                <a:lnTo>
                  <a:pt x="854227" y="304800"/>
                </a:lnTo>
                <a:lnTo>
                  <a:pt x="855433" y="303530"/>
                </a:lnTo>
                <a:lnTo>
                  <a:pt x="855929" y="303530"/>
                </a:lnTo>
                <a:lnTo>
                  <a:pt x="856221" y="304800"/>
                </a:lnTo>
                <a:lnTo>
                  <a:pt x="854329" y="306070"/>
                </a:lnTo>
                <a:lnTo>
                  <a:pt x="851700" y="307340"/>
                </a:lnTo>
                <a:lnTo>
                  <a:pt x="845566" y="309880"/>
                </a:lnTo>
                <a:lnTo>
                  <a:pt x="839406" y="308610"/>
                </a:lnTo>
                <a:lnTo>
                  <a:pt x="842327" y="309905"/>
                </a:lnTo>
                <a:lnTo>
                  <a:pt x="845502" y="309905"/>
                </a:lnTo>
                <a:lnTo>
                  <a:pt x="845705" y="309905"/>
                </a:lnTo>
                <a:lnTo>
                  <a:pt x="847839" y="309905"/>
                </a:lnTo>
                <a:lnTo>
                  <a:pt x="852017" y="308610"/>
                </a:lnTo>
                <a:lnTo>
                  <a:pt x="857478" y="306070"/>
                </a:lnTo>
                <a:lnTo>
                  <a:pt x="859815" y="303530"/>
                </a:lnTo>
                <a:lnTo>
                  <a:pt x="865022" y="298450"/>
                </a:lnTo>
                <a:lnTo>
                  <a:pt x="865670" y="297180"/>
                </a:lnTo>
                <a:lnTo>
                  <a:pt x="866978" y="294640"/>
                </a:lnTo>
                <a:lnTo>
                  <a:pt x="867625" y="293370"/>
                </a:lnTo>
                <a:lnTo>
                  <a:pt x="865416" y="294640"/>
                </a:lnTo>
                <a:lnTo>
                  <a:pt x="874014" y="287020"/>
                </a:lnTo>
                <a:lnTo>
                  <a:pt x="872159" y="287020"/>
                </a:lnTo>
                <a:lnTo>
                  <a:pt x="877481" y="284480"/>
                </a:lnTo>
                <a:lnTo>
                  <a:pt x="876122" y="280670"/>
                </a:lnTo>
                <a:lnTo>
                  <a:pt x="883285" y="275590"/>
                </a:lnTo>
                <a:lnTo>
                  <a:pt x="887691" y="268008"/>
                </a:lnTo>
                <a:lnTo>
                  <a:pt x="893533" y="261620"/>
                </a:lnTo>
                <a:lnTo>
                  <a:pt x="896010" y="261620"/>
                </a:lnTo>
                <a:lnTo>
                  <a:pt x="897153" y="260350"/>
                </a:lnTo>
                <a:lnTo>
                  <a:pt x="898093" y="260350"/>
                </a:lnTo>
                <a:lnTo>
                  <a:pt x="904087" y="254038"/>
                </a:lnTo>
                <a:lnTo>
                  <a:pt x="907554" y="252730"/>
                </a:lnTo>
                <a:lnTo>
                  <a:pt x="906538" y="254038"/>
                </a:lnTo>
                <a:lnTo>
                  <a:pt x="907923" y="252730"/>
                </a:lnTo>
                <a:lnTo>
                  <a:pt x="907453" y="251460"/>
                </a:lnTo>
                <a:lnTo>
                  <a:pt x="905802" y="251460"/>
                </a:lnTo>
                <a:lnTo>
                  <a:pt x="906830" y="250190"/>
                </a:lnTo>
                <a:lnTo>
                  <a:pt x="914958" y="243840"/>
                </a:lnTo>
                <a:lnTo>
                  <a:pt x="919226" y="243840"/>
                </a:lnTo>
                <a:lnTo>
                  <a:pt x="918819" y="245110"/>
                </a:lnTo>
                <a:lnTo>
                  <a:pt x="921994" y="245110"/>
                </a:lnTo>
                <a:lnTo>
                  <a:pt x="924560" y="243840"/>
                </a:lnTo>
                <a:lnTo>
                  <a:pt x="937323" y="237490"/>
                </a:lnTo>
                <a:lnTo>
                  <a:pt x="939774" y="237490"/>
                </a:lnTo>
                <a:lnTo>
                  <a:pt x="942225" y="236220"/>
                </a:lnTo>
                <a:lnTo>
                  <a:pt x="944600" y="236220"/>
                </a:lnTo>
                <a:lnTo>
                  <a:pt x="949350" y="234950"/>
                </a:lnTo>
                <a:lnTo>
                  <a:pt x="954252" y="234950"/>
                </a:lnTo>
                <a:lnTo>
                  <a:pt x="952144" y="236220"/>
                </a:lnTo>
                <a:lnTo>
                  <a:pt x="957656" y="234950"/>
                </a:lnTo>
                <a:lnTo>
                  <a:pt x="964120" y="234950"/>
                </a:lnTo>
                <a:lnTo>
                  <a:pt x="978458" y="237490"/>
                </a:lnTo>
                <a:lnTo>
                  <a:pt x="985685" y="240030"/>
                </a:lnTo>
                <a:lnTo>
                  <a:pt x="992530" y="242570"/>
                </a:lnTo>
                <a:lnTo>
                  <a:pt x="998829" y="246380"/>
                </a:lnTo>
                <a:lnTo>
                  <a:pt x="1004430" y="248920"/>
                </a:lnTo>
                <a:lnTo>
                  <a:pt x="1004811" y="247650"/>
                </a:lnTo>
                <a:lnTo>
                  <a:pt x="1005776" y="246380"/>
                </a:lnTo>
                <a:lnTo>
                  <a:pt x="1012215" y="251460"/>
                </a:lnTo>
                <a:lnTo>
                  <a:pt x="1018070" y="255270"/>
                </a:lnTo>
                <a:lnTo>
                  <a:pt x="1018895" y="259080"/>
                </a:lnTo>
                <a:lnTo>
                  <a:pt x="1015669" y="255270"/>
                </a:lnTo>
                <a:lnTo>
                  <a:pt x="1015111" y="255270"/>
                </a:lnTo>
                <a:lnTo>
                  <a:pt x="1017054" y="257810"/>
                </a:lnTo>
                <a:lnTo>
                  <a:pt x="1019124" y="260350"/>
                </a:lnTo>
                <a:lnTo>
                  <a:pt x="1020787" y="262890"/>
                </a:lnTo>
                <a:lnTo>
                  <a:pt x="1020140" y="262496"/>
                </a:lnTo>
                <a:lnTo>
                  <a:pt x="1021702" y="264160"/>
                </a:lnTo>
                <a:lnTo>
                  <a:pt x="1026858" y="271780"/>
                </a:lnTo>
                <a:lnTo>
                  <a:pt x="1031836" y="278130"/>
                </a:lnTo>
                <a:lnTo>
                  <a:pt x="1035761" y="284480"/>
                </a:lnTo>
                <a:lnTo>
                  <a:pt x="1037729" y="290830"/>
                </a:lnTo>
                <a:lnTo>
                  <a:pt x="1037132" y="292100"/>
                </a:lnTo>
                <a:lnTo>
                  <a:pt x="1034402" y="285750"/>
                </a:lnTo>
                <a:lnTo>
                  <a:pt x="1031532" y="280670"/>
                </a:lnTo>
                <a:lnTo>
                  <a:pt x="1030274" y="278130"/>
                </a:lnTo>
                <a:lnTo>
                  <a:pt x="1028979" y="276860"/>
                </a:lnTo>
                <a:lnTo>
                  <a:pt x="1028560" y="276860"/>
                </a:lnTo>
                <a:lnTo>
                  <a:pt x="1029944" y="280670"/>
                </a:lnTo>
                <a:lnTo>
                  <a:pt x="1027226" y="275590"/>
                </a:lnTo>
                <a:lnTo>
                  <a:pt x="1023912" y="269240"/>
                </a:lnTo>
                <a:lnTo>
                  <a:pt x="1020229" y="264160"/>
                </a:lnTo>
                <a:lnTo>
                  <a:pt x="1021740" y="269240"/>
                </a:lnTo>
                <a:lnTo>
                  <a:pt x="1017485" y="264160"/>
                </a:lnTo>
                <a:lnTo>
                  <a:pt x="1018540" y="268008"/>
                </a:lnTo>
                <a:lnTo>
                  <a:pt x="1023137" y="274320"/>
                </a:lnTo>
                <a:lnTo>
                  <a:pt x="1026642" y="280670"/>
                </a:lnTo>
                <a:lnTo>
                  <a:pt x="1029398" y="285750"/>
                </a:lnTo>
                <a:lnTo>
                  <a:pt x="1031773" y="289560"/>
                </a:lnTo>
                <a:lnTo>
                  <a:pt x="1033945" y="294640"/>
                </a:lnTo>
                <a:lnTo>
                  <a:pt x="1035977" y="299720"/>
                </a:lnTo>
                <a:lnTo>
                  <a:pt x="1037856" y="306070"/>
                </a:lnTo>
                <a:lnTo>
                  <a:pt x="1039253" y="313537"/>
                </a:lnTo>
                <a:lnTo>
                  <a:pt x="1039329" y="313944"/>
                </a:lnTo>
                <a:lnTo>
                  <a:pt x="1039444" y="314540"/>
                </a:lnTo>
                <a:lnTo>
                  <a:pt x="1039520" y="314960"/>
                </a:lnTo>
                <a:lnTo>
                  <a:pt x="1041641" y="320040"/>
                </a:lnTo>
                <a:lnTo>
                  <a:pt x="1041539" y="318770"/>
                </a:lnTo>
                <a:lnTo>
                  <a:pt x="1041438" y="317500"/>
                </a:lnTo>
                <a:lnTo>
                  <a:pt x="1041336" y="316230"/>
                </a:lnTo>
                <a:lnTo>
                  <a:pt x="1041247" y="314960"/>
                </a:lnTo>
                <a:lnTo>
                  <a:pt x="1041133" y="313537"/>
                </a:lnTo>
                <a:lnTo>
                  <a:pt x="1041044" y="312420"/>
                </a:lnTo>
                <a:lnTo>
                  <a:pt x="1043165" y="317500"/>
                </a:lnTo>
                <a:lnTo>
                  <a:pt x="1044714" y="328930"/>
                </a:lnTo>
                <a:lnTo>
                  <a:pt x="1044676" y="330200"/>
                </a:lnTo>
                <a:lnTo>
                  <a:pt x="1044562" y="334010"/>
                </a:lnTo>
                <a:lnTo>
                  <a:pt x="1044460" y="337820"/>
                </a:lnTo>
                <a:lnTo>
                  <a:pt x="1043228" y="342900"/>
                </a:lnTo>
                <a:lnTo>
                  <a:pt x="1041806" y="347980"/>
                </a:lnTo>
                <a:lnTo>
                  <a:pt x="1039355" y="353060"/>
                </a:lnTo>
                <a:lnTo>
                  <a:pt x="1038047" y="356870"/>
                </a:lnTo>
                <a:lnTo>
                  <a:pt x="1034757" y="369570"/>
                </a:lnTo>
                <a:lnTo>
                  <a:pt x="1034351" y="372110"/>
                </a:lnTo>
                <a:lnTo>
                  <a:pt x="1033995" y="374650"/>
                </a:lnTo>
                <a:lnTo>
                  <a:pt x="1032979" y="378460"/>
                </a:lnTo>
                <a:lnTo>
                  <a:pt x="1031684" y="382270"/>
                </a:lnTo>
                <a:lnTo>
                  <a:pt x="1029246" y="387350"/>
                </a:lnTo>
                <a:lnTo>
                  <a:pt x="1022616" y="393700"/>
                </a:lnTo>
                <a:lnTo>
                  <a:pt x="1024623" y="387350"/>
                </a:lnTo>
                <a:lnTo>
                  <a:pt x="1020000" y="392430"/>
                </a:lnTo>
                <a:lnTo>
                  <a:pt x="1018603" y="393700"/>
                </a:lnTo>
                <a:lnTo>
                  <a:pt x="1017524" y="394982"/>
                </a:lnTo>
                <a:lnTo>
                  <a:pt x="1016647" y="396240"/>
                </a:lnTo>
                <a:lnTo>
                  <a:pt x="1013879" y="400050"/>
                </a:lnTo>
                <a:lnTo>
                  <a:pt x="1010234" y="403860"/>
                </a:lnTo>
                <a:lnTo>
                  <a:pt x="1007960" y="405130"/>
                </a:lnTo>
                <a:lnTo>
                  <a:pt x="1006602" y="406501"/>
                </a:lnTo>
                <a:lnTo>
                  <a:pt x="1005624" y="407327"/>
                </a:lnTo>
                <a:lnTo>
                  <a:pt x="1005001" y="407758"/>
                </a:lnTo>
                <a:lnTo>
                  <a:pt x="996162" y="411480"/>
                </a:lnTo>
                <a:lnTo>
                  <a:pt x="1011770" y="401320"/>
                </a:lnTo>
                <a:lnTo>
                  <a:pt x="1008634" y="402590"/>
                </a:lnTo>
                <a:lnTo>
                  <a:pt x="1005154" y="405130"/>
                </a:lnTo>
                <a:lnTo>
                  <a:pt x="1002385" y="406501"/>
                </a:lnTo>
                <a:lnTo>
                  <a:pt x="1000836" y="406501"/>
                </a:lnTo>
                <a:lnTo>
                  <a:pt x="999756" y="407327"/>
                </a:lnTo>
                <a:lnTo>
                  <a:pt x="999223" y="407758"/>
                </a:lnTo>
                <a:lnTo>
                  <a:pt x="998270" y="408940"/>
                </a:lnTo>
                <a:lnTo>
                  <a:pt x="995349" y="411480"/>
                </a:lnTo>
                <a:lnTo>
                  <a:pt x="994079" y="412750"/>
                </a:lnTo>
                <a:lnTo>
                  <a:pt x="988161" y="415290"/>
                </a:lnTo>
                <a:lnTo>
                  <a:pt x="984961" y="414020"/>
                </a:lnTo>
                <a:lnTo>
                  <a:pt x="975969" y="416560"/>
                </a:lnTo>
                <a:lnTo>
                  <a:pt x="965847" y="417931"/>
                </a:lnTo>
                <a:lnTo>
                  <a:pt x="947229" y="417931"/>
                </a:lnTo>
                <a:lnTo>
                  <a:pt x="926147" y="412750"/>
                </a:lnTo>
                <a:lnTo>
                  <a:pt x="915708" y="410210"/>
                </a:lnTo>
                <a:lnTo>
                  <a:pt x="913231" y="409321"/>
                </a:lnTo>
                <a:lnTo>
                  <a:pt x="913231" y="410210"/>
                </a:lnTo>
                <a:lnTo>
                  <a:pt x="903922" y="405955"/>
                </a:lnTo>
                <a:lnTo>
                  <a:pt x="904367" y="406120"/>
                </a:lnTo>
                <a:lnTo>
                  <a:pt x="905192" y="406501"/>
                </a:lnTo>
                <a:lnTo>
                  <a:pt x="909015" y="407898"/>
                </a:lnTo>
                <a:lnTo>
                  <a:pt x="913231" y="410210"/>
                </a:lnTo>
                <a:lnTo>
                  <a:pt x="913231" y="409321"/>
                </a:lnTo>
                <a:lnTo>
                  <a:pt x="908939" y="407758"/>
                </a:lnTo>
                <a:lnTo>
                  <a:pt x="905179" y="406412"/>
                </a:lnTo>
                <a:lnTo>
                  <a:pt x="905459" y="406501"/>
                </a:lnTo>
                <a:lnTo>
                  <a:pt x="907376" y="406501"/>
                </a:lnTo>
                <a:lnTo>
                  <a:pt x="912063" y="407682"/>
                </a:lnTo>
                <a:lnTo>
                  <a:pt x="909193" y="405955"/>
                </a:lnTo>
                <a:lnTo>
                  <a:pt x="905700" y="403860"/>
                </a:lnTo>
                <a:lnTo>
                  <a:pt x="896531" y="401320"/>
                </a:lnTo>
                <a:lnTo>
                  <a:pt x="888415" y="398780"/>
                </a:lnTo>
                <a:lnTo>
                  <a:pt x="883754" y="398780"/>
                </a:lnTo>
                <a:lnTo>
                  <a:pt x="883754" y="401320"/>
                </a:lnTo>
                <a:lnTo>
                  <a:pt x="878890" y="402590"/>
                </a:lnTo>
                <a:lnTo>
                  <a:pt x="877773" y="402590"/>
                </a:lnTo>
                <a:lnTo>
                  <a:pt x="874763" y="403860"/>
                </a:lnTo>
                <a:lnTo>
                  <a:pt x="873036" y="404634"/>
                </a:lnTo>
                <a:lnTo>
                  <a:pt x="874204" y="403860"/>
                </a:lnTo>
                <a:lnTo>
                  <a:pt x="875868" y="402590"/>
                </a:lnTo>
                <a:lnTo>
                  <a:pt x="879652" y="401320"/>
                </a:lnTo>
                <a:lnTo>
                  <a:pt x="883754" y="401320"/>
                </a:lnTo>
                <a:lnTo>
                  <a:pt x="883754" y="398780"/>
                </a:lnTo>
                <a:lnTo>
                  <a:pt x="877493" y="398780"/>
                </a:lnTo>
                <a:lnTo>
                  <a:pt x="873328" y="401320"/>
                </a:lnTo>
                <a:lnTo>
                  <a:pt x="870699" y="403593"/>
                </a:lnTo>
                <a:lnTo>
                  <a:pt x="870699" y="406158"/>
                </a:lnTo>
                <a:lnTo>
                  <a:pt x="870229" y="406501"/>
                </a:lnTo>
                <a:lnTo>
                  <a:pt x="870699" y="406158"/>
                </a:lnTo>
                <a:lnTo>
                  <a:pt x="870699" y="403593"/>
                </a:lnTo>
                <a:lnTo>
                  <a:pt x="869886" y="404291"/>
                </a:lnTo>
                <a:lnTo>
                  <a:pt x="869886" y="406882"/>
                </a:lnTo>
                <a:lnTo>
                  <a:pt x="869492" y="407327"/>
                </a:lnTo>
                <a:lnTo>
                  <a:pt x="868895" y="407758"/>
                </a:lnTo>
                <a:lnTo>
                  <a:pt x="869378" y="407327"/>
                </a:lnTo>
                <a:lnTo>
                  <a:pt x="869886" y="406882"/>
                </a:lnTo>
                <a:lnTo>
                  <a:pt x="869886" y="404291"/>
                </a:lnTo>
                <a:lnTo>
                  <a:pt x="866355" y="407327"/>
                </a:lnTo>
                <a:lnTo>
                  <a:pt x="865873" y="407758"/>
                </a:lnTo>
                <a:lnTo>
                  <a:pt x="862774" y="411480"/>
                </a:lnTo>
                <a:lnTo>
                  <a:pt x="859751" y="416560"/>
                </a:lnTo>
                <a:lnTo>
                  <a:pt x="856818" y="420370"/>
                </a:lnTo>
                <a:lnTo>
                  <a:pt x="854214" y="425450"/>
                </a:lnTo>
                <a:lnTo>
                  <a:pt x="852335" y="431850"/>
                </a:lnTo>
                <a:lnTo>
                  <a:pt x="851877" y="433070"/>
                </a:lnTo>
                <a:lnTo>
                  <a:pt x="851509" y="434340"/>
                </a:lnTo>
                <a:lnTo>
                  <a:pt x="851192" y="436880"/>
                </a:lnTo>
                <a:lnTo>
                  <a:pt x="851103" y="438150"/>
                </a:lnTo>
                <a:lnTo>
                  <a:pt x="851027" y="439420"/>
                </a:lnTo>
                <a:lnTo>
                  <a:pt x="851458" y="443230"/>
                </a:lnTo>
                <a:lnTo>
                  <a:pt x="857097" y="464820"/>
                </a:lnTo>
                <a:lnTo>
                  <a:pt x="863981" y="492760"/>
                </a:lnTo>
                <a:lnTo>
                  <a:pt x="869734" y="505561"/>
                </a:lnTo>
                <a:lnTo>
                  <a:pt x="870559" y="508000"/>
                </a:lnTo>
                <a:lnTo>
                  <a:pt x="870496" y="510540"/>
                </a:lnTo>
                <a:lnTo>
                  <a:pt x="869175" y="508000"/>
                </a:lnTo>
                <a:lnTo>
                  <a:pt x="870788" y="514350"/>
                </a:lnTo>
                <a:lnTo>
                  <a:pt x="871397" y="514350"/>
                </a:lnTo>
                <a:lnTo>
                  <a:pt x="871791" y="513346"/>
                </a:lnTo>
                <a:lnTo>
                  <a:pt x="871893" y="513118"/>
                </a:lnTo>
                <a:lnTo>
                  <a:pt x="873188" y="514350"/>
                </a:lnTo>
                <a:lnTo>
                  <a:pt x="875538" y="521970"/>
                </a:lnTo>
                <a:lnTo>
                  <a:pt x="875042" y="524510"/>
                </a:lnTo>
                <a:lnTo>
                  <a:pt x="873074" y="520700"/>
                </a:lnTo>
                <a:lnTo>
                  <a:pt x="880351" y="541020"/>
                </a:lnTo>
                <a:lnTo>
                  <a:pt x="888479" y="566420"/>
                </a:lnTo>
                <a:lnTo>
                  <a:pt x="895997" y="591820"/>
                </a:lnTo>
                <a:lnTo>
                  <a:pt x="901471" y="613410"/>
                </a:lnTo>
                <a:lnTo>
                  <a:pt x="899502" y="609600"/>
                </a:lnTo>
                <a:lnTo>
                  <a:pt x="903224" y="621030"/>
                </a:lnTo>
                <a:lnTo>
                  <a:pt x="906894" y="629920"/>
                </a:lnTo>
                <a:lnTo>
                  <a:pt x="910297" y="637540"/>
                </a:lnTo>
                <a:lnTo>
                  <a:pt x="913244" y="648970"/>
                </a:lnTo>
                <a:lnTo>
                  <a:pt x="911910" y="646430"/>
                </a:lnTo>
                <a:lnTo>
                  <a:pt x="914552" y="655320"/>
                </a:lnTo>
                <a:lnTo>
                  <a:pt x="917282" y="665480"/>
                </a:lnTo>
                <a:lnTo>
                  <a:pt x="920089" y="675640"/>
                </a:lnTo>
                <a:lnTo>
                  <a:pt x="932383" y="718820"/>
                </a:lnTo>
                <a:lnTo>
                  <a:pt x="913892" y="722630"/>
                </a:lnTo>
                <a:lnTo>
                  <a:pt x="906233" y="725170"/>
                </a:lnTo>
                <a:lnTo>
                  <a:pt x="898956" y="726440"/>
                </a:lnTo>
                <a:lnTo>
                  <a:pt x="892251" y="727710"/>
                </a:lnTo>
                <a:lnTo>
                  <a:pt x="883221" y="731520"/>
                </a:lnTo>
                <a:lnTo>
                  <a:pt x="868565" y="735330"/>
                </a:lnTo>
                <a:lnTo>
                  <a:pt x="854621" y="739140"/>
                </a:lnTo>
                <a:lnTo>
                  <a:pt x="847725" y="742950"/>
                </a:lnTo>
                <a:lnTo>
                  <a:pt x="833767" y="746760"/>
                </a:lnTo>
                <a:lnTo>
                  <a:pt x="824865" y="748030"/>
                </a:lnTo>
                <a:lnTo>
                  <a:pt x="814108" y="750570"/>
                </a:lnTo>
                <a:lnTo>
                  <a:pt x="794613" y="754380"/>
                </a:lnTo>
                <a:lnTo>
                  <a:pt x="788492" y="756920"/>
                </a:lnTo>
                <a:lnTo>
                  <a:pt x="783196" y="759460"/>
                </a:lnTo>
                <a:lnTo>
                  <a:pt x="777519" y="762000"/>
                </a:lnTo>
                <a:lnTo>
                  <a:pt x="770255" y="764540"/>
                </a:lnTo>
                <a:lnTo>
                  <a:pt x="769416" y="763270"/>
                </a:lnTo>
                <a:lnTo>
                  <a:pt x="754532" y="769620"/>
                </a:lnTo>
                <a:lnTo>
                  <a:pt x="745617" y="769620"/>
                </a:lnTo>
                <a:lnTo>
                  <a:pt x="735076" y="772160"/>
                </a:lnTo>
                <a:lnTo>
                  <a:pt x="739368" y="772160"/>
                </a:lnTo>
                <a:lnTo>
                  <a:pt x="744372" y="770890"/>
                </a:lnTo>
                <a:lnTo>
                  <a:pt x="743889" y="772160"/>
                </a:lnTo>
                <a:lnTo>
                  <a:pt x="730516" y="775970"/>
                </a:lnTo>
                <a:lnTo>
                  <a:pt x="717080" y="778510"/>
                </a:lnTo>
                <a:lnTo>
                  <a:pt x="706589" y="781050"/>
                </a:lnTo>
                <a:lnTo>
                  <a:pt x="702081" y="781050"/>
                </a:lnTo>
                <a:lnTo>
                  <a:pt x="666965" y="792480"/>
                </a:lnTo>
                <a:lnTo>
                  <a:pt x="663041" y="793750"/>
                </a:lnTo>
                <a:lnTo>
                  <a:pt x="666940" y="792480"/>
                </a:lnTo>
                <a:lnTo>
                  <a:pt x="670242" y="791210"/>
                </a:lnTo>
                <a:lnTo>
                  <a:pt x="675322" y="788670"/>
                </a:lnTo>
                <a:lnTo>
                  <a:pt x="665683" y="792480"/>
                </a:lnTo>
                <a:lnTo>
                  <a:pt x="660768" y="792480"/>
                </a:lnTo>
                <a:lnTo>
                  <a:pt x="652094" y="795020"/>
                </a:lnTo>
                <a:lnTo>
                  <a:pt x="653186" y="795020"/>
                </a:lnTo>
                <a:lnTo>
                  <a:pt x="651167" y="797560"/>
                </a:lnTo>
                <a:lnTo>
                  <a:pt x="649909" y="797560"/>
                </a:lnTo>
                <a:lnTo>
                  <a:pt x="649312" y="796290"/>
                </a:lnTo>
                <a:lnTo>
                  <a:pt x="644359" y="793750"/>
                </a:lnTo>
                <a:lnTo>
                  <a:pt x="640880" y="791210"/>
                </a:lnTo>
                <a:lnTo>
                  <a:pt x="637514" y="788670"/>
                </a:lnTo>
                <a:lnTo>
                  <a:pt x="634149" y="787400"/>
                </a:lnTo>
                <a:lnTo>
                  <a:pt x="631215" y="784860"/>
                </a:lnTo>
                <a:lnTo>
                  <a:pt x="629754" y="782320"/>
                </a:lnTo>
                <a:lnTo>
                  <a:pt x="629246" y="782320"/>
                </a:lnTo>
                <a:lnTo>
                  <a:pt x="629183" y="778510"/>
                </a:lnTo>
                <a:lnTo>
                  <a:pt x="629678" y="775970"/>
                </a:lnTo>
                <a:lnTo>
                  <a:pt x="630466" y="778510"/>
                </a:lnTo>
                <a:lnTo>
                  <a:pt x="631088" y="775970"/>
                </a:lnTo>
                <a:lnTo>
                  <a:pt x="631710" y="773430"/>
                </a:lnTo>
                <a:lnTo>
                  <a:pt x="634873" y="765810"/>
                </a:lnTo>
                <a:lnTo>
                  <a:pt x="638200" y="759460"/>
                </a:lnTo>
                <a:lnTo>
                  <a:pt x="640435" y="754380"/>
                </a:lnTo>
                <a:lnTo>
                  <a:pt x="641540" y="751840"/>
                </a:lnTo>
                <a:lnTo>
                  <a:pt x="645160" y="744220"/>
                </a:lnTo>
                <a:lnTo>
                  <a:pt x="648169" y="736600"/>
                </a:lnTo>
                <a:lnTo>
                  <a:pt x="649706" y="731520"/>
                </a:lnTo>
                <a:lnTo>
                  <a:pt x="650963" y="727710"/>
                </a:lnTo>
                <a:lnTo>
                  <a:pt x="651979" y="722630"/>
                </a:lnTo>
                <a:lnTo>
                  <a:pt x="652297" y="720090"/>
                </a:lnTo>
                <a:lnTo>
                  <a:pt x="652843" y="717550"/>
                </a:lnTo>
                <a:lnTo>
                  <a:pt x="652957" y="712470"/>
                </a:lnTo>
                <a:lnTo>
                  <a:pt x="653008" y="709930"/>
                </a:lnTo>
                <a:lnTo>
                  <a:pt x="652805" y="708660"/>
                </a:lnTo>
                <a:lnTo>
                  <a:pt x="652703" y="707390"/>
                </a:lnTo>
                <a:lnTo>
                  <a:pt x="652602" y="706120"/>
                </a:lnTo>
                <a:lnTo>
                  <a:pt x="652513" y="704850"/>
                </a:lnTo>
                <a:lnTo>
                  <a:pt x="652411" y="703580"/>
                </a:lnTo>
                <a:lnTo>
                  <a:pt x="652284" y="701040"/>
                </a:lnTo>
                <a:lnTo>
                  <a:pt x="652157" y="698500"/>
                </a:lnTo>
                <a:lnTo>
                  <a:pt x="651649" y="694690"/>
                </a:lnTo>
                <a:lnTo>
                  <a:pt x="650722" y="689610"/>
                </a:lnTo>
                <a:lnTo>
                  <a:pt x="649135" y="680821"/>
                </a:lnTo>
                <a:lnTo>
                  <a:pt x="649198" y="681990"/>
                </a:lnTo>
                <a:lnTo>
                  <a:pt x="649643" y="688340"/>
                </a:lnTo>
                <a:lnTo>
                  <a:pt x="648919" y="689610"/>
                </a:lnTo>
                <a:lnTo>
                  <a:pt x="647446" y="687070"/>
                </a:lnTo>
                <a:lnTo>
                  <a:pt x="645756" y="680821"/>
                </a:lnTo>
                <a:lnTo>
                  <a:pt x="645998" y="679450"/>
                </a:lnTo>
                <a:lnTo>
                  <a:pt x="646544" y="676910"/>
                </a:lnTo>
                <a:lnTo>
                  <a:pt x="645439" y="675640"/>
                </a:lnTo>
                <a:lnTo>
                  <a:pt x="645833" y="678180"/>
                </a:lnTo>
                <a:lnTo>
                  <a:pt x="645782" y="679450"/>
                </a:lnTo>
                <a:lnTo>
                  <a:pt x="643318" y="674370"/>
                </a:lnTo>
                <a:lnTo>
                  <a:pt x="641578" y="668020"/>
                </a:lnTo>
                <a:lnTo>
                  <a:pt x="640842" y="665480"/>
                </a:lnTo>
                <a:lnTo>
                  <a:pt x="642505" y="665480"/>
                </a:lnTo>
                <a:lnTo>
                  <a:pt x="644512" y="668020"/>
                </a:lnTo>
                <a:lnTo>
                  <a:pt x="644969" y="669290"/>
                </a:lnTo>
                <a:lnTo>
                  <a:pt x="644690" y="668020"/>
                </a:lnTo>
                <a:lnTo>
                  <a:pt x="644283" y="666750"/>
                </a:lnTo>
                <a:lnTo>
                  <a:pt x="643496" y="665480"/>
                </a:lnTo>
                <a:lnTo>
                  <a:pt x="641096" y="661670"/>
                </a:lnTo>
                <a:lnTo>
                  <a:pt x="638657" y="656590"/>
                </a:lnTo>
                <a:lnTo>
                  <a:pt x="638797" y="655320"/>
                </a:lnTo>
                <a:lnTo>
                  <a:pt x="640791" y="659130"/>
                </a:lnTo>
                <a:lnTo>
                  <a:pt x="641972" y="660400"/>
                </a:lnTo>
                <a:lnTo>
                  <a:pt x="640118" y="656590"/>
                </a:lnTo>
                <a:lnTo>
                  <a:pt x="639432" y="655320"/>
                </a:lnTo>
                <a:lnTo>
                  <a:pt x="636689" y="650240"/>
                </a:lnTo>
                <a:lnTo>
                  <a:pt x="632396" y="643890"/>
                </a:lnTo>
                <a:lnTo>
                  <a:pt x="629958" y="640080"/>
                </a:lnTo>
                <a:lnTo>
                  <a:pt x="627545" y="637540"/>
                </a:lnTo>
                <a:lnTo>
                  <a:pt x="624890" y="635000"/>
                </a:lnTo>
                <a:lnTo>
                  <a:pt x="622084" y="632460"/>
                </a:lnTo>
                <a:lnTo>
                  <a:pt x="619391" y="629920"/>
                </a:lnTo>
                <a:lnTo>
                  <a:pt x="617093" y="628650"/>
                </a:lnTo>
                <a:lnTo>
                  <a:pt x="616737" y="627380"/>
                </a:lnTo>
                <a:lnTo>
                  <a:pt x="614959" y="626186"/>
                </a:lnTo>
                <a:lnTo>
                  <a:pt x="605434" y="619760"/>
                </a:lnTo>
                <a:lnTo>
                  <a:pt x="594766" y="614680"/>
                </a:lnTo>
                <a:lnTo>
                  <a:pt x="584669" y="612140"/>
                </a:lnTo>
                <a:lnTo>
                  <a:pt x="575119" y="609600"/>
                </a:lnTo>
                <a:lnTo>
                  <a:pt x="565785" y="608330"/>
                </a:lnTo>
                <a:lnTo>
                  <a:pt x="546531" y="608330"/>
                </a:lnTo>
                <a:lnTo>
                  <a:pt x="535927" y="609600"/>
                </a:lnTo>
                <a:lnTo>
                  <a:pt x="535749" y="610870"/>
                </a:lnTo>
                <a:lnTo>
                  <a:pt x="532803" y="610870"/>
                </a:lnTo>
                <a:lnTo>
                  <a:pt x="524941" y="613410"/>
                </a:lnTo>
                <a:lnTo>
                  <a:pt x="520065" y="614680"/>
                </a:lnTo>
                <a:lnTo>
                  <a:pt x="500367" y="621030"/>
                </a:lnTo>
                <a:lnTo>
                  <a:pt x="461949" y="646430"/>
                </a:lnTo>
                <a:lnTo>
                  <a:pt x="449681" y="660400"/>
                </a:lnTo>
                <a:lnTo>
                  <a:pt x="449732" y="662940"/>
                </a:lnTo>
                <a:lnTo>
                  <a:pt x="450253" y="662940"/>
                </a:lnTo>
                <a:lnTo>
                  <a:pt x="451243" y="661670"/>
                </a:lnTo>
                <a:lnTo>
                  <a:pt x="449541" y="665480"/>
                </a:lnTo>
                <a:lnTo>
                  <a:pt x="449008" y="666750"/>
                </a:lnTo>
                <a:lnTo>
                  <a:pt x="447738" y="668020"/>
                </a:lnTo>
                <a:lnTo>
                  <a:pt x="446252" y="669290"/>
                </a:lnTo>
                <a:lnTo>
                  <a:pt x="445020" y="671830"/>
                </a:lnTo>
                <a:lnTo>
                  <a:pt x="442404" y="676910"/>
                </a:lnTo>
                <a:lnTo>
                  <a:pt x="441134" y="679450"/>
                </a:lnTo>
                <a:lnTo>
                  <a:pt x="440309" y="680821"/>
                </a:lnTo>
                <a:lnTo>
                  <a:pt x="440055" y="681990"/>
                </a:lnTo>
                <a:lnTo>
                  <a:pt x="439801" y="681990"/>
                </a:lnTo>
                <a:lnTo>
                  <a:pt x="439585" y="680821"/>
                </a:lnTo>
                <a:lnTo>
                  <a:pt x="437388" y="688340"/>
                </a:lnTo>
                <a:lnTo>
                  <a:pt x="435660" y="697230"/>
                </a:lnTo>
                <a:lnTo>
                  <a:pt x="435584" y="698500"/>
                </a:lnTo>
                <a:lnTo>
                  <a:pt x="435495" y="699770"/>
                </a:lnTo>
                <a:lnTo>
                  <a:pt x="435406" y="701040"/>
                </a:lnTo>
                <a:lnTo>
                  <a:pt x="435317" y="702310"/>
                </a:lnTo>
                <a:lnTo>
                  <a:pt x="435241" y="703580"/>
                </a:lnTo>
                <a:lnTo>
                  <a:pt x="442239" y="744220"/>
                </a:lnTo>
                <a:lnTo>
                  <a:pt x="447865" y="755650"/>
                </a:lnTo>
                <a:lnTo>
                  <a:pt x="446405" y="751840"/>
                </a:lnTo>
                <a:lnTo>
                  <a:pt x="445300" y="746760"/>
                </a:lnTo>
                <a:lnTo>
                  <a:pt x="446633" y="749300"/>
                </a:lnTo>
                <a:lnTo>
                  <a:pt x="447903" y="753110"/>
                </a:lnTo>
                <a:lnTo>
                  <a:pt x="449745" y="755650"/>
                </a:lnTo>
                <a:lnTo>
                  <a:pt x="451980" y="762000"/>
                </a:lnTo>
                <a:lnTo>
                  <a:pt x="452526" y="763270"/>
                </a:lnTo>
                <a:lnTo>
                  <a:pt x="451942" y="763270"/>
                </a:lnTo>
                <a:lnTo>
                  <a:pt x="450900" y="762000"/>
                </a:lnTo>
                <a:lnTo>
                  <a:pt x="453453" y="767080"/>
                </a:lnTo>
                <a:lnTo>
                  <a:pt x="457123" y="772160"/>
                </a:lnTo>
                <a:lnTo>
                  <a:pt x="461505" y="775970"/>
                </a:lnTo>
                <a:lnTo>
                  <a:pt x="465797" y="781050"/>
                </a:lnTo>
                <a:lnTo>
                  <a:pt x="475348" y="788670"/>
                </a:lnTo>
                <a:lnTo>
                  <a:pt x="489877" y="798830"/>
                </a:lnTo>
                <a:lnTo>
                  <a:pt x="496874" y="803910"/>
                </a:lnTo>
                <a:lnTo>
                  <a:pt x="503339" y="808990"/>
                </a:lnTo>
                <a:lnTo>
                  <a:pt x="507339" y="811530"/>
                </a:lnTo>
                <a:lnTo>
                  <a:pt x="510374" y="816610"/>
                </a:lnTo>
                <a:lnTo>
                  <a:pt x="509485" y="816610"/>
                </a:lnTo>
                <a:lnTo>
                  <a:pt x="509358" y="817880"/>
                </a:lnTo>
                <a:lnTo>
                  <a:pt x="508825" y="819150"/>
                </a:lnTo>
                <a:lnTo>
                  <a:pt x="508469" y="820420"/>
                </a:lnTo>
                <a:lnTo>
                  <a:pt x="507263" y="824230"/>
                </a:lnTo>
                <a:lnTo>
                  <a:pt x="506323" y="825500"/>
                </a:lnTo>
                <a:lnTo>
                  <a:pt x="505256" y="828040"/>
                </a:lnTo>
                <a:lnTo>
                  <a:pt x="504228" y="830580"/>
                </a:lnTo>
                <a:lnTo>
                  <a:pt x="502018" y="834390"/>
                </a:lnTo>
                <a:lnTo>
                  <a:pt x="499135" y="839470"/>
                </a:lnTo>
                <a:lnTo>
                  <a:pt x="498487" y="839470"/>
                </a:lnTo>
                <a:lnTo>
                  <a:pt x="497789" y="840740"/>
                </a:lnTo>
                <a:lnTo>
                  <a:pt x="495655" y="840740"/>
                </a:lnTo>
                <a:lnTo>
                  <a:pt x="493610" y="842010"/>
                </a:lnTo>
                <a:lnTo>
                  <a:pt x="493420" y="842010"/>
                </a:lnTo>
                <a:lnTo>
                  <a:pt x="460552" y="853440"/>
                </a:lnTo>
                <a:lnTo>
                  <a:pt x="455244" y="854710"/>
                </a:lnTo>
                <a:lnTo>
                  <a:pt x="460946" y="850900"/>
                </a:lnTo>
                <a:lnTo>
                  <a:pt x="457758" y="852170"/>
                </a:lnTo>
                <a:lnTo>
                  <a:pt x="433539" y="859790"/>
                </a:lnTo>
                <a:lnTo>
                  <a:pt x="412419" y="866140"/>
                </a:lnTo>
                <a:lnTo>
                  <a:pt x="392442" y="871220"/>
                </a:lnTo>
                <a:lnTo>
                  <a:pt x="371640" y="877570"/>
                </a:lnTo>
                <a:lnTo>
                  <a:pt x="348183" y="882650"/>
                </a:lnTo>
                <a:lnTo>
                  <a:pt x="317881" y="891540"/>
                </a:lnTo>
                <a:lnTo>
                  <a:pt x="286169" y="900430"/>
                </a:lnTo>
                <a:lnTo>
                  <a:pt x="258457" y="906780"/>
                </a:lnTo>
                <a:lnTo>
                  <a:pt x="260578" y="908050"/>
                </a:lnTo>
                <a:lnTo>
                  <a:pt x="254342" y="911136"/>
                </a:lnTo>
                <a:lnTo>
                  <a:pt x="306463" y="911136"/>
                </a:lnTo>
                <a:lnTo>
                  <a:pt x="322237" y="906780"/>
                </a:lnTo>
                <a:lnTo>
                  <a:pt x="351434" y="899160"/>
                </a:lnTo>
                <a:lnTo>
                  <a:pt x="346722" y="897890"/>
                </a:lnTo>
                <a:lnTo>
                  <a:pt x="351078" y="896620"/>
                </a:lnTo>
                <a:lnTo>
                  <a:pt x="357644" y="895350"/>
                </a:lnTo>
                <a:lnTo>
                  <a:pt x="359575" y="892810"/>
                </a:lnTo>
                <a:lnTo>
                  <a:pt x="368871" y="889000"/>
                </a:lnTo>
                <a:lnTo>
                  <a:pt x="371906" y="889000"/>
                </a:lnTo>
                <a:lnTo>
                  <a:pt x="367715" y="891349"/>
                </a:lnTo>
                <a:lnTo>
                  <a:pt x="366293" y="892949"/>
                </a:lnTo>
                <a:lnTo>
                  <a:pt x="372922" y="892060"/>
                </a:lnTo>
                <a:lnTo>
                  <a:pt x="370128" y="891755"/>
                </a:lnTo>
                <a:lnTo>
                  <a:pt x="375678" y="889279"/>
                </a:lnTo>
                <a:lnTo>
                  <a:pt x="378421" y="887907"/>
                </a:lnTo>
                <a:lnTo>
                  <a:pt x="402463" y="882650"/>
                </a:lnTo>
                <a:lnTo>
                  <a:pt x="409536" y="881380"/>
                </a:lnTo>
                <a:lnTo>
                  <a:pt x="393788" y="886460"/>
                </a:lnTo>
                <a:lnTo>
                  <a:pt x="394906" y="886460"/>
                </a:lnTo>
                <a:lnTo>
                  <a:pt x="405244" y="883920"/>
                </a:lnTo>
                <a:lnTo>
                  <a:pt x="411327" y="883920"/>
                </a:lnTo>
                <a:lnTo>
                  <a:pt x="417880" y="882650"/>
                </a:lnTo>
                <a:lnTo>
                  <a:pt x="417741" y="881380"/>
                </a:lnTo>
                <a:lnTo>
                  <a:pt x="421449" y="880110"/>
                </a:lnTo>
                <a:lnTo>
                  <a:pt x="427977" y="878840"/>
                </a:lnTo>
                <a:lnTo>
                  <a:pt x="436308" y="876300"/>
                </a:lnTo>
                <a:lnTo>
                  <a:pt x="419315" y="878840"/>
                </a:lnTo>
                <a:lnTo>
                  <a:pt x="435635" y="873760"/>
                </a:lnTo>
                <a:lnTo>
                  <a:pt x="456933" y="869950"/>
                </a:lnTo>
                <a:lnTo>
                  <a:pt x="473379" y="864870"/>
                </a:lnTo>
                <a:lnTo>
                  <a:pt x="464591" y="868680"/>
                </a:lnTo>
                <a:lnTo>
                  <a:pt x="471170" y="866140"/>
                </a:lnTo>
                <a:lnTo>
                  <a:pt x="475361" y="864870"/>
                </a:lnTo>
                <a:lnTo>
                  <a:pt x="479539" y="863600"/>
                </a:lnTo>
                <a:lnTo>
                  <a:pt x="489077" y="861060"/>
                </a:lnTo>
                <a:lnTo>
                  <a:pt x="499160" y="858520"/>
                </a:lnTo>
                <a:lnTo>
                  <a:pt x="505066" y="855980"/>
                </a:lnTo>
                <a:lnTo>
                  <a:pt x="507288" y="855980"/>
                </a:lnTo>
                <a:lnTo>
                  <a:pt x="508457" y="854710"/>
                </a:lnTo>
                <a:lnTo>
                  <a:pt x="508711" y="854710"/>
                </a:lnTo>
                <a:lnTo>
                  <a:pt x="510514" y="853440"/>
                </a:lnTo>
                <a:lnTo>
                  <a:pt x="511657" y="852170"/>
                </a:lnTo>
                <a:lnTo>
                  <a:pt x="512521" y="850900"/>
                </a:lnTo>
                <a:lnTo>
                  <a:pt x="514667" y="848360"/>
                </a:lnTo>
                <a:lnTo>
                  <a:pt x="515086" y="847090"/>
                </a:lnTo>
                <a:lnTo>
                  <a:pt x="516077" y="844550"/>
                </a:lnTo>
                <a:lnTo>
                  <a:pt x="516902" y="843280"/>
                </a:lnTo>
                <a:lnTo>
                  <a:pt x="517677" y="842010"/>
                </a:lnTo>
                <a:lnTo>
                  <a:pt x="521119" y="834390"/>
                </a:lnTo>
                <a:lnTo>
                  <a:pt x="522833" y="828040"/>
                </a:lnTo>
                <a:lnTo>
                  <a:pt x="523252" y="824230"/>
                </a:lnTo>
                <a:lnTo>
                  <a:pt x="523862" y="822960"/>
                </a:lnTo>
                <a:lnTo>
                  <a:pt x="524713" y="820420"/>
                </a:lnTo>
                <a:lnTo>
                  <a:pt x="525119" y="820420"/>
                </a:lnTo>
                <a:lnTo>
                  <a:pt x="525538" y="819150"/>
                </a:lnTo>
                <a:lnTo>
                  <a:pt x="525856" y="820420"/>
                </a:lnTo>
                <a:lnTo>
                  <a:pt x="526135" y="819150"/>
                </a:lnTo>
                <a:lnTo>
                  <a:pt x="526046" y="811530"/>
                </a:lnTo>
                <a:lnTo>
                  <a:pt x="501904" y="788670"/>
                </a:lnTo>
                <a:lnTo>
                  <a:pt x="489191" y="781050"/>
                </a:lnTo>
                <a:lnTo>
                  <a:pt x="483171" y="777240"/>
                </a:lnTo>
                <a:lnTo>
                  <a:pt x="475335" y="772160"/>
                </a:lnTo>
                <a:lnTo>
                  <a:pt x="468566" y="767080"/>
                </a:lnTo>
                <a:lnTo>
                  <a:pt x="466255" y="763270"/>
                </a:lnTo>
                <a:lnTo>
                  <a:pt x="464705" y="760730"/>
                </a:lnTo>
                <a:lnTo>
                  <a:pt x="459054" y="749300"/>
                </a:lnTo>
                <a:lnTo>
                  <a:pt x="457390" y="746760"/>
                </a:lnTo>
                <a:lnTo>
                  <a:pt x="456463" y="742950"/>
                </a:lnTo>
                <a:lnTo>
                  <a:pt x="455371" y="739140"/>
                </a:lnTo>
                <a:lnTo>
                  <a:pt x="457263" y="741680"/>
                </a:lnTo>
                <a:lnTo>
                  <a:pt x="456120" y="739140"/>
                </a:lnTo>
                <a:lnTo>
                  <a:pt x="454418" y="735330"/>
                </a:lnTo>
                <a:lnTo>
                  <a:pt x="451891" y="731520"/>
                </a:lnTo>
                <a:lnTo>
                  <a:pt x="451040" y="723900"/>
                </a:lnTo>
                <a:lnTo>
                  <a:pt x="451485" y="723900"/>
                </a:lnTo>
                <a:lnTo>
                  <a:pt x="452310" y="726440"/>
                </a:lnTo>
                <a:lnTo>
                  <a:pt x="452208" y="725170"/>
                </a:lnTo>
                <a:lnTo>
                  <a:pt x="452120" y="723900"/>
                </a:lnTo>
                <a:lnTo>
                  <a:pt x="452018" y="722630"/>
                </a:lnTo>
                <a:lnTo>
                  <a:pt x="451739" y="721360"/>
                </a:lnTo>
                <a:lnTo>
                  <a:pt x="450532" y="717550"/>
                </a:lnTo>
                <a:lnTo>
                  <a:pt x="449961" y="712470"/>
                </a:lnTo>
                <a:lnTo>
                  <a:pt x="449821" y="709930"/>
                </a:lnTo>
                <a:lnTo>
                  <a:pt x="449745" y="708660"/>
                </a:lnTo>
                <a:lnTo>
                  <a:pt x="449681" y="707390"/>
                </a:lnTo>
                <a:lnTo>
                  <a:pt x="449554" y="704850"/>
                </a:lnTo>
                <a:lnTo>
                  <a:pt x="449427" y="702310"/>
                </a:lnTo>
                <a:lnTo>
                  <a:pt x="450646" y="698500"/>
                </a:lnTo>
                <a:lnTo>
                  <a:pt x="450773" y="701040"/>
                </a:lnTo>
                <a:lnTo>
                  <a:pt x="450405" y="703580"/>
                </a:lnTo>
                <a:lnTo>
                  <a:pt x="450926" y="704850"/>
                </a:lnTo>
                <a:lnTo>
                  <a:pt x="452018" y="698500"/>
                </a:lnTo>
                <a:lnTo>
                  <a:pt x="452666" y="694690"/>
                </a:lnTo>
                <a:lnTo>
                  <a:pt x="455510" y="684530"/>
                </a:lnTo>
                <a:lnTo>
                  <a:pt x="456565" y="681990"/>
                </a:lnTo>
                <a:lnTo>
                  <a:pt x="459193" y="675640"/>
                </a:lnTo>
                <a:lnTo>
                  <a:pt x="463448" y="666750"/>
                </a:lnTo>
                <a:lnTo>
                  <a:pt x="467474" y="661670"/>
                </a:lnTo>
                <a:lnTo>
                  <a:pt x="468477" y="660400"/>
                </a:lnTo>
                <a:lnTo>
                  <a:pt x="474383" y="652780"/>
                </a:lnTo>
                <a:lnTo>
                  <a:pt x="481406" y="646430"/>
                </a:lnTo>
                <a:lnTo>
                  <a:pt x="489724" y="640080"/>
                </a:lnTo>
                <a:lnTo>
                  <a:pt x="490410" y="641350"/>
                </a:lnTo>
                <a:lnTo>
                  <a:pt x="493547" y="640080"/>
                </a:lnTo>
                <a:lnTo>
                  <a:pt x="496671" y="638810"/>
                </a:lnTo>
                <a:lnTo>
                  <a:pt x="504444" y="636270"/>
                </a:lnTo>
                <a:lnTo>
                  <a:pt x="512191" y="632460"/>
                </a:lnTo>
                <a:lnTo>
                  <a:pt x="521830" y="629920"/>
                </a:lnTo>
                <a:lnTo>
                  <a:pt x="528281" y="628650"/>
                </a:lnTo>
                <a:lnTo>
                  <a:pt x="527926" y="629920"/>
                </a:lnTo>
                <a:lnTo>
                  <a:pt x="534835" y="628650"/>
                </a:lnTo>
                <a:lnTo>
                  <a:pt x="541756" y="627380"/>
                </a:lnTo>
                <a:lnTo>
                  <a:pt x="554101" y="626186"/>
                </a:lnTo>
                <a:lnTo>
                  <a:pt x="555536" y="626186"/>
                </a:lnTo>
                <a:lnTo>
                  <a:pt x="601383" y="637540"/>
                </a:lnTo>
                <a:lnTo>
                  <a:pt x="625132" y="662940"/>
                </a:lnTo>
                <a:lnTo>
                  <a:pt x="626681" y="665480"/>
                </a:lnTo>
                <a:lnTo>
                  <a:pt x="628002" y="669290"/>
                </a:lnTo>
                <a:lnTo>
                  <a:pt x="629754" y="673100"/>
                </a:lnTo>
                <a:lnTo>
                  <a:pt x="630770" y="678180"/>
                </a:lnTo>
                <a:lnTo>
                  <a:pt x="632434" y="681990"/>
                </a:lnTo>
                <a:lnTo>
                  <a:pt x="633310" y="687070"/>
                </a:lnTo>
                <a:lnTo>
                  <a:pt x="633958" y="692150"/>
                </a:lnTo>
                <a:lnTo>
                  <a:pt x="635355" y="697230"/>
                </a:lnTo>
                <a:lnTo>
                  <a:pt x="635368" y="698500"/>
                </a:lnTo>
                <a:lnTo>
                  <a:pt x="635482" y="703580"/>
                </a:lnTo>
                <a:lnTo>
                  <a:pt x="635571" y="704850"/>
                </a:lnTo>
                <a:lnTo>
                  <a:pt x="635660" y="706120"/>
                </a:lnTo>
                <a:lnTo>
                  <a:pt x="635736" y="707390"/>
                </a:lnTo>
                <a:lnTo>
                  <a:pt x="635800" y="716280"/>
                </a:lnTo>
                <a:lnTo>
                  <a:pt x="635546" y="716280"/>
                </a:lnTo>
                <a:lnTo>
                  <a:pt x="634847" y="721360"/>
                </a:lnTo>
                <a:lnTo>
                  <a:pt x="633285" y="726440"/>
                </a:lnTo>
                <a:lnTo>
                  <a:pt x="631304" y="731520"/>
                </a:lnTo>
                <a:lnTo>
                  <a:pt x="628154" y="739140"/>
                </a:lnTo>
                <a:lnTo>
                  <a:pt x="624713" y="745490"/>
                </a:lnTo>
                <a:lnTo>
                  <a:pt x="621144" y="753110"/>
                </a:lnTo>
                <a:lnTo>
                  <a:pt x="617677" y="759460"/>
                </a:lnTo>
                <a:lnTo>
                  <a:pt x="620725" y="754380"/>
                </a:lnTo>
                <a:lnTo>
                  <a:pt x="619201" y="760730"/>
                </a:lnTo>
                <a:lnTo>
                  <a:pt x="616940" y="768350"/>
                </a:lnTo>
                <a:lnTo>
                  <a:pt x="615975" y="770890"/>
                </a:lnTo>
                <a:lnTo>
                  <a:pt x="615111" y="773430"/>
                </a:lnTo>
                <a:lnTo>
                  <a:pt x="614680" y="777240"/>
                </a:lnTo>
                <a:lnTo>
                  <a:pt x="614578" y="778510"/>
                </a:lnTo>
                <a:lnTo>
                  <a:pt x="614299" y="781050"/>
                </a:lnTo>
                <a:lnTo>
                  <a:pt x="614641" y="782320"/>
                </a:lnTo>
                <a:lnTo>
                  <a:pt x="614781" y="784860"/>
                </a:lnTo>
                <a:lnTo>
                  <a:pt x="615492" y="787400"/>
                </a:lnTo>
                <a:lnTo>
                  <a:pt x="616419" y="788670"/>
                </a:lnTo>
                <a:lnTo>
                  <a:pt x="618477" y="792480"/>
                </a:lnTo>
                <a:lnTo>
                  <a:pt x="620560" y="793750"/>
                </a:lnTo>
                <a:lnTo>
                  <a:pt x="621601" y="795020"/>
                </a:lnTo>
                <a:lnTo>
                  <a:pt x="622731" y="796290"/>
                </a:lnTo>
                <a:lnTo>
                  <a:pt x="623150" y="796290"/>
                </a:lnTo>
                <a:lnTo>
                  <a:pt x="622388" y="797560"/>
                </a:lnTo>
                <a:lnTo>
                  <a:pt x="620534" y="795020"/>
                </a:lnTo>
                <a:lnTo>
                  <a:pt x="619607" y="795020"/>
                </a:lnTo>
                <a:lnTo>
                  <a:pt x="621665" y="798830"/>
                </a:lnTo>
                <a:lnTo>
                  <a:pt x="627100" y="803910"/>
                </a:lnTo>
                <a:lnTo>
                  <a:pt x="635533" y="808990"/>
                </a:lnTo>
                <a:lnTo>
                  <a:pt x="637311" y="808990"/>
                </a:lnTo>
                <a:lnTo>
                  <a:pt x="639203" y="810260"/>
                </a:lnTo>
                <a:lnTo>
                  <a:pt x="642213" y="811530"/>
                </a:lnTo>
                <a:lnTo>
                  <a:pt x="643839" y="812800"/>
                </a:lnTo>
                <a:lnTo>
                  <a:pt x="645541" y="814070"/>
                </a:lnTo>
                <a:lnTo>
                  <a:pt x="654088" y="814070"/>
                </a:lnTo>
                <a:lnTo>
                  <a:pt x="656259" y="812800"/>
                </a:lnTo>
                <a:lnTo>
                  <a:pt x="656818" y="812800"/>
                </a:lnTo>
                <a:lnTo>
                  <a:pt x="662241" y="811530"/>
                </a:lnTo>
                <a:lnTo>
                  <a:pt x="663587" y="807720"/>
                </a:lnTo>
                <a:lnTo>
                  <a:pt x="694905" y="800100"/>
                </a:lnTo>
                <a:lnTo>
                  <a:pt x="703249" y="797560"/>
                </a:lnTo>
                <a:lnTo>
                  <a:pt x="715772" y="793750"/>
                </a:lnTo>
                <a:lnTo>
                  <a:pt x="728294" y="789940"/>
                </a:lnTo>
                <a:lnTo>
                  <a:pt x="758532" y="781050"/>
                </a:lnTo>
                <a:lnTo>
                  <a:pt x="780389" y="775970"/>
                </a:lnTo>
                <a:lnTo>
                  <a:pt x="787222" y="773430"/>
                </a:lnTo>
                <a:lnTo>
                  <a:pt x="796886" y="770890"/>
                </a:lnTo>
                <a:lnTo>
                  <a:pt x="801712" y="769620"/>
                </a:lnTo>
                <a:lnTo>
                  <a:pt x="808494" y="767080"/>
                </a:lnTo>
                <a:lnTo>
                  <a:pt x="808545" y="768350"/>
                </a:lnTo>
                <a:lnTo>
                  <a:pt x="814095" y="767080"/>
                </a:lnTo>
                <a:lnTo>
                  <a:pt x="825182" y="764540"/>
                </a:lnTo>
                <a:lnTo>
                  <a:pt x="840028" y="759460"/>
                </a:lnTo>
                <a:lnTo>
                  <a:pt x="855916" y="755650"/>
                </a:lnTo>
                <a:lnTo>
                  <a:pt x="875677" y="749300"/>
                </a:lnTo>
                <a:lnTo>
                  <a:pt x="869861" y="753110"/>
                </a:lnTo>
                <a:lnTo>
                  <a:pt x="880465" y="749300"/>
                </a:lnTo>
                <a:lnTo>
                  <a:pt x="888301" y="744220"/>
                </a:lnTo>
                <a:lnTo>
                  <a:pt x="895858" y="740410"/>
                </a:lnTo>
                <a:lnTo>
                  <a:pt x="905687" y="736600"/>
                </a:lnTo>
                <a:lnTo>
                  <a:pt x="911199" y="737870"/>
                </a:lnTo>
                <a:lnTo>
                  <a:pt x="914996" y="736600"/>
                </a:lnTo>
                <a:lnTo>
                  <a:pt x="918794" y="735330"/>
                </a:lnTo>
                <a:lnTo>
                  <a:pt x="935977" y="731520"/>
                </a:lnTo>
                <a:lnTo>
                  <a:pt x="949261" y="727710"/>
                </a:lnTo>
                <a:lnTo>
                  <a:pt x="943178" y="704850"/>
                </a:lnTo>
                <a:lnTo>
                  <a:pt x="939076" y="690880"/>
                </a:lnTo>
                <a:lnTo>
                  <a:pt x="936891" y="683260"/>
                </a:lnTo>
                <a:lnTo>
                  <a:pt x="934593" y="675640"/>
                </a:lnTo>
                <a:lnTo>
                  <a:pt x="932141" y="668020"/>
                </a:lnTo>
                <a:lnTo>
                  <a:pt x="929538" y="661670"/>
                </a:lnTo>
                <a:lnTo>
                  <a:pt x="931189" y="661670"/>
                </a:lnTo>
                <a:lnTo>
                  <a:pt x="928738" y="652780"/>
                </a:lnTo>
                <a:lnTo>
                  <a:pt x="927709" y="648970"/>
                </a:lnTo>
                <a:lnTo>
                  <a:pt x="923950" y="635000"/>
                </a:lnTo>
                <a:lnTo>
                  <a:pt x="919492" y="621030"/>
                </a:lnTo>
                <a:lnTo>
                  <a:pt x="916622" y="618490"/>
                </a:lnTo>
                <a:lnTo>
                  <a:pt x="916495" y="617220"/>
                </a:lnTo>
                <a:lnTo>
                  <a:pt x="916381" y="615950"/>
                </a:lnTo>
                <a:lnTo>
                  <a:pt x="916266" y="614680"/>
                </a:lnTo>
                <a:lnTo>
                  <a:pt x="916152" y="613410"/>
                </a:lnTo>
                <a:lnTo>
                  <a:pt x="912469" y="600710"/>
                </a:lnTo>
                <a:lnTo>
                  <a:pt x="907288" y="585470"/>
                </a:lnTo>
                <a:lnTo>
                  <a:pt x="902347" y="571500"/>
                </a:lnTo>
                <a:lnTo>
                  <a:pt x="904836" y="574040"/>
                </a:lnTo>
                <a:lnTo>
                  <a:pt x="903579" y="571500"/>
                </a:lnTo>
                <a:lnTo>
                  <a:pt x="901065" y="566420"/>
                </a:lnTo>
                <a:lnTo>
                  <a:pt x="898321" y="560070"/>
                </a:lnTo>
                <a:lnTo>
                  <a:pt x="895591" y="552450"/>
                </a:lnTo>
                <a:lnTo>
                  <a:pt x="891857" y="542290"/>
                </a:lnTo>
                <a:lnTo>
                  <a:pt x="890803" y="537210"/>
                </a:lnTo>
                <a:lnTo>
                  <a:pt x="891794" y="537210"/>
                </a:lnTo>
                <a:lnTo>
                  <a:pt x="891133" y="534670"/>
                </a:lnTo>
                <a:lnTo>
                  <a:pt x="889101" y="529590"/>
                </a:lnTo>
                <a:lnTo>
                  <a:pt x="886891" y="524510"/>
                </a:lnTo>
                <a:lnTo>
                  <a:pt x="884110" y="514350"/>
                </a:lnTo>
                <a:lnTo>
                  <a:pt x="887196" y="520700"/>
                </a:lnTo>
                <a:lnTo>
                  <a:pt x="885355" y="514350"/>
                </a:lnTo>
                <a:lnTo>
                  <a:pt x="885063" y="513346"/>
                </a:lnTo>
                <a:lnTo>
                  <a:pt x="884999" y="513118"/>
                </a:lnTo>
                <a:lnTo>
                  <a:pt x="884618" y="511810"/>
                </a:lnTo>
                <a:lnTo>
                  <a:pt x="884174" y="510540"/>
                </a:lnTo>
                <a:lnTo>
                  <a:pt x="882840" y="506730"/>
                </a:lnTo>
                <a:lnTo>
                  <a:pt x="881164" y="502920"/>
                </a:lnTo>
                <a:lnTo>
                  <a:pt x="878890" y="497840"/>
                </a:lnTo>
                <a:lnTo>
                  <a:pt x="876198" y="488950"/>
                </a:lnTo>
                <a:lnTo>
                  <a:pt x="873734" y="480060"/>
                </a:lnTo>
                <a:lnTo>
                  <a:pt x="872109" y="471170"/>
                </a:lnTo>
                <a:lnTo>
                  <a:pt x="872007" y="468630"/>
                </a:lnTo>
                <a:lnTo>
                  <a:pt x="871905" y="466090"/>
                </a:lnTo>
                <a:lnTo>
                  <a:pt x="870331" y="463550"/>
                </a:lnTo>
                <a:lnTo>
                  <a:pt x="866609" y="455930"/>
                </a:lnTo>
                <a:lnTo>
                  <a:pt x="864463" y="447040"/>
                </a:lnTo>
                <a:lnTo>
                  <a:pt x="864704" y="445770"/>
                </a:lnTo>
                <a:lnTo>
                  <a:pt x="866698" y="450850"/>
                </a:lnTo>
                <a:lnTo>
                  <a:pt x="865924" y="447040"/>
                </a:lnTo>
                <a:lnTo>
                  <a:pt x="865530" y="445770"/>
                </a:lnTo>
                <a:lnTo>
                  <a:pt x="865136" y="444500"/>
                </a:lnTo>
                <a:lnTo>
                  <a:pt x="863930" y="439420"/>
                </a:lnTo>
                <a:lnTo>
                  <a:pt x="871118" y="420370"/>
                </a:lnTo>
                <a:lnTo>
                  <a:pt x="873290" y="416560"/>
                </a:lnTo>
                <a:lnTo>
                  <a:pt x="875880" y="414020"/>
                </a:lnTo>
                <a:lnTo>
                  <a:pt x="877125" y="412750"/>
                </a:lnTo>
                <a:lnTo>
                  <a:pt x="878674" y="411480"/>
                </a:lnTo>
                <a:lnTo>
                  <a:pt x="879894" y="410210"/>
                </a:lnTo>
                <a:lnTo>
                  <a:pt x="884161" y="410210"/>
                </a:lnTo>
                <a:lnTo>
                  <a:pt x="884466" y="411480"/>
                </a:lnTo>
                <a:lnTo>
                  <a:pt x="881062" y="411480"/>
                </a:lnTo>
                <a:lnTo>
                  <a:pt x="877760" y="414020"/>
                </a:lnTo>
                <a:lnTo>
                  <a:pt x="875030" y="416560"/>
                </a:lnTo>
                <a:lnTo>
                  <a:pt x="872769" y="420370"/>
                </a:lnTo>
                <a:lnTo>
                  <a:pt x="867740" y="427990"/>
                </a:lnTo>
                <a:lnTo>
                  <a:pt x="866419" y="430530"/>
                </a:lnTo>
                <a:lnTo>
                  <a:pt x="866622" y="430530"/>
                </a:lnTo>
                <a:lnTo>
                  <a:pt x="868540" y="427990"/>
                </a:lnTo>
                <a:lnTo>
                  <a:pt x="871194" y="425450"/>
                </a:lnTo>
                <a:lnTo>
                  <a:pt x="872883" y="424180"/>
                </a:lnTo>
                <a:lnTo>
                  <a:pt x="871880" y="429260"/>
                </a:lnTo>
                <a:lnTo>
                  <a:pt x="872959" y="426720"/>
                </a:lnTo>
                <a:lnTo>
                  <a:pt x="873963" y="424180"/>
                </a:lnTo>
                <a:lnTo>
                  <a:pt x="874458" y="422910"/>
                </a:lnTo>
                <a:lnTo>
                  <a:pt x="876401" y="420370"/>
                </a:lnTo>
                <a:lnTo>
                  <a:pt x="878141" y="416560"/>
                </a:lnTo>
                <a:lnTo>
                  <a:pt x="881291" y="414020"/>
                </a:lnTo>
                <a:lnTo>
                  <a:pt x="882078" y="412750"/>
                </a:lnTo>
                <a:lnTo>
                  <a:pt x="888238" y="412750"/>
                </a:lnTo>
                <a:lnTo>
                  <a:pt x="890384" y="414020"/>
                </a:lnTo>
                <a:lnTo>
                  <a:pt x="892581" y="414020"/>
                </a:lnTo>
                <a:lnTo>
                  <a:pt x="896912" y="415290"/>
                </a:lnTo>
                <a:lnTo>
                  <a:pt x="901407" y="417931"/>
                </a:lnTo>
                <a:lnTo>
                  <a:pt x="901547" y="417931"/>
                </a:lnTo>
                <a:lnTo>
                  <a:pt x="905065" y="419100"/>
                </a:lnTo>
                <a:lnTo>
                  <a:pt x="906475" y="420370"/>
                </a:lnTo>
                <a:lnTo>
                  <a:pt x="905243" y="420370"/>
                </a:lnTo>
                <a:lnTo>
                  <a:pt x="908812" y="421640"/>
                </a:lnTo>
                <a:lnTo>
                  <a:pt x="912190" y="422910"/>
                </a:lnTo>
                <a:lnTo>
                  <a:pt x="915428" y="422910"/>
                </a:lnTo>
                <a:lnTo>
                  <a:pt x="923798" y="426720"/>
                </a:lnTo>
                <a:lnTo>
                  <a:pt x="928979" y="427990"/>
                </a:lnTo>
                <a:lnTo>
                  <a:pt x="929754" y="429260"/>
                </a:lnTo>
                <a:lnTo>
                  <a:pt x="933373" y="430187"/>
                </a:lnTo>
                <a:lnTo>
                  <a:pt x="932002" y="429260"/>
                </a:lnTo>
                <a:lnTo>
                  <a:pt x="934097" y="429260"/>
                </a:lnTo>
                <a:lnTo>
                  <a:pt x="937298" y="430530"/>
                </a:lnTo>
                <a:lnTo>
                  <a:pt x="941755" y="430530"/>
                </a:lnTo>
                <a:lnTo>
                  <a:pt x="941019" y="431850"/>
                </a:lnTo>
                <a:lnTo>
                  <a:pt x="946823" y="433070"/>
                </a:lnTo>
                <a:lnTo>
                  <a:pt x="953947" y="434340"/>
                </a:lnTo>
                <a:lnTo>
                  <a:pt x="958646" y="434340"/>
                </a:lnTo>
                <a:lnTo>
                  <a:pt x="957999" y="431850"/>
                </a:lnTo>
                <a:lnTo>
                  <a:pt x="970381" y="431850"/>
                </a:lnTo>
                <a:lnTo>
                  <a:pt x="959853" y="430657"/>
                </a:lnTo>
                <a:lnTo>
                  <a:pt x="956970" y="431812"/>
                </a:lnTo>
                <a:lnTo>
                  <a:pt x="950988" y="430530"/>
                </a:lnTo>
                <a:lnTo>
                  <a:pt x="949947" y="430530"/>
                </a:lnTo>
                <a:lnTo>
                  <a:pt x="947762" y="430530"/>
                </a:lnTo>
                <a:lnTo>
                  <a:pt x="941920" y="429260"/>
                </a:lnTo>
                <a:lnTo>
                  <a:pt x="934288" y="427990"/>
                </a:lnTo>
                <a:lnTo>
                  <a:pt x="926071" y="425450"/>
                </a:lnTo>
                <a:lnTo>
                  <a:pt x="940257" y="427990"/>
                </a:lnTo>
                <a:lnTo>
                  <a:pt x="949947" y="430530"/>
                </a:lnTo>
                <a:lnTo>
                  <a:pt x="952703" y="430034"/>
                </a:lnTo>
                <a:lnTo>
                  <a:pt x="953465" y="430060"/>
                </a:lnTo>
                <a:lnTo>
                  <a:pt x="953033" y="429971"/>
                </a:lnTo>
                <a:lnTo>
                  <a:pt x="956957" y="429260"/>
                </a:lnTo>
                <a:lnTo>
                  <a:pt x="962507" y="427990"/>
                </a:lnTo>
                <a:lnTo>
                  <a:pt x="981786" y="427990"/>
                </a:lnTo>
                <a:lnTo>
                  <a:pt x="985570" y="426720"/>
                </a:lnTo>
                <a:lnTo>
                  <a:pt x="989418" y="426720"/>
                </a:lnTo>
                <a:lnTo>
                  <a:pt x="993127" y="425450"/>
                </a:lnTo>
                <a:lnTo>
                  <a:pt x="995934" y="425450"/>
                </a:lnTo>
                <a:lnTo>
                  <a:pt x="998766" y="424180"/>
                </a:lnTo>
                <a:lnTo>
                  <a:pt x="1001839" y="424180"/>
                </a:lnTo>
                <a:lnTo>
                  <a:pt x="1011250" y="417931"/>
                </a:lnTo>
                <a:lnTo>
                  <a:pt x="1037704" y="393700"/>
                </a:lnTo>
                <a:lnTo>
                  <a:pt x="1042784" y="384810"/>
                </a:lnTo>
                <a:lnTo>
                  <a:pt x="1046861" y="375920"/>
                </a:lnTo>
                <a:lnTo>
                  <a:pt x="1049299" y="367030"/>
                </a:lnTo>
                <a:lnTo>
                  <a:pt x="1050188" y="359410"/>
                </a:lnTo>
                <a:lnTo>
                  <a:pt x="1051267" y="353060"/>
                </a:lnTo>
                <a:lnTo>
                  <a:pt x="1051382" y="352386"/>
                </a:lnTo>
                <a:lnTo>
                  <a:pt x="1051483" y="351802"/>
                </a:lnTo>
                <a:lnTo>
                  <a:pt x="1052880" y="350520"/>
                </a:lnTo>
                <a:lnTo>
                  <a:pt x="1053985" y="347980"/>
                </a:lnTo>
                <a:lnTo>
                  <a:pt x="1053871" y="349250"/>
                </a:lnTo>
                <a:lnTo>
                  <a:pt x="1053744" y="350520"/>
                </a:lnTo>
                <a:lnTo>
                  <a:pt x="1053617" y="351802"/>
                </a:lnTo>
                <a:lnTo>
                  <a:pt x="1053490" y="353060"/>
                </a:lnTo>
                <a:lnTo>
                  <a:pt x="1052918" y="356870"/>
                </a:lnTo>
                <a:lnTo>
                  <a:pt x="1053261" y="355600"/>
                </a:lnTo>
                <a:lnTo>
                  <a:pt x="1053477" y="354330"/>
                </a:lnTo>
                <a:lnTo>
                  <a:pt x="1054290" y="347980"/>
                </a:lnTo>
                <a:lnTo>
                  <a:pt x="1054455" y="346710"/>
                </a:lnTo>
                <a:lnTo>
                  <a:pt x="1055001" y="339090"/>
                </a:lnTo>
                <a:close/>
              </a:path>
            </a:pathLst>
          </a:custGeom>
          <a:solidFill>
            <a:srgbClr val="1C7585"/>
          </a:solidFill>
        </p:spPr>
        <p:txBody>
          <a:bodyPr wrap="square" lIns="0" tIns="0" rIns="0" bIns="0" rtlCol="0"/>
          <a:lstStyle/>
          <a:p>
            <a:endParaRPr sz="1092"/>
          </a:p>
        </p:txBody>
      </p:sp>
      <p:grpSp>
        <p:nvGrpSpPr>
          <p:cNvPr id="4" name="Ryhmä 3">
            <a:extLst>
              <a:ext uri="{FF2B5EF4-FFF2-40B4-BE49-F238E27FC236}">
                <a16:creationId xmlns:a16="http://schemas.microsoft.com/office/drawing/2014/main" id="{7A6DEF5D-DB89-A8D5-414D-67B1EAC67D47}"/>
              </a:ext>
              <a:ext uri="{C183D7F6-B498-43B3-948B-1728B52AA6E4}">
                <adec:decorative xmlns:adec="http://schemas.microsoft.com/office/drawing/2017/decorative" val="1"/>
              </a:ext>
            </a:extLst>
          </p:cNvPr>
          <p:cNvGrpSpPr/>
          <p:nvPr/>
        </p:nvGrpSpPr>
        <p:grpSpPr>
          <a:xfrm>
            <a:off x="5941969" y="4593027"/>
            <a:ext cx="317098" cy="417759"/>
            <a:chOff x="8411694" y="5047271"/>
            <a:chExt cx="458882" cy="604551"/>
          </a:xfrm>
        </p:grpSpPr>
        <p:sp>
          <p:nvSpPr>
            <p:cNvPr id="5" name="object 14">
              <a:extLst>
                <a:ext uri="{FF2B5EF4-FFF2-40B4-BE49-F238E27FC236}">
                  <a16:creationId xmlns:a16="http://schemas.microsoft.com/office/drawing/2014/main" id="{3C35FC33-4B91-31A6-4B7C-685FFCA01E80}"/>
                </a:ext>
              </a:extLst>
            </p:cNvPr>
            <p:cNvSpPr/>
            <p:nvPr/>
          </p:nvSpPr>
          <p:spPr>
            <a:xfrm>
              <a:off x="8435838" y="5125069"/>
              <a:ext cx="434738" cy="373128"/>
            </a:xfrm>
            <a:custGeom>
              <a:avLst/>
              <a:gdLst/>
              <a:ahLst/>
              <a:cxnLst/>
              <a:rect l="l" t="t" r="r" b="b"/>
              <a:pathLst>
                <a:path w="716915" h="615315">
                  <a:moveTo>
                    <a:pt x="571" y="420166"/>
                  </a:moveTo>
                  <a:lnTo>
                    <a:pt x="254" y="419811"/>
                  </a:lnTo>
                  <a:lnTo>
                    <a:pt x="114" y="419862"/>
                  </a:lnTo>
                  <a:lnTo>
                    <a:pt x="101" y="419989"/>
                  </a:lnTo>
                  <a:lnTo>
                    <a:pt x="393" y="420192"/>
                  </a:lnTo>
                  <a:lnTo>
                    <a:pt x="571" y="420166"/>
                  </a:lnTo>
                  <a:close/>
                </a:path>
                <a:path w="716915" h="615315">
                  <a:moveTo>
                    <a:pt x="57797" y="242595"/>
                  </a:moveTo>
                  <a:lnTo>
                    <a:pt x="57531" y="236410"/>
                  </a:lnTo>
                  <a:lnTo>
                    <a:pt x="57086" y="238112"/>
                  </a:lnTo>
                  <a:lnTo>
                    <a:pt x="56502" y="239204"/>
                  </a:lnTo>
                  <a:lnTo>
                    <a:pt x="55956" y="240055"/>
                  </a:lnTo>
                  <a:lnTo>
                    <a:pt x="56870" y="240880"/>
                  </a:lnTo>
                  <a:lnTo>
                    <a:pt x="57518" y="242900"/>
                  </a:lnTo>
                  <a:lnTo>
                    <a:pt x="57797" y="242595"/>
                  </a:lnTo>
                  <a:close/>
                </a:path>
                <a:path w="716915" h="615315">
                  <a:moveTo>
                    <a:pt x="93065" y="420344"/>
                  </a:moveTo>
                  <a:lnTo>
                    <a:pt x="91668" y="420700"/>
                  </a:lnTo>
                  <a:lnTo>
                    <a:pt x="91592" y="421093"/>
                  </a:lnTo>
                  <a:lnTo>
                    <a:pt x="91490" y="421474"/>
                  </a:lnTo>
                  <a:lnTo>
                    <a:pt x="91554" y="421830"/>
                  </a:lnTo>
                  <a:lnTo>
                    <a:pt x="93065" y="420344"/>
                  </a:lnTo>
                  <a:close/>
                </a:path>
                <a:path w="716915" h="615315">
                  <a:moveTo>
                    <a:pt x="100406" y="415302"/>
                  </a:moveTo>
                  <a:lnTo>
                    <a:pt x="99060" y="415226"/>
                  </a:lnTo>
                  <a:lnTo>
                    <a:pt x="96647" y="415251"/>
                  </a:lnTo>
                  <a:lnTo>
                    <a:pt x="95567" y="415290"/>
                  </a:lnTo>
                  <a:lnTo>
                    <a:pt x="94297" y="415302"/>
                  </a:lnTo>
                  <a:lnTo>
                    <a:pt x="93980" y="415340"/>
                  </a:lnTo>
                  <a:lnTo>
                    <a:pt x="93154" y="415467"/>
                  </a:lnTo>
                  <a:lnTo>
                    <a:pt x="92875" y="415886"/>
                  </a:lnTo>
                  <a:lnTo>
                    <a:pt x="93357" y="416394"/>
                  </a:lnTo>
                  <a:lnTo>
                    <a:pt x="93713" y="416661"/>
                  </a:lnTo>
                  <a:lnTo>
                    <a:pt x="93738" y="416852"/>
                  </a:lnTo>
                  <a:lnTo>
                    <a:pt x="94869" y="417169"/>
                  </a:lnTo>
                  <a:lnTo>
                    <a:pt x="95694" y="417258"/>
                  </a:lnTo>
                  <a:lnTo>
                    <a:pt x="96812" y="417258"/>
                  </a:lnTo>
                  <a:lnTo>
                    <a:pt x="97917" y="416572"/>
                  </a:lnTo>
                  <a:lnTo>
                    <a:pt x="99085" y="415899"/>
                  </a:lnTo>
                  <a:lnTo>
                    <a:pt x="100406" y="415302"/>
                  </a:lnTo>
                  <a:close/>
                </a:path>
                <a:path w="716915" h="615315">
                  <a:moveTo>
                    <a:pt x="126580" y="439928"/>
                  </a:moveTo>
                  <a:lnTo>
                    <a:pt x="125730" y="436118"/>
                  </a:lnTo>
                  <a:lnTo>
                    <a:pt x="120611" y="434149"/>
                  </a:lnTo>
                  <a:lnTo>
                    <a:pt x="120396" y="432689"/>
                  </a:lnTo>
                  <a:lnTo>
                    <a:pt x="114795" y="430580"/>
                  </a:lnTo>
                  <a:lnTo>
                    <a:pt x="111556" y="427685"/>
                  </a:lnTo>
                  <a:lnTo>
                    <a:pt x="110337" y="424497"/>
                  </a:lnTo>
                  <a:lnTo>
                    <a:pt x="111417" y="424522"/>
                  </a:lnTo>
                  <a:lnTo>
                    <a:pt x="110693" y="424103"/>
                  </a:lnTo>
                  <a:lnTo>
                    <a:pt x="110032" y="423227"/>
                  </a:lnTo>
                  <a:lnTo>
                    <a:pt x="108686" y="421652"/>
                  </a:lnTo>
                  <a:lnTo>
                    <a:pt x="107251" y="419646"/>
                  </a:lnTo>
                  <a:lnTo>
                    <a:pt x="104622" y="418414"/>
                  </a:lnTo>
                  <a:lnTo>
                    <a:pt x="102882" y="418820"/>
                  </a:lnTo>
                  <a:lnTo>
                    <a:pt x="104609" y="419823"/>
                  </a:lnTo>
                  <a:lnTo>
                    <a:pt x="106222" y="421132"/>
                  </a:lnTo>
                  <a:lnTo>
                    <a:pt x="117970" y="433539"/>
                  </a:lnTo>
                  <a:lnTo>
                    <a:pt x="118706" y="435038"/>
                  </a:lnTo>
                  <a:lnTo>
                    <a:pt x="117208" y="434340"/>
                  </a:lnTo>
                  <a:lnTo>
                    <a:pt x="116662" y="434378"/>
                  </a:lnTo>
                  <a:lnTo>
                    <a:pt x="121031" y="437248"/>
                  </a:lnTo>
                  <a:lnTo>
                    <a:pt x="126580" y="439928"/>
                  </a:lnTo>
                  <a:close/>
                </a:path>
                <a:path w="716915" h="615315">
                  <a:moveTo>
                    <a:pt x="160553" y="474967"/>
                  </a:moveTo>
                  <a:lnTo>
                    <a:pt x="159600" y="473710"/>
                  </a:lnTo>
                  <a:lnTo>
                    <a:pt x="158699" y="472744"/>
                  </a:lnTo>
                  <a:lnTo>
                    <a:pt x="157810" y="471906"/>
                  </a:lnTo>
                  <a:lnTo>
                    <a:pt x="160108" y="474954"/>
                  </a:lnTo>
                  <a:lnTo>
                    <a:pt x="160248" y="474954"/>
                  </a:lnTo>
                  <a:lnTo>
                    <a:pt x="160375" y="474941"/>
                  </a:lnTo>
                  <a:lnTo>
                    <a:pt x="160553" y="474967"/>
                  </a:lnTo>
                  <a:close/>
                </a:path>
                <a:path w="716915" h="615315">
                  <a:moveTo>
                    <a:pt x="161544" y="477253"/>
                  </a:moveTo>
                  <a:lnTo>
                    <a:pt x="161061" y="476453"/>
                  </a:lnTo>
                  <a:lnTo>
                    <a:pt x="160655" y="475627"/>
                  </a:lnTo>
                  <a:lnTo>
                    <a:pt x="160108" y="474954"/>
                  </a:lnTo>
                  <a:lnTo>
                    <a:pt x="159740" y="474916"/>
                  </a:lnTo>
                  <a:lnTo>
                    <a:pt x="159473" y="475005"/>
                  </a:lnTo>
                  <a:lnTo>
                    <a:pt x="159639" y="475564"/>
                  </a:lnTo>
                  <a:lnTo>
                    <a:pt x="160337" y="475691"/>
                  </a:lnTo>
                  <a:lnTo>
                    <a:pt x="160858" y="476211"/>
                  </a:lnTo>
                  <a:lnTo>
                    <a:pt x="161544" y="477253"/>
                  </a:lnTo>
                  <a:close/>
                </a:path>
                <a:path w="716915" h="615315">
                  <a:moveTo>
                    <a:pt x="163398" y="480720"/>
                  </a:moveTo>
                  <a:lnTo>
                    <a:pt x="162623" y="479107"/>
                  </a:lnTo>
                  <a:lnTo>
                    <a:pt x="162039" y="478040"/>
                  </a:lnTo>
                  <a:lnTo>
                    <a:pt x="161544" y="477253"/>
                  </a:lnTo>
                  <a:lnTo>
                    <a:pt x="162763" y="479564"/>
                  </a:lnTo>
                  <a:lnTo>
                    <a:pt x="163398" y="480720"/>
                  </a:lnTo>
                  <a:close/>
                </a:path>
                <a:path w="716915" h="615315">
                  <a:moveTo>
                    <a:pt x="168198" y="287426"/>
                  </a:moveTo>
                  <a:lnTo>
                    <a:pt x="167589" y="286842"/>
                  </a:lnTo>
                  <a:lnTo>
                    <a:pt x="167716" y="287566"/>
                  </a:lnTo>
                  <a:lnTo>
                    <a:pt x="168198" y="287426"/>
                  </a:lnTo>
                  <a:close/>
                </a:path>
                <a:path w="716915" h="615315">
                  <a:moveTo>
                    <a:pt x="171030" y="296202"/>
                  </a:moveTo>
                  <a:lnTo>
                    <a:pt x="170535" y="295287"/>
                  </a:lnTo>
                  <a:lnTo>
                    <a:pt x="170599" y="295681"/>
                  </a:lnTo>
                  <a:lnTo>
                    <a:pt x="170738" y="296011"/>
                  </a:lnTo>
                  <a:lnTo>
                    <a:pt x="171030" y="296202"/>
                  </a:lnTo>
                  <a:close/>
                </a:path>
                <a:path w="716915" h="615315">
                  <a:moveTo>
                    <a:pt x="171475" y="197878"/>
                  </a:moveTo>
                  <a:lnTo>
                    <a:pt x="170281" y="197878"/>
                  </a:lnTo>
                  <a:lnTo>
                    <a:pt x="168732" y="200418"/>
                  </a:lnTo>
                  <a:lnTo>
                    <a:pt x="171475" y="197878"/>
                  </a:lnTo>
                  <a:close/>
                </a:path>
                <a:path w="716915" h="615315">
                  <a:moveTo>
                    <a:pt x="176872" y="312242"/>
                  </a:moveTo>
                  <a:lnTo>
                    <a:pt x="174269" y="309638"/>
                  </a:lnTo>
                  <a:lnTo>
                    <a:pt x="175260" y="310959"/>
                  </a:lnTo>
                  <a:lnTo>
                    <a:pt x="176098" y="312242"/>
                  </a:lnTo>
                  <a:lnTo>
                    <a:pt x="176872" y="312242"/>
                  </a:lnTo>
                  <a:close/>
                </a:path>
                <a:path w="716915" h="615315">
                  <a:moveTo>
                    <a:pt x="182511" y="209308"/>
                  </a:moveTo>
                  <a:lnTo>
                    <a:pt x="182359" y="209169"/>
                  </a:lnTo>
                  <a:lnTo>
                    <a:pt x="181698" y="210578"/>
                  </a:lnTo>
                  <a:lnTo>
                    <a:pt x="182511" y="209308"/>
                  </a:lnTo>
                  <a:close/>
                </a:path>
                <a:path w="716915" h="615315">
                  <a:moveTo>
                    <a:pt x="191884" y="303377"/>
                  </a:moveTo>
                  <a:lnTo>
                    <a:pt x="190322" y="300964"/>
                  </a:lnTo>
                  <a:lnTo>
                    <a:pt x="190665" y="302247"/>
                  </a:lnTo>
                  <a:lnTo>
                    <a:pt x="191884" y="303377"/>
                  </a:lnTo>
                  <a:close/>
                </a:path>
                <a:path w="716915" h="615315">
                  <a:moveTo>
                    <a:pt x="194894" y="343331"/>
                  </a:moveTo>
                  <a:lnTo>
                    <a:pt x="193306" y="342658"/>
                  </a:lnTo>
                  <a:lnTo>
                    <a:pt x="194564" y="343941"/>
                  </a:lnTo>
                  <a:lnTo>
                    <a:pt x="194894" y="343331"/>
                  </a:lnTo>
                  <a:close/>
                </a:path>
                <a:path w="716915" h="615315">
                  <a:moveTo>
                    <a:pt x="195808" y="345198"/>
                  </a:moveTo>
                  <a:lnTo>
                    <a:pt x="194564" y="343941"/>
                  </a:lnTo>
                  <a:lnTo>
                    <a:pt x="193865" y="345198"/>
                  </a:lnTo>
                  <a:lnTo>
                    <a:pt x="195808" y="345198"/>
                  </a:lnTo>
                  <a:close/>
                </a:path>
                <a:path w="716915" h="615315">
                  <a:moveTo>
                    <a:pt x="196011" y="150710"/>
                  </a:moveTo>
                  <a:lnTo>
                    <a:pt x="195745" y="150710"/>
                  </a:lnTo>
                  <a:lnTo>
                    <a:pt x="195770" y="150888"/>
                  </a:lnTo>
                  <a:lnTo>
                    <a:pt x="196011" y="150710"/>
                  </a:lnTo>
                  <a:close/>
                </a:path>
                <a:path w="716915" h="615315">
                  <a:moveTo>
                    <a:pt x="196176" y="349008"/>
                  </a:moveTo>
                  <a:lnTo>
                    <a:pt x="195376" y="347738"/>
                  </a:lnTo>
                  <a:lnTo>
                    <a:pt x="194538" y="349008"/>
                  </a:lnTo>
                  <a:lnTo>
                    <a:pt x="196176" y="349008"/>
                  </a:lnTo>
                  <a:close/>
                </a:path>
                <a:path w="716915" h="615315">
                  <a:moveTo>
                    <a:pt x="200418" y="165519"/>
                  </a:moveTo>
                  <a:lnTo>
                    <a:pt x="200139" y="165633"/>
                  </a:lnTo>
                  <a:lnTo>
                    <a:pt x="199885" y="165760"/>
                  </a:lnTo>
                  <a:lnTo>
                    <a:pt x="199669" y="165912"/>
                  </a:lnTo>
                  <a:lnTo>
                    <a:pt x="199771" y="166128"/>
                  </a:lnTo>
                  <a:lnTo>
                    <a:pt x="199885" y="166370"/>
                  </a:lnTo>
                  <a:lnTo>
                    <a:pt x="199974" y="166585"/>
                  </a:lnTo>
                  <a:lnTo>
                    <a:pt x="200075" y="166395"/>
                  </a:lnTo>
                  <a:lnTo>
                    <a:pt x="200279" y="166014"/>
                  </a:lnTo>
                  <a:lnTo>
                    <a:pt x="200329" y="165849"/>
                  </a:lnTo>
                  <a:lnTo>
                    <a:pt x="200304" y="165722"/>
                  </a:lnTo>
                  <a:lnTo>
                    <a:pt x="200418" y="165519"/>
                  </a:lnTo>
                  <a:close/>
                </a:path>
                <a:path w="716915" h="615315">
                  <a:moveTo>
                    <a:pt x="200774" y="612851"/>
                  </a:moveTo>
                  <a:lnTo>
                    <a:pt x="199644" y="613257"/>
                  </a:lnTo>
                  <a:lnTo>
                    <a:pt x="197967" y="613054"/>
                  </a:lnTo>
                  <a:lnTo>
                    <a:pt x="196291" y="612597"/>
                  </a:lnTo>
                  <a:lnTo>
                    <a:pt x="196126" y="612940"/>
                  </a:lnTo>
                  <a:lnTo>
                    <a:pt x="196227" y="613448"/>
                  </a:lnTo>
                  <a:lnTo>
                    <a:pt x="196659" y="614210"/>
                  </a:lnTo>
                  <a:lnTo>
                    <a:pt x="198539" y="614997"/>
                  </a:lnTo>
                  <a:lnTo>
                    <a:pt x="199872" y="613410"/>
                  </a:lnTo>
                  <a:lnTo>
                    <a:pt x="200774" y="612851"/>
                  </a:lnTo>
                  <a:close/>
                </a:path>
                <a:path w="716915" h="615315">
                  <a:moveTo>
                    <a:pt x="224078" y="120942"/>
                  </a:moveTo>
                  <a:lnTo>
                    <a:pt x="222834" y="121678"/>
                  </a:lnTo>
                  <a:lnTo>
                    <a:pt x="223621" y="121678"/>
                  </a:lnTo>
                  <a:lnTo>
                    <a:pt x="224078" y="120942"/>
                  </a:lnTo>
                  <a:close/>
                </a:path>
                <a:path w="716915" h="615315">
                  <a:moveTo>
                    <a:pt x="227342" y="117475"/>
                  </a:moveTo>
                  <a:lnTo>
                    <a:pt x="226466" y="116598"/>
                  </a:lnTo>
                  <a:lnTo>
                    <a:pt x="226580" y="117475"/>
                  </a:lnTo>
                  <a:lnTo>
                    <a:pt x="226644" y="117868"/>
                  </a:lnTo>
                  <a:lnTo>
                    <a:pt x="227241" y="117868"/>
                  </a:lnTo>
                  <a:lnTo>
                    <a:pt x="227342" y="117475"/>
                  </a:lnTo>
                  <a:close/>
                </a:path>
                <a:path w="716915" h="615315">
                  <a:moveTo>
                    <a:pt x="227952" y="112712"/>
                  </a:moveTo>
                  <a:lnTo>
                    <a:pt x="224370" y="116090"/>
                  </a:lnTo>
                  <a:lnTo>
                    <a:pt x="225183" y="116103"/>
                  </a:lnTo>
                  <a:lnTo>
                    <a:pt x="225856" y="116319"/>
                  </a:lnTo>
                  <a:lnTo>
                    <a:pt x="226453" y="116573"/>
                  </a:lnTo>
                  <a:lnTo>
                    <a:pt x="225234" y="115798"/>
                  </a:lnTo>
                  <a:lnTo>
                    <a:pt x="227952" y="112712"/>
                  </a:lnTo>
                  <a:close/>
                </a:path>
                <a:path w="716915" h="615315">
                  <a:moveTo>
                    <a:pt x="247269" y="100139"/>
                  </a:moveTo>
                  <a:lnTo>
                    <a:pt x="245529" y="99428"/>
                  </a:lnTo>
                  <a:lnTo>
                    <a:pt x="245059" y="100139"/>
                  </a:lnTo>
                  <a:lnTo>
                    <a:pt x="247269" y="100139"/>
                  </a:lnTo>
                  <a:close/>
                </a:path>
                <a:path w="716915" h="615315">
                  <a:moveTo>
                    <a:pt x="247624" y="96278"/>
                  </a:moveTo>
                  <a:lnTo>
                    <a:pt x="243967" y="98818"/>
                  </a:lnTo>
                  <a:lnTo>
                    <a:pt x="245529" y="99428"/>
                  </a:lnTo>
                  <a:lnTo>
                    <a:pt x="247624" y="96278"/>
                  </a:lnTo>
                  <a:close/>
                </a:path>
                <a:path w="716915" h="615315">
                  <a:moveTo>
                    <a:pt x="268808" y="575017"/>
                  </a:moveTo>
                  <a:lnTo>
                    <a:pt x="267576" y="576732"/>
                  </a:lnTo>
                  <a:lnTo>
                    <a:pt x="267423" y="577392"/>
                  </a:lnTo>
                  <a:lnTo>
                    <a:pt x="267347" y="578040"/>
                  </a:lnTo>
                  <a:lnTo>
                    <a:pt x="267309" y="578700"/>
                  </a:lnTo>
                  <a:lnTo>
                    <a:pt x="268808" y="575017"/>
                  </a:lnTo>
                  <a:close/>
                </a:path>
                <a:path w="716915" h="615315">
                  <a:moveTo>
                    <a:pt x="273138" y="389648"/>
                  </a:moveTo>
                  <a:lnTo>
                    <a:pt x="271741" y="388378"/>
                  </a:lnTo>
                  <a:lnTo>
                    <a:pt x="271754" y="388594"/>
                  </a:lnTo>
                  <a:lnTo>
                    <a:pt x="273138" y="389648"/>
                  </a:lnTo>
                  <a:close/>
                </a:path>
                <a:path w="716915" h="615315">
                  <a:moveTo>
                    <a:pt x="274027" y="87388"/>
                  </a:moveTo>
                  <a:lnTo>
                    <a:pt x="273570" y="87388"/>
                  </a:lnTo>
                  <a:lnTo>
                    <a:pt x="273469" y="87655"/>
                  </a:lnTo>
                  <a:lnTo>
                    <a:pt x="274027" y="87388"/>
                  </a:lnTo>
                  <a:close/>
                </a:path>
                <a:path w="716915" h="615315">
                  <a:moveTo>
                    <a:pt x="299059" y="77952"/>
                  </a:moveTo>
                  <a:lnTo>
                    <a:pt x="298818" y="78003"/>
                  </a:lnTo>
                  <a:lnTo>
                    <a:pt x="298818" y="78143"/>
                  </a:lnTo>
                  <a:lnTo>
                    <a:pt x="298894" y="78333"/>
                  </a:lnTo>
                  <a:lnTo>
                    <a:pt x="299046" y="78092"/>
                  </a:lnTo>
                  <a:lnTo>
                    <a:pt x="299059" y="77952"/>
                  </a:lnTo>
                  <a:close/>
                </a:path>
                <a:path w="716915" h="615315">
                  <a:moveTo>
                    <a:pt x="304647" y="404418"/>
                  </a:moveTo>
                  <a:lnTo>
                    <a:pt x="304482" y="404291"/>
                  </a:lnTo>
                  <a:lnTo>
                    <a:pt x="304253" y="404114"/>
                  </a:lnTo>
                  <a:lnTo>
                    <a:pt x="304647" y="404418"/>
                  </a:lnTo>
                  <a:close/>
                </a:path>
                <a:path w="716915" h="615315">
                  <a:moveTo>
                    <a:pt x="307340" y="402412"/>
                  </a:moveTo>
                  <a:lnTo>
                    <a:pt x="300469" y="401180"/>
                  </a:lnTo>
                  <a:lnTo>
                    <a:pt x="304241" y="404114"/>
                  </a:lnTo>
                  <a:lnTo>
                    <a:pt x="304038" y="403275"/>
                  </a:lnTo>
                  <a:lnTo>
                    <a:pt x="306984" y="402501"/>
                  </a:lnTo>
                  <a:lnTo>
                    <a:pt x="307340" y="402412"/>
                  </a:lnTo>
                  <a:close/>
                </a:path>
                <a:path w="716915" h="615315">
                  <a:moveTo>
                    <a:pt x="312470" y="540575"/>
                  </a:moveTo>
                  <a:lnTo>
                    <a:pt x="312153" y="540346"/>
                  </a:lnTo>
                  <a:lnTo>
                    <a:pt x="311658" y="540131"/>
                  </a:lnTo>
                  <a:lnTo>
                    <a:pt x="311810" y="540410"/>
                  </a:lnTo>
                  <a:lnTo>
                    <a:pt x="312127" y="540677"/>
                  </a:lnTo>
                  <a:lnTo>
                    <a:pt x="312470" y="540816"/>
                  </a:lnTo>
                  <a:lnTo>
                    <a:pt x="312470" y="540575"/>
                  </a:lnTo>
                  <a:close/>
                </a:path>
                <a:path w="716915" h="615315">
                  <a:moveTo>
                    <a:pt x="313169" y="77228"/>
                  </a:moveTo>
                  <a:lnTo>
                    <a:pt x="312229" y="77228"/>
                  </a:lnTo>
                  <a:lnTo>
                    <a:pt x="311975" y="77965"/>
                  </a:lnTo>
                  <a:lnTo>
                    <a:pt x="313169" y="77228"/>
                  </a:lnTo>
                  <a:close/>
                </a:path>
                <a:path w="716915" h="615315">
                  <a:moveTo>
                    <a:pt x="318947" y="78308"/>
                  </a:moveTo>
                  <a:lnTo>
                    <a:pt x="318452" y="78155"/>
                  </a:lnTo>
                  <a:lnTo>
                    <a:pt x="318528" y="78308"/>
                  </a:lnTo>
                  <a:lnTo>
                    <a:pt x="318630" y="78498"/>
                  </a:lnTo>
                  <a:lnTo>
                    <a:pt x="318947" y="78308"/>
                  </a:lnTo>
                  <a:close/>
                </a:path>
                <a:path w="716915" h="615315">
                  <a:moveTo>
                    <a:pt x="320103" y="76085"/>
                  </a:moveTo>
                  <a:lnTo>
                    <a:pt x="317144" y="76085"/>
                  </a:lnTo>
                  <a:lnTo>
                    <a:pt x="315468" y="77228"/>
                  </a:lnTo>
                  <a:lnTo>
                    <a:pt x="318452" y="78155"/>
                  </a:lnTo>
                  <a:lnTo>
                    <a:pt x="317969" y="77228"/>
                  </a:lnTo>
                  <a:lnTo>
                    <a:pt x="320103" y="76085"/>
                  </a:lnTo>
                  <a:close/>
                </a:path>
                <a:path w="716915" h="615315">
                  <a:moveTo>
                    <a:pt x="329831" y="76085"/>
                  </a:moveTo>
                  <a:lnTo>
                    <a:pt x="327418" y="74688"/>
                  </a:lnTo>
                  <a:lnTo>
                    <a:pt x="325894" y="76085"/>
                  </a:lnTo>
                  <a:lnTo>
                    <a:pt x="329831" y="76085"/>
                  </a:lnTo>
                  <a:close/>
                </a:path>
                <a:path w="716915" h="615315">
                  <a:moveTo>
                    <a:pt x="330962" y="421398"/>
                  </a:moveTo>
                  <a:lnTo>
                    <a:pt x="329476" y="420395"/>
                  </a:lnTo>
                  <a:lnTo>
                    <a:pt x="329717" y="421398"/>
                  </a:lnTo>
                  <a:lnTo>
                    <a:pt x="330962" y="421398"/>
                  </a:lnTo>
                  <a:close/>
                </a:path>
                <a:path w="716915" h="615315">
                  <a:moveTo>
                    <a:pt x="350405" y="80060"/>
                  </a:moveTo>
                  <a:lnTo>
                    <a:pt x="349389" y="77889"/>
                  </a:lnTo>
                  <a:lnTo>
                    <a:pt x="347433" y="80022"/>
                  </a:lnTo>
                  <a:lnTo>
                    <a:pt x="347052" y="79082"/>
                  </a:lnTo>
                  <a:lnTo>
                    <a:pt x="345020" y="81622"/>
                  </a:lnTo>
                  <a:lnTo>
                    <a:pt x="343496" y="81826"/>
                  </a:lnTo>
                  <a:lnTo>
                    <a:pt x="342392" y="80772"/>
                  </a:lnTo>
                  <a:lnTo>
                    <a:pt x="342671" y="79933"/>
                  </a:lnTo>
                  <a:lnTo>
                    <a:pt x="342125" y="80505"/>
                  </a:lnTo>
                  <a:lnTo>
                    <a:pt x="340296" y="79324"/>
                  </a:lnTo>
                  <a:lnTo>
                    <a:pt x="339458" y="80746"/>
                  </a:lnTo>
                  <a:lnTo>
                    <a:pt x="341414" y="82600"/>
                  </a:lnTo>
                  <a:lnTo>
                    <a:pt x="343852" y="82778"/>
                  </a:lnTo>
                  <a:lnTo>
                    <a:pt x="346544" y="81432"/>
                  </a:lnTo>
                  <a:lnTo>
                    <a:pt x="347078" y="81953"/>
                  </a:lnTo>
                  <a:lnTo>
                    <a:pt x="346506" y="82537"/>
                  </a:lnTo>
                  <a:lnTo>
                    <a:pt x="346354" y="82956"/>
                  </a:lnTo>
                  <a:lnTo>
                    <a:pt x="348183" y="81915"/>
                  </a:lnTo>
                  <a:lnTo>
                    <a:pt x="350405" y="80060"/>
                  </a:lnTo>
                  <a:close/>
                </a:path>
                <a:path w="716915" h="615315">
                  <a:moveTo>
                    <a:pt x="352767" y="77965"/>
                  </a:moveTo>
                  <a:lnTo>
                    <a:pt x="352196" y="77939"/>
                  </a:lnTo>
                  <a:lnTo>
                    <a:pt x="351485" y="77838"/>
                  </a:lnTo>
                  <a:lnTo>
                    <a:pt x="351066" y="78384"/>
                  </a:lnTo>
                  <a:lnTo>
                    <a:pt x="352767" y="77965"/>
                  </a:lnTo>
                  <a:close/>
                </a:path>
                <a:path w="716915" h="615315">
                  <a:moveTo>
                    <a:pt x="353580" y="77774"/>
                  </a:moveTo>
                  <a:lnTo>
                    <a:pt x="352767" y="77978"/>
                  </a:lnTo>
                  <a:lnTo>
                    <a:pt x="353136" y="77990"/>
                  </a:lnTo>
                  <a:lnTo>
                    <a:pt x="353441" y="77990"/>
                  </a:lnTo>
                  <a:lnTo>
                    <a:pt x="353580" y="77774"/>
                  </a:lnTo>
                  <a:close/>
                </a:path>
                <a:path w="716915" h="615315">
                  <a:moveTo>
                    <a:pt x="354393" y="77635"/>
                  </a:moveTo>
                  <a:lnTo>
                    <a:pt x="353695" y="77470"/>
                  </a:lnTo>
                  <a:lnTo>
                    <a:pt x="353695" y="77597"/>
                  </a:lnTo>
                  <a:lnTo>
                    <a:pt x="353580" y="77774"/>
                  </a:lnTo>
                  <a:lnTo>
                    <a:pt x="353847" y="77698"/>
                  </a:lnTo>
                  <a:lnTo>
                    <a:pt x="354126" y="77698"/>
                  </a:lnTo>
                  <a:lnTo>
                    <a:pt x="354393" y="77635"/>
                  </a:lnTo>
                  <a:close/>
                </a:path>
                <a:path w="716915" h="615315">
                  <a:moveTo>
                    <a:pt x="356565" y="79768"/>
                  </a:moveTo>
                  <a:lnTo>
                    <a:pt x="352564" y="79768"/>
                  </a:lnTo>
                  <a:lnTo>
                    <a:pt x="351447" y="82308"/>
                  </a:lnTo>
                  <a:lnTo>
                    <a:pt x="352234" y="82308"/>
                  </a:lnTo>
                  <a:lnTo>
                    <a:pt x="352933" y="81038"/>
                  </a:lnTo>
                  <a:lnTo>
                    <a:pt x="353783" y="81038"/>
                  </a:lnTo>
                  <a:lnTo>
                    <a:pt x="356565" y="79768"/>
                  </a:lnTo>
                  <a:close/>
                </a:path>
                <a:path w="716915" h="615315">
                  <a:moveTo>
                    <a:pt x="360654" y="79768"/>
                  </a:moveTo>
                  <a:lnTo>
                    <a:pt x="356565" y="79768"/>
                  </a:lnTo>
                  <a:lnTo>
                    <a:pt x="357060" y="81038"/>
                  </a:lnTo>
                  <a:lnTo>
                    <a:pt x="359587" y="81038"/>
                  </a:lnTo>
                  <a:lnTo>
                    <a:pt x="360654" y="79768"/>
                  </a:lnTo>
                  <a:close/>
                </a:path>
                <a:path w="716915" h="615315">
                  <a:moveTo>
                    <a:pt x="363156" y="403618"/>
                  </a:moveTo>
                  <a:lnTo>
                    <a:pt x="361048" y="403618"/>
                  </a:lnTo>
                  <a:lnTo>
                    <a:pt x="356031" y="404888"/>
                  </a:lnTo>
                  <a:lnTo>
                    <a:pt x="355079" y="406158"/>
                  </a:lnTo>
                  <a:lnTo>
                    <a:pt x="355904" y="406158"/>
                  </a:lnTo>
                  <a:lnTo>
                    <a:pt x="356895" y="404888"/>
                  </a:lnTo>
                  <a:lnTo>
                    <a:pt x="357784" y="404888"/>
                  </a:lnTo>
                  <a:lnTo>
                    <a:pt x="356247" y="407428"/>
                  </a:lnTo>
                  <a:lnTo>
                    <a:pt x="360591" y="404888"/>
                  </a:lnTo>
                  <a:lnTo>
                    <a:pt x="363156" y="403618"/>
                  </a:lnTo>
                  <a:close/>
                </a:path>
                <a:path w="716915" h="615315">
                  <a:moveTo>
                    <a:pt x="363245" y="539991"/>
                  </a:moveTo>
                  <a:lnTo>
                    <a:pt x="360641" y="539356"/>
                  </a:lnTo>
                  <a:lnTo>
                    <a:pt x="361340" y="539597"/>
                  </a:lnTo>
                  <a:lnTo>
                    <a:pt x="362229" y="539813"/>
                  </a:lnTo>
                  <a:lnTo>
                    <a:pt x="363245" y="539991"/>
                  </a:lnTo>
                  <a:close/>
                </a:path>
                <a:path w="716915" h="615315">
                  <a:moveTo>
                    <a:pt x="364820" y="81038"/>
                  </a:moveTo>
                  <a:lnTo>
                    <a:pt x="363283" y="81038"/>
                  </a:lnTo>
                  <a:lnTo>
                    <a:pt x="360502" y="82308"/>
                  </a:lnTo>
                  <a:lnTo>
                    <a:pt x="357733" y="82308"/>
                  </a:lnTo>
                  <a:lnTo>
                    <a:pt x="357149" y="81038"/>
                  </a:lnTo>
                  <a:lnTo>
                    <a:pt x="357555" y="82308"/>
                  </a:lnTo>
                  <a:lnTo>
                    <a:pt x="355587" y="82308"/>
                  </a:lnTo>
                  <a:lnTo>
                    <a:pt x="357085" y="87388"/>
                  </a:lnTo>
                  <a:lnTo>
                    <a:pt x="363308" y="83578"/>
                  </a:lnTo>
                  <a:lnTo>
                    <a:pt x="363994" y="82308"/>
                  </a:lnTo>
                  <a:lnTo>
                    <a:pt x="364820" y="81038"/>
                  </a:lnTo>
                  <a:close/>
                </a:path>
                <a:path w="716915" h="615315">
                  <a:moveTo>
                    <a:pt x="367487" y="79705"/>
                  </a:moveTo>
                  <a:lnTo>
                    <a:pt x="366941" y="79743"/>
                  </a:lnTo>
                  <a:lnTo>
                    <a:pt x="366471" y="79883"/>
                  </a:lnTo>
                  <a:lnTo>
                    <a:pt x="366039" y="80111"/>
                  </a:lnTo>
                  <a:lnTo>
                    <a:pt x="366483" y="80073"/>
                  </a:lnTo>
                  <a:lnTo>
                    <a:pt x="366903" y="80048"/>
                  </a:lnTo>
                  <a:lnTo>
                    <a:pt x="367347" y="80048"/>
                  </a:lnTo>
                  <a:lnTo>
                    <a:pt x="367487" y="79705"/>
                  </a:lnTo>
                  <a:close/>
                </a:path>
                <a:path w="716915" h="615315">
                  <a:moveTo>
                    <a:pt x="368261" y="80073"/>
                  </a:moveTo>
                  <a:lnTo>
                    <a:pt x="367639" y="80060"/>
                  </a:lnTo>
                  <a:lnTo>
                    <a:pt x="367347" y="80060"/>
                  </a:lnTo>
                  <a:lnTo>
                    <a:pt x="367220" y="80327"/>
                  </a:lnTo>
                  <a:lnTo>
                    <a:pt x="367157" y="80594"/>
                  </a:lnTo>
                  <a:lnTo>
                    <a:pt x="367309" y="80797"/>
                  </a:lnTo>
                  <a:lnTo>
                    <a:pt x="367550" y="80327"/>
                  </a:lnTo>
                  <a:lnTo>
                    <a:pt x="367830" y="80124"/>
                  </a:lnTo>
                  <a:lnTo>
                    <a:pt x="368261" y="80073"/>
                  </a:lnTo>
                  <a:close/>
                </a:path>
                <a:path w="716915" h="615315">
                  <a:moveTo>
                    <a:pt x="369557" y="80251"/>
                  </a:moveTo>
                  <a:lnTo>
                    <a:pt x="368985" y="80098"/>
                  </a:lnTo>
                  <a:lnTo>
                    <a:pt x="368592" y="80048"/>
                  </a:lnTo>
                  <a:lnTo>
                    <a:pt x="368261" y="80086"/>
                  </a:lnTo>
                  <a:lnTo>
                    <a:pt x="369125" y="80162"/>
                  </a:lnTo>
                  <a:lnTo>
                    <a:pt x="369557" y="80251"/>
                  </a:lnTo>
                  <a:close/>
                </a:path>
                <a:path w="716915" h="615315">
                  <a:moveTo>
                    <a:pt x="370382" y="541489"/>
                  </a:moveTo>
                  <a:lnTo>
                    <a:pt x="366458" y="540842"/>
                  </a:lnTo>
                  <a:lnTo>
                    <a:pt x="363245" y="539991"/>
                  </a:lnTo>
                  <a:lnTo>
                    <a:pt x="369735" y="542099"/>
                  </a:lnTo>
                  <a:lnTo>
                    <a:pt x="370382" y="541489"/>
                  </a:lnTo>
                  <a:close/>
                </a:path>
                <a:path w="716915" h="615315">
                  <a:moveTo>
                    <a:pt x="372237" y="402678"/>
                  </a:moveTo>
                  <a:lnTo>
                    <a:pt x="371208" y="401891"/>
                  </a:lnTo>
                  <a:lnTo>
                    <a:pt x="368985" y="401523"/>
                  </a:lnTo>
                  <a:lnTo>
                    <a:pt x="367893" y="402780"/>
                  </a:lnTo>
                  <a:lnTo>
                    <a:pt x="369595" y="402666"/>
                  </a:lnTo>
                  <a:lnTo>
                    <a:pt x="371462" y="403237"/>
                  </a:lnTo>
                  <a:lnTo>
                    <a:pt x="372237" y="402678"/>
                  </a:lnTo>
                  <a:close/>
                </a:path>
                <a:path w="716915" h="615315">
                  <a:moveTo>
                    <a:pt x="374002" y="80987"/>
                  </a:moveTo>
                  <a:lnTo>
                    <a:pt x="373849" y="81102"/>
                  </a:lnTo>
                  <a:lnTo>
                    <a:pt x="373735" y="81305"/>
                  </a:lnTo>
                  <a:lnTo>
                    <a:pt x="373634" y="81622"/>
                  </a:lnTo>
                  <a:lnTo>
                    <a:pt x="374002" y="80987"/>
                  </a:lnTo>
                  <a:close/>
                </a:path>
                <a:path w="716915" h="615315">
                  <a:moveTo>
                    <a:pt x="374662" y="80530"/>
                  </a:moveTo>
                  <a:lnTo>
                    <a:pt x="374269" y="80530"/>
                  </a:lnTo>
                  <a:lnTo>
                    <a:pt x="374002" y="80987"/>
                  </a:lnTo>
                  <a:lnTo>
                    <a:pt x="374662" y="80530"/>
                  </a:lnTo>
                  <a:close/>
                </a:path>
                <a:path w="716915" h="615315">
                  <a:moveTo>
                    <a:pt x="375424" y="80530"/>
                  </a:moveTo>
                  <a:lnTo>
                    <a:pt x="375145" y="80187"/>
                  </a:lnTo>
                  <a:lnTo>
                    <a:pt x="374662" y="80530"/>
                  </a:lnTo>
                  <a:lnTo>
                    <a:pt x="375424" y="80530"/>
                  </a:lnTo>
                  <a:close/>
                </a:path>
                <a:path w="716915" h="615315">
                  <a:moveTo>
                    <a:pt x="376301" y="86118"/>
                  </a:moveTo>
                  <a:lnTo>
                    <a:pt x="373722" y="84886"/>
                  </a:lnTo>
                  <a:lnTo>
                    <a:pt x="371462" y="83578"/>
                  </a:lnTo>
                  <a:lnTo>
                    <a:pt x="368554" y="84861"/>
                  </a:lnTo>
                  <a:lnTo>
                    <a:pt x="369227" y="83578"/>
                  </a:lnTo>
                  <a:lnTo>
                    <a:pt x="368033" y="82308"/>
                  </a:lnTo>
                  <a:lnTo>
                    <a:pt x="365760" y="82308"/>
                  </a:lnTo>
                  <a:lnTo>
                    <a:pt x="365950" y="83578"/>
                  </a:lnTo>
                  <a:lnTo>
                    <a:pt x="367207" y="83578"/>
                  </a:lnTo>
                  <a:lnTo>
                    <a:pt x="366179" y="84823"/>
                  </a:lnTo>
                  <a:lnTo>
                    <a:pt x="365950" y="83578"/>
                  </a:lnTo>
                  <a:lnTo>
                    <a:pt x="363372" y="83578"/>
                  </a:lnTo>
                  <a:lnTo>
                    <a:pt x="366141" y="84874"/>
                  </a:lnTo>
                  <a:lnTo>
                    <a:pt x="365112" y="86118"/>
                  </a:lnTo>
                  <a:lnTo>
                    <a:pt x="369366" y="84886"/>
                  </a:lnTo>
                  <a:lnTo>
                    <a:pt x="369493" y="84886"/>
                  </a:lnTo>
                  <a:lnTo>
                    <a:pt x="370179" y="86118"/>
                  </a:lnTo>
                  <a:lnTo>
                    <a:pt x="370408" y="87388"/>
                  </a:lnTo>
                  <a:lnTo>
                    <a:pt x="368465" y="87388"/>
                  </a:lnTo>
                  <a:lnTo>
                    <a:pt x="370890" y="88658"/>
                  </a:lnTo>
                  <a:lnTo>
                    <a:pt x="371005" y="87655"/>
                  </a:lnTo>
                  <a:lnTo>
                    <a:pt x="371043" y="87388"/>
                  </a:lnTo>
                  <a:lnTo>
                    <a:pt x="373011" y="88658"/>
                  </a:lnTo>
                  <a:lnTo>
                    <a:pt x="373214" y="88658"/>
                  </a:lnTo>
                  <a:lnTo>
                    <a:pt x="373075" y="89814"/>
                  </a:lnTo>
                  <a:lnTo>
                    <a:pt x="375602" y="88658"/>
                  </a:lnTo>
                  <a:lnTo>
                    <a:pt x="374307" y="88658"/>
                  </a:lnTo>
                  <a:lnTo>
                    <a:pt x="372783" y="86118"/>
                  </a:lnTo>
                  <a:lnTo>
                    <a:pt x="376301" y="86118"/>
                  </a:lnTo>
                  <a:close/>
                </a:path>
                <a:path w="716915" h="615315">
                  <a:moveTo>
                    <a:pt x="379463" y="82854"/>
                  </a:moveTo>
                  <a:lnTo>
                    <a:pt x="378129" y="82359"/>
                  </a:lnTo>
                  <a:lnTo>
                    <a:pt x="376339" y="80530"/>
                  </a:lnTo>
                  <a:lnTo>
                    <a:pt x="375424" y="80530"/>
                  </a:lnTo>
                  <a:lnTo>
                    <a:pt x="377888" y="83693"/>
                  </a:lnTo>
                  <a:lnTo>
                    <a:pt x="379463" y="82854"/>
                  </a:lnTo>
                  <a:close/>
                </a:path>
                <a:path w="716915" h="615315">
                  <a:moveTo>
                    <a:pt x="393649" y="399516"/>
                  </a:moveTo>
                  <a:lnTo>
                    <a:pt x="393026" y="399275"/>
                  </a:lnTo>
                  <a:lnTo>
                    <a:pt x="392734" y="399808"/>
                  </a:lnTo>
                  <a:lnTo>
                    <a:pt x="393649" y="399516"/>
                  </a:lnTo>
                  <a:close/>
                </a:path>
                <a:path w="716915" h="615315">
                  <a:moveTo>
                    <a:pt x="394284" y="398538"/>
                  </a:moveTo>
                  <a:lnTo>
                    <a:pt x="392887" y="397268"/>
                  </a:lnTo>
                  <a:lnTo>
                    <a:pt x="391134" y="398538"/>
                  </a:lnTo>
                  <a:lnTo>
                    <a:pt x="393026" y="399275"/>
                  </a:lnTo>
                  <a:lnTo>
                    <a:pt x="393420" y="398538"/>
                  </a:lnTo>
                  <a:lnTo>
                    <a:pt x="394284" y="398538"/>
                  </a:lnTo>
                  <a:close/>
                </a:path>
                <a:path w="716915" h="615315">
                  <a:moveTo>
                    <a:pt x="396633" y="98552"/>
                  </a:moveTo>
                  <a:lnTo>
                    <a:pt x="395770" y="96862"/>
                  </a:lnTo>
                  <a:lnTo>
                    <a:pt x="394081" y="96151"/>
                  </a:lnTo>
                  <a:lnTo>
                    <a:pt x="396176" y="98552"/>
                  </a:lnTo>
                  <a:lnTo>
                    <a:pt x="396633" y="98552"/>
                  </a:lnTo>
                  <a:close/>
                </a:path>
                <a:path w="716915" h="615315">
                  <a:moveTo>
                    <a:pt x="399389" y="102222"/>
                  </a:moveTo>
                  <a:lnTo>
                    <a:pt x="396303" y="98691"/>
                  </a:lnTo>
                  <a:lnTo>
                    <a:pt x="396176" y="98552"/>
                  </a:lnTo>
                  <a:lnTo>
                    <a:pt x="394627" y="98145"/>
                  </a:lnTo>
                  <a:lnTo>
                    <a:pt x="399389" y="102222"/>
                  </a:lnTo>
                  <a:close/>
                </a:path>
                <a:path w="716915" h="615315">
                  <a:moveTo>
                    <a:pt x="399872" y="98552"/>
                  </a:moveTo>
                  <a:lnTo>
                    <a:pt x="395541" y="96393"/>
                  </a:lnTo>
                  <a:lnTo>
                    <a:pt x="395770" y="96862"/>
                  </a:lnTo>
                  <a:lnTo>
                    <a:pt x="399872" y="98552"/>
                  </a:lnTo>
                  <a:close/>
                </a:path>
                <a:path w="716915" h="615315">
                  <a:moveTo>
                    <a:pt x="404939" y="89928"/>
                  </a:moveTo>
                  <a:lnTo>
                    <a:pt x="401891" y="89928"/>
                  </a:lnTo>
                  <a:lnTo>
                    <a:pt x="404139" y="90805"/>
                  </a:lnTo>
                  <a:lnTo>
                    <a:pt x="404939" y="89928"/>
                  </a:lnTo>
                  <a:close/>
                </a:path>
                <a:path w="716915" h="615315">
                  <a:moveTo>
                    <a:pt x="405523" y="91338"/>
                  </a:moveTo>
                  <a:lnTo>
                    <a:pt x="404139" y="90805"/>
                  </a:lnTo>
                  <a:lnTo>
                    <a:pt x="403656" y="91338"/>
                  </a:lnTo>
                  <a:lnTo>
                    <a:pt x="404050" y="91338"/>
                  </a:lnTo>
                  <a:lnTo>
                    <a:pt x="404901" y="91782"/>
                  </a:lnTo>
                  <a:lnTo>
                    <a:pt x="405091" y="91338"/>
                  </a:lnTo>
                  <a:lnTo>
                    <a:pt x="405523" y="91338"/>
                  </a:lnTo>
                  <a:close/>
                </a:path>
                <a:path w="716915" h="615315">
                  <a:moveTo>
                    <a:pt x="409219" y="103771"/>
                  </a:moveTo>
                  <a:lnTo>
                    <a:pt x="408279" y="102628"/>
                  </a:lnTo>
                  <a:lnTo>
                    <a:pt x="409079" y="103771"/>
                  </a:lnTo>
                  <a:lnTo>
                    <a:pt x="409194" y="103898"/>
                  </a:lnTo>
                  <a:lnTo>
                    <a:pt x="409219" y="103771"/>
                  </a:lnTo>
                  <a:close/>
                </a:path>
                <a:path w="716915" h="615315">
                  <a:moveTo>
                    <a:pt x="409511" y="103771"/>
                  </a:moveTo>
                  <a:lnTo>
                    <a:pt x="409194" y="103898"/>
                  </a:lnTo>
                  <a:lnTo>
                    <a:pt x="409333" y="103898"/>
                  </a:lnTo>
                  <a:lnTo>
                    <a:pt x="409511" y="103771"/>
                  </a:lnTo>
                  <a:close/>
                </a:path>
                <a:path w="716915" h="615315">
                  <a:moveTo>
                    <a:pt x="414870" y="97548"/>
                  </a:moveTo>
                  <a:lnTo>
                    <a:pt x="413969" y="96278"/>
                  </a:lnTo>
                  <a:lnTo>
                    <a:pt x="412483" y="95008"/>
                  </a:lnTo>
                  <a:lnTo>
                    <a:pt x="410349" y="95008"/>
                  </a:lnTo>
                  <a:lnTo>
                    <a:pt x="410248" y="93738"/>
                  </a:lnTo>
                  <a:lnTo>
                    <a:pt x="410159" y="92570"/>
                  </a:lnTo>
                  <a:lnTo>
                    <a:pt x="406387" y="92570"/>
                  </a:lnTo>
                  <a:lnTo>
                    <a:pt x="404901" y="91782"/>
                  </a:lnTo>
                  <a:lnTo>
                    <a:pt x="404545" y="92570"/>
                  </a:lnTo>
                  <a:lnTo>
                    <a:pt x="399478" y="92570"/>
                  </a:lnTo>
                  <a:lnTo>
                    <a:pt x="397637" y="89928"/>
                  </a:lnTo>
                  <a:lnTo>
                    <a:pt x="394957" y="86118"/>
                  </a:lnTo>
                  <a:lnTo>
                    <a:pt x="381393" y="86118"/>
                  </a:lnTo>
                  <a:lnTo>
                    <a:pt x="379742" y="88658"/>
                  </a:lnTo>
                  <a:lnTo>
                    <a:pt x="375602" y="88658"/>
                  </a:lnTo>
                  <a:lnTo>
                    <a:pt x="374942" y="89928"/>
                  </a:lnTo>
                  <a:lnTo>
                    <a:pt x="375323" y="90805"/>
                  </a:lnTo>
                  <a:lnTo>
                    <a:pt x="375627" y="91338"/>
                  </a:lnTo>
                  <a:lnTo>
                    <a:pt x="378269" y="93738"/>
                  </a:lnTo>
                  <a:lnTo>
                    <a:pt x="382092" y="89928"/>
                  </a:lnTo>
                  <a:lnTo>
                    <a:pt x="383311" y="92570"/>
                  </a:lnTo>
                  <a:lnTo>
                    <a:pt x="389470" y="93738"/>
                  </a:lnTo>
                  <a:lnTo>
                    <a:pt x="384340" y="91338"/>
                  </a:lnTo>
                  <a:lnTo>
                    <a:pt x="383425" y="91338"/>
                  </a:lnTo>
                  <a:lnTo>
                    <a:pt x="389572" y="89928"/>
                  </a:lnTo>
                  <a:lnTo>
                    <a:pt x="391083" y="96278"/>
                  </a:lnTo>
                  <a:lnTo>
                    <a:pt x="392391" y="95008"/>
                  </a:lnTo>
                  <a:lnTo>
                    <a:pt x="393623" y="95008"/>
                  </a:lnTo>
                  <a:lnTo>
                    <a:pt x="395490" y="93738"/>
                  </a:lnTo>
                  <a:lnTo>
                    <a:pt x="396113" y="95008"/>
                  </a:lnTo>
                  <a:lnTo>
                    <a:pt x="394246" y="95008"/>
                  </a:lnTo>
                  <a:lnTo>
                    <a:pt x="393725" y="96278"/>
                  </a:lnTo>
                  <a:lnTo>
                    <a:pt x="396201" y="95199"/>
                  </a:lnTo>
                  <a:lnTo>
                    <a:pt x="396722" y="96278"/>
                  </a:lnTo>
                  <a:lnTo>
                    <a:pt x="398957" y="96278"/>
                  </a:lnTo>
                  <a:lnTo>
                    <a:pt x="400824" y="97548"/>
                  </a:lnTo>
                  <a:lnTo>
                    <a:pt x="401332" y="97548"/>
                  </a:lnTo>
                  <a:lnTo>
                    <a:pt x="402615" y="97548"/>
                  </a:lnTo>
                  <a:lnTo>
                    <a:pt x="414134" y="98285"/>
                  </a:lnTo>
                  <a:lnTo>
                    <a:pt x="414870" y="97548"/>
                  </a:lnTo>
                  <a:close/>
                </a:path>
                <a:path w="716915" h="615315">
                  <a:moveTo>
                    <a:pt x="415518" y="96431"/>
                  </a:moveTo>
                  <a:lnTo>
                    <a:pt x="415188" y="96647"/>
                  </a:lnTo>
                  <a:lnTo>
                    <a:pt x="415023" y="96862"/>
                  </a:lnTo>
                  <a:lnTo>
                    <a:pt x="414870" y="97053"/>
                  </a:lnTo>
                  <a:lnTo>
                    <a:pt x="415518" y="96431"/>
                  </a:lnTo>
                  <a:close/>
                </a:path>
                <a:path w="716915" h="615315">
                  <a:moveTo>
                    <a:pt x="427863" y="104559"/>
                  </a:moveTo>
                  <a:lnTo>
                    <a:pt x="425894" y="102577"/>
                  </a:lnTo>
                  <a:lnTo>
                    <a:pt x="426694" y="103517"/>
                  </a:lnTo>
                  <a:lnTo>
                    <a:pt x="427342" y="104114"/>
                  </a:lnTo>
                  <a:lnTo>
                    <a:pt x="427863" y="104559"/>
                  </a:lnTo>
                  <a:close/>
                </a:path>
                <a:path w="716915" h="615315">
                  <a:moveTo>
                    <a:pt x="434289" y="120408"/>
                  </a:moveTo>
                  <a:lnTo>
                    <a:pt x="434162" y="120281"/>
                  </a:lnTo>
                  <a:lnTo>
                    <a:pt x="433946" y="120408"/>
                  </a:lnTo>
                  <a:lnTo>
                    <a:pt x="434289" y="120408"/>
                  </a:lnTo>
                  <a:close/>
                </a:path>
                <a:path w="716915" h="615315">
                  <a:moveTo>
                    <a:pt x="435152" y="111518"/>
                  </a:moveTo>
                  <a:lnTo>
                    <a:pt x="432879" y="110350"/>
                  </a:lnTo>
                  <a:lnTo>
                    <a:pt x="432435" y="110350"/>
                  </a:lnTo>
                  <a:lnTo>
                    <a:pt x="434162" y="112788"/>
                  </a:lnTo>
                  <a:lnTo>
                    <a:pt x="435152" y="111518"/>
                  </a:lnTo>
                  <a:close/>
                </a:path>
                <a:path w="716915" h="615315">
                  <a:moveTo>
                    <a:pt x="437349" y="371411"/>
                  </a:moveTo>
                  <a:lnTo>
                    <a:pt x="436143" y="371944"/>
                  </a:lnTo>
                  <a:lnTo>
                    <a:pt x="436333" y="371995"/>
                  </a:lnTo>
                  <a:lnTo>
                    <a:pt x="436549" y="371970"/>
                  </a:lnTo>
                  <a:lnTo>
                    <a:pt x="436753" y="371983"/>
                  </a:lnTo>
                  <a:lnTo>
                    <a:pt x="436943" y="371792"/>
                  </a:lnTo>
                  <a:lnTo>
                    <a:pt x="437159" y="371589"/>
                  </a:lnTo>
                  <a:lnTo>
                    <a:pt x="437349" y="371411"/>
                  </a:lnTo>
                  <a:close/>
                </a:path>
                <a:path w="716915" h="615315">
                  <a:moveTo>
                    <a:pt x="441223" y="368007"/>
                  </a:moveTo>
                  <a:lnTo>
                    <a:pt x="439877" y="366001"/>
                  </a:lnTo>
                  <a:lnTo>
                    <a:pt x="438670" y="367893"/>
                  </a:lnTo>
                  <a:lnTo>
                    <a:pt x="440524" y="369214"/>
                  </a:lnTo>
                  <a:lnTo>
                    <a:pt x="441223" y="368007"/>
                  </a:lnTo>
                  <a:close/>
                </a:path>
                <a:path w="716915" h="615315">
                  <a:moveTo>
                    <a:pt x="443331" y="115646"/>
                  </a:moveTo>
                  <a:lnTo>
                    <a:pt x="443293" y="115417"/>
                  </a:lnTo>
                  <a:lnTo>
                    <a:pt x="443128" y="115100"/>
                  </a:lnTo>
                  <a:lnTo>
                    <a:pt x="443153" y="115493"/>
                  </a:lnTo>
                  <a:lnTo>
                    <a:pt x="443280" y="115836"/>
                  </a:lnTo>
                  <a:lnTo>
                    <a:pt x="443331" y="115646"/>
                  </a:lnTo>
                  <a:close/>
                </a:path>
                <a:path w="716915" h="615315">
                  <a:moveTo>
                    <a:pt x="446582" y="380758"/>
                  </a:moveTo>
                  <a:lnTo>
                    <a:pt x="427939" y="380758"/>
                  </a:lnTo>
                  <a:lnTo>
                    <a:pt x="423494" y="380758"/>
                  </a:lnTo>
                  <a:lnTo>
                    <a:pt x="427875" y="384568"/>
                  </a:lnTo>
                  <a:lnTo>
                    <a:pt x="422452" y="385838"/>
                  </a:lnTo>
                  <a:lnTo>
                    <a:pt x="418960" y="385838"/>
                  </a:lnTo>
                  <a:lnTo>
                    <a:pt x="424294" y="383298"/>
                  </a:lnTo>
                  <a:lnTo>
                    <a:pt x="422389" y="383298"/>
                  </a:lnTo>
                  <a:lnTo>
                    <a:pt x="419366" y="380758"/>
                  </a:lnTo>
                  <a:lnTo>
                    <a:pt x="417258" y="388378"/>
                  </a:lnTo>
                  <a:lnTo>
                    <a:pt x="412724" y="387108"/>
                  </a:lnTo>
                  <a:lnTo>
                    <a:pt x="413372" y="387108"/>
                  </a:lnTo>
                  <a:lnTo>
                    <a:pt x="410210" y="385838"/>
                  </a:lnTo>
                  <a:lnTo>
                    <a:pt x="408165" y="390918"/>
                  </a:lnTo>
                  <a:lnTo>
                    <a:pt x="403987" y="392188"/>
                  </a:lnTo>
                  <a:lnTo>
                    <a:pt x="403694" y="392188"/>
                  </a:lnTo>
                  <a:lnTo>
                    <a:pt x="401980" y="395998"/>
                  </a:lnTo>
                  <a:lnTo>
                    <a:pt x="396608" y="398538"/>
                  </a:lnTo>
                  <a:lnTo>
                    <a:pt x="393649" y="399516"/>
                  </a:lnTo>
                  <a:lnTo>
                    <a:pt x="394423" y="399808"/>
                  </a:lnTo>
                  <a:lnTo>
                    <a:pt x="390880" y="402348"/>
                  </a:lnTo>
                  <a:lnTo>
                    <a:pt x="389343" y="401078"/>
                  </a:lnTo>
                  <a:lnTo>
                    <a:pt x="386461" y="401078"/>
                  </a:lnTo>
                  <a:lnTo>
                    <a:pt x="385508" y="399808"/>
                  </a:lnTo>
                  <a:lnTo>
                    <a:pt x="386689" y="399808"/>
                  </a:lnTo>
                  <a:lnTo>
                    <a:pt x="387781" y="398538"/>
                  </a:lnTo>
                  <a:lnTo>
                    <a:pt x="388912" y="398538"/>
                  </a:lnTo>
                  <a:lnTo>
                    <a:pt x="386422" y="397268"/>
                  </a:lnTo>
                  <a:lnTo>
                    <a:pt x="384492" y="399808"/>
                  </a:lnTo>
                  <a:lnTo>
                    <a:pt x="382485" y="399808"/>
                  </a:lnTo>
                  <a:lnTo>
                    <a:pt x="382409" y="398538"/>
                  </a:lnTo>
                  <a:lnTo>
                    <a:pt x="377164" y="401078"/>
                  </a:lnTo>
                  <a:lnTo>
                    <a:pt x="377748" y="403618"/>
                  </a:lnTo>
                  <a:lnTo>
                    <a:pt x="371843" y="404888"/>
                  </a:lnTo>
                  <a:lnTo>
                    <a:pt x="372618" y="404888"/>
                  </a:lnTo>
                  <a:lnTo>
                    <a:pt x="369925" y="408698"/>
                  </a:lnTo>
                  <a:lnTo>
                    <a:pt x="369811" y="407428"/>
                  </a:lnTo>
                  <a:lnTo>
                    <a:pt x="369697" y="406158"/>
                  </a:lnTo>
                  <a:lnTo>
                    <a:pt x="369582" y="404888"/>
                  </a:lnTo>
                  <a:lnTo>
                    <a:pt x="366687" y="407428"/>
                  </a:lnTo>
                  <a:lnTo>
                    <a:pt x="365226" y="404888"/>
                  </a:lnTo>
                  <a:lnTo>
                    <a:pt x="363207" y="404888"/>
                  </a:lnTo>
                  <a:lnTo>
                    <a:pt x="358114" y="408698"/>
                  </a:lnTo>
                  <a:lnTo>
                    <a:pt x="355485" y="408698"/>
                  </a:lnTo>
                  <a:lnTo>
                    <a:pt x="356247" y="407428"/>
                  </a:lnTo>
                  <a:lnTo>
                    <a:pt x="354190" y="408698"/>
                  </a:lnTo>
                  <a:lnTo>
                    <a:pt x="352005" y="408698"/>
                  </a:lnTo>
                  <a:lnTo>
                    <a:pt x="347649" y="409968"/>
                  </a:lnTo>
                  <a:lnTo>
                    <a:pt x="347738" y="408698"/>
                  </a:lnTo>
                  <a:lnTo>
                    <a:pt x="347840" y="407428"/>
                  </a:lnTo>
                  <a:lnTo>
                    <a:pt x="347929" y="406158"/>
                  </a:lnTo>
                  <a:lnTo>
                    <a:pt x="348030" y="404888"/>
                  </a:lnTo>
                  <a:lnTo>
                    <a:pt x="348119" y="403618"/>
                  </a:lnTo>
                  <a:lnTo>
                    <a:pt x="336296" y="408698"/>
                  </a:lnTo>
                  <a:lnTo>
                    <a:pt x="334289" y="406158"/>
                  </a:lnTo>
                  <a:lnTo>
                    <a:pt x="333286" y="404888"/>
                  </a:lnTo>
                  <a:lnTo>
                    <a:pt x="325780" y="404888"/>
                  </a:lnTo>
                  <a:lnTo>
                    <a:pt x="321957" y="403618"/>
                  </a:lnTo>
                  <a:lnTo>
                    <a:pt x="318185" y="403618"/>
                  </a:lnTo>
                  <a:lnTo>
                    <a:pt x="314325" y="402348"/>
                  </a:lnTo>
                  <a:lnTo>
                    <a:pt x="310019" y="401078"/>
                  </a:lnTo>
                  <a:lnTo>
                    <a:pt x="312356" y="406158"/>
                  </a:lnTo>
                  <a:lnTo>
                    <a:pt x="311137" y="404888"/>
                  </a:lnTo>
                  <a:lnTo>
                    <a:pt x="308470" y="402132"/>
                  </a:lnTo>
                  <a:lnTo>
                    <a:pt x="308635" y="402082"/>
                  </a:lnTo>
                  <a:lnTo>
                    <a:pt x="308152" y="401802"/>
                  </a:lnTo>
                  <a:lnTo>
                    <a:pt x="307479" y="401078"/>
                  </a:lnTo>
                  <a:lnTo>
                    <a:pt x="307454" y="401370"/>
                  </a:lnTo>
                  <a:lnTo>
                    <a:pt x="305435" y="400113"/>
                  </a:lnTo>
                  <a:lnTo>
                    <a:pt x="307403" y="402082"/>
                  </a:lnTo>
                  <a:lnTo>
                    <a:pt x="307390" y="402348"/>
                  </a:lnTo>
                  <a:lnTo>
                    <a:pt x="307301" y="403618"/>
                  </a:lnTo>
                  <a:lnTo>
                    <a:pt x="307225" y="404888"/>
                  </a:lnTo>
                  <a:lnTo>
                    <a:pt x="304253" y="404888"/>
                  </a:lnTo>
                  <a:lnTo>
                    <a:pt x="298780" y="401078"/>
                  </a:lnTo>
                  <a:lnTo>
                    <a:pt x="297662" y="399808"/>
                  </a:lnTo>
                  <a:lnTo>
                    <a:pt x="300913" y="399808"/>
                  </a:lnTo>
                  <a:lnTo>
                    <a:pt x="296722" y="398538"/>
                  </a:lnTo>
                  <a:lnTo>
                    <a:pt x="299554" y="397268"/>
                  </a:lnTo>
                  <a:lnTo>
                    <a:pt x="297053" y="395998"/>
                  </a:lnTo>
                  <a:lnTo>
                    <a:pt x="297230" y="397268"/>
                  </a:lnTo>
                  <a:lnTo>
                    <a:pt x="294995" y="397268"/>
                  </a:lnTo>
                  <a:lnTo>
                    <a:pt x="292735" y="395998"/>
                  </a:lnTo>
                  <a:lnTo>
                    <a:pt x="295630" y="398538"/>
                  </a:lnTo>
                  <a:lnTo>
                    <a:pt x="288912" y="399808"/>
                  </a:lnTo>
                  <a:lnTo>
                    <a:pt x="291566" y="393458"/>
                  </a:lnTo>
                  <a:lnTo>
                    <a:pt x="284060" y="393458"/>
                  </a:lnTo>
                  <a:lnTo>
                    <a:pt x="276377" y="389648"/>
                  </a:lnTo>
                  <a:lnTo>
                    <a:pt x="272249" y="390918"/>
                  </a:lnTo>
                  <a:lnTo>
                    <a:pt x="271932" y="390918"/>
                  </a:lnTo>
                  <a:lnTo>
                    <a:pt x="271830" y="389648"/>
                  </a:lnTo>
                  <a:lnTo>
                    <a:pt x="271754" y="388594"/>
                  </a:lnTo>
                  <a:lnTo>
                    <a:pt x="269849" y="387108"/>
                  </a:lnTo>
                  <a:lnTo>
                    <a:pt x="265518" y="387108"/>
                  </a:lnTo>
                  <a:lnTo>
                    <a:pt x="261658" y="385838"/>
                  </a:lnTo>
                  <a:lnTo>
                    <a:pt x="257848" y="383298"/>
                  </a:lnTo>
                  <a:lnTo>
                    <a:pt x="254228" y="382028"/>
                  </a:lnTo>
                  <a:lnTo>
                    <a:pt x="253225" y="380758"/>
                  </a:lnTo>
                  <a:lnTo>
                    <a:pt x="252285" y="379577"/>
                  </a:lnTo>
                  <a:lnTo>
                    <a:pt x="253365" y="379577"/>
                  </a:lnTo>
                  <a:lnTo>
                    <a:pt x="251929" y="378218"/>
                  </a:lnTo>
                  <a:lnTo>
                    <a:pt x="250012" y="379501"/>
                  </a:lnTo>
                  <a:lnTo>
                    <a:pt x="249161" y="378218"/>
                  </a:lnTo>
                  <a:lnTo>
                    <a:pt x="249478" y="376948"/>
                  </a:lnTo>
                  <a:lnTo>
                    <a:pt x="249707" y="376948"/>
                  </a:lnTo>
                  <a:lnTo>
                    <a:pt x="245630" y="375678"/>
                  </a:lnTo>
                  <a:lnTo>
                    <a:pt x="244449" y="374408"/>
                  </a:lnTo>
                  <a:lnTo>
                    <a:pt x="246418" y="374408"/>
                  </a:lnTo>
                  <a:lnTo>
                    <a:pt x="243827" y="371868"/>
                  </a:lnTo>
                  <a:lnTo>
                    <a:pt x="241122" y="370598"/>
                  </a:lnTo>
                  <a:lnTo>
                    <a:pt x="238302" y="369328"/>
                  </a:lnTo>
                  <a:lnTo>
                    <a:pt x="235597" y="369328"/>
                  </a:lnTo>
                  <a:lnTo>
                    <a:pt x="232930" y="368058"/>
                  </a:lnTo>
                  <a:lnTo>
                    <a:pt x="231609" y="366788"/>
                  </a:lnTo>
                  <a:lnTo>
                    <a:pt x="230289" y="365518"/>
                  </a:lnTo>
                  <a:lnTo>
                    <a:pt x="232346" y="364248"/>
                  </a:lnTo>
                  <a:lnTo>
                    <a:pt x="228511" y="359168"/>
                  </a:lnTo>
                  <a:lnTo>
                    <a:pt x="226885" y="356628"/>
                  </a:lnTo>
                  <a:lnTo>
                    <a:pt x="227253" y="356628"/>
                  </a:lnTo>
                  <a:lnTo>
                    <a:pt x="224485" y="352818"/>
                  </a:lnTo>
                  <a:lnTo>
                    <a:pt x="221551" y="351548"/>
                  </a:lnTo>
                  <a:lnTo>
                    <a:pt x="218478" y="349008"/>
                  </a:lnTo>
                  <a:lnTo>
                    <a:pt x="215328" y="346468"/>
                  </a:lnTo>
                  <a:lnTo>
                    <a:pt x="212636" y="345198"/>
                  </a:lnTo>
                  <a:lnTo>
                    <a:pt x="209600" y="341388"/>
                  </a:lnTo>
                  <a:lnTo>
                    <a:pt x="209499" y="340118"/>
                  </a:lnTo>
                  <a:lnTo>
                    <a:pt x="209384" y="338848"/>
                  </a:lnTo>
                  <a:lnTo>
                    <a:pt x="207022" y="335038"/>
                  </a:lnTo>
                  <a:lnTo>
                    <a:pt x="204876" y="331228"/>
                  </a:lnTo>
                  <a:lnTo>
                    <a:pt x="202679" y="327418"/>
                  </a:lnTo>
                  <a:lnTo>
                    <a:pt x="199694" y="323608"/>
                  </a:lnTo>
                  <a:lnTo>
                    <a:pt x="199326" y="321068"/>
                  </a:lnTo>
                  <a:lnTo>
                    <a:pt x="198958" y="318528"/>
                  </a:lnTo>
                  <a:lnTo>
                    <a:pt x="199009" y="321068"/>
                  </a:lnTo>
                  <a:lnTo>
                    <a:pt x="196773" y="319798"/>
                  </a:lnTo>
                  <a:lnTo>
                    <a:pt x="195859" y="318528"/>
                  </a:lnTo>
                  <a:lnTo>
                    <a:pt x="195580" y="317258"/>
                  </a:lnTo>
                  <a:lnTo>
                    <a:pt x="191617" y="314718"/>
                  </a:lnTo>
                  <a:lnTo>
                    <a:pt x="194538" y="314718"/>
                  </a:lnTo>
                  <a:lnTo>
                    <a:pt x="195503" y="313448"/>
                  </a:lnTo>
                  <a:lnTo>
                    <a:pt x="196418" y="312242"/>
                  </a:lnTo>
                  <a:lnTo>
                    <a:pt x="195186" y="310959"/>
                  </a:lnTo>
                  <a:lnTo>
                    <a:pt x="193827" y="309638"/>
                  </a:lnTo>
                  <a:lnTo>
                    <a:pt x="193001" y="307098"/>
                  </a:lnTo>
                  <a:lnTo>
                    <a:pt x="189433" y="307098"/>
                  </a:lnTo>
                  <a:lnTo>
                    <a:pt x="190563" y="302018"/>
                  </a:lnTo>
                  <a:lnTo>
                    <a:pt x="188074" y="298208"/>
                  </a:lnTo>
                  <a:lnTo>
                    <a:pt x="186182" y="294398"/>
                  </a:lnTo>
                  <a:lnTo>
                    <a:pt x="185737" y="293128"/>
                  </a:lnTo>
                  <a:lnTo>
                    <a:pt x="184429" y="289318"/>
                  </a:lnTo>
                  <a:lnTo>
                    <a:pt x="182689" y="285508"/>
                  </a:lnTo>
                  <a:lnTo>
                    <a:pt x="184467" y="282968"/>
                  </a:lnTo>
                  <a:lnTo>
                    <a:pt x="182981" y="281698"/>
                  </a:lnTo>
                  <a:lnTo>
                    <a:pt x="182600" y="279158"/>
                  </a:lnTo>
                  <a:lnTo>
                    <a:pt x="181444" y="276618"/>
                  </a:lnTo>
                  <a:lnTo>
                    <a:pt x="183400" y="276618"/>
                  </a:lnTo>
                  <a:lnTo>
                    <a:pt x="183337" y="275348"/>
                  </a:lnTo>
                  <a:lnTo>
                    <a:pt x="183222" y="272808"/>
                  </a:lnTo>
                  <a:lnTo>
                    <a:pt x="183159" y="271538"/>
                  </a:lnTo>
                  <a:lnTo>
                    <a:pt x="182664" y="268998"/>
                  </a:lnTo>
                  <a:lnTo>
                    <a:pt x="181610" y="262648"/>
                  </a:lnTo>
                  <a:lnTo>
                    <a:pt x="183083" y="263918"/>
                  </a:lnTo>
                  <a:lnTo>
                    <a:pt x="183057" y="262648"/>
                  </a:lnTo>
                  <a:lnTo>
                    <a:pt x="183019" y="260108"/>
                  </a:lnTo>
                  <a:lnTo>
                    <a:pt x="177190" y="260108"/>
                  </a:lnTo>
                  <a:lnTo>
                    <a:pt x="177076" y="258838"/>
                  </a:lnTo>
                  <a:lnTo>
                    <a:pt x="176974" y="257568"/>
                  </a:lnTo>
                  <a:lnTo>
                    <a:pt x="176872" y="256298"/>
                  </a:lnTo>
                  <a:lnTo>
                    <a:pt x="179755" y="255028"/>
                  </a:lnTo>
                  <a:lnTo>
                    <a:pt x="179019" y="248678"/>
                  </a:lnTo>
                  <a:lnTo>
                    <a:pt x="182359" y="242366"/>
                  </a:lnTo>
                  <a:lnTo>
                    <a:pt x="181876" y="241058"/>
                  </a:lnTo>
                  <a:lnTo>
                    <a:pt x="179882" y="235978"/>
                  </a:lnTo>
                  <a:lnTo>
                    <a:pt x="181165" y="235978"/>
                  </a:lnTo>
                  <a:lnTo>
                    <a:pt x="181127" y="234708"/>
                  </a:lnTo>
                  <a:lnTo>
                    <a:pt x="182575" y="230898"/>
                  </a:lnTo>
                  <a:lnTo>
                    <a:pt x="184035" y="227088"/>
                  </a:lnTo>
                  <a:lnTo>
                    <a:pt x="184518" y="225818"/>
                  </a:lnTo>
                  <a:lnTo>
                    <a:pt x="182714" y="225818"/>
                  </a:lnTo>
                  <a:lnTo>
                    <a:pt x="181965" y="222008"/>
                  </a:lnTo>
                  <a:lnTo>
                    <a:pt x="181457" y="219468"/>
                  </a:lnTo>
                  <a:lnTo>
                    <a:pt x="181000" y="215658"/>
                  </a:lnTo>
                  <a:lnTo>
                    <a:pt x="182753" y="216928"/>
                  </a:lnTo>
                  <a:lnTo>
                    <a:pt x="181914" y="215658"/>
                  </a:lnTo>
                  <a:lnTo>
                    <a:pt x="181063" y="214388"/>
                  </a:lnTo>
                  <a:lnTo>
                    <a:pt x="180428" y="213118"/>
                  </a:lnTo>
                  <a:lnTo>
                    <a:pt x="180555" y="211848"/>
                  </a:lnTo>
                  <a:lnTo>
                    <a:pt x="180670" y="210578"/>
                  </a:lnTo>
                  <a:lnTo>
                    <a:pt x="180784" y="209308"/>
                  </a:lnTo>
                  <a:lnTo>
                    <a:pt x="181267" y="208038"/>
                  </a:lnTo>
                  <a:lnTo>
                    <a:pt x="182359" y="209169"/>
                  </a:lnTo>
                  <a:lnTo>
                    <a:pt x="182892" y="208038"/>
                  </a:lnTo>
                  <a:lnTo>
                    <a:pt x="183489" y="206768"/>
                  </a:lnTo>
                  <a:lnTo>
                    <a:pt x="180555" y="206768"/>
                  </a:lnTo>
                  <a:lnTo>
                    <a:pt x="182524" y="202958"/>
                  </a:lnTo>
                  <a:lnTo>
                    <a:pt x="183349" y="205498"/>
                  </a:lnTo>
                  <a:lnTo>
                    <a:pt x="184023" y="202958"/>
                  </a:lnTo>
                  <a:lnTo>
                    <a:pt x="184353" y="201688"/>
                  </a:lnTo>
                  <a:lnTo>
                    <a:pt x="183527" y="201688"/>
                  </a:lnTo>
                  <a:lnTo>
                    <a:pt x="182816" y="200418"/>
                  </a:lnTo>
                  <a:lnTo>
                    <a:pt x="182816" y="197878"/>
                  </a:lnTo>
                  <a:lnTo>
                    <a:pt x="185483" y="194068"/>
                  </a:lnTo>
                  <a:lnTo>
                    <a:pt x="187299" y="194068"/>
                  </a:lnTo>
                  <a:lnTo>
                    <a:pt x="186448" y="192798"/>
                  </a:lnTo>
                  <a:lnTo>
                    <a:pt x="185737" y="191528"/>
                  </a:lnTo>
                  <a:lnTo>
                    <a:pt x="186905" y="188988"/>
                  </a:lnTo>
                  <a:lnTo>
                    <a:pt x="187604" y="188988"/>
                  </a:lnTo>
                  <a:lnTo>
                    <a:pt x="187807" y="190258"/>
                  </a:lnTo>
                  <a:lnTo>
                    <a:pt x="188556" y="188988"/>
                  </a:lnTo>
                  <a:lnTo>
                    <a:pt x="189306" y="187718"/>
                  </a:lnTo>
                  <a:lnTo>
                    <a:pt x="189572" y="186448"/>
                  </a:lnTo>
                  <a:lnTo>
                    <a:pt x="189928" y="184416"/>
                  </a:lnTo>
                  <a:lnTo>
                    <a:pt x="190728" y="180098"/>
                  </a:lnTo>
                  <a:lnTo>
                    <a:pt x="192417" y="178828"/>
                  </a:lnTo>
                  <a:lnTo>
                    <a:pt x="193738" y="178828"/>
                  </a:lnTo>
                  <a:lnTo>
                    <a:pt x="191782" y="182638"/>
                  </a:lnTo>
                  <a:lnTo>
                    <a:pt x="190144" y="186448"/>
                  </a:lnTo>
                  <a:lnTo>
                    <a:pt x="191782" y="186448"/>
                  </a:lnTo>
                  <a:lnTo>
                    <a:pt x="193598" y="183908"/>
                  </a:lnTo>
                  <a:lnTo>
                    <a:pt x="194640" y="186448"/>
                  </a:lnTo>
                  <a:lnTo>
                    <a:pt x="194614" y="183908"/>
                  </a:lnTo>
                  <a:lnTo>
                    <a:pt x="194106" y="178828"/>
                  </a:lnTo>
                  <a:lnTo>
                    <a:pt x="194856" y="177558"/>
                  </a:lnTo>
                  <a:lnTo>
                    <a:pt x="196354" y="175018"/>
                  </a:lnTo>
                  <a:lnTo>
                    <a:pt x="197116" y="175018"/>
                  </a:lnTo>
                  <a:lnTo>
                    <a:pt x="197129" y="176288"/>
                  </a:lnTo>
                  <a:lnTo>
                    <a:pt x="197650" y="175018"/>
                  </a:lnTo>
                  <a:lnTo>
                    <a:pt x="197840" y="173748"/>
                  </a:lnTo>
                  <a:lnTo>
                    <a:pt x="198678" y="172478"/>
                  </a:lnTo>
                  <a:lnTo>
                    <a:pt x="199224" y="172478"/>
                  </a:lnTo>
                  <a:lnTo>
                    <a:pt x="199809" y="171208"/>
                  </a:lnTo>
                  <a:lnTo>
                    <a:pt x="200050" y="171208"/>
                  </a:lnTo>
                  <a:lnTo>
                    <a:pt x="200583" y="169938"/>
                  </a:lnTo>
                  <a:lnTo>
                    <a:pt x="200825" y="168668"/>
                  </a:lnTo>
                  <a:lnTo>
                    <a:pt x="201041" y="168668"/>
                  </a:lnTo>
                  <a:lnTo>
                    <a:pt x="201371" y="169938"/>
                  </a:lnTo>
                  <a:lnTo>
                    <a:pt x="201002" y="171208"/>
                  </a:lnTo>
                  <a:lnTo>
                    <a:pt x="201307" y="171208"/>
                  </a:lnTo>
                  <a:lnTo>
                    <a:pt x="202603" y="168668"/>
                  </a:lnTo>
                  <a:lnTo>
                    <a:pt x="203568" y="167398"/>
                  </a:lnTo>
                  <a:lnTo>
                    <a:pt x="201841" y="166128"/>
                  </a:lnTo>
                  <a:lnTo>
                    <a:pt x="203314" y="163588"/>
                  </a:lnTo>
                  <a:lnTo>
                    <a:pt x="200812" y="164858"/>
                  </a:lnTo>
                  <a:lnTo>
                    <a:pt x="201002" y="164858"/>
                  </a:lnTo>
                  <a:lnTo>
                    <a:pt x="200825" y="166128"/>
                  </a:lnTo>
                  <a:lnTo>
                    <a:pt x="200279" y="166128"/>
                  </a:lnTo>
                  <a:lnTo>
                    <a:pt x="200190" y="167398"/>
                  </a:lnTo>
                  <a:lnTo>
                    <a:pt x="199974" y="167398"/>
                  </a:lnTo>
                  <a:lnTo>
                    <a:pt x="197777" y="171208"/>
                  </a:lnTo>
                  <a:lnTo>
                    <a:pt x="197726" y="168668"/>
                  </a:lnTo>
                  <a:lnTo>
                    <a:pt x="197700" y="167398"/>
                  </a:lnTo>
                  <a:lnTo>
                    <a:pt x="199669" y="166128"/>
                  </a:lnTo>
                  <a:lnTo>
                    <a:pt x="199072" y="164858"/>
                  </a:lnTo>
                  <a:lnTo>
                    <a:pt x="198501" y="163588"/>
                  </a:lnTo>
                  <a:lnTo>
                    <a:pt x="198297" y="162318"/>
                  </a:lnTo>
                  <a:lnTo>
                    <a:pt x="201866" y="162318"/>
                  </a:lnTo>
                  <a:lnTo>
                    <a:pt x="205600" y="158508"/>
                  </a:lnTo>
                  <a:lnTo>
                    <a:pt x="207479" y="159778"/>
                  </a:lnTo>
                  <a:lnTo>
                    <a:pt x="208089" y="158508"/>
                  </a:lnTo>
                  <a:lnTo>
                    <a:pt x="209931" y="154698"/>
                  </a:lnTo>
                  <a:lnTo>
                    <a:pt x="210794" y="153428"/>
                  </a:lnTo>
                  <a:lnTo>
                    <a:pt x="212534" y="150888"/>
                  </a:lnTo>
                  <a:lnTo>
                    <a:pt x="212661" y="150710"/>
                  </a:lnTo>
                  <a:lnTo>
                    <a:pt x="214274" y="148348"/>
                  </a:lnTo>
                  <a:lnTo>
                    <a:pt x="214172" y="145808"/>
                  </a:lnTo>
                  <a:lnTo>
                    <a:pt x="214071" y="143268"/>
                  </a:lnTo>
                  <a:lnTo>
                    <a:pt x="214769" y="141998"/>
                  </a:lnTo>
                  <a:lnTo>
                    <a:pt x="216077" y="143268"/>
                  </a:lnTo>
                  <a:lnTo>
                    <a:pt x="216573" y="143268"/>
                  </a:lnTo>
                  <a:lnTo>
                    <a:pt x="215798" y="144538"/>
                  </a:lnTo>
                  <a:lnTo>
                    <a:pt x="215874" y="145808"/>
                  </a:lnTo>
                  <a:lnTo>
                    <a:pt x="217271" y="141998"/>
                  </a:lnTo>
                  <a:lnTo>
                    <a:pt x="220980" y="138887"/>
                  </a:lnTo>
                  <a:lnTo>
                    <a:pt x="221068" y="138671"/>
                  </a:lnTo>
                  <a:lnTo>
                    <a:pt x="221449" y="138214"/>
                  </a:lnTo>
                  <a:lnTo>
                    <a:pt x="220980" y="138887"/>
                  </a:lnTo>
                  <a:lnTo>
                    <a:pt x="221805" y="138188"/>
                  </a:lnTo>
                  <a:lnTo>
                    <a:pt x="221653" y="137909"/>
                  </a:lnTo>
                  <a:lnTo>
                    <a:pt x="221462" y="138188"/>
                  </a:lnTo>
                  <a:lnTo>
                    <a:pt x="221538" y="137693"/>
                  </a:lnTo>
                  <a:lnTo>
                    <a:pt x="220484" y="135648"/>
                  </a:lnTo>
                  <a:lnTo>
                    <a:pt x="224028" y="133108"/>
                  </a:lnTo>
                  <a:lnTo>
                    <a:pt x="221538" y="137693"/>
                  </a:lnTo>
                  <a:lnTo>
                    <a:pt x="221653" y="137909"/>
                  </a:lnTo>
                  <a:lnTo>
                    <a:pt x="224116" y="134378"/>
                  </a:lnTo>
                  <a:lnTo>
                    <a:pt x="224129" y="135648"/>
                  </a:lnTo>
                  <a:lnTo>
                    <a:pt x="229501" y="134378"/>
                  </a:lnTo>
                  <a:lnTo>
                    <a:pt x="229997" y="133108"/>
                  </a:lnTo>
                  <a:lnTo>
                    <a:pt x="231495" y="129298"/>
                  </a:lnTo>
                  <a:lnTo>
                    <a:pt x="232283" y="128028"/>
                  </a:lnTo>
                  <a:lnTo>
                    <a:pt x="233083" y="126758"/>
                  </a:lnTo>
                  <a:lnTo>
                    <a:pt x="233883" y="125488"/>
                  </a:lnTo>
                  <a:lnTo>
                    <a:pt x="235585" y="122948"/>
                  </a:lnTo>
                  <a:lnTo>
                    <a:pt x="236448" y="121678"/>
                  </a:lnTo>
                  <a:lnTo>
                    <a:pt x="239547" y="117868"/>
                  </a:lnTo>
                  <a:lnTo>
                    <a:pt x="245795" y="116598"/>
                  </a:lnTo>
                  <a:lnTo>
                    <a:pt x="244157" y="116598"/>
                  </a:lnTo>
                  <a:lnTo>
                    <a:pt x="247167" y="115328"/>
                  </a:lnTo>
                  <a:lnTo>
                    <a:pt x="250355" y="112788"/>
                  </a:lnTo>
                  <a:lnTo>
                    <a:pt x="253250" y="111518"/>
                  </a:lnTo>
                  <a:lnTo>
                    <a:pt x="255993" y="110350"/>
                  </a:lnTo>
                  <a:lnTo>
                    <a:pt x="256120" y="110350"/>
                  </a:lnTo>
                  <a:lnTo>
                    <a:pt x="258953" y="107708"/>
                  </a:lnTo>
                  <a:lnTo>
                    <a:pt x="262102" y="106438"/>
                  </a:lnTo>
                  <a:lnTo>
                    <a:pt x="263626" y="105168"/>
                  </a:lnTo>
                  <a:lnTo>
                    <a:pt x="265163" y="103898"/>
                  </a:lnTo>
                  <a:lnTo>
                    <a:pt x="274459" y="100139"/>
                  </a:lnTo>
                  <a:lnTo>
                    <a:pt x="278053" y="98818"/>
                  </a:lnTo>
                  <a:lnTo>
                    <a:pt x="281470" y="98818"/>
                  </a:lnTo>
                  <a:lnTo>
                    <a:pt x="285267" y="97548"/>
                  </a:lnTo>
                  <a:lnTo>
                    <a:pt x="285102" y="96278"/>
                  </a:lnTo>
                  <a:lnTo>
                    <a:pt x="286931" y="95008"/>
                  </a:lnTo>
                  <a:lnTo>
                    <a:pt x="288340" y="96278"/>
                  </a:lnTo>
                  <a:lnTo>
                    <a:pt x="289356" y="95008"/>
                  </a:lnTo>
                  <a:lnTo>
                    <a:pt x="291414" y="92570"/>
                  </a:lnTo>
                  <a:lnTo>
                    <a:pt x="292862" y="91782"/>
                  </a:lnTo>
                  <a:lnTo>
                    <a:pt x="293738" y="91338"/>
                  </a:lnTo>
                  <a:lnTo>
                    <a:pt x="297218" y="91338"/>
                  </a:lnTo>
                  <a:lnTo>
                    <a:pt x="301256" y="92570"/>
                  </a:lnTo>
                  <a:lnTo>
                    <a:pt x="305181" y="92570"/>
                  </a:lnTo>
                  <a:lnTo>
                    <a:pt x="306654" y="91338"/>
                  </a:lnTo>
                  <a:lnTo>
                    <a:pt x="308559" y="91338"/>
                  </a:lnTo>
                  <a:lnTo>
                    <a:pt x="307276" y="89928"/>
                  </a:lnTo>
                  <a:lnTo>
                    <a:pt x="309854" y="89928"/>
                  </a:lnTo>
                  <a:lnTo>
                    <a:pt x="312547" y="88658"/>
                  </a:lnTo>
                  <a:lnTo>
                    <a:pt x="315239" y="87388"/>
                  </a:lnTo>
                  <a:lnTo>
                    <a:pt x="315036" y="88658"/>
                  </a:lnTo>
                  <a:lnTo>
                    <a:pt x="315264" y="88658"/>
                  </a:lnTo>
                  <a:lnTo>
                    <a:pt x="315595" y="87655"/>
                  </a:lnTo>
                  <a:lnTo>
                    <a:pt x="315683" y="87388"/>
                  </a:lnTo>
                  <a:lnTo>
                    <a:pt x="316776" y="87388"/>
                  </a:lnTo>
                  <a:lnTo>
                    <a:pt x="316992" y="88658"/>
                  </a:lnTo>
                  <a:lnTo>
                    <a:pt x="318973" y="88658"/>
                  </a:lnTo>
                  <a:lnTo>
                    <a:pt x="321030" y="87388"/>
                  </a:lnTo>
                  <a:lnTo>
                    <a:pt x="323088" y="86118"/>
                  </a:lnTo>
                  <a:lnTo>
                    <a:pt x="328066" y="87388"/>
                  </a:lnTo>
                  <a:lnTo>
                    <a:pt x="322503" y="91338"/>
                  </a:lnTo>
                  <a:lnTo>
                    <a:pt x="329463" y="91338"/>
                  </a:lnTo>
                  <a:lnTo>
                    <a:pt x="332295" y="89928"/>
                  </a:lnTo>
                  <a:lnTo>
                    <a:pt x="337134" y="87388"/>
                  </a:lnTo>
                  <a:lnTo>
                    <a:pt x="336156" y="86118"/>
                  </a:lnTo>
                  <a:lnTo>
                    <a:pt x="333400" y="86118"/>
                  </a:lnTo>
                  <a:lnTo>
                    <a:pt x="333286" y="84886"/>
                  </a:lnTo>
                  <a:lnTo>
                    <a:pt x="335737" y="83591"/>
                  </a:lnTo>
                  <a:lnTo>
                    <a:pt x="335686" y="83883"/>
                  </a:lnTo>
                  <a:lnTo>
                    <a:pt x="335648" y="84239"/>
                  </a:lnTo>
                  <a:lnTo>
                    <a:pt x="335648" y="84607"/>
                  </a:lnTo>
                  <a:lnTo>
                    <a:pt x="336232" y="83375"/>
                  </a:lnTo>
                  <a:lnTo>
                    <a:pt x="335749" y="83515"/>
                  </a:lnTo>
                  <a:lnTo>
                    <a:pt x="335940" y="82308"/>
                  </a:lnTo>
                  <a:lnTo>
                    <a:pt x="336130" y="81038"/>
                  </a:lnTo>
                  <a:lnTo>
                    <a:pt x="336638" y="80098"/>
                  </a:lnTo>
                  <a:lnTo>
                    <a:pt x="337502" y="79984"/>
                  </a:lnTo>
                  <a:lnTo>
                    <a:pt x="338607" y="77736"/>
                  </a:lnTo>
                  <a:lnTo>
                    <a:pt x="337820" y="77914"/>
                  </a:lnTo>
                  <a:lnTo>
                    <a:pt x="338188" y="77228"/>
                  </a:lnTo>
                  <a:lnTo>
                    <a:pt x="332359" y="76085"/>
                  </a:lnTo>
                  <a:lnTo>
                    <a:pt x="331330" y="76085"/>
                  </a:lnTo>
                  <a:lnTo>
                    <a:pt x="327406" y="77228"/>
                  </a:lnTo>
                  <a:lnTo>
                    <a:pt x="325996" y="76085"/>
                  </a:lnTo>
                  <a:lnTo>
                    <a:pt x="324700" y="77228"/>
                  </a:lnTo>
                  <a:lnTo>
                    <a:pt x="324319" y="76085"/>
                  </a:lnTo>
                  <a:lnTo>
                    <a:pt x="322503" y="76085"/>
                  </a:lnTo>
                  <a:lnTo>
                    <a:pt x="318947" y="78308"/>
                  </a:lnTo>
                  <a:lnTo>
                    <a:pt x="319570" y="78498"/>
                  </a:lnTo>
                  <a:lnTo>
                    <a:pt x="316357" y="79768"/>
                  </a:lnTo>
                  <a:lnTo>
                    <a:pt x="314109" y="78498"/>
                  </a:lnTo>
                  <a:lnTo>
                    <a:pt x="314540" y="77228"/>
                  </a:lnTo>
                  <a:lnTo>
                    <a:pt x="312254" y="78498"/>
                  </a:lnTo>
                  <a:lnTo>
                    <a:pt x="311785" y="78498"/>
                  </a:lnTo>
                  <a:lnTo>
                    <a:pt x="311912" y="78155"/>
                  </a:lnTo>
                  <a:lnTo>
                    <a:pt x="311975" y="77965"/>
                  </a:lnTo>
                  <a:lnTo>
                    <a:pt x="311099" y="78498"/>
                  </a:lnTo>
                  <a:lnTo>
                    <a:pt x="307390" y="78498"/>
                  </a:lnTo>
                  <a:lnTo>
                    <a:pt x="306565" y="79768"/>
                  </a:lnTo>
                  <a:lnTo>
                    <a:pt x="300380" y="79768"/>
                  </a:lnTo>
                  <a:lnTo>
                    <a:pt x="299135" y="81038"/>
                  </a:lnTo>
                  <a:lnTo>
                    <a:pt x="299021" y="79768"/>
                  </a:lnTo>
                  <a:lnTo>
                    <a:pt x="298894" y="78498"/>
                  </a:lnTo>
                  <a:lnTo>
                    <a:pt x="298373" y="79768"/>
                  </a:lnTo>
                  <a:lnTo>
                    <a:pt x="295643" y="82308"/>
                  </a:lnTo>
                  <a:lnTo>
                    <a:pt x="293725" y="82308"/>
                  </a:lnTo>
                  <a:lnTo>
                    <a:pt x="296405" y="78498"/>
                  </a:lnTo>
                  <a:lnTo>
                    <a:pt x="286283" y="84861"/>
                  </a:lnTo>
                  <a:lnTo>
                    <a:pt x="286181" y="82308"/>
                  </a:lnTo>
                  <a:lnTo>
                    <a:pt x="286131" y="81038"/>
                  </a:lnTo>
                  <a:lnTo>
                    <a:pt x="284340" y="84886"/>
                  </a:lnTo>
                  <a:lnTo>
                    <a:pt x="277037" y="84886"/>
                  </a:lnTo>
                  <a:lnTo>
                    <a:pt x="273088" y="88658"/>
                  </a:lnTo>
                  <a:lnTo>
                    <a:pt x="273469" y="87655"/>
                  </a:lnTo>
                  <a:lnTo>
                    <a:pt x="271348" y="88658"/>
                  </a:lnTo>
                  <a:lnTo>
                    <a:pt x="270217" y="87388"/>
                  </a:lnTo>
                  <a:lnTo>
                    <a:pt x="268300" y="87388"/>
                  </a:lnTo>
                  <a:lnTo>
                    <a:pt x="269011" y="89928"/>
                  </a:lnTo>
                  <a:lnTo>
                    <a:pt x="266407" y="91782"/>
                  </a:lnTo>
                  <a:lnTo>
                    <a:pt x="265379" y="92570"/>
                  </a:lnTo>
                  <a:lnTo>
                    <a:pt x="264096" y="95008"/>
                  </a:lnTo>
                  <a:lnTo>
                    <a:pt x="259956" y="95008"/>
                  </a:lnTo>
                  <a:lnTo>
                    <a:pt x="264388" y="91338"/>
                  </a:lnTo>
                  <a:lnTo>
                    <a:pt x="264782" y="91338"/>
                  </a:lnTo>
                  <a:lnTo>
                    <a:pt x="262559" y="89928"/>
                  </a:lnTo>
                  <a:lnTo>
                    <a:pt x="263740" y="91338"/>
                  </a:lnTo>
                  <a:lnTo>
                    <a:pt x="263423" y="91338"/>
                  </a:lnTo>
                  <a:lnTo>
                    <a:pt x="258191" y="95008"/>
                  </a:lnTo>
                  <a:lnTo>
                    <a:pt x="256997" y="95008"/>
                  </a:lnTo>
                  <a:lnTo>
                    <a:pt x="257695" y="96278"/>
                  </a:lnTo>
                  <a:lnTo>
                    <a:pt x="255460" y="93738"/>
                  </a:lnTo>
                  <a:lnTo>
                    <a:pt x="256667" y="97548"/>
                  </a:lnTo>
                  <a:lnTo>
                    <a:pt x="253492" y="96278"/>
                  </a:lnTo>
                  <a:lnTo>
                    <a:pt x="252717" y="98818"/>
                  </a:lnTo>
                  <a:lnTo>
                    <a:pt x="248704" y="98818"/>
                  </a:lnTo>
                  <a:lnTo>
                    <a:pt x="250304" y="96278"/>
                  </a:lnTo>
                  <a:lnTo>
                    <a:pt x="247751" y="99428"/>
                  </a:lnTo>
                  <a:lnTo>
                    <a:pt x="247269" y="100139"/>
                  </a:lnTo>
                  <a:lnTo>
                    <a:pt x="247218" y="101358"/>
                  </a:lnTo>
                  <a:lnTo>
                    <a:pt x="243357" y="105168"/>
                  </a:lnTo>
                  <a:lnTo>
                    <a:pt x="244246" y="101358"/>
                  </a:lnTo>
                  <a:lnTo>
                    <a:pt x="242074" y="101358"/>
                  </a:lnTo>
                  <a:lnTo>
                    <a:pt x="239839" y="103771"/>
                  </a:lnTo>
                  <a:lnTo>
                    <a:pt x="239712" y="103898"/>
                  </a:lnTo>
                  <a:lnTo>
                    <a:pt x="239026" y="106438"/>
                  </a:lnTo>
                  <a:lnTo>
                    <a:pt x="237159" y="107708"/>
                  </a:lnTo>
                  <a:lnTo>
                    <a:pt x="236448" y="107708"/>
                  </a:lnTo>
                  <a:lnTo>
                    <a:pt x="234962" y="110350"/>
                  </a:lnTo>
                  <a:lnTo>
                    <a:pt x="234772" y="110350"/>
                  </a:lnTo>
                  <a:lnTo>
                    <a:pt x="228638" y="112788"/>
                  </a:lnTo>
                  <a:lnTo>
                    <a:pt x="227342" y="117475"/>
                  </a:lnTo>
                  <a:lnTo>
                    <a:pt x="227749" y="117868"/>
                  </a:lnTo>
                  <a:lnTo>
                    <a:pt x="228701" y="119202"/>
                  </a:lnTo>
                  <a:lnTo>
                    <a:pt x="229095" y="119202"/>
                  </a:lnTo>
                  <a:lnTo>
                    <a:pt x="227825" y="120408"/>
                  </a:lnTo>
                  <a:lnTo>
                    <a:pt x="227723" y="122948"/>
                  </a:lnTo>
                  <a:lnTo>
                    <a:pt x="226110" y="121678"/>
                  </a:lnTo>
                  <a:lnTo>
                    <a:pt x="226961" y="121678"/>
                  </a:lnTo>
                  <a:lnTo>
                    <a:pt x="226644" y="120408"/>
                  </a:lnTo>
                  <a:lnTo>
                    <a:pt x="225704" y="121678"/>
                  </a:lnTo>
                  <a:lnTo>
                    <a:pt x="223621" y="121678"/>
                  </a:lnTo>
                  <a:lnTo>
                    <a:pt x="221767" y="125488"/>
                  </a:lnTo>
                  <a:lnTo>
                    <a:pt x="219189" y="126758"/>
                  </a:lnTo>
                  <a:lnTo>
                    <a:pt x="217093" y="125488"/>
                  </a:lnTo>
                  <a:lnTo>
                    <a:pt x="221449" y="122948"/>
                  </a:lnTo>
                  <a:lnTo>
                    <a:pt x="223621" y="121678"/>
                  </a:lnTo>
                  <a:lnTo>
                    <a:pt x="219341" y="122948"/>
                  </a:lnTo>
                  <a:lnTo>
                    <a:pt x="223266" y="120408"/>
                  </a:lnTo>
                  <a:lnTo>
                    <a:pt x="218249" y="120408"/>
                  </a:lnTo>
                  <a:lnTo>
                    <a:pt x="225132" y="119202"/>
                  </a:lnTo>
                  <a:lnTo>
                    <a:pt x="224078" y="120942"/>
                  </a:lnTo>
                  <a:lnTo>
                    <a:pt x="226987" y="119202"/>
                  </a:lnTo>
                  <a:lnTo>
                    <a:pt x="227152" y="119202"/>
                  </a:lnTo>
                  <a:lnTo>
                    <a:pt x="225945" y="117868"/>
                  </a:lnTo>
                  <a:lnTo>
                    <a:pt x="225209" y="119075"/>
                  </a:lnTo>
                  <a:lnTo>
                    <a:pt x="220484" y="117868"/>
                  </a:lnTo>
                  <a:lnTo>
                    <a:pt x="215620" y="121678"/>
                  </a:lnTo>
                  <a:lnTo>
                    <a:pt x="216179" y="124218"/>
                  </a:lnTo>
                  <a:lnTo>
                    <a:pt x="211569" y="128028"/>
                  </a:lnTo>
                  <a:lnTo>
                    <a:pt x="211607" y="129298"/>
                  </a:lnTo>
                  <a:lnTo>
                    <a:pt x="213245" y="128028"/>
                  </a:lnTo>
                  <a:lnTo>
                    <a:pt x="213296" y="130568"/>
                  </a:lnTo>
                  <a:lnTo>
                    <a:pt x="209448" y="138188"/>
                  </a:lnTo>
                  <a:lnTo>
                    <a:pt x="204419" y="131838"/>
                  </a:lnTo>
                  <a:lnTo>
                    <a:pt x="202742" y="137693"/>
                  </a:lnTo>
                  <a:lnTo>
                    <a:pt x="202742" y="140728"/>
                  </a:lnTo>
                  <a:lnTo>
                    <a:pt x="204787" y="143268"/>
                  </a:lnTo>
                  <a:lnTo>
                    <a:pt x="200914" y="145808"/>
                  </a:lnTo>
                  <a:lnTo>
                    <a:pt x="199694" y="141998"/>
                  </a:lnTo>
                  <a:lnTo>
                    <a:pt x="196011" y="147078"/>
                  </a:lnTo>
                  <a:lnTo>
                    <a:pt x="196964" y="147078"/>
                  </a:lnTo>
                  <a:lnTo>
                    <a:pt x="192913" y="149618"/>
                  </a:lnTo>
                  <a:lnTo>
                    <a:pt x="195719" y="150609"/>
                  </a:lnTo>
                  <a:lnTo>
                    <a:pt x="195541" y="149618"/>
                  </a:lnTo>
                  <a:lnTo>
                    <a:pt x="197751" y="147078"/>
                  </a:lnTo>
                  <a:lnTo>
                    <a:pt x="200812" y="147078"/>
                  </a:lnTo>
                  <a:lnTo>
                    <a:pt x="196024" y="150710"/>
                  </a:lnTo>
                  <a:lnTo>
                    <a:pt x="196545" y="150888"/>
                  </a:lnTo>
                  <a:lnTo>
                    <a:pt x="194779" y="153428"/>
                  </a:lnTo>
                  <a:lnTo>
                    <a:pt x="192455" y="152158"/>
                  </a:lnTo>
                  <a:lnTo>
                    <a:pt x="191008" y="154698"/>
                  </a:lnTo>
                  <a:lnTo>
                    <a:pt x="188518" y="161048"/>
                  </a:lnTo>
                  <a:lnTo>
                    <a:pt x="187299" y="164858"/>
                  </a:lnTo>
                  <a:lnTo>
                    <a:pt x="185851" y="167398"/>
                  </a:lnTo>
                  <a:lnTo>
                    <a:pt x="185280" y="168668"/>
                  </a:lnTo>
                  <a:lnTo>
                    <a:pt x="186016" y="168668"/>
                  </a:lnTo>
                  <a:lnTo>
                    <a:pt x="185293" y="171208"/>
                  </a:lnTo>
                  <a:lnTo>
                    <a:pt x="185572" y="169938"/>
                  </a:lnTo>
                  <a:lnTo>
                    <a:pt x="184708" y="169938"/>
                  </a:lnTo>
                  <a:lnTo>
                    <a:pt x="184632" y="175018"/>
                  </a:lnTo>
                  <a:lnTo>
                    <a:pt x="184251" y="176288"/>
                  </a:lnTo>
                  <a:lnTo>
                    <a:pt x="184035" y="176288"/>
                  </a:lnTo>
                  <a:lnTo>
                    <a:pt x="182867" y="177558"/>
                  </a:lnTo>
                  <a:lnTo>
                    <a:pt x="182321" y="177558"/>
                  </a:lnTo>
                  <a:lnTo>
                    <a:pt x="183400" y="175018"/>
                  </a:lnTo>
                  <a:lnTo>
                    <a:pt x="184632" y="175018"/>
                  </a:lnTo>
                  <a:lnTo>
                    <a:pt x="184632" y="169938"/>
                  </a:lnTo>
                  <a:lnTo>
                    <a:pt x="184251" y="169938"/>
                  </a:lnTo>
                  <a:lnTo>
                    <a:pt x="182765" y="169938"/>
                  </a:lnTo>
                  <a:lnTo>
                    <a:pt x="181432" y="173748"/>
                  </a:lnTo>
                  <a:lnTo>
                    <a:pt x="179400" y="177558"/>
                  </a:lnTo>
                  <a:lnTo>
                    <a:pt x="177088" y="181368"/>
                  </a:lnTo>
                  <a:lnTo>
                    <a:pt x="175171" y="186448"/>
                  </a:lnTo>
                  <a:lnTo>
                    <a:pt x="170865" y="194068"/>
                  </a:lnTo>
                  <a:lnTo>
                    <a:pt x="171716" y="197878"/>
                  </a:lnTo>
                  <a:lnTo>
                    <a:pt x="171475" y="197878"/>
                  </a:lnTo>
                  <a:lnTo>
                    <a:pt x="171869" y="199148"/>
                  </a:lnTo>
                  <a:lnTo>
                    <a:pt x="171551" y="201688"/>
                  </a:lnTo>
                  <a:lnTo>
                    <a:pt x="170141" y="201688"/>
                  </a:lnTo>
                  <a:lnTo>
                    <a:pt x="169849" y="200418"/>
                  </a:lnTo>
                  <a:lnTo>
                    <a:pt x="169862" y="208038"/>
                  </a:lnTo>
                  <a:lnTo>
                    <a:pt x="169316" y="211848"/>
                  </a:lnTo>
                  <a:lnTo>
                    <a:pt x="168617" y="215493"/>
                  </a:lnTo>
                  <a:lnTo>
                    <a:pt x="168503" y="216928"/>
                  </a:lnTo>
                  <a:lnTo>
                    <a:pt x="168427" y="218198"/>
                  </a:lnTo>
                  <a:lnTo>
                    <a:pt x="168338" y="219468"/>
                  </a:lnTo>
                  <a:lnTo>
                    <a:pt x="166700" y="222008"/>
                  </a:lnTo>
                  <a:lnTo>
                    <a:pt x="166281" y="220738"/>
                  </a:lnTo>
                  <a:lnTo>
                    <a:pt x="164769" y="225818"/>
                  </a:lnTo>
                  <a:lnTo>
                    <a:pt x="169646" y="227088"/>
                  </a:lnTo>
                  <a:lnTo>
                    <a:pt x="167132" y="230898"/>
                  </a:lnTo>
                  <a:lnTo>
                    <a:pt x="166890" y="229628"/>
                  </a:lnTo>
                  <a:lnTo>
                    <a:pt x="166192" y="233438"/>
                  </a:lnTo>
                  <a:lnTo>
                    <a:pt x="166065" y="242366"/>
                  </a:lnTo>
                  <a:lnTo>
                    <a:pt x="165836" y="246138"/>
                  </a:lnTo>
                  <a:lnTo>
                    <a:pt x="165684" y="247408"/>
                  </a:lnTo>
                  <a:lnTo>
                    <a:pt x="165620" y="249948"/>
                  </a:lnTo>
                  <a:lnTo>
                    <a:pt x="164363" y="258838"/>
                  </a:lnTo>
                  <a:lnTo>
                    <a:pt x="165874" y="260108"/>
                  </a:lnTo>
                  <a:lnTo>
                    <a:pt x="165798" y="261239"/>
                  </a:lnTo>
                  <a:lnTo>
                    <a:pt x="165684" y="262648"/>
                  </a:lnTo>
                  <a:lnTo>
                    <a:pt x="165582" y="266458"/>
                  </a:lnTo>
                  <a:lnTo>
                    <a:pt x="165506" y="267728"/>
                  </a:lnTo>
                  <a:lnTo>
                    <a:pt x="166077" y="268998"/>
                  </a:lnTo>
                  <a:lnTo>
                    <a:pt x="168084" y="268998"/>
                  </a:lnTo>
                  <a:lnTo>
                    <a:pt x="167043" y="275031"/>
                  </a:lnTo>
                  <a:lnTo>
                    <a:pt x="166992" y="275348"/>
                  </a:lnTo>
                  <a:lnTo>
                    <a:pt x="165989" y="274078"/>
                  </a:lnTo>
                  <a:lnTo>
                    <a:pt x="166077" y="284238"/>
                  </a:lnTo>
                  <a:lnTo>
                    <a:pt x="169214" y="285508"/>
                  </a:lnTo>
                  <a:lnTo>
                    <a:pt x="170268" y="288048"/>
                  </a:lnTo>
                  <a:lnTo>
                    <a:pt x="168198" y="288048"/>
                  </a:lnTo>
                  <a:lnTo>
                    <a:pt x="171323" y="290588"/>
                  </a:lnTo>
                  <a:lnTo>
                    <a:pt x="169354" y="293128"/>
                  </a:lnTo>
                  <a:lnTo>
                    <a:pt x="170535" y="295668"/>
                  </a:lnTo>
                  <a:lnTo>
                    <a:pt x="170395" y="294398"/>
                  </a:lnTo>
                  <a:lnTo>
                    <a:pt x="170903" y="293128"/>
                  </a:lnTo>
                  <a:lnTo>
                    <a:pt x="171538" y="293128"/>
                  </a:lnTo>
                  <a:lnTo>
                    <a:pt x="172516" y="295668"/>
                  </a:lnTo>
                  <a:lnTo>
                    <a:pt x="172529" y="295833"/>
                  </a:lnTo>
                  <a:lnTo>
                    <a:pt x="172643" y="296951"/>
                  </a:lnTo>
                  <a:lnTo>
                    <a:pt x="172745" y="302018"/>
                  </a:lnTo>
                  <a:lnTo>
                    <a:pt x="172415" y="303288"/>
                  </a:lnTo>
                  <a:lnTo>
                    <a:pt x="171919" y="303288"/>
                  </a:lnTo>
                  <a:lnTo>
                    <a:pt x="176237" y="310959"/>
                  </a:lnTo>
                  <a:lnTo>
                    <a:pt x="176872" y="312242"/>
                  </a:lnTo>
                  <a:lnTo>
                    <a:pt x="178092" y="313448"/>
                  </a:lnTo>
                  <a:lnTo>
                    <a:pt x="172605" y="310959"/>
                  </a:lnTo>
                  <a:lnTo>
                    <a:pt x="173736" y="312242"/>
                  </a:lnTo>
                  <a:lnTo>
                    <a:pt x="176009" y="314718"/>
                  </a:lnTo>
                  <a:lnTo>
                    <a:pt x="177736" y="314718"/>
                  </a:lnTo>
                  <a:lnTo>
                    <a:pt x="177355" y="317258"/>
                  </a:lnTo>
                  <a:lnTo>
                    <a:pt x="179819" y="322338"/>
                  </a:lnTo>
                  <a:lnTo>
                    <a:pt x="181978" y="324878"/>
                  </a:lnTo>
                  <a:lnTo>
                    <a:pt x="180327" y="324878"/>
                  </a:lnTo>
                  <a:lnTo>
                    <a:pt x="182867" y="331228"/>
                  </a:lnTo>
                  <a:lnTo>
                    <a:pt x="188214" y="337578"/>
                  </a:lnTo>
                  <a:lnTo>
                    <a:pt x="192303" y="343941"/>
                  </a:lnTo>
                  <a:lnTo>
                    <a:pt x="191376" y="341388"/>
                  </a:lnTo>
                  <a:lnTo>
                    <a:pt x="193852" y="341388"/>
                  </a:lnTo>
                  <a:lnTo>
                    <a:pt x="195262" y="342658"/>
                  </a:lnTo>
                  <a:lnTo>
                    <a:pt x="194894" y="343331"/>
                  </a:lnTo>
                  <a:lnTo>
                    <a:pt x="196342" y="343941"/>
                  </a:lnTo>
                  <a:lnTo>
                    <a:pt x="197853" y="346468"/>
                  </a:lnTo>
                  <a:lnTo>
                    <a:pt x="195186" y="346468"/>
                  </a:lnTo>
                  <a:lnTo>
                    <a:pt x="196583" y="347738"/>
                  </a:lnTo>
                  <a:lnTo>
                    <a:pt x="196176" y="349008"/>
                  </a:lnTo>
                  <a:lnTo>
                    <a:pt x="196545" y="349008"/>
                  </a:lnTo>
                  <a:lnTo>
                    <a:pt x="196494" y="355358"/>
                  </a:lnTo>
                  <a:lnTo>
                    <a:pt x="199326" y="355358"/>
                  </a:lnTo>
                  <a:lnTo>
                    <a:pt x="200533" y="356628"/>
                  </a:lnTo>
                  <a:lnTo>
                    <a:pt x="201587" y="359168"/>
                  </a:lnTo>
                  <a:lnTo>
                    <a:pt x="202603" y="359168"/>
                  </a:lnTo>
                  <a:lnTo>
                    <a:pt x="205714" y="362978"/>
                  </a:lnTo>
                  <a:lnTo>
                    <a:pt x="209550" y="366788"/>
                  </a:lnTo>
                  <a:lnTo>
                    <a:pt x="211785" y="368058"/>
                  </a:lnTo>
                  <a:lnTo>
                    <a:pt x="213283" y="366788"/>
                  </a:lnTo>
                  <a:lnTo>
                    <a:pt x="214617" y="369328"/>
                  </a:lnTo>
                  <a:lnTo>
                    <a:pt x="217068" y="369328"/>
                  </a:lnTo>
                  <a:lnTo>
                    <a:pt x="220078" y="373138"/>
                  </a:lnTo>
                  <a:lnTo>
                    <a:pt x="222935" y="378218"/>
                  </a:lnTo>
                  <a:lnTo>
                    <a:pt x="227266" y="380758"/>
                  </a:lnTo>
                  <a:lnTo>
                    <a:pt x="230987" y="383298"/>
                  </a:lnTo>
                  <a:lnTo>
                    <a:pt x="229222" y="380758"/>
                  </a:lnTo>
                  <a:lnTo>
                    <a:pt x="231343" y="380758"/>
                  </a:lnTo>
                  <a:lnTo>
                    <a:pt x="230466" y="382028"/>
                  </a:lnTo>
                  <a:lnTo>
                    <a:pt x="235089" y="385838"/>
                  </a:lnTo>
                  <a:lnTo>
                    <a:pt x="231978" y="384568"/>
                  </a:lnTo>
                  <a:lnTo>
                    <a:pt x="236588" y="388378"/>
                  </a:lnTo>
                  <a:lnTo>
                    <a:pt x="238645" y="389648"/>
                  </a:lnTo>
                  <a:lnTo>
                    <a:pt x="240639" y="390918"/>
                  </a:lnTo>
                  <a:lnTo>
                    <a:pt x="243052" y="390918"/>
                  </a:lnTo>
                  <a:lnTo>
                    <a:pt x="247103" y="393458"/>
                  </a:lnTo>
                  <a:lnTo>
                    <a:pt x="246697" y="392188"/>
                  </a:lnTo>
                  <a:lnTo>
                    <a:pt x="245986" y="390918"/>
                  </a:lnTo>
                  <a:lnTo>
                    <a:pt x="248221" y="390918"/>
                  </a:lnTo>
                  <a:lnTo>
                    <a:pt x="249351" y="393458"/>
                  </a:lnTo>
                  <a:lnTo>
                    <a:pt x="248285" y="393458"/>
                  </a:lnTo>
                  <a:lnTo>
                    <a:pt x="253047" y="394728"/>
                  </a:lnTo>
                  <a:lnTo>
                    <a:pt x="257009" y="399808"/>
                  </a:lnTo>
                  <a:lnTo>
                    <a:pt x="261391" y="402348"/>
                  </a:lnTo>
                  <a:lnTo>
                    <a:pt x="265684" y="404888"/>
                  </a:lnTo>
                  <a:lnTo>
                    <a:pt x="269811" y="408698"/>
                  </a:lnTo>
                  <a:lnTo>
                    <a:pt x="281800" y="408698"/>
                  </a:lnTo>
                  <a:lnTo>
                    <a:pt x="285115" y="411238"/>
                  </a:lnTo>
                  <a:lnTo>
                    <a:pt x="279311" y="409968"/>
                  </a:lnTo>
                  <a:lnTo>
                    <a:pt x="281495" y="411238"/>
                  </a:lnTo>
                  <a:lnTo>
                    <a:pt x="283756" y="411238"/>
                  </a:lnTo>
                  <a:lnTo>
                    <a:pt x="285648" y="412508"/>
                  </a:lnTo>
                  <a:lnTo>
                    <a:pt x="289128" y="412508"/>
                  </a:lnTo>
                  <a:lnTo>
                    <a:pt x="290690" y="413778"/>
                  </a:lnTo>
                  <a:lnTo>
                    <a:pt x="295211" y="415048"/>
                  </a:lnTo>
                  <a:lnTo>
                    <a:pt x="298069" y="416318"/>
                  </a:lnTo>
                  <a:lnTo>
                    <a:pt x="301675" y="416318"/>
                  </a:lnTo>
                  <a:lnTo>
                    <a:pt x="303733" y="418858"/>
                  </a:lnTo>
                  <a:lnTo>
                    <a:pt x="308698" y="418858"/>
                  </a:lnTo>
                  <a:lnTo>
                    <a:pt x="314198" y="420243"/>
                  </a:lnTo>
                  <a:lnTo>
                    <a:pt x="323951" y="420243"/>
                  </a:lnTo>
                  <a:lnTo>
                    <a:pt x="325996" y="421398"/>
                  </a:lnTo>
                  <a:lnTo>
                    <a:pt x="327444" y="421398"/>
                  </a:lnTo>
                  <a:lnTo>
                    <a:pt x="329260" y="420243"/>
                  </a:lnTo>
                  <a:lnTo>
                    <a:pt x="329476" y="420395"/>
                  </a:lnTo>
                  <a:lnTo>
                    <a:pt x="329438" y="420243"/>
                  </a:lnTo>
                  <a:lnTo>
                    <a:pt x="367207" y="420243"/>
                  </a:lnTo>
                  <a:lnTo>
                    <a:pt x="374116" y="418858"/>
                  </a:lnTo>
                  <a:lnTo>
                    <a:pt x="376199" y="418858"/>
                  </a:lnTo>
                  <a:lnTo>
                    <a:pt x="380339" y="417588"/>
                  </a:lnTo>
                  <a:lnTo>
                    <a:pt x="386397" y="416318"/>
                  </a:lnTo>
                  <a:lnTo>
                    <a:pt x="382003" y="411238"/>
                  </a:lnTo>
                  <a:lnTo>
                    <a:pt x="390169" y="412508"/>
                  </a:lnTo>
                  <a:lnTo>
                    <a:pt x="388734" y="415048"/>
                  </a:lnTo>
                  <a:lnTo>
                    <a:pt x="394233" y="411238"/>
                  </a:lnTo>
                  <a:lnTo>
                    <a:pt x="397103" y="409968"/>
                  </a:lnTo>
                  <a:lnTo>
                    <a:pt x="399961" y="408698"/>
                  </a:lnTo>
                  <a:lnTo>
                    <a:pt x="405853" y="407428"/>
                  </a:lnTo>
                  <a:lnTo>
                    <a:pt x="417195" y="402348"/>
                  </a:lnTo>
                  <a:lnTo>
                    <a:pt x="421614" y="398780"/>
                  </a:lnTo>
                  <a:lnTo>
                    <a:pt x="421741" y="399275"/>
                  </a:lnTo>
                  <a:lnTo>
                    <a:pt x="421805" y="399516"/>
                  </a:lnTo>
                  <a:lnTo>
                    <a:pt x="421881" y="399808"/>
                  </a:lnTo>
                  <a:lnTo>
                    <a:pt x="420827" y="399808"/>
                  </a:lnTo>
                  <a:lnTo>
                    <a:pt x="423887" y="401078"/>
                  </a:lnTo>
                  <a:lnTo>
                    <a:pt x="426402" y="398538"/>
                  </a:lnTo>
                  <a:lnTo>
                    <a:pt x="428904" y="395998"/>
                  </a:lnTo>
                  <a:lnTo>
                    <a:pt x="428231" y="394728"/>
                  </a:lnTo>
                  <a:lnTo>
                    <a:pt x="429895" y="393458"/>
                  </a:lnTo>
                  <a:lnTo>
                    <a:pt x="429234" y="394728"/>
                  </a:lnTo>
                  <a:lnTo>
                    <a:pt x="433285" y="394728"/>
                  </a:lnTo>
                  <a:lnTo>
                    <a:pt x="433692" y="393458"/>
                  </a:lnTo>
                  <a:lnTo>
                    <a:pt x="434898" y="389648"/>
                  </a:lnTo>
                  <a:lnTo>
                    <a:pt x="436765" y="390855"/>
                  </a:lnTo>
                  <a:lnTo>
                    <a:pt x="437197" y="389648"/>
                  </a:lnTo>
                  <a:lnTo>
                    <a:pt x="439902" y="388378"/>
                  </a:lnTo>
                  <a:lnTo>
                    <a:pt x="442607" y="387108"/>
                  </a:lnTo>
                  <a:lnTo>
                    <a:pt x="440220" y="387108"/>
                  </a:lnTo>
                  <a:lnTo>
                    <a:pt x="442264" y="385838"/>
                  </a:lnTo>
                  <a:lnTo>
                    <a:pt x="444322" y="384568"/>
                  </a:lnTo>
                  <a:lnTo>
                    <a:pt x="446582" y="380758"/>
                  </a:lnTo>
                  <a:close/>
                </a:path>
                <a:path w="716915" h="615315">
                  <a:moveTo>
                    <a:pt x="452589" y="122948"/>
                  </a:moveTo>
                  <a:lnTo>
                    <a:pt x="450951" y="121932"/>
                  </a:lnTo>
                  <a:lnTo>
                    <a:pt x="451573" y="122948"/>
                  </a:lnTo>
                  <a:lnTo>
                    <a:pt x="452589" y="122948"/>
                  </a:lnTo>
                  <a:close/>
                </a:path>
                <a:path w="716915" h="615315">
                  <a:moveTo>
                    <a:pt x="453491" y="360438"/>
                  </a:moveTo>
                  <a:lnTo>
                    <a:pt x="452945" y="359168"/>
                  </a:lnTo>
                  <a:lnTo>
                    <a:pt x="453085" y="360438"/>
                  </a:lnTo>
                  <a:lnTo>
                    <a:pt x="453491" y="360438"/>
                  </a:lnTo>
                  <a:close/>
                </a:path>
                <a:path w="716915" h="615315">
                  <a:moveTo>
                    <a:pt x="455218" y="136918"/>
                  </a:moveTo>
                  <a:lnTo>
                    <a:pt x="454914" y="135648"/>
                  </a:lnTo>
                  <a:lnTo>
                    <a:pt x="454456" y="135648"/>
                  </a:lnTo>
                  <a:lnTo>
                    <a:pt x="454075" y="135648"/>
                  </a:lnTo>
                  <a:lnTo>
                    <a:pt x="455218" y="136918"/>
                  </a:lnTo>
                  <a:close/>
                </a:path>
                <a:path w="716915" h="615315">
                  <a:moveTo>
                    <a:pt x="455218" y="134378"/>
                  </a:moveTo>
                  <a:lnTo>
                    <a:pt x="453478" y="134378"/>
                  </a:lnTo>
                  <a:lnTo>
                    <a:pt x="454456" y="135648"/>
                  </a:lnTo>
                  <a:lnTo>
                    <a:pt x="455218" y="134378"/>
                  </a:lnTo>
                  <a:close/>
                </a:path>
                <a:path w="716915" h="615315">
                  <a:moveTo>
                    <a:pt x="455993" y="140436"/>
                  </a:moveTo>
                  <a:lnTo>
                    <a:pt x="455815" y="140665"/>
                  </a:lnTo>
                  <a:lnTo>
                    <a:pt x="455701" y="140919"/>
                  </a:lnTo>
                  <a:lnTo>
                    <a:pt x="455663" y="141109"/>
                  </a:lnTo>
                  <a:lnTo>
                    <a:pt x="455841" y="140944"/>
                  </a:lnTo>
                  <a:lnTo>
                    <a:pt x="455942" y="140716"/>
                  </a:lnTo>
                  <a:lnTo>
                    <a:pt x="455993" y="140436"/>
                  </a:lnTo>
                  <a:close/>
                </a:path>
                <a:path w="716915" h="615315">
                  <a:moveTo>
                    <a:pt x="469087" y="334086"/>
                  </a:moveTo>
                  <a:lnTo>
                    <a:pt x="468896" y="333984"/>
                  </a:lnTo>
                  <a:lnTo>
                    <a:pt x="468604" y="333971"/>
                  </a:lnTo>
                  <a:lnTo>
                    <a:pt x="467995" y="334111"/>
                  </a:lnTo>
                  <a:lnTo>
                    <a:pt x="468350" y="334213"/>
                  </a:lnTo>
                  <a:lnTo>
                    <a:pt x="468718" y="334149"/>
                  </a:lnTo>
                  <a:lnTo>
                    <a:pt x="469087" y="334086"/>
                  </a:lnTo>
                  <a:close/>
                </a:path>
                <a:path w="716915" h="615315">
                  <a:moveTo>
                    <a:pt x="470547" y="154571"/>
                  </a:moveTo>
                  <a:lnTo>
                    <a:pt x="469531" y="153568"/>
                  </a:lnTo>
                  <a:lnTo>
                    <a:pt x="468960" y="152552"/>
                  </a:lnTo>
                  <a:lnTo>
                    <a:pt x="469823" y="154863"/>
                  </a:lnTo>
                  <a:lnTo>
                    <a:pt x="470547" y="154571"/>
                  </a:lnTo>
                  <a:close/>
                </a:path>
                <a:path w="716915" h="615315">
                  <a:moveTo>
                    <a:pt x="483501" y="309486"/>
                  </a:moveTo>
                  <a:lnTo>
                    <a:pt x="480466" y="308368"/>
                  </a:lnTo>
                  <a:lnTo>
                    <a:pt x="479933" y="312242"/>
                  </a:lnTo>
                  <a:lnTo>
                    <a:pt x="481711" y="312242"/>
                  </a:lnTo>
                  <a:lnTo>
                    <a:pt x="481787" y="313448"/>
                  </a:lnTo>
                  <a:lnTo>
                    <a:pt x="481863" y="314718"/>
                  </a:lnTo>
                  <a:lnTo>
                    <a:pt x="483450" y="309638"/>
                  </a:lnTo>
                  <a:lnTo>
                    <a:pt x="483501" y="309486"/>
                  </a:lnTo>
                  <a:close/>
                </a:path>
                <a:path w="716915" h="615315">
                  <a:moveTo>
                    <a:pt x="483501" y="182765"/>
                  </a:moveTo>
                  <a:lnTo>
                    <a:pt x="483120" y="181152"/>
                  </a:lnTo>
                  <a:lnTo>
                    <a:pt x="482422" y="181152"/>
                  </a:lnTo>
                  <a:lnTo>
                    <a:pt x="483501" y="182765"/>
                  </a:lnTo>
                  <a:close/>
                </a:path>
                <a:path w="716915" h="615315">
                  <a:moveTo>
                    <a:pt x="483920" y="309638"/>
                  </a:moveTo>
                  <a:lnTo>
                    <a:pt x="483844" y="308368"/>
                  </a:lnTo>
                  <a:lnTo>
                    <a:pt x="483501" y="309486"/>
                  </a:lnTo>
                  <a:lnTo>
                    <a:pt x="483920" y="309638"/>
                  </a:lnTo>
                  <a:close/>
                </a:path>
                <a:path w="716915" h="615315">
                  <a:moveTo>
                    <a:pt x="484530" y="312242"/>
                  </a:moveTo>
                  <a:lnTo>
                    <a:pt x="484085" y="310984"/>
                  </a:lnTo>
                  <a:lnTo>
                    <a:pt x="484085" y="313448"/>
                  </a:lnTo>
                  <a:lnTo>
                    <a:pt x="484441" y="312458"/>
                  </a:lnTo>
                  <a:lnTo>
                    <a:pt x="484530" y="312242"/>
                  </a:lnTo>
                  <a:close/>
                </a:path>
                <a:path w="716915" h="615315">
                  <a:moveTo>
                    <a:pt x="485851" y="185280"/>
                  </a:moveTo>
                  <a:lnTo>
                    <a:pt x="485660" y="184416"/>
                  </a:lnTo>
                  <a:lnTo>
                    <a:pt x="485305" y="183908"/>
                  </a:lnTo>
                  <a:lnTo>
                    <a:pt x="485851" y="185280"/>
                  </a:lnTo>
                  <a:close/>
                </a:path>
                <a:path w="716915" h="615315">
                  <a:moveTo>
                    <a:pt x="486067" y="310210"/>
                  </a:moveTo>
                  <a:lnTo>
                    <a:pt x="486054" y="309638"/>
                  </a:lnTo>
                  <a:lnTo>
                    <a:pt x="485889" y="309638"/>
                  </a:lnTo>
                  <a:lnTo>
                    <a:pt x="486067" y="310210"/>
                  </a:lnTo>
                  <a:close/>
                </a:path>
                <a:path w="716915" h="615315">
                  <a:moveTo>
                    <a:pt x="489140" y="285191"/>
                  </a:moveTo>
                  <a:lnTo>
                    <a:pt x="488746" y="285508"/>
                  </a:lnTo>
                  <a:lnTo>
                    <a:pt x="488797" y="286778"/>
                  </a:lnTo>
                  <a:lnTo>
                    <a:pt x="489077" y="285508"/>
                  </a:lnTo>
                  <a:lnTo>
                    <a:pt x="489140" y="285191"/>
                  </a:lnTo>
                  <a:close/>
                </a:path>
                <a:path w="716915" h="615315">
                  <a:moveTo>
                    <a:pt x="489673" y="284746"/>
                  </a:moveTo>
                  <a:lnTo>
                    <a:pt x="489343" y="284238"/>
                  </a:lnTo>
                  <a:lnTo>
                    <a:pt x="489229" y="284746"/>
                  </a:lnTo>
                  <a:lnTo>
                    <a:pt x="489140" y="285191"/>
                  </a:lnTo>
                  <a:lnTo>
                    <a:pt x="489673" y="284746"/>
                  </a:lnTo>
                  <a:close/>
                </a:path>
                <a:path w="716915" h="615315">
                  <a:moveTo>
                    <a:pt x="490702" y="293306"/>
                  </a:moveTo>
                  <a:lnTo>
                    <a:pt x="490054" y="294322"/>
                  </a:lnTo>
                  <a:lnTo>
                    <a:pt x="490385" y="293941"/>
                  </a:lnTo>
                  <a:lnTo>
                    <a:pt x="490562" y="293611"/>
                  </a:lnTo>
                  <a:lnTo>
                    <a:pt x="490702" y="293306"/>
                  </a:lnTo>
                  <a:close/>
                </a:path>
                <a:path w="716915" h="615315">
                  <a:moveTo>
                    <a:pt x="490829" y="276758"/>
                  </a:moveTo>
                  <a:lnTo>
                    <a:pt x="490715" y="276021"/>
                  </a:lnTo>
                  <a:lnTo>
                    <a:pt x="490689" y="276428"/>
                  </a:lnTo>
                  <a:lnTo>
                    <a:pt x="490778" y="276872"/>
                  </a:lnTo>
                  <a:close/>
                </a:path>
                <a:path w="716915" h="615315">
                  <a:moveTo>
                    <a:pt x="491591" y="296951"/>
                  </a:moveTo>
                  <a:lnTo>
                    <a:pt x="491083" y="295833"/>
                  </a:lnTo>
                  <a:lnTo>
                    <a:pt x="490601" y="296951"/>
                  </a:lnTo>
                  <a:lnTo>
                    <a:pt x="491591" y="296951"/>
                  </a:lnTo>
                  <a:close/>
                </a:path>
                <a:path w="716915" h="615315">
                  <a:moveTo>
                    <a:pt x="491705" y="294398"/>
                  </a:moveTo>
                  <a:lnTo>
                    <a:pt x="491007" y="295668"/>
                  </a:lnTo>
                  <a:lnTo>
                    <a:pt x="491083" y="295833"/>
                  </a:lnTo>
                  <a:lnTo>
                    <a:pt x="491705" y="294398"/>
                  </a:lnTo>
                  <a:close/>
                </a:path>
                <a:path w="716915" h="615315">
                  <a:moveTo>
                    <a:pt x="492163" y="213829"/>
                  </a:moveTo>
                  <a:lnTo>
                    <a:pt x="491172" y="211658"/>
                  </a:lnTo>
                  <a:lnTo>
                    <a:pt x="490715" y="210908"/>
                  </a:lnTo>
                  <a:lnTo>
                    <a:pt x="492163" y="213829"/>
                  </a:lnTo>
                  <a:close/>
                </a:path>
                <a:path w="716915" h="615315">
                  <a:moveTo>
                    <a:pt x="492963" y="327418"/>
                  </a:moveTo>
                  <a:lnTo>
                    <a:pt x="491426" y="326059"/>
                  </a:lnTo>
                  <a:lnTo>
                    <a:pt x="491134" y="327418"/>
                  </a:lnTo>
                  <a:lnTo>
                    <a:pt x="490918" y="328688"/>
                  </a:lnTo>
                  <a:lnTo>
                    <a:pt x="490804" y="329349"/>
                  </a:lnTo>
                  <a:lnTo>
                    <a:pt x="492963" y="327418"/>
                  </a:lnTo>
                  <a:close/>
                </a:path>
                <a:path w="716915" h="615315">
                  <a:moveTo>
                    <a:pt x="494118" y="317258"/>
                  </a:moveTo>
                  <a:lnTo>
                    <a:pt x="483400" y="317258"/>
                  </a:lnTo>
                  <a:lnTo>
                    <a:pt x="477824" y="317258"/>
                  </a:lnTo>
                  <a:lnTo>
                    <a:pt x="477469" y="319798"/>
                  </a:lnTo>
                  <a:lnTo>
                    <a:pt x="476796" y="322338"/>
                  </a:lnTo>
                  <a:lnTo>
                    <a:pt x="476084" y="324878"/>
                  </a:lnTo>
                  <a:lnTo>
                    <a:pt x="475335" y="327418"/>
                  </a:lnTo>
                  <a:lnTo>
                    <a:pt x="473189" y="329958"/>
                  </a:lnTo>
                  <a:lnTo>
                    <a:pt x="474903" y="328688"/>
                  </a:lnTo>
                  <a:lnTo>
                    <a:pt x="475830" y="329958"/>
                  </a:lnTo>
                  <a:lnTo>
                    <a:pt x="472986" y="332498"/>
                  </a:lnTo>
                  <a:lnTo>
                    <a:pt x="472427" y="335038"/>
                  </a:lnTo>
                  <a:lnTo>
                    <a:pt x="471373" y="333768"/>
                  </a:lnTo>
                  <a:lnTo>
                    <a:pt x="470306" y="335038"/>
                  </a:lnTo>
                  <a:lnTo>
                    <a:pt x="469988" y="335038"/>
                  </a:lnTo>
                  <a:lnTo>
                    <a:pt x="466153" y="338848"/>
                  </a:lnTo>
                  <a:lnTo>
                    <a:pt x="468007" y="340118"/>
                  </a:lnTo>
                  <a:lnTo>
                    <a:pt x="464794" y="341388"/>
                  </a:lnTo>
                  <a:lnTo>
                    <a:pt x="461060" y="345198"/>
                  </a:lnTo>
                  <a:lnTo>
                    <a:pt x="464337" y="349008"/>
                  </a:lnTo>
                  <a:lnTo>
                    <a:pt x="460400" y="352818"/>
                  </a:lnTo>
                  <a:lnTo>
                    <a:pt x="460311" y="350278"/>
                  </a:lnTo>
                  <a:lnTo>
                    <a:pt x="458012" y="351548"/>
                  </a:lnTo>
                  <a:lnTo>
                    <a:pt x="459498" y="349008"/>
                  </a:lnTo>
                  <a:lnTo>
                    <a:pt x="458343" y="350278"/>
                  </a:lnTo>
                  <a:lnTo>
                    <a:pt x="457123" y="350278"/>
                  </a:lnTo>
                  <a:lnTo>
                    <a:pt x="457835" y="351548"/>
                  </a:lnTo>
                  <a:lnTo>
                    <a:pt x="456514" y="351548"/>
                  </a:lnTo>
                  <a:lnTo>
                    <a:pt x="456006" y="356628"/>
                  </a:lnTo>
                  <a:lnTo>
                    <a:pt x="453986" y="356628"/>
                  </a:lnTo>
                  <a:lnTo>
                    <a:pt x="453948" y="357898"/>
                  </a:lnTo>
                  <a:lnTo>
                    <a:pt x="454812" y="359168"/>
                  </a:lnTo>
                  <a:lnTo>
                    <a:pt x="453491" y="360438"/>
                  </a:lnTo>
                  <a:lnTo>
                    <a:pt x="451421" y="361708"/>
                  </a:lnTo>
                  <a:lnTo>
                    <a:pt x="453745" y="361708"/>
                  </a:lnTo>
                  <a:lnTo>
                    <a:pt x="450240" y="362978"/>
                  </a:lnTo>
                  <a:lnTo>
                    <a:pt x="447573" y="365518"/>
                  </a:lnTo>
                  <a:lnTo>
                    <a:pt x="443674" y="369328"/>
                  </a:lnTo>
                  <a:lnTo>
                    <a:pt x="442429" y="370598"/>
                  </a:lnTo>
                  <a:lnTo>
                    <a:pt x="441083" y="370598"/>
                  </a:lnTo>
                  <a:lnTo>
                    <a:pt x="438251" y="373138"/>
                  </a:lnTo>
                  <a:lnTo>
                    <a:pt x="436765" y="373138"/>
                  </a:lnTo>
                  <a:lnTo>
                    <a:pt x="434022" y="375678"/>
                  </a:lnTo>
                  <a:lnTo>
                    <a:pt x="430720" y="378218"/>
                  </a:lnTo>
                  <a:lnTo>
                    <a:pt x="429221" y="379577"/>
                  </a:lnTo>
                  <a:lnTo>
                    <a:pt x="449922" y="379577"/>
                  </a:lnTo>
                  <a:lnTo>
                    <a:pt x="452716" y="378269"/>
                  </a:lnTo>
                  <a:lnTo>
                    <a:pt x="451688" y="378269"/>
                  </a:lnTo>
                  <a:lnTo>
                    <a:pt x="450811" y="378536"/>
                  </a:lnTo>
                  <a:lnTo>
                    <a:pt x="450075" y="378879"/>
                  </a:lnTo>
                  <a:lnTo>
                    <a:pt x="450316" y="376948"/>
                  </a:lnTo>
                  <a:lnTo>
                    <a:pt x="456361" y="375678"/>
                  </a:lnTo>
                  <a:lnTo>
                    <a:pt x="454850" y="371868"/>
                  </a:lnTo>
                  <a:lnTo>
                    <a:pt x="456704" y="374408"/>
                  </a:lnTo>
                  <a:lnTo>
                    <a:pt x="459625" y="371868"/>
                  </a:lnTo>
                  <a:lnTo>
                    <a:pt x="462546" y="369328"/>
                  </a:lnTo>
                  <a:lnTo>
                    <a:pt x="462622" y="368833"/>
                  </a:lnTo>
                  <a:lnTo>
                    <a:pt x="463194" y="368363"/>
                  </a:lnTo>
                  <a:lnTo>
                    <a:pt x="464350" y="367233"/>
                  </a:lnTo>
                  <a:lnTo>
                    <a:pt x="465416" y="366064"/>
                  </a:lnTo>
                  <a:lnTo>
                    <a:pt x="462635" y="368757"/>
                  </a:lnTo>
                  <a:lnTo>
                    <a:pt x="463169" y="365518"/>
                  </a:lnTo>
                  <a:lnTo>
                    <a:pt x="463219" y="366788"/>
                  </a:lnTo>
                  <a:lnTo>
                    <a:pt x="464375" y="365518"/>
                  </a:lnTo>
                  <a:lnTo>
                    <a:pt x="465531" y="364248"/>
                  </a:lnTo>
                  <a:lnTo>
                    <a:pt x="465645" y="365518"/>
                  </a:lnTo>
                  <a:lnTo>
                    <a:pt x="465658" y="365785"/>
                  </a:lnTo>
                  <a:lnTo>
                    <a:pt x="465416" y="366064"/>
                  </a:lnTo>
                  <a:lnTo>
                    <a:pt x="465658" y="365823"/>
                  </a:lnTo>
                  <a:lnTo>
                    <a:pt x="465747" y="366788"/>
                  </a:lnTo>
                  <a:lnTo>
                    <a:pt x="467906" y="364248"/>
                  </a:lnTo>
                  <a:lnTo>
                    <a:pt x="469468" y="361708"/>
                  </a:lnTo>
                  <a:lnTo>
                    <a:pt x="467868" y="360438"/>
                  </a:lnTo>
                  <a:lnTo>
                    <a:pt x="474941" y="359168"/>
                  </a:lnTo>
                  <a:lnTo>
                    <a:pt x="473722" y="352818"/>
                  </a:lnTo>
                  <a:lnTo>
                    <a:pt x="472986" y="349008"/>
                  </a:lnTo>
                  <a:lnTo>
                    <a:pt x="478853" y="350278"/>
                  </a:lnTo>
                  <a:lnTo>
                    <a:pt x="479513" y="349008"/>
                  </a:lnTo>
                  <a:lnTo>
                    <a:pt x="482117" y="343941"/>
                  </a:lnTo>
                  <a:lnTo>
                    <a:pt x="486384" y="334022"/>
                  </a:lnTo>
                  <a:lnTo>
                    <a:pt x="488797" y="335038"/>
                  </a:lnTo>
                  <a:lnTo>
                    <a:pt x="489496" y="332790"/>
                  </a:lnTo>
                  <a:lnTo>
                    <a:pt x="489585" y="332498"/>
                  </a:lnTo>
                  <a:lnTo>
                    <a:pt x="490169" y="331228"/>
                  </a:lnTo>
                  <a:lnTo>
                    <a:pt x="490689" y="329958"/>
                  </a:lnTo>
                  <a:lnTo>
                    <a:pt x="490804" y="329349"/>
                  </a:lnTo>
                  <a:lnTo>
                    <a:pt x="486918" y="332790"/>
                  </a:lnTo>
                  <a:lnTo>
                    <a:pt x="487591" y="331228"/>
                  </a:lnTo>
                  <a:lnTo>
                    <a:pt x="488556" y="328688"/>
                  </a:lnTo>
                  <a:lnTo>
                    <a:pt x="489407" y="327418"/>
                  </a:lnTo>
                  <a:lnTo>
                    <a:pt x="490105" y="324878"/>
                  </a:lnTo>
                  <a:lnTo>
                    <a:pt x="491426" y="326059"/>
                  </a:lnTo>
                  <a:lnTo>
                    <a:pt x="491680" y="324878"/>
                  </a:lnTo>
                  <a:lnTo>
                    <a:pt x="492506" y="321068"/>
                  </a:lnTo>
                  <a:lnTo>
                    <a:pt x="493420" y="318528"/>
                  </a:lnTo>
                  <a:lnTo>
                    <a:pt x="494118" y="317258"/>
                  </a:lnTo>
                  <a:close/>
                </a:path>
                <a:path w="716915" h="615315">
                  <a:moveTo>
                    <a:pt x="495007" y="261239"/>
                  </a:moveTo>
                  <a:lnTo>
                    <a:pt x="494322" y="260108"/>
                  </a:lnTo>
                  <a:lnTo>
                    <a:pt x="494880" y="261239"/>
                  </a:lnTo>
                  <a:lnTo>
                    <a:pt x="494944" y="261378"/>
                  </a:lnTo>
                  <a:lnTo>
                    <a:pt x="495007" y="261239"/>
                  </a:lnTo>
                  <a:close/>
                </a:path>
                <a:path w="716915" h="615315">
                  <a:moveTo>
                    <a:pt x="495084" y="218198"/>
                  </a:moveTo>
                  <a:lnTo>
                    <a:pt x="494347" y="215658"/>
                  </a:lnTo>
                  <a:lnTo>
                    <a:pt x="494309" y="215493"/>
                  </a:lnTo>
                  <a:lnTo>
                    <a:pt x="493166" y="216928"/>
                  </a:lnTo>
                  <a:lnTo>
                    <a:pt x="495084" y="218198"/>
                  </a:lnTo>
                  <a:close/>
                </a:path>
                <a:path w="716915" h="615315">
                  <a:moveTo>
                    <a:pt x="495185" y="214388"/>
                  </a:moveTo>
                  <a:lnTo>
                    <a:pt x="494957" y="213918"/>
                  </a:lnTo>
                  <a:lnTo>
                    <a:pt x="493623" y="213118"/>
                  </a:lnTo>
                  <a:lnTo>
                    <a:pt x="494309" y="215493"/>
                  </a:lnTo>
                  <a:lnTo>
                    <a:pt x="495185" y="214388"/>
                  </a:lnTo>
                  <a:close/>
                </a:path>
                <a:path w="716915" h="615315">
                  <a:moveTo>
                    <a:pt x="496227" y="249428"/>
                  </a:moveTo>
                  <a:lnTo>
                    <a:pt x="495998" y="249758"/>
                  </a:lnTo>
                  <a:lnTo>
                    <a:pt x="495858" y="250088"/>
                  </a:lnTo>
                  <a:lnTo>
                    <a:pt x="496023" y="250291"/>
                  </a:lnTo>
                  <a:lnTo>
                    <a:pt x="496100" y="249974"/>
                  </a:lnTo>
                  <a:lnTo>
                    <a:pt x="496163" y="249707"/>
                  </a:lnTo>
                  <a:lnTo>
                    <a:pt x="496227" y="249428"/>
                  </a:lnTo>
                  <a:close/>
                </a:path>
                <a:path w="716915" h="615315">
                  <a:moveTo>
                    <a:pt x="498157" y="235254"/>
                  </a:moveTo>
                  <a:lnTo>
                    <a:pt x="498068" y="234581"/>
                  </a:lnTo>
                  <a:lnTo>
                    <a:pt x="497827" y="234315"/>
                  </a:lnTo>
                  <a:lnTo>
                    <a:pt x="497611" y="234302"/>
                  </a:lnTo>
                  <a:lnTo>
                    <a:pt x="497801" y="234911"/>
                  </a:lnTo>
                  <a:lnTo>
                    <a:pt x="497967" y="235419"/>
                  </a:lnTo>
                  <a:lnTo>
                    <a:pt x="498157" y="235254"/>
                  </a:lnTo>
                  <a:close/>
                </a:path>
                <a:path w="716915" h="615315">
                  <a:moveTo>
                    <a:pt x="504126" y="233438"/>
                  </a:moveTo>
                  <a:lnTo>
                    <a:pt x="504024" y="232168"/>
                  </a:lnTo>
                  <a:lnTo>
                    <a:pt x="503821" y="232168"/>
                  </a:lnTo>
                  <a:lnTo>
                    <a:pt x="504126" y="233438"/>
                  </a:lnTo>
                  <a:close/>
                </a:path>
                <a:path w="716915" h="615315">
                  <a:moveTo>
                    <a:pt x="506107" y="228549"/>
                  </a:moveTo>
                  <a:lnTo>
                    <a:pt x="506056" y="227304"/>
                  </a:lnTo>
                  <a:lnTo>
                    <a:pt x="505955" y="226352"/>
                  </a:lnTo>
                  <a:lnTo>
                    <a:pt x="504850" y="226453"/>
                  </a:lnTo>
                  <a:lnTo>
                    <a:pt x="505320" y="227126"/>
                  </a:lnTo>
                  <a:lnTo>
                    <a:pt x="505777" y="227812"/>
                  </a:lnTo>
                  <a:lnTo>
                    <a:pt x="506107" y="228549"/>
                  </a:lnTo>
                  <a:close/>
                </a:path>
                <a:path w="716915" h="615315">
                  <a:moveTo>
                    <a:pt x="506590" y="230505"/>
                  </a:moveTo>
                  <a:lnTo>
                    <a:pt x="506463" y="229476"/>
                  </a:lnTo>
                  <a:lnTo>
                    <a:pt x="506107" y="228549"/>
                  </a:lnTo>
                  <a:lnTo>
                    <a:pt x="506069" y="229577"/>
                  </a:lnTo>
                  <a:lnTo>
                    <a:pt x="505917" y="230784"/>
                  </a:lnTo>
                  <a:lnTo>
                    <a:pt x="506272" y="231775"/>
                  </a:lnTo>
                  <a:lnTo>
                    <a:pt x="506590" y="230505"/>
                  </a:lnTo>
                  <a:close/>
                </a:path>
                <a:path w="716915" h="615315">
                  <a:moveTo>
                    <a:pt x="507695" y="277888"/>
                  </a:moveTo>
                  <a:lnTo>
                    <a:pt x="506895" y="275831"/>
                  </a:lnTo>
                  <a:lnTo>
                    <a:pt x="506971" y="276618"/>
                  </a:lnTo>
                  <a:lnTo>
                    <a:pt x="507695" y="277888"/>
                  </a:lnTo>
                  <a:close/>
                </a:path>
                <a:path w="716915" h="615315">
                  <a:moveTo>
                    <a:pt x="510527" y="248678"/>
                  </a:moveTo>
                  <a:lnTo>
                    <a:pt x="510387" y="247408"/>
                  </a:lnTo>
                  <a:lnTo>
                    <a:pt x="510159" y="246138"/>
                  </a:lnTo>
                  <a:lnTo>
                    <a:pt x="509714" y="243598"/>
                  </a:lnTo>
                  <a:lnTo>
                    <a:pt x="508546" y="246138"/>
                  </a:lnTo>
                  <a:lnTo>
                    <a:pt x="508444" y="243598"/>
                  </a:lnTo>
                  <a:lnTo>
                    <a:pt x="508393" y="242366"/>
                  </a:lnTo>
                  <a:lnTo>
                    <a:pt x="506349" y="239788"/>
                  </a:lnTo>
                  <a:lnTo>
                    <a:pt x="506793" y="237248"/>
                  </a:lnTo>
                  <a:lnTo>
                    <a:pt x="507022" y="235978"/>
                  </a:lnTo>
                  <a:lnTo>
                    <a:pt x="508228" y="238518"/>
                  </a:lnTo>
                  <a:lnTo>
                    <a:pt x="507377" y="232168"/>
                  </a:lnTo>
                  <a:lnTo>
                    <a:pt x="506603" y="235978"/>
                  </a:lnTo>
                  <a:lnTo>
                    <a:pt x="505079" y="233438"/>
                  </a:lnTo>
                  <a:lnTo>
                    <a:pt x="503351" y="237248"/>
                  </a:lnTo>
                  <a:lnTo>
                    <a:pt x="503466" y="235978"/>
                  </a:lnTo>
                  <a:lnTo>
                    <a:pt x="503580" y="234708"/>
                  </a:lnTo>
                  <a:lnTo>
                    <a:pt x="503707" y="233438"/>
                  </a:lnTo>
                  <a:lnTo>
                    <a:pt x="503821" y="232168"/>
                  </a:lnTo>
                  <a:lnTo>
                    <a:pt x="503834" y="229628"/>
                  </a:lnTo>
                  <a:lnTo>
                    <a:pt x="503745" y="228358"/>
                  </a:lnTo>
                  <a:lnTo>
                    <a:pt x="504837" y="227088"/>
                  </a:lnTo>
                  <a:lnTo>
                    <a:pt x="503758" y="225818"/>
                  </a:lnTo>
                  <a:lnTo>
                    <a:pt x="502640" y="224548"/>
                  </a:lnTo>
                  <a:lnTo>
                    <a:pt x="502754" y="223278"/>
                  </a:lnTo>
                  <a:lnTo>
                    <a:pt x="502881" y="222008"/>
                  </a:lnTo>
                  <a:lnTo>
                    <a:pt x="503593" y="220738"/>
                  </a:lnTo>
                  <a:lnTo>
                    <a:pt x="505790" y="222008"/>
                  </a:lnTo>
                  <a:lnTo>
                    <a:pt x="506272" y="220738"/>
                  </a:lnTo>
                  <a:lnTo>
                    <a:pt x="503809" y="219468"/>
                  </a:lnTo>
                  <a:lnTo>
                    <a:pt x="504393" y="214388"/>
                  </a:lnTo>
                  <a:lnTo>
                    <a:pt x="504456" y="213918"/>
                  </a:lnTo>
                  <a:lnTo>
                    <a:pt x="504545" y="213118"/>
                  </a:lnTo>
                  <a:lnTo>
                    <a:pt x="501675" y="211848"/>
                  </a:lnTo>
                  <a:lnTo>
                    <a:pt x="503936" y="211848"/>
                  </a:lnTo>
                  <a:lnTo>
                    <a:pt x="501853" y="210578"/>
                  </a:lnTo>
                  <a:lnTo>
                    <a:pt x="501992" y="209308"/>
                  </a:lnTo>
                  <a:lnTo>
                    <a:pt x="503326" y="209308"/>
                  </a:lnTo>
                  <a:lnTo>
                    <a:pt x="502412" y="204228"/>
                  </a:lnTo>
                  <a:lnTo>
                    <a:pt x="500519" y="210578"/>
                  </a:lnTo>
                  <a:lnTo>
                    <a:pt x="500443" y="205498"/>
                  </a:lnTo>
                  <a:lnTo>
                    <a:pt x="501396" y="205498"/>
                  </a:lnTo>
                  <a:lnTo>
                    <a:pt x="501040" y="202958"/>
                  </a:lnTo>
                  <a:lnTo>
                    <a:pt x="500049" y="200418"/>
                  </a:lnTo>
                  <a:lnTo>
                    <a:pt x="499122" y="197878"/>
                  </a:lnTo>
                  <a:lnTo>
                    <a:pt x="498221" y="195338"/>
                  </a:lnTo>
                  <a:lnTo>
                    <a:pt x="497535" y="194068"/>
                  </a:lnTo>
                  <a:lnTo>
                    <a:pt x="496862" y="192798"/>
                  </a:lnTo>
                  <a:lnTo>
                    <a:pt x="496417" y="190258"/>
                  </a:lnTo>
                  <a:lnTo>
                    <a:pt x="498322" y="188988"/>
                  </a:lnTo>
                  <a:lnTo>
                    <a:pt x="498386" y="190258"/>
                  </a:lnTo>
                  <a:lnTo>
                    <a:pt x="498500" y="192798"/>
                  </a:lnTo>
                  <a:lnTo>
                    <a:pt x="498627" y="195338"/>
                  </a:lnTo>
                  <a:lnTo>
                    <a:pt x="499097" y="194513"/>
                  </a:lnTo>
                  <a:lnTo>
                    <a:pt x="499300" y="194843"/>
                  </a:lnTo>
                  <a:lnTo>
                    <a:pt x="499872" y="195694"/>
                  </a:lnTo>
                  <a:lnTo>
                    <a:pt x="500253" y="196608"/>
                  </a:lnTo>
                  <a:lnTo>
                    <a:pt x="500456" y="195846"/>
                  </a:lnTo>
                  <a:lnTo>
                    <a:pt x="500583" y="195097"/>
                  </a:lnTo>
                  <a:lnTo>
                    <a:pt x="500684" y="194360"/>
                  </a:lnTo>
                  <a:lnTo>
                    <a:pt x="499338" y="194094"/>
                  </a:lnTo>
                  <a:lnTo>
                    <a:pt x="500075" y="192798"/>
                  </a:lnTo>
                  <a:lnTo>
                    <a:pt x="498525" y="188988"/>
                  </a:lnTo>
                  <a:lnTo>
                    <a:pt x="497814" y="187718"/>
                  </a:lnTo>
                  <a:lnTo>
                    <a:pt x="497103" y="186448"/>
                  </a:lnTo>
                  <a:lnTo>
                    <a:pt x="496443" y="185280"/>
                  </a:lnTo>
                  <a:lnTo>
                    <a:pt x="494436" y="182638"/>
                  </a:lnTo>
                  <a:lnTo>
                    <a:pt x="492379" y="178828"/>
                  </a:lnTo>
                  <a:lnTo>
                    <a:pt x="490054" y="176288"/>
                  </a:lnTo>
                  <a:lnTo>
                    <a:pt x="489635" y="175018"/>
                  </a:lnTo>
                  <a:lnTo>
                    <a:pt x="489204" y="173748"/>
                  </a:lnTo>
                  <a:lnTo>
                    <a:pt x="485355" y="175018"/>
                  </a:lnTo>
                  <a:lnTo>
                    <a:pt x="488454" y="168668"/>
                  </a:lnTo>
                  <a:lnTo>
                    <a:pt x="485076" y="166128"/>
                  </a:lnTo>
                  <a:lnTo>
                    <a:pt x="486994" y="166128"/>
                  </a:lnTo>
                  <a:lnTo>
                    <a:pt x="484809" y="161048"/>
                  </a:lnTo>
                  <a:lnTo>
                    <a:pt x="475754" y="152158"/>
                  </a:lnTo>
                  <a:lnTo>
                    <a:pt x="477100" y="152158"/>
                  </a:lnTo>
                  <a:lnTo>
                    <a:pt x="476008" y="149618"/>
                  </a:lnTo>
                  <a:lnTo>
                    <a:pt x="472795" y="145808"/>
                  </a:lnTo>
                  <a:lnTo>
                    <a:pt x="471195" y="143268"/>
                  </a:lnTo>
                  <a:lnTo>
                    <a:pt x="469887" y="143268"/>
                  </a:lnTo>
                  <a:lnTo>
                    <a:pt x="468909" y="140728"/>
                  </a:lnTo>
                  <a:lnTo>
                    <a:pt x="468515" y="143268"/>
                  </a:lnTo>
                  <a:lnTo>
                    <a:pt x="468020" y="139458"/>
                  </a:lnTo>
                  <a:lnTo>
                    <a:pt x="467944" y="138887"/>
                  </a:lnTo>
                  <a:lnTo>
                    <a:pt x="467817" y="137909"/>
                  </a:lnTo>
                  <a:lnTo>
                    <a:pt x="467791" y="137693"/>
                  </a:lnTo>
                  <a:lnTo>
                    <a:pt x="467690" y="136918"/>
                  </a:lnTo>
                  <a:lnTo>
                    <a:pt x="463613" y="134378"/>
                  </a:lnTo>
                  <a:lnTo>
                    <a:pt x="456463" y="129298"/>
                  </a:lnTo>
                  <a:lnTo>
                    <a:pt x="454507" y="128028"/>
                  </a:lnTo>
                  <a:lnTo>
                    <a:pt x="452539" y="126758"/>
                  </a:lnTo>
                  <a:lnTo>
                    <a:pt x="450888" y="121932"/>
                  </a:lnTo>
                  <a:lnTo>
                    <a:pt x="450557" y="121678"/>
                  </a:lnTo>
                  <a:lnTo>
                    <a:pt x="446582" y="119202"/>
                  </a:lnTo>
                  <a:lnTo>
                    <a:pt x="446443" y="119202"/>
                  </a:lnTo>
                  <a:lnTo>
                    <a:pt x="445947" y="120281"/>
                  </a:lnTo>
                  <a:lnTo>
                    <a:pt x="445897" y="120408"/>
                  </a:lnTo>
                  <a:lnTo>
                    <a:pt x="446582" y="120408"/>
                  </a:lnTo>
                  <a:lnTo>
                    <a:pt x="446925" y="121678"/>
                  </a:lnTo>
                  <a:lnTo>
                    <a:pt x="445363" y="121678"/>
                  </a:lnTo>
                  <a:lnTo>
                    <a:pt x="443623" y="121678"/>
                  </a:lnTo>
                  <a:lnTo>
                    <a:pt x="442277" y="120408"/>
                  </a:lnTo>
                  <a:lnTo>
                    <a:pt x="445363" y="121678"/>
                  </a:lnTo>
                  <a:lnTo>
                    <a:pt x="444893" y="120408"/>
                  </a:lnTo>
                  <a:lnTo>
                    <a:pt x="443953" y="117868"/>
                  </a:lnTo>
                  <a:lnTo>
                    <a:pt x="443166" y="116598"/>
                  </a:lnTo>
                  <a:lnTo>
                    <a:pt x="442442" y="116598"/>
                  </a:lnTo>
                  <a:lnTo>
                    <a:pt x="442290" y="117475"/>
                  </a:lnTo>
                  <a:lnTo>
                    <a:pt x="442226" y="117868"/>
                  </a:lnTo>
                  <a:lnTo>
                    <a:pt x="440893" y="112788"/>
                  </a:lnTo>
                  <a:lnTo>
                    <a:pt x="439724" y="119138"/>
                  </a:lnTo>
                  <a:lnTo>
                    <a:pt x="436740" y="115328"/>
                  </a:lnTo>
                  <a:lnTo>
                    <a:pt x="437451" y="114058"/>
                  </a:lnTo>
                  <a:lnTo>
                    <a:pt x="433539" y="114058"/>
                  </a:lnTo>
                  <a:lnTo>
                    <a:pt x="432015" y="112788"/>
                  </a:lnTo>
                  <a:lnTo>
                    <a:pt x="432346" y="110350"/>
                  </a:lnTo>
                  <a:lnTo>
                    <a:pt x="428536" y="111518"/>
                  </a:lnTo>
                  <a:lnTo>
                    <a:pt x="427215" y="107708"/>
                  </a:lnTo>
                  <a:lnTo>
                    <a:pt x="428536" y="108978"/>
                  </a:lnTo>
                  <a:lnTo>
                    <a:pt x="430149" y="108978"/>
                  </a:lnTo>
                  <a:lnTo>
                    <a:pt x="431507" y="110350"/>
                  </a:lnTo>
                  <a:lnTo>
                    <a:pt x="431012" y="108978"/>
                  </a:lnTo>
                  <a:lnTo>
                    <a:pt x="430618" y="107708"/>
                  </a:lnTo>
                  <a:lnTo>
                    <a:pt x="430225" y="106438"/>
                  </a:lnTo>
                  <a:lnTo>
                    <a:pt x="429526" y="106438"/>
                  </a:lnTo>
                  <a:lnTo>
                    <a:pt x="427863" y="105168"/>
                  </a:lnTo>
                  <a:lnTo>
                    <a:pt x="428015" y="105168"/>
                  </a:lnTo>
                  <a:lnTo>
                    <a:pt x="424180" y="101358"/>
                  </a:lnTo>
                  <a:lnTo>
                    <a:pt x="424980" y="102628"/>
                  </a:lnTo>
                  <a:lnTo>
                    <a:pt x="419315" y="105168"/>
                  </a:lnTo>
                  <a:lnTo>
                    <a:pt x="418719" y="102628"/>
                  </a:lnTo>
                  <a:lnTo>
                    <a:pt x="418147" y="100139"/>
                  </a:lnTo>
                  <a:lnTo>
                    <a:pt x="417931" y="100139"/>
                  </a:lnTo>
                  <a:lnTo>
                    <a:pt x="413600" y="98818"/>
                  </a:lnTo>
                  <a:lnTo>
                    <a:pt x="414134" y="98285"/>
                  </a:lnTo>
                  <a:lnTo>
                    <a:pt x="403745" y="98285"/>
                  </a:lnTo>
                  <a:lnTo>
                    <a:pt x="403275" y="98145"/>
                  </a:lnTo>
                  <a:lnTo>
                    <a:pt x="403440" y="98285"/>
                  </a:lnTo>
                  <a:lnTo>
                    <a:pt x="404063" y="98818"/>
                  </a:lnTo>
                  <a:lnTo>
                    <a:pt x="403707" y="100139"/>
                  </a:lnTo>
                  <a:lnTo>
                    <a:pt x="404939" y="99187"/>
                  </a:lnTo>
                  <a:lnTo>
                    <a:pt x="404418" y="102628"/>
                  </a:lnTo>
                  <a:lnTo>
                    <a:pt x="408965" y="98818"/>
                  </a:lnTo>
                  <a:lnTo>
                    <a:pt x="411010" y="102628"/>
                  </a:lnTo>
                  <a:lnTo>
                    <a:pt x="409511" y="103771"/>
                  </a:lnTo>
                  <a:lnTo>
                    <a:pt x="412242" y="102628"/>
                  </a:lnTo>
                  <a:lnTo>
                    <a:pt x="413918" y="107073"/>
                  </a:lnTo>
                  <a:lnTo>
                    <a:pt x="412610" y="105727"/>
                  </a:lnTo>
                  <a:lnTo>
                    <a:pt x="410159" y="104965"/>
                  </a:lnTo>
                  <a:lnTo>
                    <a:pt x="412140" y="106705"/>
                  </a:lnTo>
                  <a:lnTo>
                    <a:pt x="411810" y="107035"/>
                  </a:lnTo>
                  <a:lnTo>
                    <a:pt x="413562" y="107111"/>
                  </a:lnTo>
                  <a:lnTo>
                    <a:pt x="413943" y="107137"/>
                  </a:lnTo>
                  <a:lnTo>
                    <a:pt x="414172" y="107708"/>
                  </a:lnTo>
                  <a:lnTo>
                    <a:pt x="416356" y="107708"/>
                  </a:lnTo>
                  <a:lnTo>
                    <a:pt x="416191" y="108229"/>
                  </a:lnTo>
                  <a:lnTo>
                    <a:pt x="416102" y="108839"/>
                  </a:lnTo>
                  <a:lnTo>
                    <a:pt x="416636" y="109258"/>
                  </a:lnTo>
                  <a:lnTo>
                    <a:pt x="417804" y="107670"/>
                  </a:lnTo>
                  <a:lnTo>
                    <a:pt x="418452" y="107061"/>
                  </a:lnTo>
                  <a:lnTo>
                    <a:pt x="417715" y="107569"/>
                  </a:lnTo>
                  <a:lnTo>
                    <a:pt x="417106" y="107645"/>
                  </a:lnTo>
                  <a:lnTo>
                    <a:pt x="416699" y="107543"/>
                  </a:lnTo>
                  <a:lnTo>
                    <a:pt x="417855" y="106438"/>
                  </a:lnTo>
                  <a:lnTo>
                    <a:pt x="421855" y="110350"/>
                  </a:lnTo>
                  <a:lnTo>
                    <a:pt x="422084" y="110350"/>
                  </a:lnTo>
                  <a:lnTo>
                    <a:pt x="425843" y="111518"/>
                  </a:lnTo>
                  <a:lnTo>
                    <a:pt x="425462" y="111518"/>
                  </a:lnTo>
                  <a:lnTo>
                    <a:pt x="427139" y="112788"/>
                  </a:lnTo>
                  <a:lnTo>
                    <a:pt x="428904" y="115328"/>
                  </a:lnTo>
                  <a:lnTo>
                    <a:pt x="430745" y="116598"/>
                  </a:lnTo>
                  <a:lnTo>
                    <a:pt x="433044" y="119202"/>
                  </a:lnTo>
                  <a:lnTo>
                    <a:pt x="434162" y="120281"/>
                  </a:lnTo>
                  <a:lnTo>
                    <a:pt x="435940" y="119202"/>
                  </a:lnTo>
                  <a:lnTo>
                    <a:pt x="436118" y="119202"/>
                  </a:lnTo>
                  <a:lnTo>
                    <a:pt x="439166" y="121678"/>
                  </a:lnTo>
                  <a:lnTo>
                    <a:pt x="441718" y="122948"/>
                  </a:lnTo>
                  <a:lnTo>
                    <a:pt x="440651" y="124218"/>
                  </a:lnTo>
                  <a:lnTo>
                    <a:pt x="439000" y="124218"/>
                  </a:lnTo>
                  <a:lnTo>
                    <a:pt x="439470" y="125158"/>
                  </a:lnTo>
                  <a:lnTo>
                    <a:pt x="439305" y="125234"/>
                  </a:lnTo>
                  <a:lnTo>
                    <a:pt x="439521" y="125260"/>
                  </a:lnTo>
                  <a:lnTo>
                    <a:pt x="439648" y="125488"/>
                  </a:lnTo>
                  <a:lnTo>
                    <a:pt x="442264" y="125488"/>
                  </a:lnTo>
                  <a:lnTo>
                    <a:pt x="443814" y="126758"/>
                  </a:lnTo>
                  <a:lnTo>
                    <a:pt x="442048" y="128028"/>
                  </a:lnTo>
                  <a:lnTo>
                    <a:pt x="444779" y="129298"/>
                  </a:lnTo>
                  <a:lnTo>
                    <a:pt x="449160" y="130568"/>
                  </a:lnTo>
                  <a:lnTo>
                    <a:pt x="451662" y="134378"/>
                  </a:lnTo>
                  <a:lnTo>
                    <a:pt x="453123" y="134378"/>
                  </a:lnTo>
                  <a:lnTo>
                    <a:pt x="452996" y="133108"/>
                  </a:lnTo>
                  <a:lnTo>
                    <a:pt x="452869" y="131838"/>
                  </a:lnTo>
                  <a:lnTo>
                    <a:pt x="452742" y="130568"/>
                  </a:lnTo>
                  <a:lnTo>
                    <a:pt x="452628" y="129298"/>
                  </a:lnTo>
                  <a:lnTo>
                    <a:pt x="452501" y="128028"/>
                  </a:lnTo>
                  <a:lnTo>
                    <a:pt x="456857" y="131838"/>
                  </a:lnTo>
                  <a:lnTo>
                    <a:pt x="456311" y="131838"/>
                  </a:lnTo>
                  <a:lnTo>
                    <a:pt x="455269" y="133108"/>
                  </a:lnTo>
                  <a:lnTo>
                    <a:pt x="455701" y="133108"/>
                  </a:lnTo>
                  <a:lnTo>
                    <a:pt x="456018" y="134378"/>
                  </a:lnTo>
                  <a:lnTo>
                    <a:pt x="455218" y="134378"/>
                  </a:lnTo>
                  <a:lnTo>
                    <a:pt x="456311" y="135648"/>
                  </a:lnTo>
                  <a:lnTo>
                    <a:pt x="455295" y="135648"/>
                  </a:lnTo>
                  <a:lnTo>
                    <a:pt x="456476" y="136918"/>
                  </a:lnTo>
                  <a:lnTo>
                    <a:pt x="455218" y="136918"/>
                  </a:lnTo>
                  <a:lnTo>
                    <a:pt x="456222" y="139458"/>
                  </a:lnTo>
                  <a:lnTo>
                    <a:pt x="455980" y="140728"/>
                  </a:lnTo>
                  <a:lnTo>
                    <a:pt x="456450" y="140728"/>
                  </a:lnTo>
                  <a:lnTo>
                    <a:pt x="457352" y="139458"/>
                  </a:lnTo>
                  <a:lnTo>
                    <a:pt x="458457" y="140728"/>
                  </a:lnTo>
                  <a:lnTo>
                    <a:pt x="461048" y="143268"/>
                  </a:lnTo>
                  <a:lnTo>
                    <a:pt x="458076" y="143268"/>
                  </a:lnTo>
                  <a:lnTo>
                    <a:pt x="459003" y="144538"/>
                  </a:lnTo>
                  <a:lnTo>
                    <a:pt x="460375" y="144538"/>
                  </a:lnTo>
                  <a:lnTo>
                    <a:pt x="461111" y="147078"/>
                  </a:lnTo>
                  <a:lnTo>
                    <a:pt x="462673" y="145808"/>
                  </a:lnTo>
                  <a:lnTo>
                    <a:pt x="463321" y="147078"/>
                  </a:lnTo>
                  <a:lnTo>
                    <a:pt x="462711" y="147078"/>
                  </a:lnTo>
                  <a:lnTo>
                    <a:pt x="462534" y="148348"/>
                  </a:lnTo>
                  <a:lnTo>
                    <a:pt x="464375" y="149618"/>
                  </a:lnTo>
                  <a:lnTo>
                    <a:pt x="468109" y="154698"/>
                  </a:lnTo>
                  <a:lnTo>
                    <a:pt x="468541" y="152184"/>
                  </a:lnTo>
                  <a:lnTo>
                    <a:pt x="468833" y="152374"/>
                  </a:lnTo>
                  <a:lnTo>
                    <a:pt x="468960" y="152552"/>
                  </a:lnTo>
                  <a:lnTo>
                    <a:pt x="468896" y="152412"/>
                  </a:lnTo>
                  <a:lnTo>
                    <a:pt x="474383" y="155968"/>
                  </a:lnTo>
                  <a:lnTo>
                    <a:pt x="474573" y="158508"/>
                  </a:lnTo>
                  <a:lnTo>
                    <a:pt x="474662" y="159778"/>
                  </a:lnTo>
                  <a:lnTo>
                    <a:pt x="474764" y="161048"/>
                  </a:lnTo>
                  <a:lnTo>
                    <a:pt x="474853" y="162318"/>
                  </a:lnTo>
                  <a:lnTo>
                    <a:pt x="474954" y="163588"/>
                  </a:lnTo>
                  <a:lnTo>
                    <a:pt x="479069" y="168668"/>
                  </a:lnTo>
                  <a:lnTo>
                    <a:pt x="478472" y="168668"/>
                  </a:lnTo>
                  <a:lnTo>
                    <a:pt x="481164" y="171208"/>
                  </a:lnTo>
                  <a:lnTo>
                    <a:pt x="482625" y="175018"/>
                  </a:lnTo>
                  <a:lnTo>
                    <a:pt x="485216" y="177558"/>
                  </a:lnTo>
                  <a:lnTo>
                    <a:pt x="485711" y="178828"/>
                  </a:lnTo>
                  <a:lnTo>
                    <a:pt x="485241" y="180098"/>
                  </a:lnTo>
                  <a:lnTo>
                    <a:pt x="484301" y="180098"/>
                  </a:lnTo>
                  <a:lnTo>
                    <a:pt x="485927" y="182638"/>
                  </a:lnTo>
                  <a:lnTo>
                    <a:pt x="487095" y="182638"/>
                  </a:lnTo>
                  <a:lnTo>
                    <a:pt x="487210" y="183908"/>
                  </a:lnTo>
                  <a:lnTo>
                    <a:pt x="487324" y="185280"/>
                  </a:lnTo>
                  <a:lnTo>
                    <a:pt x="487426" y="186448"/>
                  </a:lnTo>
                  <a:lnTo>
                    <a:pt x="485724" y="184416"/>
                  </a:lnTo>
                  <a:lnTo>
                    <a:pt x="485851" y="185280"/>
                  </a:lnTo>
                  <a:lnTo>
                    <a:pt x="486321" y="186448"/>
                  </a:lnTo>
                  <a:lnTo>
                    <a:pt x="486016" y="185331"/>
                  </a:lnTo>
                  <a:lnTo>
                    <a:pt x="486829" y="187718"/>
                  </a:lnTo>
                  <a:lnTo>
                    <a:pt x="485851" y="185280"/>
                  </a:lnTo>
                  <a:lnTo>
                    <a:pt x="486371" y="187718"/>
                  </a:lnTo>
                  <a:lnTo>
                    <a:pt x="485584" y="188988"/>
                  </a:lnTo>
                  <a:lnTo>
                    <a:pt x="488734" y="191528"/>
                  </a:lnTo>
                  <a:lnTo>
                    <a:pt x="486613" y="191528"/>
                  </a:lnTo>
                  <a:lnTo>
                    <a:pt x="487603" y="195338"/>
                  </a:lnTo>
                  <a:lnTo>
                    <a:pt x="488721" y="196608"/>
                  </a:lnTo>
                  <a:lnTo>
                    <a:pt x="489000" y="194068"/>
                  </a:lnTo>
                  <a:lnTo>
                    <a:pt x="489940" y="195338"/>
                  </a:lnTo>
                  <a:lnTo>
                    <a:pt x="490867" y="199148"/>
                  </a:lnTo>
                  <a:lnTo>
                    <a:pt x="488340" y="199148"/>
                  </a:lnTo>
                  <a:lnTo>
                    <a:pt x="488289" y="200418"/>
                  </a:lnTo>
                  <a:lnTo>
                    <a:pt x="488175" y="202958"/>
                  </a:lnTo>
                  <a:lnTo>
                    <a:pt x="491769" y="208038"/>
                  </a:lnTo>
                  <a:lnTo>
                    <a:pt x="493407" y="210578"/>
                  </a:lnTo>
                  <a:lnTo>
                    <a:pt x="494957" y="213918"/>
                  </a:lnTo>
                  <a:lnTo>
                    <a:pt x="495769" y="214388"/>
                  </a:lnTo>
                  <a:lnTo>
                    <a:pt x="495846" y="215493"/>
                  </a:lnTo>
                  <a:lnTo>
                    <a:pt x="495947" y="216928"/>
                  </a:lnTo>
                  <a:lnTo>
                    <a:pt x="496023" y="218198"/>
                  </a:lnTo>
                  <a:lnTo>
                    <a:pt x="493306" y="222008"/>
                  </a:lnTo>
                  <a:lnTo>
                    <a:pt x="493471" y="223278"/>
                  </a:lnTo>
                  <a:lnTo>
                    <a:pt x="492861" y="227088"/>
                  </a:lnTo>
                  <a:lnTo>
                    <a:pt x="497636" y="227088"/>
                  </a:lnTo>
                  <a:lnTo>
                    <a:pt x="497547" y="228358"/>
                  </a:lnTo>
                  <a:lnTo>
                    <a:pt x="497459" y="229628"/>
                  </a:lnTo>
                  <a:lnTo>
                    <a:pt x="497370" y="230898"/>
                  </a:lnTo>
                  <a:lnTo>
                    <a:pt x="497281" y="232168"/>
                  </a:lnTo>
                  <a:lnTo>
                    <a:pt x="498055" y="230898"/>
                  </a:lnTo>
                  <a:lnTo>
                    <a:pt x="500214" y="229628"/>
                  </a:lnTo>
                  <a:lnTo>
                    <a:pt x="501205" y="233438"/>
                  </a:lnTo>
                  <a:lnTo>
                    <a:pt x="501091" y="237248"/>
                  </a:lnTo>
                  <a:lnTo>
                    <a:pt x="497992" y="238518"/>
                  </a:lnTo>
                  <a:lnTo>
                    <a:pt x="497217" y="235978"/>
                  </a:lnTo>
                  <a:lnTo>
                    <a:pt x="497090" y="234708"/>
                  </a:lnTo>
                  <a:lnTo>
                    <a:pt x="497611" y="234708"/>
                  </a:lnTo>
                  <a:lnTo>
                    <a:pt x="497255" y="233438"/>
                  </a:lnTo>
                  <a:lnTo>
                    <a:pt x="496824" y="232168"/>
                  </a:lnTo>
                  <a:lnTo>
                    <a:pt x="496011" y="233438"/>
                  </a:lnTo>
                  <a:lnTo>
                    <a:pt x="496862" y="234708"/>
                  </a:lnTo>
                  <a:lnTo>
                    <a:pt x="496100" y="235978"/>
                  </a:lnTo>
                  <a:lnTo>
                    <a:pt x="496189" y="237248"/>
                  </a:lnTo>
                  <a:lnTo>
                    <a:pt x="496277" y="238518"/>
                  </a:lnTo>
                  <a:lnTo>
                    <a:pt x="496366" y="239788"/>
                  </a:lnTo>
                  <a:lnTo>
                    <a:pt x="496404" y="240347"/>
                  </a:lnTo>
                  <a:lnTo>
                    <a:pt x="496785" y="238518"/>
                  </a:lnTo>
                  <a:lnTo>
                    <a:pt x="496620" y="239788"/>
                  </a:lnTo>
                  <a:lnTo>
                    <a:pt x="496544" y="239991"/>
                  </a:lnTo>
                  <a:lnTo>
                    <a:pt x="496544" y="240347"/>
                  </a:lnTo>
                  <a:lnTo>
                    <a:pt x="496455" y="241058"/>
                  </a:lnTo>
                  <a:lnTo>
                    <a:pt x="496443" y="240919"/>
                  </a:lnTo>
                  <a:lnTo>
                    <a:pt x="496544" y="240347"/>
                  </a:lnTo>
                  <a:lnTo>
                    <a:pt x="496544" y="239991"/>
                  </a:lnTo>
                  <a:lnTo>
                    <a:pt x="496404" y="240347"/>
                  </a:lnTo>
                  <a:lnTo>
                    <a:pt x="496290" y="240919"/>
                  </a:lnTo>
                  <a:lnTo>
                    <a:pt x="495046" y="239788"/>
                  </a:lnTo>
                  <a:lnTo>
                    <a:pt x="495985" y="242366"/>
                  </a:lnTo>
                  <a:lnTo>
                    <a:pt x="495731" y="243598"/>
                  </a:lnTo>
                  <a:lnTo>
                    <a:pt x="497395" y="246138"/>
                  </a:lnTo>
                  <a:lnTo>
                    <a:pt x="496227" y="249948"/>
                  </a:lnTo>
                  <a:lnTo>
                    <a:pt x="496709" y="249948"/>
                  </a:lnTo>
                  <a:lnTo>
                    <a:pt x="497713" y="248678"/>
                  </a:lnTo>
                  <a:lnTo>
                    <a:pt x="497674" y="249948"/>
                  </a:lnTo>
                  <a:lnTo>
                    <a:pt x="496341" y="256298"/>
                  </a:lnTo>
                  <a:lnTo>
                    <a:pt x="499097" y="252488"/>
                  </a:lnTo>
                  <a:lnTo>
                    <a:pt x="499135" y="253758"/>
                  </a:lnTo>
                  <a:lnTo>
                    <a:pt x="499249" y="257568"/>
                  </a:lnTo>
                  <a:lnTo>
                    <a:pt x="497878" y="258838"/>
                  </a:lnTo>
                  <a:lnTo>
                    <a:pt x="496303" y="256298"/>
                  </a:lnTo>
                  <a:lnTo>
                    <a:pt x="497154" y="260108"/>
                  </a:lnTo>
                  <a:lnTo>
                    <a:pt x="496176" y="262648"/>
                  </a:lnTo>
                  <a:lnTo>
                    <a:pt x="494944" y="261378"/>
                  </a:lnTo>
                  <a:lnTo>
                    <a:pt x="494957" y="261594"/>
                  </a:lnTo>
                  <a:lnTo>
                    <a:pt x="494626" y="263918"/>
                  </a:lnTo>
                  <a:lnTo>
                    <a:pt x="493814" y="265188"/>
                  </a:lnTo>
                  <a:lnTo>
                    <a:pt x="493090" y="266458"/>
                  </a:lnTo>
                  <a:lnTo>
                    <a:pt x="492150" y="267728"/>
                  </a:lnTo>
                  <a:lnTo>
                    <a:pt x="491832" y="268998"/>
                  </a:lnTo>
                  <a:lnTo>
                    <a:pt x="491490" y="267728"/>
                  </a:lnTo>
                  <a:lnTo>
                    <a:pt x="491693" y="268998"/>
                  </a:lnTo>
                  <a:lnTo>
                    <a:pt x="491363" y="270268"/>
                  </a:lnTo>
                  <a:lnTo>
                    <a:pt x="493179" y="268998"/>
                  </a:lnTo>
                  <a:lnTo>
                    <a:pt x="492709" y="270268"/>
                  </a:lnTo>
                  <a:lnTo>
                    <a:pt x="492556" y="271538"/>
                  </a:lnTo>
                  <a:lnTo>
                    <a:pt x="491871" y="271538"/>
                  </a:lnTo>
                  <a:lnTo>
                    <a:pt x="492747" y="272808"/>
                  </a:lnTo>
                  <a:lnTo>
                    <a:pt x="494728" y="271538"/>
                  </a:lnTo>
                  <a:lnTo>
                    <a:pt x="495808" y="274078"/>
                  </a:lnTo>
                  <a:lnTo>
                    <a:pt x="494982" y="275031"/>
                  </a:lnTo>
                  <a:lnTo>
                    <a:pt x="494868" y="275831"/>
                  </a:lnTo>
                  <a:lnTo>
                    <a:pt x="496023" y="279158"/>
                  </a:lnTo>
                  <a:lnTo>
                    <a:pt x="493610" y="279158"/>
                  </a:lnTo>
                  <a:lnTo>
                    <a:pt x="494715" y="275831"/>
                  </a:lnTo>
                  <a:lnTo>
                    <a:pt x="494703" y="275348"/>
                  </a:lnTo>
                  <a:lnTo>
                    <a:pt x="494792" y="275615"/>
                  </a:lnTo>
                  <a:lnTo>
                    <a:pt x="494868" y="275348"/>
                  </a:lnTo>
                  <a:lnTo>
                    <a:pt x="494982" y="275031"/>
                  </a:lnTo>
                  <a:lnTo>
                    <a:pt x="495300" y="274078"/>
                  </a:lnTo>
                  <a:lnTo>
                    <a:pt x="491426" y="279158"/>
                  </a:lnTo>
                  <a:lnTo>
                    <a:pt x="491528" y="277888"/>
                  </a:lnTo>
                  <a:lnTo>
                    <a:pt x="491642" y="276618"/>
                  </a:lnTo>
                  <a:lnTo>
                    <a:pt x="491248" y="277888"/>
                  </a:lnTo>
                  <a:lnTo>
                    <a:pt x="490766" y="277888"/>
                  </a:lnTo>
                  <a:lnTo>
                    <a:pt x="487692" y="281698"/>
                  </a:lnTo>
                  <a:lnTo>
                    <a:pt x="492645" y="280428"/>
                  </a:lnTo>
                  <a:lnTo>
                    <a:pt x="491515" y="284746"/>
                  </a:lnTo>
                  <a:lnTo>
                    <a:pt x="491401" y="285191"/>
                  </a:lnTo>
                  <a:lnTo>
                    <a:pt x="491312" y="285508"/>
                  </a:lnTo>
                  <a:lnTo>
                    <a:pt x="490283" y="284238"/>
                  </a:lnTo>
                  <a:lnTo>
                    <a:pt x="489673" y="284746"/>
                  </a:lnTo>
                  <a:lnTo>
                    <a:pt x="491045" y="286778"/>
                  </a:lnTo>
                  <a:lnTo>
                    <a:pt x="491477" y="288048"/>
                  </a:lnTo>
                  <a:lnTo>
                    <a:pt x="489712" y="291858"/>
                  </a:lnTo>
                  <a:lnTo>
                    <a:pt x="491274" y="291858"/>
                  </a:lnTo>
                  <a:lnTo>
                    <a:pt x="490715" y="294398"/>
                  </a:lnTo>
                  <a:lnTo>
                    <a:pt x="491655" y="291858"/>
                  </a:lnTo>
                  <a:lnTo>
                    <a:pt x="492683" y="293128"/>
                  </a:lnTo>
                  <a:lnTo>
                    <a:pt x="492099" y="294398"/>
                  </a:lnTo>
                  <a:lnTo>
                    <a:pt x="491591" y="296951"/>
                  </a:lnTo>
                  <a:lnTo>
                    <a:pt x="492150" y="298208"/>
                  </a:lnTo>
                  <a:lnTo>
                    <a:pt x="487641" y="300380"/>
                  </a:lnTo>
                  <a:lnTo>
                    <a:pt x="487641" y="309638"/>
                  </a:lnTo>
                  <a:lnTo>
                    <a:pt x="486156" y="310210"/>
                  </a:lnTo>
                  <a:lnTo>
                    <a:pt x="486194" y="310642"/>
                  </a:lnTo>
                  <a:lnTo>
                    <a:pt x="486067" y="310210"/>
                  </a:lnTo>
                  <a:lnTo>
                    <a:pt x="485025" y="310578"/>
                  </a:lnTo>
                  <a:lnTo>
                    <a:pt x="485089" y="309486"/>
                  </a:lnTo>
                  <a:lnTo>
                    <a:pt x="485165" y="308368"/>
                  </a:lnTo>
                  <a:lnTo>
                    <a:pt x="485838" y="308368"/>
                  </a:lnTo>
                  <a:lnTo>
                    <a:pt x="486029" y="309486"/>
                  </a:lnTo>
                  <a:lnTo>
                    <a:pt x="486054" y="309638"/>
                  </a:lnTo>
                  <a:lnTo>
                    <a:pt x="487641" y="309638"/>
                  </a:lnTo>
                  <a:lnTo>
                    <a:pt x="487641" y="300380"/>
                  </a:lnTo>
                  <a:lnTo>
                    <a:pt x="486854" y="300748"/>
                  </a:lnTo>
                  <a:lnTo>
                    <a:pt x="486981" y="304558"/>
                  </a:lnTo>
                  <a:lnTo>
                    <a:pt x="485635" y="305828"/>
                  </a:lnTo>
                  <a:lnTo>
                    <a:pt x="484771" y="303288"/>
                  </a:lnTo>
                  <a:lnTo>
                    <a:pt x="483743" y="304558"/>
                  </a:lnTo>
                  <a:lnTo>
                    <a:pt x="483831" y="307098"/>
                  </a:lnTo>
                  <a:lnTo>
                    <a:pt x="483920" y="309638"/>
                  </a:lnTo>
                  <a:lnTo>
                    <a:pt x="483958" y="310642"/>
                  </a:lnTo>
                  <a:lnTo>
                    <a:pt x="484047" y="310896"/>
                  </a:lnTo>
                  <a:lnTo>
                    <a:pt x="484593" y="312242"/>
                  </a:lnTo>
                  <a:lnTo>
                    <a:pt x="485000" y="310959"/>
                  </a:lnTo>
                  <a:lnTo>
                    <a:pt x="484606" y="312242"/>
                  </a:lnTo>
                  <a:lnTo>
                    <a:pt x="486410" y="315988"/>
                  </a:lnTo>
                  <a:lnTo>
                    <a:pt x="494804" y="315988"/>
                  </a:lnTo>
                  <a:lnTo>
                    <a:pt x="495490" y="314718"/>
                  </a:lnTo>
                  <a:lnTo>
                    <a:pt x="496785" y="313448"/>
                  </a:lnTo>
                  <a:lnTo>
                    <a:pt x="496239" y="315988"/>
                  </a:lnTo>
                  <a:lnTo>
                    <a:pt x="496417" y="317258"/>
                  </a:lnTo>
                  <a:lnTo>
                    <a:pt x="497738" y="313448"/>
                  </a:lnTo>
                  <a:lnTo>
                    <a:pt x="498500" y="310959"/>
                  </a:lnTo>
                  <a:lnTo>
                    <a:pt x="498894" y="309638"/>
                  </a:lnTo>
                  <a:lnTo>
                    <a:pt x="499364" y="308368"/>
                  </a:lnTo>
                  <a:lnTo>
                    <a:pt x="500278" y="305828"/>
                  </a:lnTo>
                  <a:lnTo>
                    <a:pt x="501510" y="302018"/>
                  </a:lnTo>
                  <a:lnTo>
                    <a:pt x="503059" y="298208"/>
                  </a:lnTo>
                  <a:lnTo>
                    <a:pt x="503047" y="296951"/>
                  </a:lnTo>
                  <a:lnTo>
                    <a:pt x="503021" y="295668"/>
                  </a:lnTo>
                  <a:lnTo>
                    <a:pt x="503415" y="295668"/>
                  </a:lnTo>
                  <a:lnTo>
                    <a:pt x="503428" y="296265"/>
                  </a:lnTo>
                  <a:lnTo>
                    <a:pt x="503389" y="296545"/>
                  </a:lnTo>
                  <a:lnTo>
                    <a:pt x="503389" y="296735"/>
                  </a:lnTo>
                  <a:lnTo>
                    <a:pt x="503339" y="298145"/>
                  </a:lnTo>
                  <a:lnTo>
                    <a:pt x="503529" y="297230"/>
                  </a:lnTo>
                  <a:lnTo>
                    <a:pt x="503491" y="296748"/>
                  </a:lnTo>
                  <a:lnTo>
                    <a:pt x="503669" y="295833"/>
                  </a:lnTo>
                  <a:lnTo>
                    <a:pt x="503707" y="295668"/>
                  </a:lnTo>
                  <a:lnTo>
                    <a:pt x="504723" y="293128"/>
                  </a:lnTo>
                  <a:lnTo>
                    <a:pt x="503301" y="293128"/>
                  </a:lnTo>
                  <a:lnTo>
                    <a:pt x="503339" y="294398"/>
                  </a:lnTo>
                  <a:lnTo>
                    <a:pt x="500799" y="296951"/>
                  </a:lnTo>
                  <a:lnTo>
                    <a:pt x="500697" y="293128"/>
                  </a:lnTo>
                  <a:lnTo>
                    <a:pt x="500583" y="288836"/>
                  </a:lnTo>
                  <a:lnTo>
                    <a:pt x="502920" y="290588"/>
                  </a:lnTo>
                  <a:lnTo>
                    <a:pt x="502831" y="289318"/>
                  </a:lnTo>
                  <a:lnTo>
                    <a:pt x="502729" y="288048"/>
                  </a:lnTo>
                  <a:lnTo>
                    <a:pt x="502640" y="286778"/>
                  </a:lnTo>
                  <a:lnTo>
                    <a:pt x="502539" y="285508"/>
                  </a:lnTo>
                  <a:lnTo>
                    <a:pt x="502450" y="284238"/>
                  </a:lnTo>
                  <a:lnTo>
                    <a:pt x="502348" y="282968"/>
                  </a:lnTo>
                  <a:lnTo>
                    <a:pt x="502259" y="281698"/>
                  </a:lnTo>
                  <a:lnTo>
                    <a:pt x="506349" y="286778"/>
                  </a:lnTo>
                  <a:lnTo>
                    <a:pt x="506234" y="285191"/>
                  </a:lnTo>
                  <a:lnTo>
                    <a:pt x="505955" y="284238"/>
                  </a:lnTo>
                  <a:lnTo>
                    <a:pt x="504977" y="284238"/>
                  </a:lnTo>
                  <a:lnTo>
                    <a:pt x="505574" y="282968"/>
                  </a:lnTo>
                  <a:lnTo>
                    <a:pt x="506222" y="281698"/>
                  </a:lnTo>
                  <a:lnTo>
                    <a:pt x="506945" y="284238"/>
                  </a:lnTo>
                  <a:lnTo>
                    <a:pt x="507212" y="281698"/>
                  </a:lnTo>
                  <a:lnTo>
                    <a:pt x="507479" y="279158"/>
                  </a:lnTo>
                  <a:lnTo>
                    <a:pt x="505345" y="280428"/>
                  </a:lnTo>
                  <a:lnTo>
                    <a:pt x="505548" y="279158"/>
                  </a:lnTo>
                  <a:lnTo>
                    <a:pt x="506095" y="275831"/>
                  </a:lnTo>
                  <a:lnTo>
                    <a:pt x="506171" y="275348"/>
                  </a:lnTo>
                  <a:lnTo>
                    <a:pt x="506704" y="275348"/>
                  </a:lnTo>
                  <a:lnTo>
                    <a:pt x="505726" y="272808"/>
                  </a:lnTo>
                  <a:lnTo>
                    <a:pt x="506869" y="268998"/>
                  </a:lnTo>
                  <a:lnTo>
                    <a:pt x="507847" y="268998"/>
                  </a:lnTo>
                  <a:lnTo>
                    <a:pt x="508685" y="262648"/>
                  </a:lnTo>
                  <a:lnTo>
                    <a:pt x="506006" y="258838"/>
                  </a:lnTo>
                  <a:lnTo>
                    <a:pt x="505104" y="257568"/>
                  </a:lnTo>
                  <a:lnTo>
                    <a:pt x="506488" y="252488"/>
                  </a:lnTo>
                  <a:lnTo>
                    <a:pt x="506831" y="251218"/>
                  </a:lnTo>
                  <a:lnTo>
                    <a:pt x="509727" y="253758"/>
                  </a:lnTo>
                  <a:lnTo>
                    <a:pt x="508825" y="251218"/>
                  </a:lnTo>
                  <a:lnTo>
                    <a:pt x="507923" y="248678"/>
                  </a:lnTo>
                  <a:lnTo>
                    <a:pt x="510527" y="248678"/>
                  </a:lnTo>
                  <a:close/>
                </a:path>
                <a:path w="716915" h="615315">
                  <a:moveTo>
                    <a:pt x="518464" y="484466"/>
                  </a:moveTo>
                  <a:lnTo>
                    <a:pt x="518388" y="484187"/>
                  </a:lnTo>
                  <a:lnTo>
                    <a:pt x="518198" y="484505"/>
                  </a:lnTo>
                  <a:lnTo>
                    <a:pt x="518121" y="484809"/>
                  </a:lnTo>
                  <a:lnTo>
                    <a:pt x="518007" y="485127"/>
                  </a:lnTo>
                  <a:lnTo>
                    <a:pt x="518287" y="484771"/>
                  </a:lnTo>
                  <a:lnTo>
                    <a:pt x="518464" y="484466"/>
                  </a:lnTo>
                  <a:close/>
                </a:path>
                <a:path w="716915" h="615315">
                  <a:moveTo>
                    <a:pt x="518680" y="7302"/>
                  </a:moveTo>
                  <a:lnTo>
                    <a:pt x="518528" y="6794"/>
                  </a:lnTo>
                  <a:lnTo>
                    <a:pt x="518439" y="6515"/>
                  </a:lnTo>
                  <a:lnTo>
                    <a:pt x="518312" y="6083"/>
                  </a:lnTo>
                  <a:lnTo>
                    <a:pt x="518680" y="7302"/>
                  </a:lnTo>
                  <a:close/>
                </a:path>
                <a:path w="716915" h="615315">
                  <a:moveTo>
                    <a:pt x="521754" y="528167"/>
                  </a:moveTo>
                  <a:lnTo>
                    <a:pt x="521322" y="526364"/>
                  </a:lnTo>
                  <a:lnTo>
                    <a:pt x="520966" y="524878"/>
                  </a:lnTo>
                  <a:lnTo>
                    <a:pt x="520827" y="525348"/>
                  </a:lnTo>
                  <a:lnTo>
                    <a:pt x="521182" y="527316"/>
                  </a:lnTo>
                  <a:lnTo>
                    <a:pt x="521538" y="528104"/>
                  </a:lnTo>
                  <a:lnTo>
                    <a:pt x="521754" y="528167"/>
                  </a:lnTo>
                  <a:close/>
                </a:path>
                <a:path w="716915" h="615315">
                  <a:moveTo>
                    <a:pt x="525868" y="14503"/>
                  </a:moveTo>
                  <a:lnTo>
                    <a:pt x="522554" y="5283"/>
                  </a:lnTo>
                  <a:lnTo>
                    <a:pt x="523544" y="9105"/>
                  </a:lnTo>
                  <a:lnTo>
                    <a:pt x="521474" y="6591"/>
                  </a:lnTo>
                  <a:lnTo>
                    <a:pt x="519950" y="4279"/>
                  </a:lnTo>
                  <a:lnTo>
                    <a:pt x="518490" y="1981"/>
                  </a:lnTo>
                  <a:lnTo>
                    <a:pt x="517118" y="0"/>
                  </a:lnTo>
                  <a:lnTo>
                    <a:pt x="518312" y="6083"/>
                  </a:lnTo>
                  <a:lnTo>
                    <a:pt x="518553" y="4889"/>
                  </a:lnTo>
                  <a:lnTo>
                    <a:pt x="525868" y="14503"/>
                  </a:lnTo>
                  <a:close/>
                </a:path>
                <a:path w="716915" h="615315">
                  <a:moveTo>
                    <a:pt x="574268" y="431088"/>
                  </a:moveTo>
                  <a:lnTo>
                    <a:pt x="574090" y="431165"/>
                  </a:lnTo>
                  <a:lnTo>
                    <a:pt x="573963" y="431228"/>
                  </a:lnTo>
                  <a:lnTo>
                    <a:pt x="572465" y="432523"/>
                  </a:lnTo>
                  <a:lnTo>
                    <a:pt x="573341" y="431825"/>
                  </a:lnTo>
                  <a:lnTo>
                    <a:pt x="574268" y="431088"/>
                  </a:lnTo>
                  <a:close/>
                </a:path>
                <a:path w="716915" h="615315">
                  <a:moveTo>
                    <a:pt x="618058" y="428218"/>
                  </a:moveTo>
                  <a:lnTo>
                    <a:pt x="616724" y="427761"/>
                  </a:lnTo>
                  <a:lnTo>
                    <a:pt x="615645" y="427469"/>
                  </a:lnTo>
                  <a:lnTo>
                    <a:pt x="614680" y="427240"/>
                  </a:lnTo>
                  <a:lnTo>
                    <a:pt x="618058" y="428218"/>
                  </a:lnTo>
                  <a:close/>
                </a:path>
                <a:path w="716915" h="615315">
                  <a:moveTo>
                    <a:pt x="629551" y="245300"/>
                  </a:moveTo>
                  <a:lnTo>
                    <a:pt x="629424" y="245706"/>
                  </a:lnTo>
                  <a:lnTo>
                    <a:pt x="629348" y="246227"/>
                  </a:lnTo>
                  <a:lnTo>
                    <a:pt x="629234" y="246697"/>
                  </a:lnTo>
                  <a:lnTo>
                    <a:pt x="629310" y="247446"/>
                  </a:lnTo>
                  <a:lnTo>
                    <a:pt x="629412" y="248310"/>
                  </a:lnTo>
                  <a:lnTo>
                    <a:pt x="629475" y="249072"/>
                  </a:lnTo>
                  <a:lnTo>
                    <a:pt x="629551" y="245300"/>
                  </a:lnTo>
                  <a:close/>
                </a:path>
                <a:path w="716915" h="615315">
                  <a:moveTo>
                    <a:pt x="652919" y="303949"/>
                  </a:moveTo>
                  <a:lnTo>
                    <a:pt x="652195" y="303504"/>
                  </a:lnTo>
                  <a:lnTo>
                    <a:pt x="651967" y="303504"/>
                  </a:lnTo>
                  <a:lnTo>
                    <a:pt x="652310" y="303949"/>
                  </a:lnTo>
                  <a:lnTo>
                    <a:pt x="652919" y="303949"/>
                  </a:lnTo>
                  <a:close/>
                </a:path>
                <a:path w="716915" h="615315">
                  <a:moveTo>
                    <a:pt x="654291" y="304927"/>
                  </a:moveTo>
                  <a:lnTo>
                    <a:pt x="654037" y="304622"/>
                  </a:lnTo>
                  <a:lnTo>
                    <a:pt x="653491" y="304292"/>
                  </a:lnTo>
                  <a:lnTo>
                    <a:pt x="653211" y="304292"/>
                  </a:lnTo>
                  <a:lnTo>
                    <a:pt x="654291" y="304927"/>
                  </a:lnTo>
                  <a:close/>
                </a:path>
                <a:path w="716915" h="615315">
                  <a:moveTo>
                    <a:pt x="655815" y="306463"/>
                  </a:moveTo>
                  <a:lnTo>
                    <a:pt x="654291" y="304927"/>
                  </a:lnTo>
                  <a:lnTo>
                    <a:pt x="654405" y="305206"/>
                  </a:lnTo>
                  <a:lnTo>
                    <a:pt x="655815" y="306463"/>
                  </a:lnTo>
                  <a:close/>
                </a:path>
                <a:path w="716915" h="615315">
                  <a:moveTo>
                    <a:pt x="716457" y="354761"/>
                  </a:moveTo>
                  <a:lnTo>
                    <a:pt x="716267" y="355384"/>
                  </a:lnTo>
                  <a:lnTo>
                    <a:pt x="716165" y="356501"/>
                  </a:lnTo>
                  <a:lnTo>
                    <a:pt x="716089" y="357632"/>
                  </a:lnTo>
                  <a:lnTo>
                    <a:pt x="716267" y="357517"/>
                  </a:lnTo>
                  <a:lnTo>
                    <a:pt x="716457" y="356882"/>
                  </a:lnTo>
                  <a:lnTo>
                    <a:pt x="716457" y="354761"/>
                  </a:lnTo>
                  <a:close/>
                </a:path>
              </a:pathLst>
            </a:custGeom>
            <a:solidFill>
              <a:srgbClr val="B5D8CC"/>
            </a:solidFill>
          </p:spPr>
          <p:txBody>
            <a:bodyPr wrap="square" lIns="0" tIns="0" rIns="0" bIns="0" rtlCol="0"/>
            <a:lstStyle/>
            <a:p>
              <a:endParaRPr sz="1092"/>
            </a:p>
          </p:txBody>
        </p:sp>
        <p:sp>
          <p:nvSpPr>
            <p:cNvPr id="6" name="object 15">
              <a:extLst>
                <a:ext uri="{FF2B5EF4-FFF2-40B4-BE49-F238E27FC236}">
                  <a16:creationId xmlns:a16="http://schemas.microsoft.com/office/drawing/2014/main" id="{3F9EA301-72FC-BAE4-2094-DDB5C5710F02}"/>
                </a:ext>
              </a:extLst>
            </p:cNvPr>
            <p:cNvSpPr/>
            <p:nvPr/>
          </p:nvSpPr>
          <p:spPr>
            <a:xfrm>
              <a:off x="8411694" y="5047271"/>
              <a:ext cx="458612" cy="604551"/>
            </a:xfrm>
            <a:custGeom>
              <a:avLst/>
              <a:gdLst/>
              <a:ahLst/>
              <a:cxnLst/>
              <a:rect l="l" t="t" r="r" b="b"/>
              <a:pathLst>
                <a:path w="756284" h="996950">
                  <a:moveTo>
                    <a:pt x="2514" y="233349"/>
                  </a:moveTo>
                  <a:lnTo>
                    <a:pt x="2260" y="233680"/>
                  </a:lnTo>
                  <a:lnTo>
                    <a:pt x="2209" y="234124"/>
                  </a:lnTo>
                  <a:lnTo>
                    <a:pt x="2514" y="233349"/>
                  </a:lnTo>
                  <a:close/>
                </a:path>
                <a:path w="756284" h="996950">
                  <a:moveTo>
                    <a:pt x="37884" y="470877"/>
                  </a:moveTo>
                  <a:lnTo>
                    <a:pt x="35560" y="472440"/>
                  </a:lnTo>
                  <a:lnTo>
                    <a:pt x="37338" y="474980"/>
                  </a:lnTo>
                  <a:lnTo>
                    <a:pt x="36753" y="472440"/>
                  </a:lnTo>
                  <a:lnTo>
                    <a:pt x="37884" y="470877"/>
                  </a:lnTo>
                  <a:close/>
                </a:path>
                <a:path w="756284" h="996950">
                  <a:moveTo>
                    <a:pt x="53035" y="312826"/>
                  </a:moveTo>
                  <a:lnTo>
                    <a:pt x="50711" y="311150"/>
                  </a:lnTo>
                  <a:lnTo>
                    <a:pt x="52209" y="312420"/>
                  </a:lnTo>
                  <a:lnTo>
                    <a:pt x="53035" y="312826"/>
                  </a:lnTo>
                  <a:close/>
                </a:path>
                <a:path w="756284" h="996950">
                  <a:moveTo>
                    <a:pt x="55549" y="884516"/>
                  </a:moveTo>
                  <a:lnTo>
                    <a:pt x="55321" y="884529"/>
                  </a:lnTo>
                  <a:lnTo>
                    <a:pt x="54991" y="884720"/>
                  </a:lnTo>
                  <a:lnTo>
                    <a:pt x="54267" y="885418"/>
                  </a:lnTo>
                  <a:lnTo>
                    <a:pt x="54711" y="885228"/>
                  </a:lnTo>
                  <a:lnTo>
                    <a:pt x="55549" y="884516"/>
                  </a:lnTo>
                  <a:close/>
                </a:path>
                <a:path w="756284" h="996950">
                  <a:moveTo>
                    <a:pt x="59702" y="189230"/>
                  </a:moveTo>
                  <a:lnTo>
                    <a:pt x="57569" y="187960"/>
                  </a:lnTo>
                  <a:lnTo>
                    <a:pt x="56045" y="187960"/>
                  </a:lnTo>
                  <a:lnTo>
                    <a:pt x="58534" y="189230"/>
                  </a:lnTo>
                  <a:lnTo>
                    <a:pt x="59702" y="189230"/>
                  </a:lnTo>
                  <a:close/>
                </a:path>
                <a:path w="756284" h="996950">
                  <a:moveTo>
                    <a:pt x="67360" y="858215"/>
                  </a:moveTo>
                  <a:lnTo>
                    <a:pt x="67348" y="857250"/>
                  </a:lnTo>
                  <a:lnTo>
                    <a:pt x="67144" y="858139"/>
                  </a:lnTo>
                  <a:lnTo>
                    <a:pt x="64198" y="856945"/>
                  </a:lnTo>
                  <a:lnTo>
                    <a:pt x="64109" y="858215"/>
                  </a:lnTo>
                  <a:lnTo>
                    <a:pt x="64046" y="859129"/>
                  </a:lnTo>
                  <a:lnTo>
                    <a:pt x="63931" y="860755"/>
                  </a:lnTo>
                  <a:lnTo>
                    <a:pt x="65747" y="860755"/>
                  </a:lnTo>
                  <a:lnTo>
                    <a:pt x="65709" y="860437"/>
                  </a:lnTo>
                  <a:lnTo>
                    <a:pt x="65595" y="859485"/>
                  </a:lnTo>
                  <a:lnTo>
                    <a:pt x="65824" y="860437"/>
                  </a:lnTo>
                  <a:lnTo>
                    <a:pt x="65836" y="861517"/>
                  </a:lnTo>
                  <a:lnTo>
                    <a:pt x="65951" y="862584"/>
                  </a:lnTo>
                  <a:lnTo>
                    <a:pt x="66040" y="863295"/>
                  </a:lnTo>
                  <a:lnTo>
                    <a:pt x="66586" y="860755"/>
                  </a:lnTo>
                  <a:lnTo>
                    <a:pt x="66865" y="859485"/>
                  </a:lnTo>
                  <a:lnTo>
                    <a:pt x="67132" y="858215"/>
                  </a:lnTo>
                  <a:lnTo>
                    <a:pt x="67360" y="858215"/>
                  </a:lnTo>
                  <a:close/>
                </a:path>
                <a:path w="756284" h="996950">
                  <a:moveTo>
                    <a:pt x="68516" y="551180"/>
                  </a:moveTo>
                  <a:lnTo>
                    <a:pt x="66065" y="552259"/>
                  </a:lnTo>
                  <a:lnTo>
                    <a:pt x="66078" y="552399"/>
                  </a:lnTo>
                  <a:lnTo>
                    <a:pt x="68516" y="551180"/>
                  </a:lnTo>
                  <a:close/>
                </a:path>
                <a:path w="756284" h="996950">
                  <a:moveTo>
                    <a:pt x="73101" y="888009"/>
                  </a:moveTo>
                  <a:close/>
                </a:path>
                <a:path w="756284" h="996950">
                  <a:moveTo>
                    <a:pt x="73279" y="888085"/>
                  </a:moveTo>
                  <a:lnTo>
                    <a:pt x="73101" y="888047"/>
                  </a:lnTo>
                  <a:lnTo>
                    <a:pt x="73139" y="888238"/>
                  </a:lnTo>
                  <a:lnTo>
                    <a:pt x="73279" y="888085"/>
                  </a:lnTo>
                  <a:close/>
                </a:path>
                <a:path w="756284" h="996950">
                  <a:moveTo>
                    <a:pt x="74307" y="843064"/>
                  </a:moveTo>
                  <a:lnTo>
                    <a:pt x="73660" y="843965"/>
                  </a:lnTo>
                  <a:lnTo>
                    <a:pt x="73977" y="843635"/>
                  </a:lnTo>
                  <a:lnTo>
                    <a:pt x="74168" y="843330"/>
                  </a:lnTo>
                  <a:lnTo>
                    <a:pt x="74307" y="843064"/>
                  </a:lnTo>
                  <a:close/>
                </a:path>
                <a:path w="756284" h="996950">
                  <a:moveTo>
                    <a:pt x="74383" y="835736"/>
                  </a:moveTo>
                  <a:lnTo>
                    <a:pt x="73939" y="835355"/>
                  </a:lnTo>
                  <a:lnTo>
                    <a:pt x="73177" y="836625"/>
                  </a:lnTo>
                  <a:lnTo>
                    <a:pt x="74383" y="835736"/>
                  </a:lnTo>
                  <a:close/>
                </a:path>
                <a:path w="756284" h="996950">
                  <a:moveTo>
                    <a:pt x="75133" y="846797"/>
                  </a:moveTo>
                  <a:lnTo>
                    <a:pt x="74650" y="845680"/>
                  </a:lnTo>
                  <a:lnTo>
                    <a:pt x="74168" y="846797"/>
                  </a:lnTo>
                  <a:lnTo>
                    <a:pt x="75133" y="846797"/>
                  </a:lnTo>
                  <a:close/>
                </a:path>
                <a:path w="756284" h="996950">
                  <a:moveTo>
                    <a:pt x="75158" y="888225"/>
                  </a:moveTo>
                  <a:lnTo>
                    <a:pt x="75006" y="887984"/>
                  </a:lnTo>
                  <a:lnTo>
                    <a:pt x="74904" y="887717"/>
                  </a:lnTo>
                  <a:lnTo>
                    <a:pt x="74866" y="887425"/>
                  </a:lnTo>
                  <a:lnTo>
                    <a:pt x="74790" y="888187"/>
                  </a:lnTo>
                  <a:lnTo>
                    <a:pt x="74891" y="888568"/>
                  </a:lnTo>
                  <a:lnTo>
                    <a:pt x="75044" y="888784"/>
                  </a:lnTo>
                  <a:lnTo>
                    <a:pt x="75133" y="888466"/>
                  </a:lnTo>
                  <a:lnTo>
                    <a:pt x="75158" y="888225"/>
                  </a:lnTo>
                  <a:close/>
                </a:path>
                <a:path w="756284" h="996950">
                  <a:moveTo>
                    <a:pt x="75260" y="844245"/>
                  </a:moveTo>
                  <a:lnTo>
                    <a:pt x="74498" y="845680"/>
                  </a:lnTo>
                  <a:lnTo>
                    <a:pt x="74650" y="845680"/>
                  </a:lnTo>
                  <a:lnTo>
                    <a:pt x="75260" y="844245"/>
                  </a:lnTo>
                  <a:close/>
                </a:path>
                <a:path w="756284" h="996950">
                  <a:moveTo>
                    <a:pt x="76327" y="826947"/>
                  </a:moveTo>
                  <a:lnTo>
                    <a:pt x="76225" y="827303"/>
                  </a:lnTo>
                  <a:lnTo>
                    <a:pt x="76212" y="827735"/>
                  </a:lnTo>
                  <a:lnTo>
                    <a:pt x="76327" y="826947"/>
                  </a:lnTo>
                  <a:close/>
                </a:path>
                <a:path w="756284" h="996950">
                  <a:moveTo>
                    <a:pt x="76428" y="905002"/>
                  </a:moveTo>
                  <a:lnTo>
                    <a:pt x="76098" y="904341"/>
                  </a:lnTo>
                  <a:lnTo>
                    <a:pt x="75793" y="903681"/>
                  </a:lnTo>
                  <a:lnTo>
                    <a:pt x="75539" y="902995"/>
                  </a:lnTo>
                  <a:lnTo>
                    <a:pt x="73914" y="903986"/>
                  </a:lnTo>
                  <a:lnTo>
                    <a:pt x="73228" y="906818"/>
                  </a:lnTo>
                  <a:lnTo>
                    <a:pt x="76428" y="905002"/>
                  </a:lnTo>
                  <a:close/>
                </a:path>
                <a:path w="756284" h="996950">
                  <a:moveTo>
                    <a:pt x="77711" y="826465"/>
                  </a:moveTo>
                  <a:lnTo>
                    <a:pt x="77279" y="827811"/>
                  </a:lnTo>
                  <a:lnTo>
                    <a:pt x="77647" y="827811"/>
                  </a:lnTo>
                  <a:lnTo>
                    <a:pt x="77711" y="826465"/>
                  </a:lnTo>
                  <a:close/>
                </a:path>
                <a:path w="756284" h="996950">
                  <a:moveTo>
                    <a:pt x="77978" y="873455"/>
                  </a:moveTo>
                  <a:lnTo>
                    <a:pt x="76911" y="872972"/>
                  </a:lnTo>
                  <a:lnTo>
                    <a:pt x="77000" y="873455"/>
                  </a:lnTo>
                  <a:lnTo>
                    <a:pt x="76771" y="874725"/>
                  </a:lnTo>
                  <a:lnTo>
                    <a:pt x="77978" y="873455"/>
                  </a:lnTo>
                  <a:close/>
                </a:path>
                <a:path w="756284" h="996950">
                  <a:moveTo>
                    <a:pt x="78117" y="447040"/>
                  </a:moveTo>
                  <a:lnTo>
                    <a:pt x="73977" y="449580"/>
                  </a:lnTo>
                  <a:lnTo>
                    <a:pt x="73977" y="450850"/>
                  </a:lnTo>
                  <a:lnTo>
                    <a:pt x="78117" y="447040"/>
                  </a:lnTo>
                  <a:close/>
                </a:path>
                <a:path w="756284" h="996950">
                  <a:moveTo>
                    <a:pt x="82257" y="443230"/>
                  </a:moveTo>
                  <a:lnTo>
                    <a:pt x="80949" y="443839"/>
                  </a:lnTo>
                  <a:lnTo>
                    <a:pt x="81749" y="443699"/>
                  </a:lnTo>
                  <a:lnTo>
                    <a:pt x="82257" y="443230"/>
                  </a:lnTo>
                  <a:close/>
                </a:path>
                <a:path w="756284" h="996950">
                  <a:moveTo>
                    <a:pt x="84315" y="443230"/>
                  </a:moveTo>
                  <a:lnTo>
                    <a:pt x="81749" y="443699"/>
                  </a:lnTo>
                  <a:lnTo>
                    <a:pt x="78117" y="447040"/>
                  </a:lnTo>
                  <a:lnTo>
                    <a:pt x="84315" y="443230"/>
                  </a:lnTo>
                  <a:close/>
                </a:path>
                <a:path w="756284" h="996950">
                  <a:moveTo>
                    <a:pt x="88468" y="804405"/>
                  </a:moveTo>
                  <a:lnTo>
                    <a:pt x="88150" y="804621"/>
                  </a:lnTo>
                  <a:lnTo>
                    <a:pt x="87922" y="804862"/>
                  </a:lnTo>
                  <a:lnTo>
                    <a:pt x="88023" y="805103"/>
                  </a:lnTo>
                  <a:lnTo>
                    <a:pt x="88188" y="804849"/>
                  </a:lnTo>
                  <a:lnTo>
                    <a:pt x="88315" y="804633"/>
                  </a:lnTo>
                  <a:lnTo>
                    <a:pt x="88468" y="804405"/>
                  </a:lnTo>
                  <a:close/>
                </a:path>
                <a:path w="756284" h="996950">
                  <a:moveTo>
                    <a:pt x="94297" y="353060"/>
                  </a:moveTo>
                  <a:lnTo>
                    <a:pt x="93421" y="355155"/>
                  </a:lnTo>
                  <a:lnTo>
                    <a:pt x="93484" y="355600"/>
                  </a:lnTo>
                  <a:lnTo>
                    <a:pt x="93954" y="357924"/>
                  </a:lnTo>
                  <a:lnTo>
                    <a:pt x="94030" y="356870"/>
                  </a:lnTo>
                  <a:lnTo>
                    <a:pt x="94157" y="355155"/>
                  </a:lnTo>
                  <a:lnTo>
                    <a:pt x="94208" y="354330"/>
                  </a:lnTo>
                  <a:lnTo>
                    <a:pt x="94297" y="353060"/>
                  </a:lnTo>
                  <a:close/>
                </a:path>
                <a:path w="756284" h="996950">
                  <a:moveTo>
                    <a:pt x="95173" y="365760"/>
                  </a:moveTo>
                  <a:lnTo>
                    <a:pt x="94513" y="360680"/>
                  </a:lnTo>
                  <a:lnTo>
                    <a:pt x="94005" y="358140"/>
                  </a:lnTo>
                  <a:lnTo>
                    <a:pt x="93853" y="359410"/>
                  </a:lnTo>
                  <a:lnTo>
                    <a:pt x="93764" y="360680"/>
                  </a:lnTo>
                  <a:lnTo>
                    <a:pt x="93675" y="361950"/>
                  </a:lnTo>
                  <a:lnTo>
                    <a:pt x="93586" y="363220"/>
                  </a:lnTo>
                  <a:lnTo>
                    <a:pt x="93497" y="364490"/>
                  </a:lnTo>
                  <a:lnTo>
                    <a:pt x="93408" y="365760"/>
                  </a:lnTo>
                  <a:lnTo>
                    <a:pt x="95173" y="365760"/>
                  </a:lnTo>
                  <a:close/>
                </a:path>
                <a:path w="756284" h="996950">
                  <a:moveTo>
                    <a:pt x="100863" y="770051"/>
                  </a:moveTo>
                  <a:lnTo>
                    <a:pt x="100355" y="773061"/>
                  </a:lnTo>
                  <a:lnTo>
                    <a:pt x="100799" y="770864"/>
                  </a:lnTo>
                  <a:lnTo>
                    <a:pt x="100863" y="770051"/>
                  </a:lnTo>
                  <a:close/>
                </a:path>
                <a:path w="756284" h="996950">
                  <a:moveTo>
                    <a:pt x="101015" y="209550"/>
                  </a:moveTo>
                  <a:lnTo>
                    <a:pt x="92671" y="207010"/>
                  </a:lnTo>
                  <a:lnTo>
                    <a:pt x="94335" y="208280"/>
                  </a:lnTo>
                  <a:lnTo>
                    <a:pt x="92049" y="208280"/>
                  </a:lnTo>
                  <a:lnTo>
                    <a:pt x="101015" y="209550"/>
                  </a:lnTo>
                  <a:close/>
                </a:path>
                <a:path w="756284" h="996950">
                  <a:moveTo>
                    <a:pt x="101752" y="774915"/>
                  </a:moveTo>
                  <a:lnTo>
                    <a:pt x="99872" y="775665"/>
                  </a:lnTo>
                  <a:lnTo>
                    <a:pt x="100685" y="778205"/>
                  </a:lnTo>
                  <a:lnTo>
                    <a:pt x="101498" y="775665"/>
                  </a:lnTo>
                  <a:lnTo>
                    <a:pt x="101587" y="775398"/>
                  </a:lnTo>
                  <a:lnTo>
                    <a:pt x="101663" y="775195"/>
                  </a:lnTo>
                  <a:lnTo>
                    <a:pt x="101752" y="774915"/>
                  </a:lnTo>
                  <a:close/>
                </a:path>
                <a:path w="756284" h="996950">
                  <a:moveTo>
                    <a:pt x="102908" y="774446"/>
                  </a:moveTo>
                  <a:lnTo>
                    <a:pt x="102387" y="773264"/>
                  </a:lnTo>
                  <a:lnTo>
                    <a:pt x="101892" y="774446"/>
                  </a:lnTo>
                  <a:lnTo>
                    <a:pt x="101752" y="774915"/>
                  </a:lnTo>
                  <a:lnTo>
                    <a:pt x="102908" y="774446"/>
                  </a:lnTo>
                  <a:close/>
                </a:path>
                <a:path w="756284" h="996950">
                  <a:moveTo>
                    <a:pt x="104457" y="545833"/>
                  </a:moveTo>
                  <a:lnTo>
                    <a:pt x="102958" y="546201"/>
                  </a:lnTo>
                  <a:lnTo>
                    <a:pt x="103759" y="546201"/>
                  </a:lnTo>
                  <a:lnTo>
                    <a:pt x="103949" y="546201"/>
                  </a:lnTo>
                  <a:lnTo>
                    <a:pt x="104457" y="545833"/>
                  </a:lnTo>
                  <a:close/>
                </a:path>
                <a:path w="756284" h="996950">
                  <a:moveTo>
                    <a:pt x="105270" y="791349"/>
                  </a:moveTo>
                  <a:lnTo>
                    <a:pt x="104825" y="792124"/>
                  </a:lnTo>
                  <a:lnTo>
                    <a:pt x="104241" y="793013"/>
                  </a:lnTo>
                  <a:lnTo>
                    <a:pt x="104190" y="793953"/>
                  </a:lnTo>
                  <a:lnTo>
                    <a:pt x="104952" y="793089"/>
                  </a:lnTo>
                  <a:lnTo>
                    <a:pt x="105219" y="792226"/>
                  </a:lnTo>
                  <a:lnTo>
                    <a:pt x="105270" y="791349"/>
                  </a:lnTo>
                  <a:close/>
                </a:path>
                <a:path w="756284" h="996950">
                  <a:moveTo>
                    <a:pt x="106159" y="789635"/>
                  </a:moveTo>
                  <a:lnTo>
                    <a:pt x="105143" y="789203"/>
                  </a:lnTo>
                  <a:lnTo>
                    <a:pt x="105232" y="789927"/>
                  </a:lnTo>
                  <a:lnTo>
                    <a:pt x="105321" y="790651"/>
                  </a:lnTo>
                  <a:lnTo>
                    <a:pt x="105270" y="791349"/>
                  </a:lnTo>
                  <a:lnTo>
                    <a:pt x="105816" y="790409"/>
                  </a:lnTo>
                  <a:lnTo>
                    <a:pt x="106159" y="789635"/>
                  </a:lnTo>
                  <a:close/>
                </a:path>
                <a:path w="756284" h="996950">
                  <a:moveTo>
                    <a:pt x="113550" y="747725"/>
                  </a:moveTo>
                  <a:lnTo>
                    <a:pt x="113157" y="748995"/>
                  </a:lnTo>
                  <a:lnTo>
                    <a:pt x="113525" y="748461"/>
                  </a:lnTo>
                  <a:lnTo>
                    <a:pt x="113550" y="747725"/>
                  </a:lnTo>
                  <a:close/>
                </a:path>
                <a:path w="756284" h="996950">
                  <a:moveTo>
                    <a:pt x="113588" y="543560"/>
                  </a:moveTo>
                  <a:lnTo>
                    <a:pt x="107556" y="543560"/>
                  </a:lnTo>
                  <a:lnTo>
                    <a:pt x="104457" y="545833"/>
                  </a:lnTo>
                  <a:lnTo>
                    <a:pt x="113588" y="543560"/>
                  </a:lnTo>
                  <a:close/>
                </a:path>
                <a:path w="756284" h="996950">
                  <a:moveTo>
                    <a:pt x="114033" y="744334"/>
                  </a:moveTo>
                  <a:lnTo>
                    <a:pt x="113449" y="743991"/>
                  </a:lnTo>
                  <a:lnTo>
                    <a:pt x="113030" y="745744"/>
                  </a:lnTo>
                  <a:lnTo>
                    <a:pt x="114033" y="744334"/>
                  </a:lnTo>
                  <a:close/>
                </a:path>
                <a:path w="756284" h="996950">
                  <a:moveTo>
                    <a:pt x="120586" y="759155"/>
                  </a:moveTo>
                  <a:lnTo>
                    <a:pt x="116776" y="762965"/>
                  </a:lnTo>
                  <a:lnTo>
                    <a:pt x="117081" y="762965"/>
                  </a:lnTo>
                  <a:lnTo>
                    <a:pt x="116624" y="765467"/>
                  </a:lnTo>
                  <a:lnTo>
                    <a:pt x="118300" y="764260"/>
                  </a:lnTo>
                  <a:lnTo>
                    <a:pt x="117182" y="762965"/>
                  </a:lnTo>
                  <a:lnTo>
                    <a:pt x="119392" y="762965"/>
                  </a:lnTo>
                  <a:lnTo>
                    <a:pt x="120586" y="759155"/>
                  </a:lnTo>
                  <a:close/>
                </a:path>
                <a:path w="756284" h="996950">
                  <a:moveTo>
                    <a:pt x="125196" y="883615"/>
                  </a:moveTo>
                  <a:lnTo>
                    <a:pt x="124371" y="883920"/>
                  </a:lnTo>
                  <a:lnTo>
                    <a:pt x="124942" y="884161"/>
                  </a:lnTo>
                  <a:lnTo>
                    <a:pt x="125196" y="883615"/>
                  </a:lnTo>
                  <a:close/>
                </a:path>
                <a:path w="756284" h="996950">
                  <a:moveTo>
                    <a:pt x="126695" y="884885"/>
                  </a:moveTo>
                  <a:lnTo>
                    <a:pt x="124942" y="884161"/>
                  </a:lnTo>
                  <a:lnTo>
                    <a:pt x="124599" y="884885"/>
                  </a:lnTo>
                  <a:lnTo>
                    <a:pt x="123799" y="884885"/>
                  </a:lnTo>
                  <a:lnTo>
                    <a:pt x="125095" y="886155"/>
                  </a:lnTo>
                  <a:lnTo>
                    <a:pt x="126695" y="884885"/>
                  </a:lnTo>
                  <a:close/>
                </a:path>
                <a:path w="756284" h="996950">
                  <a:moveTo>
                    <a:pt x="128308" y="738835"/>
                  </a:moveTo>
                  <a:lnTo>
                    <a:pt x="128104" y="738670"/>
                  </a:lnTo>
                  <a:lnTo>
                    <a:pt x="128003" y="738835"/>
                  </a:lnTo>
                  <a:lnTo>
                    <a:pt x="128308" y="738835"/>
                  </a:lnTo>
                  <a:close/>
                </a:path>
                <a:path w="756284" h="996950">
                  <a:moveTo>
                    <a:pt x="130987" y="702411"/>
                  </a:moveTo>
                  <a:lnTo>
                    <a:pt x="130695" y="702348"/>
                  </a:lnTo>
                  <a:lnTo>
                    <a:pt x="130429" y="702335"/>
                  </a:lnTo>
                  <a:lnTo>
                    <a:pt x="130238" y="702373"/>
                  </a:lnTo>
                  <a:lnTo>
                    <a:pt x="130467" y="702462"/>
                  </a:lnTo>
                  <a:lnTo>
                    <a:pt x="130721" y="702462"/>
                  </a:lnTo>
                  <a:lnTo>
                    <a:pt x="130987" y="702411"/>
                  </a:lnTo>
                  <a:close/>
                </a:path>
                <a:path w="756284" h="996950">
                  <a:moveTo>
                    <a:pt x="134937" y="700735"/>
                  </a:moveTo>
                  <a:lnTo>
                    <a:pt x="134772" y="699973"/>
                  </a:lnTo>
                  <a:lnTo>
                    <a:pt x="134658" y="699465"/>
                  </a:lnTo>
                  <a:lnTo>
                    <a:pt x="133819" y="700735"/>
                  </a:lnTo>
                  <a:lnTo>
                    <a:pt x="134899" y="700735"/>
                  </a:lnTo>
                  <a:close/>
                </a:path>
                <a:path w="756284" h="996950">
                  <a:moveTo>
                    <a:pt x="136436" y="699465"/>
                  </a:moveTo>
                  <a:lnTo>
                    <a:pt x="136029" y="698195"/>
                  </a:lnTo>
                  <a:lnTo>
                    <a:pt x="134620" y="699465"/>
                  </a:lnTo>
                  <a:lnTo>
                    <a:pt x="136436" y="699465"/>
                  </a:lnTo>
                  <a:close/>
                </a:path>
                <a:path w="756284" h="996950">
                  <a:moveTo>
                    <a:pt x="136842" y="700735"/>
                  </a:moveTo>
                  <a:lnTo>
                    <a:pt x="136601" y="699973"/>
                  </a:lnTo>
                  <a:lnTo>
                    <a:pt x="136169" y="700735"/>
                  </a:lnTo>
                  <a:lnTo>
                    <a:pt x="136842" y="700735"/>
                  </a:lnTo>
                  <a:close/>
                </a:path>
                <a:path w="756284" h="996950">
                  <a:moveTo>
                    <a:pt x="136893" y="699465"/>
                  </a:moveTo>
                  <a:lnTo>
                    <a:pt x="136436" y="699465"/>
                  </a:lnTo>
                  <a:lnTo>
                    <a:pt x="136486" y="699643"/>
                  </a:lnTo>
                  <a:lnTo>
                    <a:pt x="136601" y="699973"/>
                  </a:lnTo>
                  <a:lnTo>
                    <a:pt x="136791" y="699643"/>
                  </a:lnTo>
                  <a:lnTo>
                    <a:pt x="136893" y="699465"/>
                  </a:lnTo>
                  <a:close/>
                </a:path>
                <a:path w="756284" h="996950">
                  <a:moveTo>
                    <a:pt x="137515" y="699465"/>
                  </a:moveTo>
                  <a:lnTo>
                    <a:pt x="137210" y="699465"/>
                  </a:lnTo>
                  <a:lnTo>
                    <a:pt x="137426" y="699643"/>
                  </a:lnTo>
                  <a:lnTo>
                    <a:pt x="137515" y="699465"/>
                  </a:lnTo>
                  <a:close/>
                </a:path>
                <a:path w="756284" h="996950">
                  <a:moveTo>
                    <a:pt x="138798" y="700735"/>
                  </a:moveTo>
                  <a:lnTo>
                    <a:pt x="137426" y="699643"/>
                  </a:lnTo>
                  <a:lnTo>
                    <a:pt x="136842" y="700735"/>
                  </a:lnTo>
                  <a:lnTo>
                    <a:pt x="138798" y="700735"/>
                  </a:lnTo>
                  <a:close/>
                </a:path>
                <a:path w="756284" h="996950">
                  <a:moveTo>
                    <a:pt x="138963" y="683679"/>
                  </a:moveTo>
                  <a:lnTo>
                    <a:pt x="138798" y="683412"/>
                  </a:lnTo>
                  <a:lnTo>
                    <a:pt x="138569" y="683120"/>
                  </a:lnTo>
                  <a:lnTo>
                    <a:pt x="138303" y="682828"/>
                  </a:lnTo>
                  <a:lnTo>
                    <a:pt x="138722" y="684301"/>
                  </a:lnTo>
                  <a:lnTo>
                    <a:pt x="138963" y="683679"/>
                  </a:lnTo>
                  <a:close/>
                </a:path>
                <a:path w="756284" h="996950">
                  <a:moveTo>
                    <a:pt x="141236" y="702005"/>
                  </a:moveTo>
                  <a:lnTo>
                    <a:pt x="134823" y="702005"/>
                  </a:lnTo>
                  <a:lnTo>
                    <a:pt x="133019" y="702005"/>
                  </a:lnTo>
                  <a:lnTo>
                    <a:pt x="132207" y="703275"/>
                  </a:lnTo>
                  <a:lnTo>
                    <a:pt x="132702" y="703275"/>
                  </a:lnTo>
                  <a:lnTo>
                    <a:pt x="132372" y="704545"/>
                  </a:lnTo>
                  <a:lnTo>
                    <a:pt x="131216" y="708355"/>
                  </a:lnTo>
                  <a:lnTo>
                    <a:pt x="130416" y="705815"/>
                  </a:lnTo>
                  <a:lnTo>
                    <a:pt x="129019" y="707085"/>
                  </a:lnTo>
                  <a:lnTo>
                    <a:pt x="129603" y="708355"/>
                  </a:lnTo>
                  <a:lnTo>
                    <a:pt x="127889" y="709625"/>
                  </a:lnTo>
                  <a:lnTo>
                    <a:pt x="129768" y="710895"/>
                  </a:lnTo>
                  <a:lnTo>
                    <a:pt x="127774" y="710895"/>
                  </a:lnTo>
                  <a:lnTo>
                    <a:pt x="127876" y="712165"/>
                  </a:lnTo>
                  <a:lnTo>
                    <a:pt x="127965" y="713435"/>
                  </a:lnTo>
                  <a:lnTo>
                    <a:pt x="124980" y="718515"/>
                  </a:lnTo>
                  <a:lnTo>
                    <a:pt x="126834" y="718515"/>
                  </a:lnTo>
                  <a:lnTo>
                    <a:pt x="125590" y="719988"/>
                  </a:lnTo>
                  <a:lnTo>
                    <a:pt x="126238" y="720407"/>
                  </a:lnTo>
                  <a:lnTo>
                    <a:pt x="126530" y="719162"/>
                  </a:lnTo>
                  <a:lnTo>
                    <a:pt x="126911" y="718515"/>
                  </a:lnTo>
                  <a:lnTo>
                    <a:pt x="127736" y="718515"/>
                  </a:lnTo>
                  <a:lnTo>
                    <a:pt x="128041" y="717245"/>
                  </a:lnTo>
                  <a:lnTo>
                    <a:pt x="127990" y="718515"/>
                  </a:lnTo>
                  <a:lnTo>
                    <a:pt x="127876" y="721055"/>
                  </a:lnTo>
                  <a:lnTo>
                    <a:pt x="127774" y="723595"/>
                  </a:lnTo>
                  <a:lnTo>
                    <a:pt x="122504" y="728675"/>
                  </a:lnTo>
                  <a:lnTo>
                    <a:pt x="121170" y="733907"/>
                  </a:lnTo>
                  <a:lnTo>
                    <a:pt x="120548" y="733907"/>
                  </a:lnTo>
                  <a:lnTo>
                    <a:pt x="120040" y="737565"/>
                  </a:lnTo>
                  <a:lnTo>
                    <a:pt x="118198" y="741375"/>
                  </a:lnTo>
                  <a:lnTo>
                    <a:pt x="118656" y="743915"/>
                  </a:lnTo>
                  <a:lnTo>
                    <a:pt x="118249" y="745286"/>
                  </a:lnTo>
                  <a:lnTo>
                    <a:pt x="116001" y="745286"/>
                  </a:lnTo>
                  <a:lnTo>
                    <a:pt x="115531" y="747725"/>
                  </a:lnTo>
                  <a:lnTo>
                    <a:pt x="116128" y="747725"/>
                  </a:lnTo>
                  <a:lnTo>
                    <a:pt x="113690" y="751535"/>
                  </a:lnTo>
                  <a:lnTo>
                    <a:pt x="113588" y="748461"/>
                  </a:lnTo>
                  <a:lnTo>
                    <a:pt x="113372" y="748995"/>
                  </a:lnTo>
                  <a:lnTo>
                    <a:pt x="112953" y="749668"/>
                  </a:lnTo>
                  <a:lnTo>
                    <a:pt x="112699" y="750201"/>
                  </a:lnTo>
                  <a:lnTo>
                    <a:pt x="112699" y="771855"/>
                  </a:lnTo>
                  <a:lnTo>
                    <a:pt x="112699" y="773226"/>
                  </a:lnTo>
                  <a:lnTo>
                    <a:pt x="109258" y="775665"/>
                  </a:lnTo>
                  <a:lnTo>
                    <a:pt x="112382" y="771855"/>
                  </a:lnTo>
                  <a:lnTo>
                    <a:pt x="112699" y="771855"/>
                  </a:lnTo>
                  <a:lnTo>
                    <a:pt x="112699" y="750201"/>
                  </a:lnTo>
                  <a:lnTo>
                    <a:pt x="112064" y="751535"/>
                  </a:lnTo>
                  <a:lnTo>
                    <a:pt x="110769" y="751535"/>
                  </a:lnTo>
                  <a:lnTo>
                    <a:pt x="111163" y="755345"/>
                  </a:lnTo>
                  <a:lnTo>
                    <a:pt x="109982" y="754075"/>
                  </a:lnTo>
                  <a:lnTo>
                    <a:pt x="108165" y="756615"/>
                  </a:lnTo>
                  <a:lnTo>
                    <a:pt x="108064" y="759155"/>
                  </a:lnTo>
                  <a:lnTo>
                    <a:pt x="110096" y="756615"/>
                  </a:lnTo>
                  <a:lnTo>
                    <a:pt x="109677" y="759155"/>
                  </a:lnTo>
                  <a:lnTo>
                    <a:pt x="108204" y="761707"/>
                  </a:lnTo>
                  <a:lnTo>
                    <a:pt x="106464" y="760488"/>
                  </a:lnTo>
                  <a:lnTo>
                    <a:pt x="106324" y="760488"/>
                  </a:lnTo>
                  <a:lnTo>
                    <a:pt x="101206" y="765505"/>
                  </a:lnTo>
                  <a:lnTo>
                    <a:pt x="106273" y="773264"/>
                  </a:lnTo>
                  <a:lnTo>
                    <a:pt x="105829" y="773264"/>
                  </a:lnTo>
                  <a:lnTo>
                    <a:pt x="102908" y="774446"/>
                  </a:lnTo>
                  <a:lnTo>
                    <a:pt x="103124" y="774915"/>
                  </a:lnTo>
                  <a:lnTo>
                    <a:pt x="103251" y="775195"/>
                  </a:lnTo>
                  <a:lnTo>
                    <a:pt x="103339" y="775398"/>
                  </a:lnTo>
                  <a:lnTo>
                    <a:pt x="103466" y="775665"/>
                  </a:lnTo>
                  <a:lnTo>
                    <a:pt x="101993" y="778205"/>
                  </a:lnTo>
                  <a:lnTo>
                    <a:pt x="97688" y="779475"/>
                  </a:lnTo>
                  <a:lnTo>
                    <a:pt x="97269" y="780808"/>
                  </a:lnTo>
                  <a:lnTo>
                    <a:pt x="94513" y="784555"/>
                  </a:lnTo>
                  <a:lnTo>
                    <a:pt x="98933" y="785825"/>
                  </a:lnTo>
                  <a:lnTo>
                    <a:pt x="96380" y="789724"/>
                  </a:lnTo>
                  <a:lnTo>
                    <a:pt x="99644" y="789724"/>
                  </a:lnTo>
                  <a:lnTo>
                    <a:pt x="99110" y="793445"/>
                  </a:lnTo>
                  <a:lnTo>
                    <a:pt x="97650" y="795985"/>
                  </a:lnTo>
                  <a:lnTo>
                    <a:pt x="94462" y="795985"/>
                  </a:lnTo>
                  <a:lnTo>
                    <a:pt x="94576" y="793445"/>
                  </a:lnTo>
                  <a:lnTo>
                    <a:pt x="94805" y="793445"/>
                  </a:lnTo>
                  <a:lnTo>
                    <a:pt x="95186" y="792175"/>
                  </a:lnTo>
                  <a:lnTo>
                    <a:pt x="95415" y="792175"/>
                  </a:lnTo>
                  <a:lnTo>
                    <a:pt x="95364" y="792734"/>
                  </a:lnTo>
                  <a:lnTo>
                    <a:pt x="95313" y="793229"/>
                  </a:lnTo>
                  <a:lnTo>
                    <a:pt x="95554" y="793178"/>
                  </a:lnTo>
                  <a:lnTo>
                    <a:pt x="95732" y="792581"/>
                  </a:lnTo>
                  <a:lnTo>
                    <a:pt x="95618" y="792264"/>
                  </a:lnTo>
                  <a:lnTo>
                    <a:pt x="95465" y="792175"/>
                  </a:lnTo>
                  <a:lnTo>
                    <a:pt x="95719" y="790905"/>
                  </a:lnTo>
                  <a:lnTo>
                    <a:pt x="94411" y="790905"/>
                  </a:lnTo>
                  <a:lnTo>
                    <a:pt x="95021" y="792175"/>
                  </a:lnTo>
                  <a:lnTo>
                    <a:pt x="93662" y="793445"/>
                  </a:lnTo>
                  <a:lnTo>
                    <a:pt x="92405" y="796556"/>
                  </a:lnTo>
                  <a:lnTo>
                    <a:pt x="92405" y="796912"/>
                  </a:lnTo>
                  <a:lnTo>
                    <a:pt x="92113" y="797267"/>
                  </a:lnTo>
                  <a:lnTo>
                    <a:pt x="92176" y="797115"/>
                  </a:lnTo>
                  <a:lnTo>
                    <a:pt x="92405" y="796912"/>
                  </a:lnTo>
                  <a:lnTo>
                    <a:pt x="92405" y="796556"/>
                  </a:lnTo>
                  <a:lnTo>
                    <a:pt x="92278" y="796861"/>
                  </a:lnTo>
                  <a:lnTo>
                    <a:pt x="92011" y="797115"/>
                  </a:lnTo>
                  <a:lnTo>
                    <a:pt x="91236" y="795985"/>
                  </a:lnTo>
                  <a:lnTo>
                    <a:pt x="91186" y="796861"/>
                  </a:lnTo>
                  <a:lnTo>
                    <a:pt x="91109" y="797991"/>
                  </a:lnTo>
                  <a:lnTo>
                    <a:pt x="90551" y="798525"/>
                  </a:lnTo>
                  <a:lnTo>
                    <a:pt x="90665" y="799795"/>
                  </a:lnTo>
                  <a:lnTo>
                    <a:pt x="90766" y="801065"/>
                  </a:lnTo>
                  <a:lnTo>
                    <a:pt x="88468" y="804875"/>
                  </a:lnTo>
                  <a:lnTo>
                    <a:pt x="90004" y="804875"/>
                  </a:lnTo>
                  <a:lnTo>
                    <a:pt x="86766" y="809955"/>
                  </a:lnTo>
                  <a:lnTo>
                    <a:pt x="90449" y="808685"/>
                  </a:lnTo>
                  <a:lnTo>
                    <a:pt x="89230" y="812495"/>
                  </a:lnTo>
                  <a:lnTo>
                    <a:pt x="87185" y="813765"/>
                  </a:lnTo>
                  <a:lnTo>
                    <a:pt x="86766" y="809955"/>
                  </a:lnTo>
                  <a:lnTo>
                    <a:pt x="86182" y="815035"/>
                  </a:lnTo>
                  <a:lnTo>
                    <a:pt x="84442" y="816305"/>
                  </a:lnTo>
                  <a:lnTo>
                    <a:pt x="83718" y="812495"/>
                  </a:lnTo>
                  <a:lnTo>
                    <a:pt x="83769" y="817575"/>
                  </a:lnTo>
                  <a:lnTo>
                    <a:pt x="80086" y="818845"/>
                  </a:lnTo>
                  <a:lnTo>
                    <a:pt x="79006" y="821385"/>
                  </a:lnTo>
                  <a:lnTo>
                    <a:pt x="79070" y="820115"/>
                  </a:lnTo>
                  <a:lnTo>
                    <a:pt x="78409" y="822286"/>
                  </a:lnTo>
                  <a:lnTo>
                    <a:pt x="78460" y="822553"/>
                  </a:lnTo>
                  <a:lnTo>
                    <a:pt x="80264" y="821385"/>
                  </a:lnTo>
                  <a:lnTo>
                    <a:pt x="79540" y="822655"/>
                  </a:lnTo>
                  <a:lnTo>
                    <a:pt x="79260" y="823620"/>
                  </a:lnTo>
                  <a:lnTo>
                    <a:pt x="79171" y="823925"/>
                  </a:lnTo>
                  <a:lnTo>
                    <a:pt x="78435" y="822655"/>
                  </a:lnTo>
                  <a:lnTo>
                    <a:pt x="78727" y="823620"/>
                  </a:lnTo>
                  <a:lnTo>
                    <a:pt x="79108" y="825246"/>
                  </a:lnTo>
                  <a:lnTo>
                    <a:pt x="81432" y="823925"/>
                  </a:lnTo>
                  <a:lnTo>
                    <a:pt x="81902" y="826465"/>
                  </a:lnTo>
                  <a:lnTo>
                    <a:pt x="80467" y="827811"/>
                  </a:lnTo>
                  <a:lnTo>
                    <a:pt x="80949" y="831545"/>
                  </a:lnTo>
                  <a:lnTo>
                    <a:pt x="78714" y="830275"/>
                  </a:lnTo>
                  <a:lnTo>
                    <a:pt x="80187" y="828065"/>
                  </a:lnTo>
                  <a:lnTo>
                    <a:pt x="80467" y="827811"/>
                  </a:lnTo>
                  <a:lnTo>
                    <a:pt x="81254" y="826465"/>
                  </a:lnTo>
                  <a:lnTo>
                    <a:pt x="76479" y="830275"/>
                  </a:lnTo>
                  <a:lnTo>
                    <a:pt x="76885" y="829005"/>
                  </a:lnTo>
                  <a:lnTo>
                    <a:pt x="77190" y="828065"/>
                  </a:lnTo>
                  <a:lnTo>
                    <a:pt x="76568" y="829005"/>
                  </a:lnTo>
                  <a:lnTo>
                    <a:pt x="76276" y="829005"/>
                  </a:lnTo>
                  <a:lnTo>
                    <a:pt x="76225" y="827811"/>
                  </a:lnTo>
                  <a:lnTo>
                    <a:pt x="75907" y="828065"/>
                  </a:lnTo>
                  <a:lnTo>
                    <a:pt x="72631" y="831545"/>
                  </a:lnTo>
                  <a:lnTo>
                    <a:pt x="77698" y="831545"/>
                  </a:lnTo>
                  <a:lnTo>
                    <a:pt x="75819" y="835355"/>
                  </a:lnTo>
                  <a:lnTo>
                    <a:pt x="74904" y="835355"/>
                  </a:lnTo>
                  <a:lnTo>
                    <a:pt x="74383" y="835736"/>
                  </a:lnTo>
                  <a:lnTo>
                    <a:pt x="75425" y="836625"/>
                  </a:lnTo>
                  <a:lnTo>
                    <a:pt x="75526" y="837895"/>
                  </a:lnTo>
                  <a:lnTo>
                    <a:pt x="75628" y="839165"/>
                  </a:lnTo>
                  <a:lnTo>
                    <a:pt x="73571" y="841705"/>
                  </a:lnTo>
                  <a:lnTo>
                    <a:pt x="75018" y="841705"/>
                  </a:lnTo>
                  <a:lnTo>
                    <a:pt x="74307" y="844245"/>
                  </a:lnTo>
                  <a:lnTo>
                    <a:pt x="75425" y="841705"/>
                  </a:lnTo>
                  <a:lnTo>
                    <a:pt x="76327" y="842975"/>
                  </a:lnTo>
                  <a:lnTo>
                    <a:pt x="75603" y="844245"/>
                  </a:lnTo>
                  <a:lnTo>
                    <a:pt x="75133" y="846797"/>
                  </a:lnTo>
                  <a:lnTo>
                    <a:pt x="75679" y="848055"/>
                  </a:lnTo>
                  <a:lnTo>
                    <a:pt x="71196" y="849147"/>
                  </a:lnTo>
                  <a:lnTo>
                    <a:pt x="71196" y="858215"/>
                  </a:lnTo>
                  <a:lnTo>
                    <a:pt x="68808" y="859129"/>
                  </a:lnTo>
                  <a:lnTo>
                    <a:pt x="68681" y="857250"/>
                  </a:lnTo>
                  <a:lnTo>
                    <a:pt x="68668" y="856945"/>
                  </a:lnTo>
                  <a:lnTo>
                    <a:pt x="69367" y="856945"/>
                  </a:lnTo>
                  <a:lnTo>
                    <a:pt x="69875" y="858215"/>
                  </a:lnTo>
                  <a:lnTo>
                    <a:pt x="71196" y="858215"/>
                  </a:lnTo>
                  <a:lnTo>
                    <a:pt x="71196" y="849147"/>
                  </a:lnTo>
                  <a:lnTo>
                    <a:pt x="70446" y="849325"/>
                  </a:lnTo>
                  <a:lnTo>
                    <a:pt x="70535" y="853135"/>
                  </a:lnTo>
                  <a:lnTo>
                    <a:pt x="69176" y="854405"/>
                  </a:lnTo>
                  <a:lnTo>
                    <a:pt x="68326" y="851865"/>
                  </a:lnTo>
                  <a:lnTo>
                    <a:pt x="67297" y="853135"/>
                  </a:lnTo>
                  <a:lnTo>
                    <a:pt x="67322" y="855675"/>
                  </a:lnTo>
                  <a:lnTo>
                    <a:pt x="67449" y="857250"/>
                  </a:lnTo>
                  <a:lnTo>
                    <a:pt x="67576" y="858215"/>
                  </a:lnTo>
                  <a:lnTo>
                    <a:pt x="67691" y="859129"/>
                  </a:lnTo>
                  <a:lnTo>
                    <a:pt x="67741" y="859485"/>
                  </a:lnTo>
                  <a:lnTo>
                    <a:pt x="67868" y="860437"/>
                  </a:lnTo>
                  <a:lnTo>
                    <a:pt x="67906" y="860755"/>
                  </a:lnTo>
                  <a:lnTo>
                    <a:pt x="68008" y="861517"/>
                  </a:lnTo>
                  <a:lnTo>
                    <a:pt x="68072" y="862025"/>
                  </a:lnTo>
                  <a:lnTo>
                    <a:pt x="68453" y="860755"/>
                  </a:lnTo>
                  <a:lnTo>
                    <a:pt x="68541" y="860437"/>
                  </a:lnTo>
                  <a:lnTo>
                    <a:pt x="70535" y="863295"/>
                  </a:lnTo>
                  <a:lnTo>
                    <a:pt x="67805" y="865835"/>
                  </a:lnTo>
                  <a:lnTo>
                    <a:pt x="64033" y="864565"/>
                  </a:lnTo>
                  <a:lnTo>
                    <a:pt x="60579" y="868375"/>
                  </a:lnTo>
                  <a:lnTo>
                    <a:pt x="62865" y="872185"/>
                  </a:lnTo>
                  <a:lnTo>
                    <a:pt x="61569" y="874725"/>
                  </a:lnTo>
                  <a:lnTo>
                    <a:pt x="61023" y="875995"/>
                  </a:lnTo>
                  <a:lnTo>
                    <a:pt x="61633" y="877265"/>
                  </a:lnTo>
                  <a:lnTo>
                    <a:pt x="61328" y="878535"/>
                  </a:lnTo>
                  <a:lnTo>
                    <a:pt x="60172" y="880935"/>
                  </a:lnTo>
                  <a:lnTo>
                    <a:pt x="60096" y="881075"/>
                  </a:lnTo>
                  <a:lnTo>
                    <a:pt x="59791" y="881075"/>
                  </a:lnTo>
                  <a:lnTo>
                    <a:pt x="59423" y="882345"/>
                  </a:lnTo>
                  <a:lnTo>
                    <a:pt x="58178" y="882345"/>
                  </a:lnTo>
                  <a:lnTo>
                    <a:pt x="56984" y="883615"/>
                  </a:lnTo>
                  <a:lnTo>
                    <a:pt x="55549" y="884885"/>
                  </a:lnTo>
                  <a:lnTo>
                    <a:pt x="56718" y="884885"/>
                  </a:lnTo>
                  <a:lnTo>
                    <a:pt x="52603" y="892505"/>
                  </a:lnTo>
                  <a:lnTo>
                    <a:pt x="55638" y="892505"/>
                  </a:lnTo>
                  <a:lnTo>
                    <a:pt x="54419" y="893775"/>
                  </a:lnTo>
                  <a:lnTo>
                    <a:pt x="53149" y="895045"/>
                  </a:lnTo>
                  <a:lnTo>
                    <a:pt x="51816" y="896315"/>
                  </a:lnTo>
                  <a:lnTo>
                    <a:pt x="49834" y="900125"/>
                  </a:lnTo>
                  <a:lnTo>
                    <a:pt x="50317" y="901395"/>
                  </a:lnTo>
                  <a:lnTo>
                    <a:pt x="51079" y="902665"/>
                  </a:lnTo>
                  <a:lnTo>
                    <a:pt x="51816" y="903935"/>
                  </a:lnTo>
                  <a:lnTo>
                    <a:pt x="52832" y="903935"/>
                  </a:lnTo>
                  <a:lnTo>
                    <a:pt x="51333" y="906475"/>
                  </a:lnTo>
                  <a:lnTo>
                    <a:pt x="49644" y="907745"/>
                  </a:lnTo>
                  <a:lnTo>
                    <a:pt x="46812" y="911555"/>
                  </a:lnTo>
                  <a:lnTo>
                    <a:pt x="46888" y="910285"/>
                  </a:lnTo>
                  <a:lnTo>
                    <a:pt x="46964" y="909015"/>
                  </a:lnTo>
                  <a:lnTo>
                    <a:pt x="46012" y="910285"/>
                  </a:lnTo>
                  <a:lnTo>
                    <a:pt x="44716" y="912825"/>
                  </a:lnTo>
                  <a:lnTo>
                    <a:pt x="46304" y="911555"/>
                  </a:lnTo>
                  <a:lnTo>
                    <a:pt x="45440" y="912825"/>
                  </a:lnTo>
                  <a:lnTo>
                    <a:pt x="45466" y="915365"/>
                  </a:lnTo>
                  <a:lnTo>
                    <a:pt x="48133" y="912825"/>
                  </a:lnTo>
                  <a:lnTo>
                    <a:pt x="50850" y="911555"/>
                  </a:lnTo>
                  <a:lnTo>
                    <a:pt x="50927" y="912825"/>
                  </a:lnTo>
                  <a:lnTo>
                    <a:pt x="52755" y="911555"/>
                  </a:lnTo>
                  <a:lnTo>
                    <a:pt x="55016" y="909015"/>
                  </a:lnTo>
                  <a:lnTo>
                    <a:pt x="57124" y="909015"/>
                  </a:lnTo>
                  <a:lnTo>
                    <a:pt x="60693" y="906475"/>
                  </a:lnTo>
                  <a:lnTo>
                    <a:pt x="60553" y="905205"/>
                  </a:lnTo>
                  <a:lnTo>
                    <a:pt x="60883" y="907745"/>
                  </a:lnTo>
                  <a:lnTo>
                    <a:pt x="65811" y="905205"/>
                  </a:lnTo>
                  <a:lnTo>
                    <a:pt x="74168" y="902665"/>
                  </a:lnTo>
                  <a:lnTo>
                    <a:pt x="78168" y="901395"/>
                  </a:lnTo>
                  <a:lnTo>
                    <a:pt x="80632" y="901395"/>
                  </a:lnTo>
                  <a:lnTo>
                    <a:pt x="80479" y="901471"/>
                  </a:lnTo>
                  <a:lnTo>
                    <a:pt x="81165" y="901395"/>
                  </a:lnTo>
                  <a:lnTo>
                    <a:pt x="81737" y="901331"/>
                  </a:lnTo>
                  <a:lnTo>
                    <a:pt x="81572" y="901242"/>
                  </a:lnTo>
                  <a:lnTo>
                    <a:pt x="84315" y="900125"/>
                  </a:lnTo>
                  <a:lnTo>
                    <a:pt x="88099" y="898855"/>
                  </a:lnTo>
                  <a:lnTo>
                    <a:pt x="90982" y="897585"/>
                  </a:lnTo>
                  <a:lnTo>
                    <a:pt x="95148" y="897585"/>
                  </a:lnTo>
                  <a:lnTo>
                    <a:pt x="91859" y="893775"/>
                  </a:lnTo>
                  <a:lnTo>
                    <a:pt x="96989" y="892505"/>
                  </a:lnTo>
                  <a:lnTo>
                    <a:pt x="100088" y="893775"/>
                  </a:lnTo>
                  <a:lnTo>
                    <a:pt x="94907" y="895045"/>
                  </a:lnTo>
                  <a:lnTo>
                    <a:pt x="96672" y="895045"/>
                  </a:lnTo>
                  <a:lnTo>
                    <a:pt x="98793" y="898855"/>
                  </a:lnTo>
                  <a:lnTo>
                    <a:pt x="102082" y="892505"/>
                  </a:lnTo>
                  <a:lnTo>
                    <a:pt x="106083" y="893775"/>
                  </a:lnTo>
                  <a:lnTo>
                    <a:pt x="105410" y="895045"/>
                  </a:lnTo>
                  <a:lnTo>
                    <a:pt x="108305" y="895045"/>
                  </a:lnTo>
                  <a:lnTo>
                    <a:pt x="110693" y="891235"/>
                  </a:lnTo>
                  <a:lnTo>
                    <a:pt x="114503" y="890016"/>
                  </a:lnTo>
                  <a:lnTo>
                    <a:pt x="114655" y="890016"/>
                  </a:lnTo>
                  <a:lnTo>
                    <a:pt x="114909" y="891235"/>
                  </a:lnTo>
                  <a:lnTo>
                    <a:pt x="116827" y="887425"/>
                  </a:lnTo>
                  <a:lnTo>
                    <a:pt x="119227" y="886155"/>
                  </a:lnTo>
                  <a:lnTo>
                    <a:pt x="86868" y="886155"/>
                  </a:lnTo>
                  <a:lnTo>
                    <a:pt x="79730" y="886155"/>
                  </a:lnTo>
                  <a:lnTo>
                    <a:pt x="81635" y="887425"/>
                  </a:lnTo>
                  <a:lnTo>
                    <a:pt x="79679" y="887425"/>
                  </a:lnTo>
                  <a:lnTo>
                    <a:pt x="76466" y="888695"/>
                  </a:lnTo>
                  <a:lnTo>
                    <a:pt x="75679" y="890016"/>
                  </a:lnTo>
                  <a:lnTo>
                    <a:pt x="75044" y="890016"/>
                  </a:lnTo>
                  <a:lnTo>
                    <a:pt x="74739" y="891235"/>
                  </a:lnTo>
                  <a:lnTo>
                    <a:pt x="73266" y="890016"/>
                  </a:lnTo>
                  <a:lnTo>
                    <a:pt x="72072" y="892505"/>
                  </a:lnTo>
                  <a:lnTo>
                    <a:pt x="73190" y="890016"/>
                  </a:lnTo>
                  <a:lnTo>
                    <a:pt x="73406" y="889736"/>
                  </a:lnTo>
                  <a:lnTo>
                    <a:pt x="73723" y="889050"/>
                  </a:lnTo>
                  <a:lnTo>
                    <a:pt x="72872" y="890016"/>
                  </a:lnTo>
                  <a:lnTo>
                    <a:pt x="71424" y="891235"/>
                  </a:lnTo>
                  <a:lnTo>
                    <a:pt x="70827" y="891235"/>
                  </a:lnTo>
                  <a:lnTo>
                    <a:pt x="73037" y="888695"/>
                  </a:lnTo>
                  <a:lnTo>
                    <a:pt x="72656" y="888695"/>
                  </a:lnTo>
                  <a:lnTo>
                    <a:pt x="72136" y="889050"/>
                  </a:lnTo>
                  <a:lnTo>
                    <a:pt x="71348" y="889939"/>
                  </a:lnTo>
                  <a:lnTo>
                    <a:pt x="71488" y="889736"/>
                  </a:lnTo>
                  <a:lnTo>
                    <a:pt x="72123" y="889050"/>
                  </a:lnTo>
                  <a:lnTo>
                    <a:pt x="71145" y="889736"/>
                  </a:lnTo>
                  <a:lnTo>
                    <a:pt x="70650" y="888695"/>
                  </a:lnTo>
                  <a:lnTo>
                    <a:pt x="69761" y="888695"/>
                  </a:lnTo>
                  <a:lnTo>
                    <a:pt x="72859" y="887425"/>
                  </a:lnTo>
                  <a:lnTo>
                    <a:pt x="72466" y="887425"/>
                  </a:lnTo>
                  <a:lnTo>
                    <a:pt x="72199" y="886155"/>
                  </a:lnTo>
                  <a:lnTo>
                    <a:pt x="71932" y="886155"/>
                  </a:lnTo>
                  <a:lnTo>
                    <a:pt x="71805" y="884885"/>
                  </a:lnTo>
                  <a:lnTo>
                    <a:pt x="71970" y="884885"/>
                  </a:lnTo>
                  <a:lnTo>
                    <a:pt x="72898" y="879995"/>
                  </a:lnTo>
                  <a:lnTo>
                    <a:pt x="75603" y="881075"/>
                  </a:lnTo>
                  <a:lnTo>
                    <a:pt x="76746" y="874864"/>
                  </a:lnTo>
                  <a:lnTo>
                    <a:pt x="73075" y="879055"/>
                  </a:lnTo>
                  <a:lnTo>
                    <a:pt x="73177" y="878535"/>
                  </a:lnTo>
                  <a:lnTo>
                    <a:pt x="74142" y="875995"/>
                  </a:lnTo>
                  <a:lnTo>
                    <a:pt x="75171" y="872185"/>
                  </a:lnTo>
                  <a:lnTo>
                    <a:pt x="76911" y="872972"/>
                  </a:lnTo>
                  <a:lnTo>
                    <a:pt x="76758" y="872185"/>
                  </a:lnTo>
                  <a:lnTo>
                    <a:pt x="76009" y="868375"/>
                  </a:lnTo>
                  <a:lnTo>
                    <a:pt x="77647" y="865835"/>
                  </a:lnTo>
                  <a:lnTo>
                    <a:pt x="79286" y="863295"/>
                  </a:lnTo>
                  <a:lnTo>
                    <a:pt x="80352" y="860755"/>
                  </a:lnTo>
                  <a:lnTo>
                    <a:pt x="80289" y="862025"/>
                  </a:lnTo>
                  <a:lnTo>
                    <a:pt x="80162" y="864565"/>
                  </a:lnTo>
                  <a:lnTo>
                    <a:pt x="80441" y="864565"/>
                  </a:lnTo>
                  <a:lnTo>
                    <a:pt x="81280" y="860755"/>
                  </a:lnTo>
                  <a:lnTo>
                    <a:pt x="81838" y="858215"/>
                  </a:lnTo>
                  <a:lnTo>
                    <a:pt x="82804" y="856945"/>
                  </a:lnTo>
                  <a:lnTo>
                    <a:pt x="84747" y="854405"/>
                  </a:lnTo>
                  <a:lnTo>
                    <a:pt x="85725" y="853135"/>
                  </a:lnTo>
                  <a:lnTo>
                    <a:pt x="86461" y="846797"/>
                  </a:lnTo>
                  <a:lnTo>
                    <a:pt x="86715" y="846797"/>
                  </a:lnTo>
                  <a:lnTo>
                    <a:pt x="86715" y="847204"/>
                  </a:lnTo>
                  <a:lnTo>
                    <a:pt x="86652" y="847458"/>
                  </a:lnTo>
                  <a:lnTo>
                    <a:pt x="86563" y="848829"/>
                  </a:lnTo>
                  <a:lnTo>
                    <a:pt x="86715" y="848042"/>
                  </a:lnTo>
                  <a:lnTo>
                    <a:pt x="86728" y="847521"/>
                  </a:lnTo>
                  <a:lnTo>
                    <a:pt x="86753" y="848055"/>
                  </a:lnTo>
                  <a:lnTo>
                    <a:pt x="87109" y="846797"/>
                  </a:lnTo>
                  <a:lnTo>
                    <a:pt x="88099" y="845680"/>
                  </a:lnTo>
                  <a:lnTo>
                    <a:pt x="88404" y="845680"/>
                  </a:lnTo>
                  <a:lnTo>
                    <a:pt x="86868" y="844245"/>
                  </a:lnTo>
                  <a:lnTo>
                    <a:pt x="86766" y="845680"/>
                  </a:lnTo>
                  <a:lnTo>
                    <a:pt x="86448" y="845680"/>
                  </a:lnTo>
                  <a:lnTo>
                    <a:pt x="84137" y="846797"/>
                  </a:lnTo>
                  <a:lnTo>
                    <a:pt x="84213" y="845680"/>
                  </a:lnTo>
                  <a:lnTo>
                    <a:pt x="84315" y="844245"/>
                  </a:lnTo>
                  <a:lnTo>
                    <a:pt x="84404" y="842975"/>
                  </a:lnTo>
                  <a:lnTo>
                    <a:pt x="84493" y="841705"/>
                  </a:lnTo>
                  <a:lnTo>
                    <a:pt x="84582" y="840435"/>
                  </a:lnTo>
                  <a:lnTo>
                    <a:pt x="83654" y="839165"/>
                  </a:lnTo>
                  <a:lnTo>
                    <a:pt x="86664" y="842975"/>
                  </a:lnTo>
                  <a:lnTo>
                    <a:pt x="86766" y="839165"/>
                  </a:lnTo>
                  <a:lnTo>
                    <a:pt x="86880" y="834085"/>
                  </a:lnTo>
                  <a:lnTo>
                    <a:pt x="90449" y="839165"/>
                  </a:lnTo>
                  <a:lnTo>
                    <a:pt x="90487" y="837895"/>
                  </a:lnTo>
                  <a:lnTo>
                    <a:pt x="90233" y="836625"/>
                  </a:lnTo>
                  <a:lnTo>
                    <a:pt x="89281" y="836625"/>
                  </a:lnTo>
                  <a:lnTo>
                    <a:pt x="89992" y="835355"/>
                  </a:lnTo>
                  <a:lnTo>
                    <a:pt x="90639" y="835355"/>
                  </a:lnTo>
                  <a:lnTo>
                    <a:pt x="91198" y="837895"/>
                  </a:lnTo>
                  <a:lnTo>
                    <a:pt x="91592" y="835736"/>
                  </a:lnTo>
                  <a:lnTo>
                    <a:pt x="91655" y="835355"/>
                  </a:lnTo>
                  <a:lnTo>
                    <a:pt x="92113" y="832815"/>
                  </a:lnTo>
                  <a:lnTo>
                    <a:pt x="90131" y="834085"/>
                  </a:lnTo>
                  <a:lnTo>
                    <a:pt x="91643" y="830275"/>
                  </a:lnTo>
                  <a:lnTo>
                    <a:pt x="92278" y="830275"/>
                  </a:lnTo>
                  <a:lnTo>
                    <a:pt x="92227" y="831545"/>
                  </a:lnTo>
                  <a:lnTo>
                    <a:pt x="92824" y="831545"/>
                  </a:lnTo>
                  <a:lnTo>
                    <a:pt x="92494" y="830275"/>
                  </a:lnTo>
                  <a:lnTo>
                    <a:pt x="91909" y="828065"/>
                  </a:lnTo>
                  <a:lnTo>
                    <a:pt x="91846" y="827811"/>
                  </a:lnTo>
                  <a:lnTo>
                    <a:pt x="92430" y="826465"/>
                  </a:lnTo>
                  <a:lnTo>
                    <a:pt x="93624" y="823925"/>
                  </a:lnTo>
                  <a:lnTo>
                    <a:pt x="93941" y="825246"/>
                  </a:lnTo>
                  <a:lnTo>
                    <a:pt x="94576" y="823925"/>
                  </a:lnTo>
                  <a:lnTo>
                    <a:pt x="94805" y="823620"/>
                  </a:lnTo>
                  <a:lnTo>
                    <a:pt x="96139" y="820115"/>
                  </a:lnTo>
                  <a:lnTo>
                    <a:pt x="94932" y="816305"/>
                  </a:lnTo>
                  <a:lnTo>
                    <a:pt x="94526" y="815035"/>
                  </a:lnTo>
                  <a:lnTo>
                    <a:pt x="95415" y="813765"/>
                  </a:lnTo>
                  <a:lnTo>
                    <a:pt x="98094" y="809955"/>
                  </a:lnTo>
                  <a:lnTo>
                    <a:pt x="100177" y="812495"/>
                  </a:lnTo>
                  <a:lnTo>
                    <a:pt x="100088" y="811225"/>
                  </a:lnTo>
                  <a:lnTo>
                    <a:pt x="99987" y="809955"/>
                  </a:lnTo>
                  <a:lnTo>
                    <a:pt x="99898" y="808685"/>
                  </a:lnTo>
                  <a:lnTo>
                    <a:pt x="99809" y="807415"/>
                  </a:lnTo>
                  <a:lnTo>
                    <a:pt x="102336" y="808685"/>
                  </a:lnTo>
                  <a:lnTo>
                    <a:pt x="102514" y="807415"/>
                  </a:lnTo>
                  <a:lnTo>
                    <a:pt x="102704" y="806145"/>
                  </a:lnTo>
                  <a:lnTo>
                    <a:pt x="102882" y="804875"/>
                  </a:lnTo>
                  <a:lnTo>
                    <a:pt x="101206" y="806145"/>
                  </a:lnTo>
                  <a:lnTo>
                    <a:pt x="102362" y="803605"/>
                  </a:lnTo>
                  <a:lnTo>
                    <a:pt x="101587" y="799795"/>
                  </a:lnTo>
                  <a:lnTo>
                    <a:pt x="103327" y="798525"/>
                  </a:lnTo>
                  <a:lnTo>
                    <a:pt x="103416" y="799795"/>
                  </a:lnTo>
                  <a:lnTo>
                    <a:pt x="103492" y="801065"/>
                  </a:lnTo>
                  <a:lnTo>
                    <a:pt x="104470" y="797267"/>
                  </a:lnTo>
                  <a:lnTo>
                    <a:pt x="105117" y="794715"/>
                  </a:lnTo>
                  <a:lnTo>
                    <a:pt x="103149" y="797115"/>
                  </a:lnTo>
                  <a:lnTo>
                    <a:pt x="103022" y="797267"/>
                  </a:lnTo>
                  <a:lnTo>
                    <a:pt x="102908" y="794715"/>
                  </a:lnTo>
                  <a:lnTo>
                    <a:pt x="100342" y="796861"/>
                  </a:lnTo>
                  <a:lnTo>
                    <a:pt x="100050" y="797052"/>
                  </a:lnTo>
                  <a:lnTo>
                    <a:pt x="100088" y="796861"/>
                  </a:lnTo>
                  <a:lnTo>
                    <a:pt x="102006" y="793445"/>
                  </a:lnTo>
                  <a:lnTo>
                    <a:pt x="101955" y="794715"/>
                  </a:lnTo>
                  <a:lnTo>
                    <a:pt x="102349" y="793445"/>
                  </a:lnTo>
                  <a:lnTo>
                    <a:pt x="103149" y="790905"/>
                  </a:lnTo>
                  <a:lnTo>
                    <a:pt x="105016" y="789724"/>
                  </a:lnTo>
                  <a:lnTo>
                    <a:pt x="105156" y="789724"/>
                  </a:lnTo>
                  <a:lnTo>
                    <a:pt x="104686" y="785825"/>
                  </a:lnTo>
                  <a:lnTo>
                    <a:pt x="106095" y="784555"/>
                  </a:lnTo>
                  <a:lnTo>
                    <a:pt x="107086" y="784555"/>
                  </a:lnTo>
                  <a:lnTo>
                    <a:pt x="108597" y="785825"/>
                  </a:lnTo>
                  <a:lnTo>
                    <a:pt x="109245" y="785825"/>
                  </a:lnTo>
                  <a:lnTo>
                    <a:pt x="108508" y="784555"/>
                  </a:lnTo>
                  <a:lnTo>
                    <a:pt x="107772" y="783285"/>
                  </a:lnTo>
                  <a:lnTo>
                    <a:pt x="111290" y="779475"/>
                  </a:lnTo>
                  <a:lnTo>
                    <a:pt x="109994" y="777214"/>
                  </a:lnTo>
                  <a:lnTo>
                    <a:pt x="109893" y="777049"/>
                  </a:lnTo>
                  <a:lnTo>
                    <a:pt x="110210" y="777049"/>
                  </a:lnTo>
                  <a:lnTo>
                    <a:pt x="111353" y="778205"/>
                  </a:lnTo>
                  <a:lnTo>
                    <a:pt x="111683" y="778205"/>
                  </a:lnTo>
                  <a:lnTo>
                    <a:pt x="111226" y="777214"/>
                  </a:lnTo>
                  <a:lnTo>
                    <a:pt x="111150" y="777049"/>
                  </a:lnTo>
                  <a:lnTo>
                    <a:pt x="110515" y="775665"/>
                  </a:lnTo>
                  <a:lnTo>
                    <a:pt x="112788" y="775665"/>
                  </a:lnTo>
                  <a:lnTo>
                    <a:pt x="114630" y="771855"/>
                  </a:lnTo>
                  <a:lnTo>
                    <a:pt x="112737" y="773201"/>
                  </a:lnTo>
                  <a:lnTo>
                    <a:pt x="113360" y="771855"/>
                  </a:lnTo>
                  <a:lnTo>
                    <a:pt x="115176" y="768045"/>
                  </a:lnTo>
                  <a:lnTo>
                    <a:pt x="115163" y="762965"/>
                  </a:lnTo>
                  <a:lnTo>
                    <a:pt x="115874" y="761885"/>
                  </a:lnTo>
                  <a:lnTo>
                    <a:pt x="117665" y="759155"/>
                  </a:lnTo>
                  <a:lnTo>
                    <a:pt x="120586" y="759155"/>
                  </a:lnTo>
                  <a:lnTo>
                    <a:pt x="121386" y="756615"/>
                  </a:lnTo>
                  <a:lnTo>
                    <a:pt x="121412" y="755345"/>
                  </a:lnTo>
                  <a:lnTo>
                    <a:pt x="121539" y="749668"/>
                  </a:lnTo>
                  <a:lnTo>
                    <a:pt x="121551" y="748995"/>
                  </a:lnTo>
                  <a:lnTo>
                    <a:pt x="123698" y="745286"/>
                  </a:lnTo>
                  <a:lnTo>
                    <a:pt x="123875" y="745286"/>
                  </a:lnTo>
                  <a:lnTo>
                    <a:pt x="120675" y="742645"/>
                  </a:lnTo>
                  <a:lnTo>
                    <a:pt x="127215" y="741375"/>
                  </a:lnTo>
                  <a:lnTo>
                    <a:pt x="126758" y="737565"/>
                  </a:lnTo>
                  <a:lnTo>
                    <a:pt x="128104" y="738670"/>
                  </a:lnTo>
                  <a:lnTo>
                    <a:pt x="128727" y="737565"/>
                  </a:lnTo>
                  <a:lnTo>
                    <a:pt x="130175" y="735025"/>
                  </a:lnTo>
                  <a:lnTo>
                    <a:pt x="130238" y="733907"/>
                  </a:lnTo>
                  <a:lnTo>
                    <a:pt x="130327" y="732485"/>
                  </a:lnTo>
                  <a:lnTo>
                    <a:pt x="130403" y="731215"/>
                  </a:lnTo>
                  <a:lnTo>
                    <a:pt x="130479" y="729945"/>
                  </a:lnTo>
                  <a:lnTo>
                    <a:pt x="131851" y="723595"/>
                  </a:lnTo>
                  <a:lnTo>
                    <a:pt x="132422" y="724865"/>
                  </a:lnTo>
                  <a:lnTo>
                    <a:pt x="133299" y="723595"/>
                  </a:lnTo>
                  <a:lnTo>
                    <a:pt x="134162" y="722325"/>
                  </a:lnTo>
                  <a:lnTo>
                    <a:pt x="135394" y="718515"/>
                  </a:lnTo>
                  <a:lnTo>
                    <a:pt x="136105" y="717245"/>
                  </a:lnTo>
                  <a:lnTo>
                    <a:pt x="136817" y="715975"/>
                  </a:lnTo>
                  <a:lnTo>
                    <a:pt x="136245" y="714705"/>
                  </a:lnTo>
                  <a:lnTo>
                    <a:pt x="136982" y="713435"/>
                  </a:lnTo>
                  <a:lnTo>
                    <a:pt x="135343" y="714705"/>
                  </a:lnTo>
                  <a:lnTo>
                    <a:pt x="139433" y="709625"/>
                  </a:lnTo>
                  <a:lnTo>
                    <a:pt x="139738" y="708355"/>
                  </a:lnTo>
                  <a:lnTo>
                    <a:pt x="140970" y="703275"/>
                  </a:lnTo>
                  <a:lnTo>
                    <a:pt x="141236" y="702005"/>
                  </a:lnTo>
                  <a:close/>
                </a:path>
                <a:path w="756284" h="996950">
                  <a:moveTo>
                    <a:pt x="148996" y="683882"/>
                  </a:moveTo>
                  <a:lnTo>
                    <a:pt x="148869" y="683856"/>
                  </a:lnTo>
                  <a:lnTo>
                    <a:pt x="148628" y="683983"/>
                  </a:lnTo>
                  <a:lnTo>
                    <a:pt x="148348" y="684161"/>
                  </a:lnTo>
                  <a:lnTo>
                    <a:pt x="148539" y="684161"/>
                  </a:lnTo>
                  <a:lnTo>
                    <a:pt x="148755" y="684098"/>
                  </a:lnTo>
                  <a:lnTo>
                    <a:pt x="148996" y="683882"/>
                  </a:lnTo>
                  <a:close/>
                </a:path>
                <a:path w="756284" h="996950">
                  <a:moveTo>
                    <a:pt x="151688" y="652856"/>
                  </a:moveTo>
                  <a:lnTo>
                    <a:pt x="150114" y="654748"/>
                  </a:lnTo>
                  <a:lnTo>
                    <a:pt x="149771" y="654481"/>
                  </a:lnTo>
                  <a:lnTo>
                    <a:pt x="149860" y="656094"/>
                  </a:lnTo>
                  <a:lnTo>
                    <a:pt x="149885" y="656501"/>
                  </a:lnTo>
                  <a:lnTo>
                    <a:pt x="151142" y="655142"/>
                  </a:lnTo>
                  <a:lnTo>
                    <a:pt x="151688" y="652856"/>
                  </a:lnTo>
                  <a:close/>
                </a:path>
                <a:path w="756284" h="996950">
                  <a:moveTo>
                    <a:pt x="157568" y="638403"/>
                  </a:moveTo>
                  <a:lnTo>
                    <a:pt x="153454" y="642620"/>
                  </a:lnTo>
                  <a:lnTo>
                    <a:pt x="157137" y="639826"/>
                  </a:lnTo>
                  <a:lnTo>
                    <a:pt x="157568" y="638403"/>
                  </a:lnTo>
                  <a:close/>
                </a:path>
                <a:path w="756284" h="996950">
                  <a:moveTo>
                    <a:pt x="158584" y="644855"/>
                  </a:moveTo>
                  <a:lnTo>
                    <a:pt x="157683" y="647903"/>
                  </a:lnTo>
                  <a:lnTo>
                    <a:pt x="156362" y="647395"/>
                  </a:lnTo>
                  <a:lnTo>
                    <a:pt x="157467" y="648665"/>
                  </a:lnTo>
                  <a:lnTo>
                    <a:pt x="157607" y="648182"/>
                  </a:lnTo>
                  <a:lnTo>
                    <a:pt x="157683" y="647941"/>
                  </a:lnTo>
                  <a:lnTo>
                    <a:pt x="157810" y="647941"/>
                  </a:lnTo>
                  <a:lnTo>
                    <a:pt x="158457" y="648182"/>
                  </a:lnTo>
                  <a:lnTo>
                    <a:pt x="158534" y="646125"/>
                  </a:lnTo>
                  <a:lnTo>
                    <a:pt x="158584" y="644855"/>
                  </a:lnTo>
                  <a:close/>
                </a:path>
                <a:path w="756284" h="996950">
                  <a:moveTo>
                    <a:pt x="159181" y="639521"/>
                  </a:moveTo>
                  <a:lnTo>
                    <a:pt x="158838" y="639521"/>
                  </a:lnTo>
                  <a:lnTo>
                    <a:pt x="157391" y="642620"/>
                  </a:lnTo>
                  <a:lnTo>
                    <a:pt x="159181" y="639521"/>
                  </a:lnTo>
                  <a:close/>
                </a:path>
                <a:path w="756284" h="996950">
                  <a:moveTo>
                    <a:pt x="159550" y="637997"/>
                  </a:moveTo>
                  <a:lnTo>
                    <a:pt x="157137" y="639826"/>
                  </a:lnTo>
                  <a:lnTo>
                    <a:pt x="156997" y="640295"/>
                  </a:lnTo>
                  <a:lnTo>
                    <a:pt x="158838" y="639521"/>
                  </a:lnTo>
                  <a:lnTo>
                    <a:pt x="159550" y="637997"/>
                  </a:lnTo>
                  <a:close/>
                </a:path>
                <a:path w="756284" h="996950">
                  <a:moveTo>
                    <a:pt x="163017" y="194310"/>
                  </a:moveTo>
                  <a:lnTo>
                    <a:pt x="162293" y="194310"/>
                  </a:lnTo>
                  <a:lnTo>
                    <a:pt x="161480" y="195580"/>
                  </a:lnTo>
                  <a:lnTo>
                    <a:pt x="163017" y="194310"/>
                  </a:lnTo>
                  <a:close/>
                </a:path>
                <a:path w="756284" h="996950">
                  <a:moveTo>
                    <a:pt x="163322" y="194056"/>
                  </a:moveTo>
                  <a:lnTo>
                    <a:pt x="163017" y="194310"/>
                  </a:lnTo>
                  <a:lnTo>
                    <a:pt x="163182" y="194310"/>
                  </a:lnTo>
                  <a:lnTo>
                    <a:pt x="163322" y="194056"/>
                  </a:lnTo>
                  <a:close/>
                </a:path>
                <a:path w="756284" h="996950">
                  <a:moveTo>
                    <a:pt x="165354" y="647941"/>
                  </a:moveTo>
                  <a:lnTo>
                    <a:pt x="164757" y="647395"/>
                  </a:lnTo>
                  <a:lnTo>
                    <a:pt x="164642" y="648665"/>
                  </a:lnTo>
                  <a:lnTo>
                    <a:pt x="164820" y="648665"/>
                  </a:lnTo>
                  <a:lnTo>
                    <a:pt x="165354" y="647941"/>
                  </a:lnTo>
                  <a:close/>
                </a:path>
                <a:path w="756284" h="996950">
                  <a:moveTo>
                    <a:pt x="166662" y="646125"/>
                  </a:moveTo>
                  <a:lnTo>
                    <a:pt x="165354" y="647941"/>
                  </a:lnTo>
                  <a:lnTo>
                    <a:pt x="166154" y="648665"/>
                  </a:lnTo>
                  <a:lnTo>
                    <a:pt x="166662" y="646125"/>
                  </a:lnTo>
                  <a:close/>
                </a:path>
                <a:path w="756284" h="996950">
                  <a:moveTo>
                    <a:pt x="171132" y="576148"/>
                  </a:moveTo>
                  <a:lnTo>
                    <a:pt x="170675" y="575348"/>
                  </a:lnTo>
                  <a:lnTo>
                    <a:pt x="169760" y="574040"/>
                  </a:lnTo>
                  <a:lnTo>
                    <a:pt x="169189" y="574040"/>
                  </a:lnTo>
                  <a:lnTo>
                    <a:pt x="171132" y="576148"/>
                  </a:lnTo>
                  <a:close/>
                </a:path>
                <a:path w="756284" h="996950">
                  <a:moveTo>
                    <a:pt x="171577" y="574040"/>
                  </a:moveTo>
                  <a:lnTo>
                    <a:pt x="167995" y="571500"/>
                  </a:lnTo>
                  <a:lnTo>
                    <a:pt x="169760" y="574040"/>
                  </a:lnTo>
                  <a:lnTo>
                    <a:pt x="171577" y="574040"/>
                  </a:lnTo>
                  <a:close/>
                </a:path>
                <a:path w="756284" h="996950">
                  <a:moveTo>
                    <a:pt x="172339" y="570966"/>
                  </a:moveTo>
                  <a:lnTo>
                    <a:pt x="171183" y="569836"/>
                  </a:lnTo>
                  <a:lnTo>
                    <a:pt x="169786" y="568401"/>
                  </a:lnTo>
                  <a:lnTo>
                    <a:pt x="168643" y="568058"/>
                  </a:lnTo>
                  <a:lnTo>
                    <a:pt x="172339" y="570966"/>
                  </a:lnTo>
                  <a:close/>
                </a:path>
                <a:path w="756284" h="996950">
                  <a:moveTo>
                    <a:pt x="173672" y="618185"/>
                  </a:moveTo>
                  <a:lnTo>
                    <a:pt x="173126" y="618185"/>
                  </a:lnTo>
                  <a:lnTo>
                    <a:pt x="170459" y="618185"/>
                  </a:lnTo>
                  <a:lnTo>
                    <a:pt x="168452" y="618185"/>
                  </a:lnTo>
                  <a:lnTo>
                    <a:pt x="170840" y="619455"/>
                  </a:lnTo>
                  <a:lnTo>
                    <a:pt x="168567" y="620725"/>
                  </a:lnTo>
                  <a:lnTo>
                    <a:pt x="168135" y="620725"/>
                  </a:lnTo>
                  <a:lnTo>
                    <a:pt x="168033" y="623265"/>
                  </a:lnTo>
                  <a:lnTo>
                    <a:pt x="167652" y="621995"/>
                  </a:lnTo>
                  <a:lnTo>
                    <a:pt x="165874" y="621995"/>
                  </a:lnTo>
                  <a:lnTo>
                    <a:pt x="163766" y="624535"/>
                  </a:lnTo>
                  <a:lnTo>
                    <a:pt x="166344" y="628345"/>
                  </a:lnTo>
                  <a:lnTo>
                    <a:pt x="163703" y="629615"/>
                  </a:lnTo>
                  <a:lnTo>
                    <a:pt x="163677" y="628345"/>
                  </a:lnTo>
                  <a:lnTo>
                    <a:pt x="162331" y="634695"/>
                  </a:lnTo>
                  <a:lnTo>
                    <a:pt x="165417" y="629615"/>
                  </a:lnTo>
                  <a:lnTo>
                    <a:pt x="166052" y="634695"/>
                  </a:lnTo>
                  <a:lnTo>
                    <a:pt x="161975" y="635571"/>
                  </a:lnTo>
                  <a:lnTo>
                    <a:pt x="161975" y="639775"/>
                  </a:lnTo>
                  <a:lnTo>
                    <a:pt x="160718" y="640880"/>
                  </a:lnTo>
                  <a:lnTo>
                    <a:pt x="161213" y="638505"/>
                  </a:lnTo>
                  <a:lnTo>
                    <a:pt x="161975" y="639775"/>
                  </a:lnTo>
                  <a:lnTo>
                    <a:pt x="161975" y="635571"/>
                  </a:lnTo>
                  <a:lnTo>
                    <a:pt x="160070" y="635965"/>
                  </a:lnTo>
                  <a:lnTo>
                    <a:pt x="161823" y="637235"/>
                  </a:lnTo>
                  <a:lnTo>
                    <a:pt x="160909" y="638505"/>
                  </a:lnTo>
                  <a:lnTo>
                    <a:pt x="160210" y="638505"/>
                  </a:lnTo>
                  <a:lnTo>
                    <a:pt x="160667" y="640930"/>
                  </a:lnTo>
                  <a:lnTo>
                    <a:pt x="159080" y="642315"/>
                  </a:lnTo>
                  <a:lnTo>
                    <a:pt x="159626" y="647395"/>
                  </a:lnTo>
                  <a:lnTo>
                    <a:pt x="159677" y="647941"/>
                  </a:lnTo>
                  <a:lnTo>
                    <a:pt x="159753" y="648665"/>
                  </a:lnTo>
                  <a:lnTo>
                    <a:pt x="158457" y="648182"/>
                  </a:lnTo>
                  <a:lnTo>
                    <a:pt x="158432" y="648665"/>
                  </a:lnTo>
                  <a:lnTo>
                    <a:pt x="157467" y="648665"/>
                  </a:lnTo>
                  <a:lnTo>
                    <a:pt x="154724" y="648665"/>
                  </a:lnTo>
                  <a:lnTo>
                    <a:pt x="157645" y="652475"/>
                  </a:lnTo>
                  <a:lnTo>
                    <a:pt x="155079" y="653745"/>
                  </a:lnTo>
                  <a:lnTo>
                    <a:pt x="153657" y="652475"/>
                  </a:lnTo>
                  <a:lnTo>
                    <a:pt x="155536" y="651205"/>
                  </a:lnTo>
                  <a:lnTo>
                    <a:pt x="152971" y="652475"/>
                  </a:lnTo>
                  <a:lnTo>
                    <a:pt x="154127" y="653745"/>
                  </a:lnTo>
                  <a:lnTo>
                    <a:pt x="155244" y="655040"/>
                  </a:lnTo>
                  <a:lnTo>
                    <a:pt x="150342" y="657555"/>
                  </a:lnTo>
                  <a:lnTo>
                    <a:pt x="150088" y="659714"/>
                  </a:lnTo>
                  <a:lnTo>
                    <a:pt x="149987" y="659472"/>
                  </a:lnTo>
                  <a:lnTo>
                    <a:pt x="150050" y="658926"/>
                  </a:lnTo>
                  <a:lnTo>
                    <a:pt x="149720" y="658761"/>
                  </a:lnTo>
                  <a:lnTo>
                    <a:pt x="149275" y="658685"/>
                  </a:lnTo>
                  <a:lnTo>
                    <a:pt x="148666" y="658660"/>
                  </a:lnTo>
                  <a:lnTo>
                    <a:pt x="148348" y="659206"/>
                  </a:lnTo>
                  <a:lnTo>
                    <a:pt x="150075" y="660133"/>
                  </a:lnTo>
                  <a:lnTo>
                    <a:pt x="150787" y="660666"/>
                  </a:lnTo>
                  <a:lnTo>
                    <a:pt x="150215" y="660095"/>
                  </a:lnTo>
                  <a:lnTo>
                    <a:pt x="152349" y="660095"/>
                  </a:lnTo>
                  <a:lnTo>
                    <a:pt x="149174" y="665175"/>
                  </a:lnTo>
                  <a:lnTo>
                    <a:pt x="148501" y="668985"/>
                  </a:lnTo>
                  <a:lnTo>
                    <a:pt x="147802" y="667715"/>
                  </a:lnTo>
                  <a:lnTo>
                    <a:pt x="144526" y="674065"/>
                  </a:lnTo>
                  <a:lnTo>
                    <a:pt x="142328" y="677875"/>
                  </a:lnTo>
                  <a:lnTo>
                    <a:pt x="141973" y="677875"/>
                  </a:lnTo>
                  <a:lnTo>
                    <a:pt x="144094" y="679145"/>
                  </a:lnTo>
                  <a:lnTo>
                    <a:pt x="142252" y="681685"/>
                  </a:lnTo>
                  <a:lnTo>
                    <a:pt x="141744" y="685495"/>
                  </a:lnTo>
                  <a:lnTo>
                    <a:pt x="140360" y="684225"/>
                  </a:lnTo>
                  <a:lnTo>
                    <a:pt x="139992" y="682955"/>
                  </a:lnTo>
                  <a:lnTo>
                    <a:pt x="139903" y="681685"/>
                  </a:lnTo>
                  <a:lnTo>
                    <a:pt x="138976" y="684225"/>
                  </a:lnTo>
                  <a:lnTo>
                    <a:pt x="139611" y="685495"/>
                  </a:lnTo>
                  <a:lnTo>
                    <a:pt x="139268" y="688035"/>
                  </a:lnTo>
                  <a:lnTo>
                    <a:pt x="137731" y="686765"/>
                  </a:lnTo>
                  <a:lnTo>
                    <a:pt x="136575" y="689305"/>
                  </a:lnTo>
                  <a:lnTo>
                    <a:pt x="137287" y="693115"/>
                  </a:lnTo>
                  <a:lnTo>
                    <a:pt x="134493" y="696925"/>
                  </a:lnTo>
                  <a:lnTo>
                    <a:pt x="136029" y="698195"/>
                  </a:lnTo>
                  <a:lnTo>
                    <a:pt x="140360" y="695655"/>
                  </a:lnTo>
                  <a:lnTo>
                    <a:pt x="139903" y="699465"/>
                  </a:lnTo>
                  <a:lnTo>
                    <a:pt x="139852" y="699973"/>
                  </a:lnTo>
                  <a:lnTo>
                    <a:pt x="139750" y="700735"/>
                  </a:lnTo>
                  <a:lnTo>
                    <a:pt x="141490" y="700735"/>
                  </a:lnTo>
                  <a:lnTo>
                    <a:pt x="142278" y="696925"/>
                  </a:lnTo>
                  <a:lnTo>
                    <a:pt x="143421" y="695655"/>
                  </a:lnTo>
                  <a:lnTo>
                    <a:pt x="145440" y="693407"/>
                  </a:lnTo>
                  <a:lnTo>
                    <a:pt x="145656" y="694385"/>
                  </a:lnTo>
                  <a:lnTo>
                    <a:pt x="145935" y="694385"/>
                  </a:lnTo>
                  <a:lnTo>
                    <a:pt x="146177" y="693407"/>
                  </a:lnTo>
                  <a:lnTo>
                    <a:pt x="146253" y="693115"/>
                  </a:lnTo>
                  <a:lnTo>
                    <a:pt x="147205" y="689305"/>
                  </a:lnTo>
                  <a:lnTo>
                    <a:pt x="147523" y="688035"/>
                  </a:lnTo>
                  <a:lnTo>
                    <a:pt x="146316" y="688035"/>
                  </a:lnTo>
                  <a:lnTo>
                    <a:pt x="144640" y="689305"/>
                  </a:lnTo>
                  <a:lnTo>
                    <a:pt x="144068" y="688035"/>
                  </a:lnTo>
                  <a:lnTo>
                    <a:pt x="144056" y="686765"/>
                  </a:lnTo>
                  <a:lnTo>
                    <a:pt x="144360" y="685495"/>
                  </a:lnTo>
                  <a:lnTo>
                    <a:pt x="144653" y="684225"/>
                  </a:lnTo>
                  <a:lnTo>
                    <a:pt x="144564" y="688035"/>
                  </a:lnTo>
                  <a:lnTo>
                    <a:pt x="147053" y="685495"/>
                  </a:lnTo>
                  <a:lnTo>
                    <a:pt x="148348" y="684225"/>
                  </a:lnTo>
                  <a:lnTo>
                    <a:pt x="146977" y="684225"/>
                  </a:lnTo>
                  <a:lnTo>
                    <a:pt x="148920" y="682955"/>
                  </a:lnTo>
                  <a:lnTo>
                    <a:pt x="150876" y="681685"/>
                  </a:lnTo>
                  <a:lnTo>
                    <a:pt x="144183" y="682955"/>
                  </a:lnTo>
                  <a:lnTo>
                    <a:pt x="147688" y="679145"/>
                  </a:lnTo>
                  <a:lnTo>
                    <a:pt x="148374" y="679145"/>
                  </a:lnTo>
                  <a:lnTo>
                    <a:pt x="148615" y="677875"/>
                  </a:lnTo>
                  <a:lnTo>
                    <a:pt x="148170" y="675335"/>
                  </a:lnTo>
                  <a:lnTo>
                    <a:pt x="149085" y="674065"/>
                  </a:lnTo>
                  <a:lnTo>
                    <a:pt x="151091" y="674065"/>
                  </a:lnTo>
                  <a:lnTo>
                    <a:pt x="149199" y="676605"/>
                  </a:lnTo>
                  <a:lnTo>
                    <a:pt x="150571" y="676605"/>
                  </a:lnTo>
                  <a:lnTo>
                    <a:pt x="151358" y="674331"/>
                  </a:lnTo>
                  <a:lnTo>
                    <a:pt x="151447" y="674065"/>
                  </a:lnTo>
                  <a:lnTo>
                    <a:pt x="149237" y="670255"/>
                  </a:lnTo>
                  <a:lnTo>
                    <a:pt x="151612" y="669086"/>
                  </a:lnTo>
                  <a:lnTo>
                    <a:pt x="151828" y="669086"/>
                  </a:lnTo>
                  <a:lnTo>
                    <a:pt x="151892" y="670255"/>
                  </a:lnTo>
                  <a:lnTo>
                    <a:pt x="151307" y="671525"/>
                  </a:lnTo>
                  <a:lnTo>
                    <a:pt x="151371" y="672795"/>
                  </a:lnTo>
                  <a:lnTo>
                    <a:pt x="154343" y="671525"/>
                  </a:lnTo>
                  <a:lnTo>
                    <a:pt x="153949" y="671525"/>
                  </a:lnTo>
                  <a:lnTo>
                    <a:pt x="154876" y="669239"/>
                  </a:lnTo>
                  <a:lnTo>
                    <a:pt x="154927" y="669086"/>
                  </a:lnTo>
                  <a:lnTo>
                    <a:pt x="154851" y="670255"/>
                  </a:lnTo>
                  <a:lnTo>
                    <a:pt x="157416" y="666445"/>
                  </a:lnTo>
                  <a:lnTo>
                    <a:pt x="156451" y="666445"/>
                  </a:lnTo>
                  <a:lnTo>
                    <a:pt x="153174" y="661365"/>
                  </a:lnTo>
                  <a:lnTo>
                    <a:pt x="158102" y="660095"/>
                  </a:lnTo>
                  <a:lnTo>
                    <a:pt x="157899" y="659714"/>
                  </a:lnTo>
                  <a:lnTo>
                    <a:pt x="156794" y="655040"/>
                  </a:lnTo>
                  <a:lnTo>
                    <a:pt x="158000" y="659714"/>
                  </a:lnTo>
                  <a:lnTo>
                    <a:pt x="158089" y="657555"/>
                  </a:lnTo>
                  <a:lnTo>
                    <a:pt x="158140" y="656285"/>
                  </a:lnTo>
                  <a:lnTo>
                    <a:pt x="159981" y="657555"/>
                  </a:lnTo>
                  <a:lnTo>
                    <a:pt x="160312" y="657110"/>
                  </a:lnTo>
                  <a:lnTo>
                    <a:pt x="160655" y="657364"/>
                  </a:lnTo>
                  <a:lnTo>
                    <a:pt x="160401" y="657072"/>
                  </a:lnTo>
                  <a:lnTo>
                    <a:pt x="160934" y="656285"/>
                  </a:lnTo>
                  <a:lnTo>
                    <a:pt x="162153" y="655040"/>
                  </a:lnTo>
                  <a:lnTo>
                    <a:pt x="161747" y="653745"/>
                  </a:lnTo>
                  <a:lnTo>
                    <a:pt x="165074" y="653745"/>
                  </a:lnTo>
                  <a:lnTo>
                    <a:pt x="163855" y="649935"/>
                  </a:lnTo>
                  <a:lnTo>
                    <a:pt x="164541" y="649935"/>
                  </a:lnTo>
                  <a:lnTo>
                    <a:pt x="164642" y="648665"/>
                  </a:lnTo>
                  <a:lnTo>
                    <a:pt x="164122" y="648665"/>
                  </a:lnTo>
                  <a:lnTo>
                    <a:pt x="163512" y="643585"/>
                  </a:lnTo>
                  <a:lnTo>
                    <a:pt x="170370" y="639775"/>
                  </a:lnTo>
                  <a:lnTo>
                    <a:pt x="169646" y="633425"/>
                  </a:lnTo>
                  <a:lnTo>
                    <a:pt x="170357" y="628345"/>
                  </a:lnTo>
                  <a:lnTo>
                    <a:pt x="168592" y="627075"/>
                  </a:lnTo>
                  <a:lnTo>
                    <a:pt x="169138" y="623265"/>
                  </a:lnTo>
                  <a:lnTo>
                    <a:pt x="169316" y="621995"/>
                  </a:lnTo>
                  <a:lnTo>
                    <a:pt x="170916" y="620725"/>
                  </a:lnTo>
                  <a:lnTo>
                    <a:pt x="171018" y="621995"/>
                  </a:lnTo>
                  <a:lnTo>
                    <a:pt x="171107" y="623265"/>
                  </a:lnTo>
                  <a:lnTo>
                    <a:pt x="173012" y="621995"/>
                  </a:lnTo>
                  <a:lnTo>
                    <a:pt x="173570" y="619455"/>
                  </a:lnTo>
                  <a:lnTo>
                    <a:pt x="173672" y="618185"/>
                  </a:lnTo>
                  <a:close/>
                </a:path>
                <a:path w="756284" h="996950">
                  <a:moveTo>
                    <a:pt x="174078" y="572363"/>
                  </a:moveTo>
                  <a:lnTo>
                    <a:pt x="172339" y="570966"/>
                  </a:lnTo>
                  <a:lnTo>
                    <a:pt x="173050" y="571665"/>
                  </a:lnTo>
                  <a:lnTo>
                    <a:pt x="173710" y="572300"/>
                  </a:lnTo>
                  <a:lnTo>
                    <a:pt x="174078" y="572363"/>
                  </a:lnTo>
                  <a:close/>
                </a:path>
                <a:path w="756284" h="996950">
                  <a:moveTo>
                    <a:pt x="175336" y="179070"/>
                  </a:moveTo>
                  <a:lnTo>
                    <a:pt x="158724" y="179070"/>
                  </a:lnTo>
                  <a:lnTo>
                    <a:pt x="157467" y="179070"/>
                  </a:lnTo>
                  <a:lnTo>
                    <a:pt x="156578" y="179070"/>
                  </a:lnTo>
                  <a:lnTo>
                    <a:pt x="154254" y="181610"/>
                  </a:lnTo>
                  <a:lnTo>
                    <a:pt x="145516" y="187960"/>
                  </a:lnTo>
                  <a:lnTo>
                    <a:pt x="140144" y="191770"/>
                  </a:lnTo>
                  <a:lnTo>
                    <a:pt x="135661" y="193040"/>
                  </a:lnTo>
                  <a:lnTo>
                    <a:pt x="136486" y="191770"/>
                  </a:lnTo>
                  <a:lnTo>
                    <a:pt x="133299" y="193040"/>
                  </a:lnTo>
                  <a:lnTo>
                    <a:pt x="131241" y="194310"/>
                  </a:lnTo>
                  <a:lnTo>
                    <a:pt x="128892" y="195580"/>
                  </a:lnTo>
                  <a:lnTo>
                    <a:pt x="127711" y="195580"/>
                  </a:lnTo>
                  <a:lnTo>
                    <a:pt x="120561" y="196850"/>
                  </a:lnTo>
                  <a:lnTo>
                    <a:pt x="114693" y="196850"/>
                  </a:lnTo>
                  <a:lnTo>
                    <a:pt x="115100" y="195580"/>
                  </a:lnTo>
                  <a:lnTo>
                    <a:pt x="118833" y="195580"/>
                  </a:lnTo>
                  <a:lnTo>
                    <a:pt x="109499" y="194310"/>
                  </a:lnTo>
                  <a:lnTo>
                    <a:pt x="111366" y="198120"/>
                  </a:lnTo>
                  <a:lnTo>
                    <a:pt x="99809" y="195580"/>
                  </a:lnTo>
                  <a:lnTo>
                    <a:pt x="104279" y="194310"/>
                  </a:lnTo>
                  <a:lnTo>
                    <a:pt x="94424" y="193040"/>
                  </a:lnTo>
                  <a:lnTo>
                    <a:pt x="95148" y="194310"/>
                  </a:lnTo>
                  <a:lnTo>
                    <a:pt x="89471" y="195580"/>
                  </a:lnTo>
                  <a:lnTo>
                    <a:pt x="83121" y="195580"/>
                  </a:lnTo>
                  <a:lnTo>
                    <a:pt x="70637" y="191770"/>
                  </a:lnTo>
                  <a:lnTo>
                    <a:pt x="69418" y="190500"/>
                  </a:lnTo>
                  <a:lnTo>
                    <a:pt x="59994" y="190500"/>
                  </a:lnTo>
                  <a:lnTo>
                    <a:pt x="56807" y="189230"/>
                  </a:lnTo>
                  <a:lnTo>
                    <a:pt x="56045" y="187960"/>
                  </a:lnTo>
                  <a:lnTo>
                    <a:pt x="47917" y="187960"/>
                  </a:lnTo>
                  <a:lnTo>
                    <a:pt x="42786" y="189230"/>
                  </a:lnTo>
                  <a:lnTo>
                    <a:pt x="39738" y="190500"/>
                  </a:lnTo>
                  <a:lnTo>
                    <a:pt x="35585" y="192366"/>
                  </a:lnTo>
                  <a:lnTo>
                    <a:pt x="35585" y="203200"/>
                  </a:lnTo>
                  <a:lnTo>
                    <a:pt x="34823" y="204470"/>
                  </a:lnTo>
                  <a:lnTo>
                    <a:pt x="34099" y="205790"/>
                  </a:lnTo>
                  <a:lnTo>
                    <a:pt x="31089" y="209550"/>
                  </a:lnTo>
                  <a:lnTo>
                    <a:pt x="30073" y="209550"/>
                  </a:lnTo>
                  <a:lnTo>
                    <a:pt x="30022" y="208280"/>
                  </a:lnTo>
                  <a:lnTo>
                    <a:pt x="31394" y="207010"/>
                  </a:lnTo>
                  <a:lnTo>
                    <a:pt x="31978" y="207010"/>
                  </a:lnTo>
                  <a:lnTo>
                    <a:pt x="33058" y="205790"/>
                  </a:lnTo>
                  <a:lnTo>
                    <a:pt x="33718" y="204470"/>
                  </a:lnTo>
                  <a:lnTo>
                    <a:pt x="34188" y="204470"/>
                  </a:lnTo>
                  <a:lnTo>
                    <a:pt x="35242" y="203200"/>
                  </a:lnTo>
                  <a:lnTo>
                    <a:pt x="35585" y="203200"/>
                  </a:lnTo>
                  <a:lnTo>
                    <a:pt x="35585" y="192366"/>
                  </a:lnTo>
                  <a:lnTo>
                    <a:pt x="34061" y="193040"/>
                  </a:lnTo>
                  <a:lnTo>
                    <a:pt x="31445" y="194310"/>
                  </a:lnTo>
                  <a:lnTo>
                    <a:pt x="28321" y="198120"/>
                  </a:lnTo>
                  <a:lnTo>
                    <a:pt x="27711" y="198120"/>
                  </a:lnTo>
                  <a:lnTo>
                    <a:pt x="24841" y="201930"/>
                  </a:lnTo>
                  <a:lnTo>
                    <a:pt x="23863" y="203200"/>
                  </a:lnTo>
                  <a:lnTo>
                    <a:pt x="23329" y="203200"/>
                  </a:lnTo>
                  <a:lnTo>
                    <a:pt x="23329" y="220980"/>
                  </a:lnTo>
                  <a:lnTo>
                    <a:pt x="21691" y="223520"/>
                  </a:lnTo>
                  <a:lnTo>
                    <a:pt x="22415" y="222250"/>
                  </a:lnTo>
                  <a:lnTo>
                    <a:pt x="23329" y="220980"/>
                  </a:lnTo>
                  <a:lnTo>
                    <a:pt x="23329" y="203200"/>
                  </a:lnTo>
                  <a:lnTo>
                    <a:pt x="22110" y="203200"/>
                  </a:lnTo>
                  <a:lnTo>
                    <a:pt x="21386" y="204470"/>
                  </a:lnTo>
                  <a:lnTo>
                    <a:pt x="20637" y="204470"/>
                  </a:lnTo>
                  <a:lnTo>
                    <a:pt x="23685" y="200660"/>
                  </a:lnTo>
                  <a:lnTo>
                    <a:pt x="24726" y="199390"/>
                  </a:lnTo>
                  <a:lnTo>
                    <a:pt x="25361" y="198120"/>
                  </a:lnTo>
                  <a:lnTo>
                    <a:pt x="27012" y="196850"/>
                  </a:lnTo>
                  <a:lnTo>
                    <a:pt x="29946" y="194310"/>
                  </a:lnTo>
                  <a:lnTo>
                    <a:pt x="32791" y="191770"/>
                  </a:lnTo>
                  <a:lnTo>
                    <a:pt x="35064" y="191770"/>
                  </a:lnTo>
                  <a:lnTo>
                    <a:pt x="39624" y="189230"/>
                  </a:lnTo>
                  <a:lnTo>
                    <a:pt x="41706" y="189230"/>
                  </a:lnTo>
                  <a:lnTo>
                    <a:pt x="41554" y="188379"/>
                  </a:lnTo>
                  <a:lnTo>
                    <a:pt x="41465" y="187960"/>
                  </a:lnTo>
                  <a:lnTo>
                    <a:pt x="38417" y="187960"/>
                  </a:lnTo>
                  <a:lnTo>
                    <a:pt x="36360" y="189230"/>
                  </a:lnTo>
                  <a:lnTo>
                    <a:pt x="34328" y="189230"/>
                  </a:lnTo>
                  <a:lnTo>
                    <a:pt x="33312" y="187960"/>
                  </a:lnTo>
                  <a:lnTo>
                    <a:pt x="35598" y="186690"/>
                  </a:lnTo>
                  <a:lnTo>
                    <a:pt x="32664" y="187960"/>
                  </a:lnTo>
                  <a:lnTo>
                    <a:pt x="28067" y="191770"/>
                  </a:lnTo>
                  <a:lnTo>
                    <a:pt x="26479" y="193040"/>
                  </a:lnTo>
                  <a:lnTo>
                    <a:pt x="24993" y="195580"/>
                  </a:lnTo>
                  <a:lnTo>
                    <a:pt x="23914" y="196850"/>
                  </a:lnTo>
                  <a:lnTo>
                    <a:pt x="22110" y="199390"/>
                  </a:lnTo>
                  <a:lnTo>
                    <a:pt x="18834" y="205790"/>
                  </a:lnTo>
                  <a:lnTo>
                    <a:pt x="15570" y="210820"/>
                  </a:lnTo>
                  <a:lnTo>
                    <a:pt x="12433" y="215900"/>
                  </a:lnTo>
                  <a:lnTo>
                    <a:pt x="11607" y="217170"/>
                  </a:lnTo>
                  <a:lnTo>
                    <a:pt x="11163" y="217170"/>
                  </a:lnTo>
                  <a:lnTo>
                    <a:pt x="11569" y="215900"/>
                  </a:lnTo>
                  <a:lnTo>
                    <a:pt x="10160" y="218440"/>
                  </a:lnTo>
                  <a:lnTo>
                    <a:pt x="9042" y="219710"/>
                  </a:lnTo>
                  <a:lnTo>
                    <a:pt x="8445" y="222250"/>
                  </a:lnTo>
                  <a:lnTo>
                    <a:pt x="6667" y="224790"/>
                  </a:lnTo>
                  <a:lnTo>
                    <a:pt x="5372" y="227330"/>
                  </a:lnTo>
                  <a:lnTo>
                    <a:pt x="4279" y="231140"/>
                  </a:lnTo>
                  <a:lnTo>
                    <a:pt x="3378" y="231140"/>
                  </a:lnTo>
                  <a:lnTo>
                    <a:pt x="2514" y="233349"/>
                  </a:lnTo>
                  <a:lnTo>
                    <a:pt x="3251" y="232410"/>
                  </a:lnTo>
                  <a:lnTo>
                    <a:pt x="3759" y="232410"/>
                  </a:lnTo>
                  <a:lnTo>
                    <a:pt x="3111" y="233680"/>
                  </a:lnTo>
                  <a:lnTo>
                    <a:pt x="2692" y="236220"/>
                  </a:lnTo>
                  <a:lnTo>
                    <a:pt x="2590" y="237490"/>
                  </a:lnTo>
                  <a:lnTo>
                    <a:pt x="2489" y="238760"/>
                  </a:lnTo>
                  <a:lnTo>
                    <a:pt x="2387" y="240030"/>
                  </a:lnTo>
                  <a:lnTo>
                    <a:pt x="2082" y="240030"/>
                  </a:lnTo>
                  <a:lnTo>
                    <a:pt x="1739" y="238760"/>
                  </a:lnTo>
                  <a:lnTo>
                    <a:pt x="2133" y="234950"/>
                  </a:lnTo>
                  <a:lnTo>
                    <a:pt x="2209" y="234124"/>
                  </a:lnTo>
                  <a:lnTo>
                    <a:pt x="177" y="247650"/>
                  </a:lnTo>
                  <a:lnTo>
                    <a:pt x="88" y="248920"/>
                  </a:lnTo>
                  <a:lnTo>
                    <a:pt x="0" y="250190"/>
                  </a:lnTo>
                  <a:lnTo>
                    <a:pt x="203" y="251460"/>
                  </a:lnTo>
                  <a:lnTo>
                    <a:pt x="2108" y="250190"/>
                  </a:lnTo>
                  <a:lnTo>
                    <a:pt x="2159" y="251460"/>
                  </a:lnTo>
                  <a:lnTo>
                    <a:pt x="2247" y="254000"/>
                  </a:lnTo>
                  <a:lnTo>
                    <a:pt x="2362" y="257429"/>
                  </a:lnTo>
                  <a:lnTo>
                    <a:pt x="2413" y="258737"/>
                  </a:lnTo>
                  <a:lnTo>
                    <a:pt x="2590" y="257848"/>
                  </a:lnTo>
                  <a:lnTo>
                    <a:pt x="3454" y="251460"/>
                  </a:lnTo>
                  <a:lnTo>
                    <a:pt x="2895" y="250190"/>
                  </a:lnTo>
                  <a:lnTo>
                    <a:pt x="3009" y="248920"/>
                  </a:lnTo>
                  <a:lnTo>
                    <a:pt x="3124" y="247650"/>
                  </a:lnTo>
                  <a:lnTo>
                    <a:pt x="3238" y="246380"/>
                  </a:lnTo>
                  <a:lnTo>
                    <a:pt x="3251" y="245948"/>
                  </a:lnTo>
                  <a:lnTo>
                    <a:pt x="3302" y="246164"/>
                  </a:lnTo>
                  <a:lnTo>
                    <a:pt x="3276" y="246913"/>
                  </a:lnTo>
                  <a:lnTo>
                    <a:pt x="3467" y="246100"/>
                  </a:lnTo>
                  <a:lnTo>
                    <a:pt x="3873" y="244538"/>
                  </a:lnTo>
                  <a:lnTo>
                    <a:pt x="3416" y="243243"/>
                  </a:lnTo>
                  <a:lnTo>
                    <a:pt x="3759" y="240030"/>
                  </a:lnTo>
                  <a:lnTo>
                    <a:pt x="4876" y="234950"/>
                  </a:lnTo>
                  <a:lnTo>
                    <a:pt x="5854" y="232410"/>
                  </a:lnTo>
                  <a:lnTo>
                    <a:pt x="6845" y="229870"/>
                  </a:lnTo>
                  <a:lnTo>
                    <a:pt x="6273" y="233349"/>
                  </a:lnTo>
                  <a:lnTo>
                    <a:pt x="5486" y="238760"/>
                  </a:lnTo>
                  <a:lnTo>
                    <a:pt x="3873" y="245110"/>
                  </a:lnTo>
                  <a:lnTo>
                    <a:pt x="4406" y="246380"/>
                  </a:lnTo>
                  <a:lnTo>
                    <a:pt x="4851" y="248920"/>
                  </a:lnTo>
                  <a:lnTo>
                    <a:pt x="5435" y="250190"/>
                  </a:lnTo>
                  <a:lnTo>
                    <a:pt x="7035" y="252730"/>
                  </a:lnTo>
                  <a:lnTo>
                    <a:pt x="5930" y="257429"/>
                  </a:lnTo>
                  <a:lnTo>
                    <a:pt x="6007" y="259080"/>
                  </a:lnTo>
                  <a:lnTo>
                    <a:pt x="6286" y="261391"/>
                  </a:lnTo>
                  <a:lnTo>
                    <a:pt x="6350" y="261886"/>
                  </a:lnTo>
                  <a:lnTo>
                    <a:pt x="6477" y="262890"/>
                  </a:lnTo>
                  <a:lnTo>
                    <a:pt x="7747" y="269240"/>
                  </a:lnTo>
                  <a:lnTo>
                    <a:pt x="8483" y="271780"/>
                  </a:lnTo>
                  <a:lnTo>
                    <a:pt x="9372" y="273050"/>
                  </a:lnTo>
                  <a:lnTo>
                    <a:pt x="9956" y="275590"/>
                  </a:lnTo>
                  <a:lnTo>
                    <a:pt x="10604" y="276860"/>
                  </a:lnTo>
                  <a:lnTo>
                    <a:pt x="11049" y="277888"/>
                  </a:lnTo>
                  <a:lnTo>
                    <a:pt x="11112" y="279400"/>
                  </a:lnTo>
                  <a:lnTo>
                    <a:pt x="15773" y="284480"/>
                  </a:lnTo>
                  <a:lnTo>
                    <a:pt x="47091" y="308610"/>
                  </a:lnTo>
                  <a:lnTo>
                    <a:pt x="52400" y="309918"/>
                  </a:lnTo>
                  <a:lnTo>
                    <a:pt x="56426" y="312420"/>
                  </a:lnTo>
                  <a:lnTo>
                    <a:pt x="56108" y="313690"/>
                  </a:lnTo>
                  <a:lnTo>
                    <a:pt x="57188" y="314960"/>
                  </a:lnTo>
                  <a:lnTo>
                    <a:pt x="54775" y="313690"/>
                  </a:lnTo>
                  <a:lnTo>
                    <a:pt x="76796" y="326390"/>
                  </a:lnTo>
                  <a:lnTo>
                    <a:pt x="81013" y="330200"/>
                  </a:lnTo>
                  <a:lnTo>
                    <a:pt x="77774" y="330200"/>
                  </a:lnTo>
                  <a:lnTo>
                    <a:pt x="77889" y="330352"/>
                  </a:lnTo>
                  <a:lnTo>
                    <a:pt x="80848" y="332740"/>
                  </a:lnTo>
                  <a:lnTo>
                    <a:pt x="80175" y="332740"/>
                  </a:lnTo>
                  <a:lnTo>
                    <a:pt x="80810" y="334010"/>
                  </a:lnTo>
                  <a:lnTo>
                    <a:pt x="81241" y="335280"/>
                  </a:lnTo>
                  <a:lnTo>
                    <a:pt x="81229" y="345440"/>
                  </a:lnTo>
                  <a:lnTo>
                    <a:pt x="81394" y="347980"/>
                  </a:lnTo>
                  <a:lnTo>
                    <a:pt x="81470" y="349250"/>
                  </a:lnTo>
                  <a:lnTo>
                    <a:pt x="81826" y="351790"/>
                  </a:lnTo>
                  <a:lnTo>
                    <a:pt x="83096" y="361950"/>
                  </a:lnTo>
                  <a:lnTo>
                    <a:pt x="86487" y="393700"/>
                  </a:lnTo>
                  <a:lnTo>
                    <a:pt x="85966" y="400050"/>
                  </a:lnTo>
                  <a:lnTo>
                    <a:pt x="85852" y="401320"/>
                  </a:lnTo>
                  <a:lnTo>
                    <a:pt x="85750" y="402590"/>
                  </a:lnTo>
                  <a:lnTo>
                    <a:pt x="84035" y="410210"/>
                  </a:lnTo>
                  <a:lnTo>
                    <a:pt x="84658" y="410210"/>
                  </a:lnTo>
                  <a:lnTo>
                    <a:pt x="84150" y="412750"/>
                  </a:lnTo>
                  <a:lnTo>
                    <a:pt x="83718" y="415290"/>
                  </a:lnTo>
                  <a:lnTo>
                    <a:pt x="83121" y="417830"/>
                  </a:lnTo>
                  <a:lnTo>
                    <a:pt x="82562" y="420370"/>
                  </a:lnTo>
                  <a:lnTo>
                    <a:pt x="82080" y="421640"/>
                  </a:lnTo>
                  <a:lnTo>
                    <a:pt x="81064" y="422910"/>
                  </a:lnTo>
                  <a:lnTo>
                    <a:pt x="78879" y="426720"/>
                  </a:lnTo>
                  <a:lnTo>
                    <a:pt x="75336" y="430530"/>
                  </a:lnTo>
                  <a:lnTo>
                    <a:pt x="71475" y="433070"/>
                  </a:lnTo>
                  <a:lnTo>
                    <a:pt x="65379" y="436880"/>
                  </a:lnTo>
                  <a:lnTo>
                    <a:pt x="52451" y="445770"/>
                  </a:lnTo>
                  <a:lnTo>
                    <a:pt x="45910" y="450850"/>
                  </a:lnTo>
                  <a:lnTo>
                    <a:pt x="33489" y="459740"/>
                  </a:lnTo>
                  <a:lnTo>
                    <a:pt x="21145" y="469900"/>
                  </a:lnTo>
                  <a:lnTo>
                    <a:pt x="17068" y="472440"/>
                  </a:lnTo>
                  <a:lnTo>
                    <a:pt x="15138" y="474980"/>
                  </a:lnTo>
                  <a:lnTo>
                    <a:pt x="13119" y="476250"/>
                  </a:lnTo>
                  <a:lnTo>
                    <a:pt x="9448" y="480060"/>
                  </a:lnTo>
                  <a:lnTo>
                    <a:pt x="5892" y="485140"/>
                  </a:lnTo>
                  <a:lnTo>
                    <a:pt x="3162" y="491490"/>
                  </a:lnTo>
                  <a:lnTo>
                    <a:pt x="3073" y="492760"/>
                  </a:lnTo>
                  <a:lnTo>
                    <a:pt x="2984" y="494030"/>
                  </a:lnTo>
                  <a:lnTo>
                    <a:pt x="5435" y="509270"/>
                  </a:lnTo>
                  <a:lnTo>
                    <a:pt x="6743" y="511810"/>
                  </a:lnTo>
                  <a:lnTo>
                    <a:pt x="8102" y="514350"/>
                  </a:lnTo>
                  <a:lnTo>
                    <a:pt x="10071" y="516890"/>
                  </a:lnTo>
                  <a:lnTo>
                    <a:pt x="9093" y="519430"/>
                  </a:lnTo>
                  <a:lnTo>
                    <a:pt x="13843" y="527050"/>
                  </a:lnTo>
                  <a:lnTo>
                    <a:pt x="16306" y="529590"/>
                  </a:lnTo>
                  <a:lnTo>
                    <a:pt x="18529" y="533400"/>
                  </a:lnTo>
                  <a:lnTo>
                    <a:pt x="20154" y="537210"/>
                  </a:lnTo>
                  <a:lnTo>
                    <a:pt x="22961" y="543560"/>
                  </a:lnTo>
                  <a:lnTo>
                    <a:pt x="23952" y="547370"/>
                  </a:lnTo>
                  <a:lnTo>
                    <a:pt x="27622" y="555205"/>
                  </a:lnTo>
                  <a:lnTo>
                    <a:pt x="30010" y="560070"/>
                  </a:lnTo>
                  <a:lnTo>
                    <a:pt x="34302" y="562610"/>
                  </a:lnTo>
                  <a:lnTo>
                    <a:pt x="38531" y="566420"/>
                  </a:lnTo>
                  <a:lnTo>
                    <a:pt x="44894" y="567690"/>
                  </a:lnTo>
                  <a:lnTo>
                    <a:pt x="50914" y="567690"/>
                  </a:lnTo>
                  <a:lnTo>
                    <a:pt x="48882" y="566420"/>
                  </a:lnTo>
                  <a:lnTo>
                    <a:pt x="47980" y="565226"/>
                  </a:lnTo>
                  <a:lnTo>
                    <a:pt x="48196" y="565226"/>
                  </a:lnTo>
                  <a:lnTo>
                    <a:pt x="52146" y="566420"/>
                  </a:lnTo>
                  <a:lnTo>
                    <a:pt x="58293" y="565226"/>
                  </a:lnTo>
                  <a:lnTo>
                    <a:pt x="58420" y="565226"/>
                  </a:lnTo>
                  <a:lnTo>
                    <a:pt x="68237" y="562610"/>
                  </a:lnTo>
                  <a:lnTo>
                    <a:pt x="71983" y="562610"/>
                  </a:lnTo>
                  <a:lnTo>
                    <a:pt x="71526" y="563880"/>
                  </a:lnTo>
                  <a:lnTo>
                    <a:pt x="72237" y="562610"/>
                  </a:lnTo>
                  <a:lnTo>
                    <a:pt x="73672" y="561340"/>
                  </a:lnTo>
                  <a:lnTo>
                    <a:pt x="76733" y="561340"/>
                  </a:lnTo>
                  <a:lnTo>
                    <a:pt x="77050" y="562292"/>
                  </a:lnTo>
                  <a:lnTo>
                    <a:pt x="77152" y="562610"/>
                  </a:lnTo>
                  <a:lnTo>
                    <a:pt x="81661" y="561340"/>
                  </a:lnTo>
                  <a:lnTo>
                    <a:pt x="95161" y="557530"/>
                  </a:lnTo>
                  <a:lnTo>
                    <a:pt x="101333" y="557530"/>
                  </a:lnTo>
                  <a:lnTo>
                    <a:pt x="102590" y="558888"/>
                  </a:lnTo>
                  <a:lnTo>
                    <a:pt x="104724" y="560070"/>
                  </a:lnTo>
                  <a:lnTo>
                    <a:pt x="113792" y="558888"/>
                  </a:lnTo>
                  <a:lnTo>
                    <a:pt x="114033" y="558888"/>
                  </a:lnTo>
                  <a:lnTo>
                    <a:pt x="121094" y="557530"/>
                  </a:lnTo>
                  <a:lnTo>
                    <a:pt x="124447" y="556260"/>
                  </a:lnTo>
                  <a:lnTo>
                    <a:pt x="127241" y="555205"/>
                  </a:lnTo>
                  <a:lnTo>
                    <a:pt x="127419" y="555205"/>
                  </a:lnTo>
                  <a:lnTo>
                    <a:pt x="130162" y="553720"/>
                  </a:lnTo>
                  <a:lnTo>
                    <a:pt x="132461" y="552475"/>
                  </a:lnTo>
                  <a:lnTo>
                    <a:pt x="133045" y="551180"/>
                  </a:lnTo>
                  <a:lnTo>
                    <a:pt x="129819" y="552475"/>
                  </a:lnTo>
                  <a:lnTo>
                    <a:pt x="124942" y="552475"/>
                  </a:lnTo>
                  <a:lnTo>
                    <a:pt x="124498" y="551180"/>
                  </a:lnTo>
                  <a:lnTo>
                    <a:pt x="131495" y="549910"/>
                  </a:lnTo>
                  <a:lnTo>
                    <a:pt x="131978" y="547370"/>
                  </a:lnTo>
                  <a:lnTo>
                    <a:pt x="132194" y="546201"/>
                  </a:lnTo>
                  <a:lnTo>
                    <a:pt x="132549" y="545833"/>
                  </a:lnTo>
                  <a:lnTo>
                    <a:pt x="136931" y="542378"/>
                  </a:lnTo>
                  <a:lnTo>
                    <a:pt x="119126" y="542378"/>
                  </a:lnTo>
                  <a:lnTo>
                    <a:pt x="107569" y="547370"/>
                  </a:lnTo>
                  <a:lnTo>
                    <a:pt x="103759" y="546201"/>
                  </a:lnTo>
                  <a:lnTo>
                    <a:pt x="100126" y="547370"/>
                  </a:lnTo>
                  <a:lnTo>
                    <a:pt x="99123" y="546201"/>
                  </a:lnTo>
                  <a:lnTo>
                    <a:pt x="94500" y="546201"/>
                  </a:lnTo>
                  <a:lnTo>
                    <a:pt x="83337" y="551180"/>
                  </a:lnTo>
                  <a:lnTo>
                    <a:pt x="81661" y="549910"/>
                  </a:lnTo>
                  <a:lnTo>
                    <a:pt x="88252" y="547370"/>
                  </a:lnTo>
                  <a:lnTo>
                    <a:pt x="80098" y="548640"/>
                  </a:lnTo>
                  <a:lnTo>
                    <a:pt x="78625" y="549910"/>
                  </a:lnTo>
                  <a:lnTo>
                    <a:pt x="79895" y="551180"/>
                  </a:lnTo>
                  <a:lnTo>
                    <a:pt x="80479" y="551180"/>
                  </a:lnTo>
                  <a:lnTo>
                    <a:pt x="76885" y="553720"/>
                  </a:lnTo>
                  <a:lnTo>
                    <a:pt x="70954" y="552475"/>
                  </a:lnTo>
                  <a:lnTo>
                    <a:pt x="70764" y="552475"/>
                  </a:lnTo>
                  <a:lnTo>
                    <a:pt x="72250" y="551180"/>
                  </a:lnTo>
                  <a:lnTo>
                    <a:pt x="65659" y="553720"/>
                  </a:lnTo>
                  <a:lnTo>
                    <a:pt x="64528" y="553720"/>
                  </a:lnTo>
                  <a:lnTo>
                    <a:pt x="65836" y="552475"/>
                  </a:lnTo>
                  <a:lnTo>
                    <a:pt x="65417" y="552640"/>
                  </a:lnTo>
                  <a:lnTo>
                    <a:pt x="61379" y="553720"/>
                  </a:lnTo>
                  <a:lnTo>
                    <a:pt x="57543" y="555205"/>
                  </a:lnTo>
                  <a:lnTo>
                    <a:pt x="54533" y="555205"/>
                  </a:lnTo>
                  <a:lnTo>
                    <a:pt x="52349" y="556260"/>
                  </a:lnTo>
                  <a:lnTo>
                    <a:pt x="48577" y="556260"/>
                  </a:lnTo>
                  <a:lnTo>
                    <a:pt x="45643" y="555205"/>
                  </a:lnTo>
                  <a:lnTo>
                    <a:pt x="45466" y="555205"/>
                  </a:lnTo>
                  <a:lnTo>
                    <a:pt x="42621" y="553720"/>
                  </a:lnTo>
                  <a:lnTo>
                    <a:pt x="40170" y="552475"/>
                  </a:lnTo>
                  <a:lnTo>
                    <a:pt x="39979" y="552259"/>
                  </a:lnTo>
                  <a:lnTo>
                    <a:pt x="38519" y="549910"/>
                  </a:lnTo>
                  <a:lnTo>
                    <a:pt x="39814" y="548640"/>
                  </a:lnTo>
                  <a:lnTo>
                    <a:pt x="39077" y="548640"/>
                  </a:lnTo>
                  <a:lnTo>
                    <a:pt x="37312" y="547370"/>
                  </a:lnTo>
                  <a:lnTo>
                    <a:pt x="33528" y="543560"/>
                  </a:lnTo>
                  <a:lnTo>
                    <a:pt x="31673" y="541020"/>
                  </a:lnTo>
                  <a:lnTo>
                    <a:pt x="30314" y="538480"/>
                  </a:lnTo>
                  <a:lnTo>
                    <a:pt x="32258" y="538480"/>
                  </a:lnTo>
                  <a:lnTo>
                    <a:pt x="25781" y="523240"/>
                  </a:lnTo>
                  <a:lnTo>
                    <a:pt x="25996" y="520700"/>
                  </a:lnTo>
                  <a:lnTo>
                    <a:pt x="26098" y="519430"/>
                  </a:lnTo>
                  <a:lnTo>
                    <a:pt x="23126" y="516890"/>
                  </a:lnTo>
                  <a:lnTo>
                    <a:pt x="19735" y="511810"/>
                  </a:lnTo>
                  <a:lnTo>
                    <a:pt x="17640" y="505460"/>
                  </a:lnTo>
                  <a:lnTo>
                    <a:pt x="16979" y="502920"/>
                  </a:lnTo>
                  <a:lnTo>
                    <a:pt x="16840" y="501650"/>
                  </a:lnTo>
                  <a:lnTo>
                    <a:pt x="16370" y="500380"/>
                  </a:lnTo>
                  <a:lnTo>
                    <a:pt x="16065" y="499110"/>
                  </a:lnTo>
                  <a:lnTo>
                    <a:pt x="16014" y="497840"/>
                  </a:lnTo>
                  <a:lnTo>
                    <a:pt x="15875" y="496570"/>
                  </a:lnTo>
                  <a:lnTo>
                    <a:pt x="16103" y="495300"/>
                  </a:lnTo>
                  <a:lnTo>
                    <a:pt x="15824" y="494030"/>
                  </a:lnTo>
                  <a:lnTo>
                    <a:pt x="16281" y="492760"/>
                  </a:lnTo>
                  <a:lnTo>
                    <a:pt x="16522" y="491490"/>
                  </a:lnTo>
                  <a:lnTo>
                    <a:pt x="16624" y="490220"/>
                  </a:lnTo>
                  <a:lnTo>
                    <a:pt x="17056" y="490220"/>
                  </a:lnTo>
                  <a:lnTo>
                    <a:pt x="16764" y="491490"/>
                  </a:lnTo>
                  <a:lnTo>
                    <a:pt x="17360" y="490220"/>
                  </a:lnTo>
                  <a:lnTo>
                    <a:pt x="17132" y="490220"/>
                  </a:lnTo>
                  <a:lnTo>
                    <a:pt x="17348" y="488950"/>
                  </a:lnTo>
                  <a:lnTo>
                    <a:pt x="17360" y="490220"/>
                  </a:lnTo>
                  <a:lnTo>
                    <a:pt x="17970" y="488950"/>
                  </a:lnTo>
                  <a:lnTo>
                    <a:pt x="19265" y="487680"/>
                  </a:lnTo>
                  <a:lnTo>
                    <a:pt x="20713" y="486410"/>
                  </a:lnTo>
                  <a:lnTo>
                    <a:pt x="21932" y="486410"/>
                  </a:lnTo>
                  <a:lnTo>
                    <a:pt x="23393" y="485140"/>
                  </a:lnTo>
                  <a:lnTo>
                    <a:pt x="25120" y="483870"/>
                  </a:lnTo>
                  <a:lnTo>
                    <a:pt x="23469" y="481330"/>
                  </a:lnTo>
                  <a:lnTo>
                    <a:pt x="31915" y="473710"/>
                  </a:lnTo>
                  <a:lnTo>
                    <a:pt x="36042" y="468630"/>
                  </a:lnTo>
                  <a:lnTo>
                    <a:pt x="39484" y="467360"/>
                  </a:lnTo>
                  <a:lnTo>
                    <a:pt x="38595" y="469900"/>
                  </a:lnTo>
                  <a:lnTo>
                    <a:pt x="37884" y="470877"/>
                  </a:lnTo>
                  <a:lnTo>
                    <a:pt x="43141" y="467360"/>
                  </a:lnTo>
                  <a:lnTo>
                    <a:pt x="48844" y="463550"/>
                  </a:lnTo>
                  <a:lnTo>
                    <a:pt x="45250" y="463550"/>
                  </a:lnTo>
                  <a:lnTo>
                    <a:pt x="51904" y="461010"/>
                  </a:lnTo>
                  <a:lnTo>
                    <a:pt x="54838" y="461010"/>
                  </a:lnTo>
                  <a:lnTo>
                    <a:pt x="53809" y="457200"/>
                  </a:lnTo>
                  <a:lnTo>
                    <a:pt x="59639" y="455930"/>
                  </a:lnTo>
                  <a:lnTo>
                    <a:pt x="63550" y="452120"/>
                  </a:lnTo>
                  <a:lnTo>
                    <a:pt x="68427" y="449580"/>
                  </a:lnTo>
                  <a:lnTo>
                    <a:pt x="72199" y="449580"/>
                  </a:lnTo>
                  <a:lnTo>
                    <a:pt x="76847" y="445770"/>
                  </a:lnTo>
                  <a:lnTo>
                    <a:pt x="79552" y="444500"/>
                  </a:lnTo>
                  <a:lnTo>
                    <a:pt x="80949" y="443839"/>
                  </a:lnTo>
                  <a:lnTo>
                    <a:pt x="77343" y="444500"/>
                  </a:lnTo>
                  <a:lnTo>
                    <a:pt x="78613" y="441960"/>
                  </a:lnTo>
                  <a:lnTo>
                    <a:pt x="84328" y="436880"/>
                  </a:lnTo>
                  <a:lnTo>
                    <a:pt x="85864" y="435610"/>
                  </a:lnTo>
                  <a:lnTo>
                    <a:pt x="87731" y="435610"/>
                  </a:lnTo>
                  <a:lnTo>
                    <a:pt x="87858" y="436880"/>
                  </a:lnTo>
                  <a:lnTo>
                    <a:pt x="90385" y="435610"/>
                  </a:lnTo>
                  <a:lnTo>
                    <a:pt x="95415" y="412750"/>
                  </a:lnTo>
                  <a:lnTo>
                    <a:pt x="95846" y="408940"/>
                  </a:lnTo>
                  <a:lnTo>
                    <a:pt x="96329" y="408940"/>
                  </a:lnTo>
                  <a:lnTo>
                    <a:pt x="96621" y="407670"/>
                  </a:lnTo>
                  <a:lnTo>
                    <a:pt x="96977" y="408940"/>
                  </a:lnTo>
                  <a:lnTo>
                    <a:pt x="96964" y="407670"/>
                  </a:lnTo>
                  <a:lnTo>
                    <a:pt x="96888" y="386080"/>
                  </a:lnTo>
                  <a:lnTo>
                    <a:pt x="96774" y="382270"/>
                  </a:lnTo>
                  <a:lnTo>
                    <a:pt x="96685" y="379730"/>
                  </a:lnTo>
                  <a:lnTo>
                    <a:pt x="95173" y="370840"/>
                  </a:lnTo>
                  <a:lnTo>
                    <a:pt x="95288" y="370052"/>
                  </a:lnTo>
                  <a:lnTo>
                    <a:pt x="94538" y="370840"/>
                  </a:lnTo>
                  <a:lnTo>
                    <a:pt x="92303" y="370840"/>
                  </a:lnTo>
                  <a:lnTo>
                    <a:pt x="92176" y="368300"/>
                  </a:lnTo>
                  <a:lnTo>
                    <a:pt x="92049" y="365760"/>
                  </a:lnTo>
                  <a:lnTo>
                    <a:pt x="90208" y="360680"/>
                  </a:lnTo>
                  <a:lnTo>
                    <a:pt x="91770" y="359410"/>
                  </a:lnTo>
                  <a:lnTo>
                    <a:pt x="91846" y="360680"/>
                  </a:lnTo>
                  <a:lnTo>
                    <a:pt x="91909" y="361950"/>
                  </a:lnTo>
                  <a:lnTo>
                    <a:pt x="92583" y="363220"/>
                  </a:lnTo>
                  <a:lnTo>
                    <a:pt x="93192" y="364490"/>
                  </a:lnTo>
                  <a:lnTo>
                    <a:pt x="92367" y="359410"/>
                  </a:lnTo>
                  <a:lnTo>
                    <a:pt x="92252" y="357924"/>
                  </a:lnTo>
                  <a:lnTo>
                    <a:pt x="93421" y="355155"/>
                  </a:lnTo>
                  <a:lnTo>
                    <a:pt x="91884" y="344220"/>
                  </a:lnTo>
                  <a:lnTo>
                    <a:pt x="91770" y="342900"/>
                  </a:lnTo>
                  <a:lnTo>
                    <a:pt x="91655" y="341630"/>
                  </a:lnTo>
                  <a:lnTo>
                    <a:pt x="91528" y="340360"/>
                  </a:lnTo>
                  <a:lnTo>
                    <a:pt x="91414" y="337820"/>
                  </a:lnTo>
                  <a:lnTo>
                    <a:pt x="91376" y="335280"/>
                  </a:lnTo>
                  <a:lnTo>
                    <a:pt x="91655" y="334010"/>
                  </a:lnTo>
                  <a:lnTo>
                    <a:pt x="91897" y="334010"/>
                  </a:lnTo>
                  <a:lnTo>
                    <a:pt x="92329" y="335280"/>
                  </a:lnTo>
                  <a:lnTo>
                    <a:pt x="92646" y="336550"/>
                  </a:lnTo>
                  <a:lnTo>
                    <a:pt x="92913" y="339090"/>
                  </a:lnTo>
                  <a:lnTo>
                    <a:pt x="93929" y="347980"/>
                  </a:lnTo>
                  <a:lnTo>
                    <a:pt x="94678" y="342900"/>
                  </a:lnTo>
                  <a:lnTo>
                    <a:pt x="94602" y="347980"/>
                  </a:lnTo>
                  <a:lnTo>
                    <a:pt x="94500" y="355600"/>
                  </a:lnTo>
                  <a:lnTo>
                    <a:pt x="95910" y="353060"/>
                  </a:lnTo>
                  <a:lnTo>
                    <a:pt x="96202" y="354330"/>
                  </a:lnTo>
                  <a:lnTo>
                    <a:pt x="96558" y="356870"/>
                  </a:lnTo>
                  <a:lnTo>
                    <a:pt x="98145" y="354330"/>
                  </a:lnTo>
                  <a:lnTo>
                    <a:pt x="98120" y="353060"/>
                  </a:lnTo>
                  <a:lnTo>
                    <a:pt x="98056" y="349250"/>
                  </a:lnTo>
                  <a:lnTo>
                    <a:pt x="97840" y="345440"/>
                  </a:lnTo>
                  <a:lnTo>
                    <a:pt x="97574" y="342900"/>
                  </a:lnTo>
                  <a:lnTo>
                    <a:pt x="96672" y="334010"/>
                  </a:lnTo>
                  <a:lnTo>
                    <a:pt x="96583" y="332740"/>
                  </a:lnTo>
                  <a:lnTo>
                    <a:pt x="96481" y="331470"/>
                  </a:lnTo>
                  <a:lnTo>
                    <a:pt x="96380" y="330200"/>
                  </a:lnTo>
                  <a:lnTo>
                    <a:pt x="94818" y="326390"/>
                  </a:lnTo>
                  <a:lnTo>
                    <a:pt x="90081" y="321310"/>
                  </a:lnTo>
                  <a:lnTo>
                    <a:pt x="89001" y="321310"/>
                  </a:lnTo>
                  <a:lnTo>
                    <a:pt x="86245" y="318770"/>
                  </a:lnTo>
                  <a:lnTo>
                    <a:pt x="83502" y="316230"/>
                  </a:lnTo>
                  <a:lnTo>
                    <a:pt x="79794" y="314960"/>
                  </a:lnTo>
                  <a:lnTo>
                    <a:pt x="83286" y="318770"/>
                  </a:lnTo>
                  <a:lnTo>
                    <a:pt x="79629" y="317500"/>
                  </a:lnTo>
                  <a:lnTo>
                    <a:pt x="76047" y="314960"/>
                  </a:lnTo>
                  <a:lnTo>
                    <a:pt x="68948" y="309918"/>
                  </a:lnTo>
                  <a:lnTo>
                    <a:pt x="64122" y="304800"/>
                  </a:lnTo>
                  <a:lnTo>
                    <a:pt x="60198" y="299720"/>
                  </a:lnTo>
                  <a:lnTo>
                    <a:pt x="52031" y="294640"/>
                  </a:lnTo>
                  <a:lnTo>
                    <a:pt x="49695" y="293370"/>
                  </a:lnTo>
                  <a:lnTo>
                    <a:pt x="47879" y="294640"/>
                  </a:lnTo>
                  <a:lnTo>
                    <a:pt x="43078" y="292100"/>
                  </a:lnTo>
                  <a:lnTo>
                    <a:pt x="40055" y="290830"/>
                  </a:lnTo>
                  <a:lnTo>
                    <a:pt x="36106" y="285750"/>
                  </a:lnTo>
                  <a:lnTo>
                    <a:pt x="40868" y="287020"/>
                  </a:lnTo>
                  <a:lnTo>
                    <a:pt x="39420" y="285750"/>
                  </a:lnTo>
                  <a:lnTo>
                    <a:pt x="35077" y="281940"/>
                  </a:lnTo>
                  <a:lnTo>
                    <a:pt x="33172" y="280670"/>
                  </a:lnTo>
                  <a:lnTo>
                    <a:pt x="29845" y="279400"/>
                  </a:lnTo>
                  <a:lnTo>
                    <a:pt x="28816" y="279400"/>
                  </a:lnTo>
                  <a:lnTo>
                    <a:pt x="26289" y="276860"/>
                  </a:lnTo>
                  <a:lnTo>
                    <a:pt x="24511" y="274320"/>
                  </a:lnTo>
                  <a:lnTo>
                    <a:pt x="22783" y="271780"/>
                  </a:lnTo>
                  <a:lnTo>
                    <a:pt x="24930" y="273050"/>
                  </a:lnTo>
                  <a:lnTo>
                    <a:pt x="29400" y="277888"/>
                  </a:lnTo>
                  <a:lnTo>
                    <a:pt x="28282" y="275590"/>
                  </a:lnTo>
                  <a:lnTo>
                    <a:pt x="27330" y="274320"/>
                  </a:lnTo>
                  <a:lnTo>
                    <a:pt x="26479" y="273050"/>
                  </a:lnTo>
                  <a:lnTo>
                    <a:pt x="25717" y="271780"/>
                  </a:lnTo>
                  <a:lnTo>
                    <a:pt x="24409" y="271780"/>
                  </a:lnTo>
                  <a:lnTo>
                    <a:pt x="23177" y="270510"/>
                  </a:lnTo>
                  <a:lnTo>
                    <a:pt x="21412" y="270510"/>
                  </a:lnTo>
                  <a:lnTo>
                    <a:pt x="19748" y="266700"/>
                  </a:lnTo>
                  <a:lnTo>
                    <a:pt x="21107" y="264160"/>
                  </a:lnTo>
                  <a:lnTo>
                    <a:pt x="17754" y="257848"/>
                  </a:lnTo>
                  <a:lnTo>
                    <a:pt x="15608" y="251460"/>
                  </a:lnTo>
                  <a:lnTo>
                    <a:pt x="16408" y="243840"/>
                  </a:lnTo>
                  <a:lnTo>
                    <a:pt x="16522" y="242570"/>
                  </a:lnTo>
                  <a:lnTo>
                    <a:pt x="16637" y="241300"/>
                  </a:lnTo>
                  <a:lnTo>
                    <a:pt x="16764" y="240030"/>
                  </a:lnTo>
                  <a:lnTo>
                    <a:pt x="16878" y="238760"/>
                  </a:lnTo>
                  <a:lnTo>
                    <a:pt x="16992" y="237490"/>
                  </a:lnTo>
                  <a:lnTo>
                    <a:pt x="17106" y="236220"/>
                  </a:lnTo>
                  <a:lnTo>
                    <a:pt x="19342" y="229870"/>
                  </a:lnTo>
                  <a:lnTo>
                    <a:pt x="20231" y="227330"/>
                  </a:lnTo>
                  <a:lnTo>
                    <a:pt x="22466" y="223520"/>
                  </a:lnTo>
                  <a:lnTo>
                    <a:pt x="24688" y="219710"/>
                  </a:lnTo>
                  <a:lnTo>
                    <a:pt x="24803" y="220980"/>
                  </a:lnTo>
                  <a:lnTo>
                    <a:pt x="23977" y="223520"/>
                  </a:lnTo>
                  <a:lnTo>
                    <a:pt x="26606" y="220980"/>
                  </a:lnTo>
                  <a:lnTo>
                    <a:pt x="27317" y="219710"/>
                  </a:lnTo>
                  <a:lnTo>
                    <a:pt x="28765" y="217170"/>
                  </a:lnTo>
                  <a:lnTo>
                    <a:pt x="43319" y="201930"/>
                  </a:lnTo>
                  <a:lnTo>
                    <a:pt x="45986" y="201930"/>
                  </a:lnTo>
                  <a:lnTo>
                    <a:pt x="48704" y="200660"/>
                  </a:lnTo>
                  <a:lnTo>
                    <a:pt x="53505" y="200660"/>
                  </a:lnTo>
                  <a:lnTo>
                    <a:pt x="56984" y="201930"/>
                  </a:lnTo>
                  <a:lnTo>
                    <a:pt x="59905" y="203200"/>
                  </a:lnTo>
                  <a:lnTo>
                    <a:pt x="63588" y="204470"/>
                  </a:lnTo>
                  <a:lnTo>
                    <a:pt x="81610" y="207010"/>
                  </a:lnTo>
                  <a:lnTo>
                    <a:pt x="92671" y="207010"/>
                  </a:lnTo>
                  <a:lnTo>
                    <a:pt x="102260" y="207010"/>
                  </a:lnTo>
                  <a:lnTo>
                    <a:pt x="103784" y="208280"/>
                  </a:lnTo>
                  <a:lnTo>
                    <a:pt x="123583" y="208280"/>
                  </a:lnTo>
                  <a:lnTo>
                    <a:pt x="152869" y="199390"/>
                  </a:lnTo>
                  <a:lnTo>
                    <a:pt x="155498" y="198120"/>
                  </a:lnTo>
                  <a:lnTo>
                    <a:pt x="157670" y="196850"/>
                  </a:lnTo>
                  <a:lnTo>
                    <a:pt x="163906" y="193040"/>
                  </a:lnTo>
                  <a:lnTo>
                    <a:pt x="163322" y="194056"/>
                  </a:lnTo>
                  <a:lnTo>
                    <a:pt x="164553" y="193040"/>
                  </a:lnTo>
                  <a:lnTo>
                    <a:pt x="166293" y="191770"/>
                  </a:lnTo>
                  <a:lnTo>
                    <a:pt x="170434" y="186690"/>
                  </a:lnTo>
                  <a:lnTo>
                    <a:pt x="171386" y="185420"/>
                  </a:lnTo>
                  <a:lnTo>
                    <a:pt x="173380" y="181610"/>
                  </a:lnTo>
                  <a:lnTo>
                    <a:pt x="175336" y="179070"/>
                  </a:lnTo>
                  <a:close/>
                </a:path>
                <a:path w="756284" h="996950">
                  <a:moveTo>
                    <a:pt x="175615" y="622033"/>
                  </a:moveTo>
                  <a:lnTo>
                    <a:pt x="175526" y="621880"/>
                  </a:lnTo>
                  <a:lnTo>
                    <a:pt x="175336" y="621741"/>
                  </a:lnTo>
                  <a:lnTo>
                    <a:pt x="175031" y="621588"/>
                  </a:lnTo>
                  <a:lnTo>
                    <a:pt x="175615" y="622033"/>
                  </a:lnTo>
                  <a:close/>
                </a:path>
                <a:path w="756284" h="996950">
                  <a:moveTo>
                    <a:pt x="175844" y="573798"/>
                  </a:moveTo>
                  <a:lnTo>
                    <a:pt x="174472" y="572312"/>
                  </a:lnTo>
                  <a:lnTo>
                    <a:pt x="174244" y="572427"/>
                  </a:lnTo>
                  <a:lnTo>
                    <a:pt x="174078" y="572363"/>
                  </a:lnTo>
                  <a:lnTo>
                    <a:pt x="175844" y="573798"/>
                  </a:lnTo>
                  <a:close/>
                </a:path>
                <a:path w="756284" h="996950">
                  <a:moveTo>
                    <a:pt x="175856" y="613105"/>
                  </a:moveTo>
                  <a:lnTo>
                    <a:pt x="173964" y="615645"/>
                  </a:lnTo>
                  <a:lnTo>
                    <a:pt x="174866" y="615645"/>
                  </a:lnTo>
                  <a:lnTo>
                    <a:pt x="175856" y="613105"/>
                  </a:lnTo>
                  <a:close/>
                </a:path>
                <a:path w="756284" h="996950">
                  <a:moveTo>
                    <a:pt x="175971" y="623328"/>
                  </a:moveTo>
                  <a:lnTo>
                    <a:pt x="172631" y="624916"/>
                  </a:lnTo>
                  <a:lnTo>
                    <a:pt x="173304" y="626440"/>
                  </a:lnTo>
                  <a:lnTo>
                    <a:pt x="173913" y="625360"/>
                  </a:lnTo>
                  <a:lnTo>
                    <a:pt x="175856" y="624154"/>
                  </a:lnTo>
                  <a:lnTo>
                    <a:pt x="175971" y="623328"/>
                  </a:lnTo>
                  <a:close/>
                </a:path>
                <a:path w="756284" h="996950">
                  <a:moveTo>
                    <a:pt x="176301" y="623176"/>
                  </a:moveTo>
                  <a:lnTo>
                    <a:pt x="176085" y="622388"/>
                  </a:lnTo>
                  <a:lnTo>
                    <a:pt x="176034" y="622744"/>
                  </a:lnTo>
                  <a:lnTo>
                    <a:pt x="175983" y="623176"/>
                  </a:lnTo>
                  <a:lnTo>
                    <a:pt x="176301" y="623176"/>
                  </a:lnTo>
                  <a:close/>
                </a:path>
                <a:path w="756284" h="996950">
                  <a:moveTo>
                    <a:pt x="176326" y="615645"/>
                  </a:moveTo>
                  <a:lnTo>
                    <a:pt x="174866" y="615645"/>
                  </a:lnTo>
                  <a:lnTo>
                    <a:pt x="174358" y="616915"/>
                  </a:lnTo>
                  <a:lnTo>
                    <a:pt x="172212" y="614375"/>
                  </a:lnTo>
                  <a:lnTo>
                    <a:pt x="172821" y="616915"/>
                  </a:lnTo>
                  <a:lnTo>
                    <a:pt x="173761" y="616915"/>
                  </a:lnTo>
                  <a:lnTo>
                    <a:pt x="174129" y="618185"/>
                  </a:lnTo>
                  <a:lnTo>
                    <a:pt x="175768" y="616915"/>
                  </a:lnTo>
                  <a:lnTo>
                    <a:pt x="176326" y="615645"/>
                  </a:lnTo>
                  <a:close/>
                </a:path>
                <a:path w="756284" h="996950">
                  <a:moveTo>
                    <a:pt x="177266" y="617283"/>
                  </a:moveTo>
                  <a:lnTo>
                    <a:pt x="177152" y="617639"/>
                  </a:lnTo>
                  <a:lnTo>
                    <a:pt x="177025" y="618007"/>
                  </a:lnTo>
                  <a:lnTo>
                    <a:pt x="176872" y="618350"/>
                  </a:lnTo>
                  <a:lnTo>
                    <a:pt x="177114" y="617880"/>
                  </a:lnTo>
                  <a:lnTo>
                    <a:pt x="177241" y="617562"/>
                  </a:lnTo>
                  <a:lnTo>
                    <a:pt x="177266" y="617283"/>
                  </a:lnTo>
                  <a:close/>
                </a:path>
                <a:path w="756284" h="996950">
                  <a:moveTo>
                    <a:pt x="177469" y="616521"/>
                  </a:moveTo>
                  <a:lnTo>
                    <a:pt x="177228" y="616343"/>
                  </a:lnTo>
                  <a:lnTo>
                    <a:pt x="176974" y="616229"/>
                  </a:lnTo>
                  <a:lnTo>
                    <a:pt x="176745" y="616331"/>
                  </a:lnTo>
                  <a:lnTo>
                    <a:pt x="177165" y="616635"/>
                  </a:lnTo>
                  <a:lnTo>
                    <a:pt x="177304" y="616915"/>
                  </a:lnTo>
                  <a:lnTo>
                    <a:pt x="177279" y="617283"/>
                  </a:lnTo>
                  <a:lnTo>
                    <a:pt x="177342" y="617029"/>
                  </a:lnTo>
                  <a:lnTo>
                    <a:pt x="177469" y="616521"/>
                  </a:lnTo>
                  <a:close/>
                </a:path>
                <a:path w="756284" h="996950">
                  <a:moveTo>
                    <a:pt x="177939" y="608025"/>
                  </a:moveTo>
                  <a:lnTo>
                    <a:pt x="177596" y="608025"/>
                  </a:lnTo>
                  <a:lnTo>
                    <a:pt x="177761" y="607161"/>
                  </a:lnTo>
                  <a:lnTo>
                    <a:pt x="177825" y="606755"/>
                  </a:lnTo>
                  <a:lnTo>
                    <a:pt x="173494" y="606755"/>
                  </a:lnTo>
                  <a:lnTo>
                    <a:pt x="175856" y="613105"/>
                  </a:lnTo>
                  <a:lnTo>
                    <a:pt x="176390" y="614375"/>
                  </a:lnTo>
                  <a:lnTo>
                    <a:pt x="177304" y="614375"/>
                  </a:lnTo>
                  <a:lnTo>
                    <a:pt x="177622" y="615607"/>
                  </a:lnTo>
                  <a:lnTo>
                    <a:pt x="177609" y="615784"/>
                  </a:lnTo>
                  <a:lnTo>
                    <a:pt x="177558" y="616153"/>
                  </a:lnTo>
                  <a:lnTo>
                    <a:pt x="177469" y="616521"/>
                  </a:lnTo>
                  <a:lnTo>
                    <a:pt x="177660" y="616648"/>
                  </a:lnTo>
                  <a:lnTo>
                    <a:pt x="177838" y="616267"/>
                  </a:lnTo>
                  <a:lnTo>
                    <a:pt x="177787" y="615835"/>
                  </a:lnTo>
                  <a:lnTo>
                    <a:pt x="177660" y="615442"/>
                  </a:lnTo>
                  <a:lnTo>
                    <a:pt x="177939" y="613105"/>
                  </a:lnTo>
                  <a:lnTo>
                    <a:pt x="177622" y="610565"/>
                  </a:lnTo>
                  <a:lnTo>
                    <a:pt x="177939" y="608025"/>
                  </a:lnTo>
                  <a:close/>
                </a:path>
                <a:path w="756284" h="996950">
                  <a:moveTo>
                    <a:pt x="180047" y="580682"/>
                  </a:moveTo>
                  <a:lnTo>
                    <a:pt x="179806" y="579120"/>
                  </a:lnTo>
                  <a:lnTo>
                    <a:pt x="173469" y="575348"/>
                  </a:lnTo>
                  <a:lnTo>
                    <a:pt x="174472" y="576148"/>
                  </a:lnTo>
                  <a:lnTo>
                    <a:pt x="176809" y="577850"/>
                  </a:lnTo>
                  <a:lnTo>
                    <a:pt x="180047" y="580682"/>
                  </a:lnTo>
                  <a:close/>
                </a:path>
                <a:path w="756284" h="996950">
                  <a:moveTo>
                    <a:pt x="180263" y="608025"/>
                  </a:moveTo>
                  <a:lnTo>
                    <a:pt x="179285" y="608025"/>
                  </a:lnTo>
                  <a:lnTo>
                    <a:pt x="179184" y="609295"/>
                  </a:lnTo>
                  <a:lnTo>
                    <a:pt x="179070" y="610565"/>
                  </a:lnTo>
                  <a:lnTo>
                    <a:pt x="179463" y="611835"/>
                  </a:lnTo>
                  <a:lnTo>
                    <a:pt x="180263" y="608025"/>
                  </a:lnTo>
                  <a:close/>
                </a:path>
                <a:path w="756284" h="996950">
                  <a:moveTo>
                    <a:pt x="180619" y="608025"/>
                  </a:moveTo>
                  <a:lnTo>
                    <a:pt x="180454" y="607161"/>
                  </a:lnTo>
                  <a:lnTo>
                    <a:pt x="180263" y="608025"/>
                  </a:lnTo>
                  <a:lnTo>
                    <a:pt x="180619" y="608025"/>
                  </a:lnTo>
                  <a:close/>
                </a:path>
                <a:path w="756284" h="996950">
                  <a:moveTo>
                    <a:pt x="181089" y="604215"/>
                  </a:moveTo>
                  <a:lnTo>
                    <a:pt x="179666" y="602945"/>
                  </a:lnTo>
                  <a:lnTo>
                    <a:pt x="178396" y="604215"/>
                  </a:lnTo>
                  <a:lnTo>
                    <a:pt x="180073" y="604215"/>
                  </a:lnTo>
                  <a:lnTo>
                    <a:pt x="180124" y="605485"/>
                  </a:lnTo>
                  <a:lnTo>
                    <a:pt x="180365" y="606755"/>
                  </a:lnTo>
                  <a:lnTo>
                    <a:pt x="180454" y="607161"/>
                  </a:lnTo>
                  <a:lnTo>
                    <a:pt x="181089" y="604215"/>
                  </a:lnTo>
                  <a:close/>
                </a:path>
                <a:path w="756284" h="996950">
                  <a:moveTo>
                    <a:pt x="182283" y="604748"/>
                  </a:moveTo>
                  <a:lnTo>
                    <a:pt x="182168" y="605040"/>
                  </a:lnTo>
                  <a:lnTo>
                    <a:pt x="182079" y="605307"/>
                  </a:lnTo>
                  <a:lnTo>
                    <a:pt x="182245" y="605472"/>
                  </a:lnTo>
                  <a:lnTo>
                    <a:pt x="182283" y="604748"/>
                  </a:lnTo>
                  <a:close/>
                </a:path>
                <a:path w="756284" h="996950">
                  <a:moveTo>
                    <a:pt x="182511" y="605650"/>
                  </a:moveTo>
                  <a:lnTo>
                    <a:pt x="182384" y="605612"/>
                  </a:lnTo>
                  <a:lnTo>
                    <a:pt x="182245" y="605472"/>
                  </a:lnTo>
                  <a:lnTo>
                    <a:pt x="182206" y="606196"/>
                  </a:lnTo>
                  <a:lnTo>
                    <a:pt x="182511" y="605650"/>
                  </a:lnTo>
                  <a:close/>
                </a:path>
                <a:path w="756284" h="996950">
                  <a:moveTo>
                    <a:pt x="182765" y="603745"/>
                  </a:moveTo>
                  <a:lnTo>
                    <a:pt x="182372" y="603224"/>
                  </a:lnTo>
                  <a:lnTo>
                    <a:pt x="182283" y="604748"/>
                  </a:lnTo>
                  <a:lnTo>
                    <a:pt x="182473" y="604278"/>
                  </a:lnTo>
                  <a:lnTo>
                    <a:pt x="182765" y="603745"/>
                  </a:lnTo>
                  <a:close/>
                </a:path>
                <a:path w="756284" h="996950">
                  <a:moveTo>
                    <a:pt x="182956" y="863295"/>
                  </a:moveTo>
                  <a:lnTo>
                    <a:pt x="182727" y="862787"/>
                  </a:lnTo>
                  <a:lnTo>
                    <a:pt x="182638" y="862584"/>
                  </a:lnTo>
                  <a:lnTo>
                    <a:pt x="182448" y="862787"/>
                  </a:lnTo>
                  <a:lnTo>
                    <a:pt x="182956" y="863295"/>
                  </a:lnTo>
                  <a:close/>
                </a:path>
                <a:path w="756284" h="996950">
                  <a:moveTo>
                    <a:pt x="183172" y="862025"/>
                  </a:moveTo>
                  <a:lnTo>
                    <a:pt x="182295" y="859485"/>
                  </a:lnTo>
                  <a:lnTo>
                    <a:pt x="181927" y="860437"/>
                  </a:lnTo>
                  <a:lnTo>
                    <a:pt x="181813" y="860755"/>
                  </a:lnTo>
                  <a:lnTo>
                    <a:pt x="182638" y="862584"/>
                  </a:lnTo>
                  <a:lnTo>
                    <a:pt x="183172" y="862025"/>
                  </a:lnTo>
                  <a:close/>
                </a:path>
                <a:path w="756284" h="996950">
                  <a:moveTo>
                    <a:pt x="184543" y="594067"/>
                  </a:moveTo>
                  <a:lnTo>
                    <a:pt x="183464" y="592848"/>
                  </a:lnTo>
                  <a:lnTo>
                    <a:pt x="181165" y="593813"/>
                  </a:lnTo>
                  <a:lnTo>
                    <a:pt x="180263" y="595833"/>
                  </a:lnTo>
                  <a:lnTo>
                    <a:pt x="180771" y="598525"/>
                  </a:lnTo>
                  <a:lnTo>
                    <a:pt x="180111" y="598805"/>
                  </a:lnTo>
                  <a:lnTo>
                    <a:pt x="179730" y="598131"/>
                  </a:lnTo>
                  <a:lnTo>
                    <a:pt x="179387" y="597865"/>
                  </a:lnTo>
                  <a:lnTo>
                    <a:pt x="179832" y="599757"/>
                  </a:lnTo>
                  <a:lnTo>
                    <a:pt x="180962" y="602170"/>
                  </a:lnTo>
                  <a:lnTo>
                    <a:pt x="183299" y="602005"/>
                  </a:lnTo>
                  <a:lnTo>
                    <a:pt x="181838" y="599732"/>
                  </a:lnTo>
                  <a:lnTo>
                    <a:pt x="182841" y="599719"/>
                  </a:lnTo>
                  <a:lnTo>
                    <a:pt x="181025" y="597192"/>
                  </a:lnTo>
                  <a:lnTo>
                    <a:pt x="181279" y="595833"/>
                  </a:lnTo>
                  <a:lnTo>
                    <a:pt x="182587" y="595287"/>
                  </a:lnTo>
                  <a:lnTo>
                    <a:pt x="183286" y="595807"/>
                  </a:lnTo>
                  <a:lnTo>
                    <a:pt x="182918" y="595147"/>
                  </a:lnTo>
                  <a:lnTo>
                    <a:pt x="184543" y="594067"/>
                  </a:lnTo>
                  <a:close/>
                </a:path>
                <a:path w="756284" h="996950">
                  <a:moveTo>
                    <a:pt x="188620" y="698817"/>
                  </a:moveTo>
                  <a:lnTo>
                    <a:pt x="187566" y="698817"/>
                  </a:lnTo>
                  <a:lnTo>
                    <a:pt x="187604" y="700151"/>
                  </a:lnTo>
                  <a:lnTo>
                    <a:pt x="187896" y="699681"/>
                  </a:lnTo>
                  <a:lnTo>
                    <a:pt x="188620" y="698817"/>
                  </a:lnTo>
                  <a:close/>
                </a:path>
                <a:path w="756284" h="996950">
                  <a:moveTo>
                    <a:pt x="189306" y="691692"/>
                  </a:moveTo>
                  <a:lnTo>
                    <a:pt x="187960" y="696214"/>
                  </a:lnTo>
                  <a:lnTo>
                    <a:pt x="187528" y="698436"/>
                  </a:lnTo>
                  <a:lnTo>
                    <a:pt x="188417" y="698436"/>
                  </a:lnTo>
                  <a:lnTo>
                    <a:pt x="189306" y="691692"/>
                  </a:lnTo>
                  <a:close/>
                </a:path>
                <a:path w="756284" h="996950">
                  <a:moveTo>
                    <a:pt x="191109" y="692785"/>
                  </a:moveTo>
                  <a:lnTo>
                    <a:pt x="189966" y="695134"/>
                  </a:lnTo>
                  <a:lnTo>
                    <a:pt x="188417" y="698436"/>
                  </a:lnTo>
                  <a:lnTo>
                    <a:pt x="189039" y="698436"/>
                  </a:lnTo>
                  <a:lnTo>
                    <a:pt x="189268" y="699376"/>
                  </a:lnTo>
                  <a:lnTo>
                    <a:pt x="189509" y="700151"/>
                  </a:lnTo>
                  <a:lnTo>
                    <a:pt x="189572" y="700366"/>
                  </a:lnTo>
                  <a:lnTo>
                    <a:pt x="189674" y="700151"/>
                  </a:lnTo>
                  <a:lnTo>
                    <a:pt x="190106" y="697496"/>
                  </a:lnTo>
                  <a:lnTo>
                    <a:pt x="191109" y="692785"/>
                  </a:lnTo>
                  <a:close/>
                </a:path>
                <a:path w="756284" h="996950">
                  <a:moveTo>
                    <a:pt x="195275" y="716508"/>
                  </a:moveTo>
                  <a:lnTo>
                    <a:pt x="195135" y="716280"/>
                  </a:lnTo>
                  <a:lnTo>
                    <a:pt x="194932" y="716280"/>
                  </a:lnTo>
                  <a:lnTo>
                    <a:pt x="195275" y="716508"/>
                  </a:lnTo>
                  <a:close/>
                </a:path>
                <a:path w="756284" h="996950">
                  <a:moveTo>
                    <a:pt x="196100" y="158750"/>
                  </a:moveTo>
                  <a:lnTo>
                    <a:pt x="177393" y="158750"/>
                  </a:lnTo>
                  <a:lnTo>
                    <a:pt x="176085" y="158750"/>
                  </a:lnTo>
                  <a:lnTo>
                    <a:pt x="169760" y="163830"/>
                  </a:lnTo>
                  <a:lnTo>
                    <a:pt x="164833" y="168910"/>
                  </a:lnTo>
                  <a:lnTo>
                    <a:pt x="162331" y="171450"/>
                  </a:lnTo>
                  <a:lnTo>
                    <a:pt x="160210" y="173990"/>
                  </a:lnTo>
                  <a:lnTo>
                    <a:pt x="159004" y="175260"/>
                  </a:lnTo>
                  <a:lnTo>
                    <a:pt x="158381" y="176530"/>
                  </a:lnTo>
                  <a:lnTo>
                    <a:pt x="157734" y="177800"/>
                  </a:lnTo>
                  <a:lnTo>
                    <a:pt x="157467" y="179070"/>
                  </a:lnTo>
                  <a:lnTo>
                    <a:pt x="157759" y="177838"/>
                  </a:lnTo>
                  <a:lnTo>
                    <a:pt x="176949" y="177800"/>
                  </a:lnTo>
                  <a:lnTo>
                    <a:pt x="180162" y="175260"/>
                  </a:lnTo>
                  <a:lnTo>
                    <a:pt x="181394" y="173990"/>
                  </a:lnTo>
                  <a:lnTo>
                    <a:pt x="183959" y="171450"/>
                  </a:lnTo>
                  <a:lnTo>
                    <a:pt x="193687" y="161290"/>
                  </a:lnTo>
                  <a:lnTo>
                    <a:pt x="196100" y="158750"/>
                  </a:lnTo>
                  <a:close/>
                </a:path>
                <a:path w="756284" h="996950">
                  <a:moveTo>
                    <a:pt x="196799" y="717550"/>
                  </a:moveTo>
                  <a:lnTo>
                    <a:pt x="195275" y="716508"/>
                  </a:lnTo>
                  <a:lnTo>
                    <a:pt x="196570" y="718654"/>
                  </a:lnTo>
                  <a:lnTo>
                    <a:pt x="196799" y="717550"/>
                  </a:lnTo>
                  <a:close/>
                </a:path>
                <a:path w="756284" h="996950">
                  <a:moveTo>
                    <a:pt x="198069" y="721372"/>
                  </a:moveTo>
                  <a:lnTo>
                    <a:pt x="196672" y="718820"/>
                  </a:lnTo>
                  <a:lnTo>
                    <a:pt x="196570" y="718654"/>
                  </a:lnTo>
                  <a:lnTo>
                    <a:pt x="196265" y="720090"/>
                  </a:lnTo>
                  <a:lnTo>
                    <a:pt x="198069" y="721372"/>
                  </a:lnTo>
                  <a:close/>
                </a:path>
                <a:path w="756284" h="996950">
                  <a:moveTo>
                    <a:pt x="199326" y="709930"/>
                  </a:moveTo>
                  <a:lnTo>
                    <a:pt x="199237" y="708660"/>
                  </a:lnTo>
                  <a:lnTo>
                    <a:pt x="198526" y="708660"/>
                  </a:lnTo>
                  <a:lnTo>
                    <a:pt x="199326" y="709930"/>
                  </a:lnTo>
                  <a:close/>
                </a:path>
                <a:path w="756284" h="996950">
                  <a:moveTo>
                    <a:pt x="200583" y="708660"/>
                  </a:moveTo>
                  <a:lnTo>
                    <a:pt x="199567" y="706120"/>
                  </a:lnTo>
                  <a:lnTo>
                    <a:pt x="199288" y="707390"/>
                  </a:lnTo>
                  <a:lnTo>
                    <a:pt x="199237" y="708660"/>
                  </a:lnTo>
                  <a:lnTo>
                    <a:pt x="200583" y="708660"/>
                  </a:lnTo>
                  <a:close/>
                </a:path>
                <a:path w="756284" h="996950">
                  <a:moveTo>
                    <a:pt x="201358" y="605548"/>
                  </a:moveTo>
                  <a:lnTo>
                    <a:pt x="200875" y="604748"/>
                  </a:lnTo>
                  <a:lnTo>
                    <a:pt x="200469" y="603923"/>
                  </a:lnTo>
                  <a:lnTo>
                    <a:pt x="199923" y="603250"/>
                  </a:lnTo>
                  <a:lnTo>
                    <a:pt x="199555" y="603211"/>
                  </a:lnTo>
                  <a:lnTo>
                    <a:pt x="199288" y="603300"/>
                  </a:lnTo>
                  <a:lnTo>
                    <a:pt x="199453" y="603859"/>
                  </a:lnTo>
                  <a:lnTo>
                    <a:pt x="200152" y="603986"/>
                  </a:lnTo>
                  <a:lnTo>
                    <a:pt x="200672" y="604507"/>
                  </a:lnTo>
                  <a:lnTo>
                    <a:pt x="201358" y="605548"/>
                  </a:lnTo>
                  <a:close/>
                </a:path>
                <a:path w="756284" h="996950">
                  <a:moveTo>
                    <a:pt x="208394" y="621614"/>
                  </a:moveTo>
                  <a:lnTo>
                    <a:pt x="208178" y="621309"/>
                  </a:lnTo>
                  <a:lnTo>
                    <a:pt x="207886" y="621131"/>
                  </a:lnTo>
                  <a:lnTo>
                    <a:pt x="207556" y="621157"/>
                  </a:lnTo>
                  <a:lnTo>
                    <a:pt x="208394" y="621614"/>
                  </a:lnTo>
                  <a:close/>
                </a:path>
                <a:path w="756284" h="996950">
                  <a:moveTo>
                    <a:pt x="211289" y="627849"/>
                  </a:moveTo>
                  <a:lnTo>
                    <a:pt x="209080" y="622033"/>
                  </a:lnTo>
                  <a:lnTo>
                    <a:pt x="208394" y="621614"/>
                  </a:lnTo>
                  <a:lnTo>
                    <a:pt x="209194" y="622871"/>
                  </a:lnTo>
                  <a:lnTo>
                    <a:pt x="209791" y="626249"/>
                  </a:lnTo>
                  <a:lnTo>
                    <a:pt x="209931" y="629742"/>
                  </a:lnTo>
                  <a:lnTo>
                    <a:pt x="209880" y="633285"/>
                  </a:lnTo>
                  <a:lnTo>
                    <a:pt x="209994" y="636879"/>
                  </a:lnTo>
                  <a:lnTo>
                    <a:pt x="210604" y="638886"/>
                  </a:lnTo>
                  <a:lnTo>
                    <a:pt x="210489" y="634669"/>
                  </a:lnTo>
                  <a:lnTo>
                    <a:pt x="211289" y="627849"/>
                  </a:lnTo>
                  <a:close/>
                </a:path>
                <a:path w="756284" h="996950">
                  <a:moveTo>
                    <a:pt x="223139" y="726033"/>
                  </a:moveTo>
                  <a:lnTo>
                    <a:pt x="222529" y="726160"/>
                  </a:lnTo>
                  <a:lnTo>
                    <a:pt x="222300" y="726338"/>
                  </a:lnTo>
                  <a:lnTo>
                    <a:pt x="222097" y="726503"/>
                  </a:lnTo>
                  <a:lnTo>
                    <a:pt x="223139" y="726033"/>
                  </a:lnTo>
                  <a:close/>
                </a:path>
                <a:path w="756284" h="996950">
                  <a:moveTo>
                    <a:pt x="229095" y="739406"/>
                  </a:moveTo>
                  <a:lnTo>
                    <a:pt x="224053" y="736777"/>
                  </a:lnTo>
                  <a:lnTo>
                    <a:pt x="216852" y="734314"/>
                  </a:lnTo>
                  <a:lnTo>
                    <a:pt x="223748" y="737857"/>
                  </a:lnTo>
                  <a:lnTo>
                    <a:pt x="223215" y="738085"/>
                  </a:lnTo>
                  <a:lnTo>
                    <a:pt x="229095" y="739406"/>
                  </a:lnTo>
                  <a:close/>
                </a:path>
                <a:path w="756284" h="996950">
                  <a:moveTo>
                    <a:pt x="229489" y="950988"/>
                  </a:moveTo>
                  <a:lnTo>
                    <a:pt x="229209" y="949655"/>
                  </a:lnTo>
                  <a:lnTo>
                    <a:pt x="229044" y="949655"/>
                  </a:lnTo>
                  <a:lnTo>
                    <a:pt x="229019" y="949782"/>
                  </a:lnTo>
                  <a:lnTo>
                    <a:pt x="228777" y="950988"/>
                  </a:lnTo>
                  <a:lnTo>
                    <a:pt x="229260" y="950988"/>
                  </a:lnTo>
                  <a:lnTo>
                    <a:pt x="229489" y="950988"/>
                  </a:lnTo>
                  <a:close/>
                </a:path>
                <a:path w="756284" h="996950">
                  <a:moveTo>
                    <a:pt x="230060" y="950988"/>
                  </a:moveTo>
                  <a:lnTo>
                    <a:pt x="229527" y="949655"/>
                  </a:lnTo>
                  <a:lnTo>
                    <a:pt x="229933" y="950988"/>
                  </a:lnTo>
                  <a:lnTo>
                    <a:pt x="230060" y="950988"/>
                  </a:lnTo>
                  <a:close/>
                </a:path>
                <a:path w="756284" h="996950">
                  <a:moveTo>
                    <a:pt x="230454" y="21590"/>
                  </a:moveTo>
                  <a:lnTo>
                    <a:pt x="227850" y="22860"/>
                  </a:lnTo>
                  <a:lnTo>
                    <a:pt x="228244" y="22860"/>
                  </a:lnTo>
                  <a:lnTo>
                    <a:pt x="230454" y="21590"/>
                  </a:lnTo>
                  <a:close/>
                </a:path>
                <a:path w="756284" h="996950">
                  <a:moveTo>
                    <a:pt x="231876" y="952195"/>
                  </a:moveTo>
                  <a:lnTo>
                    <a:pt x="231559" y="952195"/>
                  </a:lnTo>
                  <a:lnTo>
                    <a:pt x="231025" y="950988"/>
                  </a:lnTo>
                  <a:lnTo>
                    <a:pt x="231800" y="953465"/>
                  </a:lnTo>
                  <a:lnTo>
                    <a:pt x="231876" y="952195"/>
                  </a:lnTo>
                  <a:close/>
                </a:path>
                <a:path w="756284" h="996950">
                  <a:moveTo>
                    <a:pt x="232333" y="952195"/>
                  </a:moveTo>
                  <a:lnTo>
                    <a:pt x="231965" y="950988"/>
                  </a:lnTo>
                  <a:lnTo>
                    <a:pt x="231876" y="952195"/>
                  </a:lnTo>
                  <a:lnTo>
                    <a:pt x="232333" y="952195"/>
                  </a:lnTo>
                  <a:close/>
                </a:path>
                <a:path w="756284" h="996950">
                  <a:moveTo>
                    <a:pt x="232676" y="19926"/>
                  </a:moveTo>
                  <a:lnTo>
                    <a:pt x="230441" y="20980"/>
                  </a:lnTo>
                  <a:lnTo>
                    <a:pt x="231343" y="20688"/>
                  </a:lnTo>
                  <a:lnTo>
                    <a:pt x="232143" y="20358"/>
                  </a:lnTo>
                  <a:lnTo>
                    <a:pt x="232676" y="19926"/>
                  </a:lnTo>
                  <a:close/>
                </a:path>
                <a:path w="756284" h="996950">
                  <a:moveTo>
                    <a:pt x="241261" y="926211"/>
                  </a:moveTo>
                  <a:lnTo>
                    <a:pt x="241198" y="925525"/>
                  </a:lnTo>
                  <a:lnTo>
                    <a:pt x="241096" y="924255"/>
                  </a:lnTo>
                  <a:lnTo>
                    <a:pt x="240982" y="922985"/>
                  </a:lnTo>
                  <a:lnTo>
                    <a:pt x="240868" y="925525"/>
                  </a:lnTo>
                  <a:lnTo>
                    <a:pt x="241261" y="926211"/>
                  </a:lnTo>
                  <a:close/>
                </a:path>
                <a:path w="756284" h="996950">
                  <a:moveTo>
                    <a:pt x="246316" y="911860"/>
                  </a:moveTo>
                  <a:lnTo>
                    <a:pt x="246138" y="912139"/>
                  </a:lnTo>
                  <a:lnTo>
                    <a:pt x="246075" y="912444"/>
                  </a:lnTo>
                  <a:lnTo>
                    <a:pt x="246202" y="912736"/>
                  </a:lnTo>
                  <a:lnTo>
                    <a:pt x="246316" y="911860"/>
                  </a:lnTo>
                  <a:close/>
                </a:path>
                <a:path w="756284" h="996950">
                  <a:moveTo>
                    <a:pt x="248678" y="905319"/>
                  </a:moveTo>
                  <a:lnTo>
                    <a:pt x="248513" y="904595"/>
                  </a:lnTo>
                  <a:lnTo>
                    <a:pt x="248234" y="905154"/>
                  </a:lnTo>
                  <a:lnTo>
                    <a:pt x="248678" y="905319"/>
                  </a:lnTo>
                  <a:close/>
                </a:path>
                <a:path w="756284" h="996950">
                  <a:moveTo>
                    <a:pt x="251917" y="945845"/>
                  </a:moveTo>
                  <a:lnTo>
                    <a:pt x="250913" y="946975"/>
                  </a:lnTo>
                  <a:lnTo>
                    <a:pt x="250977" y="947115"/>
                  </a:lnTo>
                  <a:lnTo>
                    <a:pt x="251917" y="945845"/>
                  </a:lnTo>
                  <a:close/>
                </a:path>
                <a:path w="756284" h="996950">
                  <a:moveTo>
                    <a:pt x="257873" y="926795"/>
                  </a:moveTo>
                  <a:lnTo>
                    <a:pt x="241604" y="926795"/>
                  </a:lnTo>
                  <a:lnTo>
                    <a:pt x="241312" y="926795"/>
                  </a:lnTo>
                  <a:lnTo>
                    <a:pt x="241427" y="928065"/>
                  </a:lnTo>
                  <a:lnTo>
                    <a:pt x="240715" y="926795"/>
                  </a:lnTo>
                  <a:lnTo>
                    <a:pt x="238607" y="922985"/>
                  </a:lnTo>
                  <a:lnTo>
                    <a:pt x="238709" y="924255"/>
                  </a:lnTo>
                  <a:lnTo>
                    <a:pt x="238810" y="925525"/>
                  </a:lnTo>
                  <a:lnTo>
                    <a:pt x="238899" y="926795"/>
                  </a:lnTo>
                  <a:lnTo>
                    <a:pt x="239001" y="928065"/>
                  </a:lnTo>
                  <a:lnTo>
                    <a:pt x="239649" y="926795"/>
                  </a:lnTo>
                  <a:lnTo>
                    <a:pt x="240080" y="928065"/>
                  </a:lnTo>
                  <a:lnTo>
                    <a:pt x="240449" y="928065"/>
                  </a:lnTo>
                  <a:lnTo>
                    <a:pt x="238518" y="929335"/>
                  </a:lnTo>
                  <a:lnTo>
                    <a:pt x="236855" y="934415"/>
                  </a:lnTo>
                  <a:lnTo>
                    <a:pt x="236131" y="936955"/>
                  </a:lnTo>
                  <a:lnTo>
                    <a:pt x="235000" y="935685"/>
                  </a:lnTo>
                  <a:lnTo>
                    <a:pt x="233730" y="938225"/>
                  </a:lnTo>
                  <a:lnTo>
                    <a:pt x="232727" y="942035"/>
                  </a:lnTo>
                  <a:lnTo>
                    <a:pt x="230365" y="948436"/>
                  </a:lnTo>
                  <a:lnTo>
                    <a:pt x="230174" y="949655"/>
                  </a:lnTo>
                  <a:lnTo>
                    <a:pt x="230847" y="949655"/>
                  </a:lnTo>
                  <a:lnTo>
                    <a:pt x="231965" y="950988"/>
                  </a:lnTo>
                  <a:lnTo>
                    <a:pt x="232981" y="952195"/>
                  </a:lnTo>
                  <a:lnTo>
                    <a:pt x="232333" y="952195"/>
                  </a:lnTo>
                  <a:lnTo>
                    <a:pt x="232727" y="953465"/>
                  </a:lnTo>
                  <a:lnTo>
                    <a:pt x="232041" y="954735"/>
                  </a:lnTo>
                  <a:lnTo>
                    <a:pt x="230809" y="952195"/>
                  </a:lnTo>
                  <a:lnTo>
                    <a:pt x="230606" y="952195"/>
                  </a:lnTo>
                  <a:lnTo>
                    <a:pt x="228688" y="952195"/>
                  </a:lnTo>
                  <a:lnTo>
                    <a:pt x="228549" y="952195"/>
                  </a:lnTo>
                  <a:lnTo>
                    <a:pt x="228206" y="952195"/>
                  </a:lnTo>
                  <a:lnTo>
                    <a:pt x="228092" y="953465"/>
                  </a:lnTo>
                  <a:lnTo>
                    <a:pt x="227965" y="954735"/>
                  </a:lnTo>
                  <a:lnTo>
                    <a:pt x="227825" y="953465"/>
                  </a:lnTo>
                  <a:lnTo>
                    <a:pt x="227025" y="956005"/>
                  </a:lnTo>
                  <a:lnTo>
                    <a:pt x="226733" y="954735"/>
                  </a:lnTo>
                  <a:lnTo>
                    <a:pt x="226593" y="953465"/>
                  </a:lnTo>
                  <a:lnTo>
                    <a:pt x="226491" y="949655"/>
                  </a:lnTo>
                  <a:lnTo>
                    <a:pt x="225323" y="949655"/>
                  </a:lnTo>
                  <a:lnTo>
                    <a:pt x="224243" y="948461"/>
                  </a:lnTo>
                  <a:lnTo>
                    <a:pt x="224205" y="948321"/>
                  </a:lnTo>
                  <a:lnTo>
                    <a:pt x="224205" y="948486"/>
                  </a:lnTo>
                  <a:lnTo>
                    <a:pt x="223913" y="949655"/>
                  </a:lnTo>
                  <a:lnTo>
                    <a:pt x="222745" y="949655"/>
                  </a:lnTo>
                  <a:lnTo>
                    <a:pt x="224205" y="948486"/>
                  </a:lnTo>
                  <a:lnTo>
                    <a:pt x="224205" y="948321"/>
                  </a:lnTo>
                  <a:lnTo>
                    <a:pt x="223481" y="947115"/>
                  </a:lnTo>
                  <a:lnTo>
                    <a:pt x="221894" y="944575"/>
                  </a:lnTo>
                  <a:lnTo>
                    <a:pt x="224155" y="945845"/>
                  </a:lnTo>
                  <a:lnTo>
                    <a:pt x="220510" y="939495"/>
                  </a:lnTo>
                  <a:lnTo>
                    <a:pt x="217754" y="935685"/>
                  </a:lnTo>
                  <a:lnTo>
                    <a:pt x="215925" y="933145"/>
                  </a:lnTo>
                  <a:lnTo>
                    <a:pt x="215633" y="934415"/>
                  </a:lnTo>
                  <a:lnTo>
                    <a:pt x="215760" y="935685"/>
                  </a:lnTo>
                  <a:lnTo>
                    <a:pt x="214998" y="935685"/>
                  </a:lnTo>
                  <a:lnTo>
                    <a:pt x="214147" y="934415"/>
                  </a:lnTo>
                  <a:lnTo>
                    <a:pt x="214223" y="933145"/>
                  </a:lnTo>
                  <a:lnTo>
                    <a:pt x="214312" y="931875"/>
                  </a:lnTo>
                  <a:lnTo>
                    <a:pt x="215480" y="931875"/>
                  </a:lnTo>
                  <a:lnTo>
                    <a:pt x="212204" y="926795"/>
                  </a:lnTo>
                  <a:lnTo>
                    <a:pt x="211505" y="924255"/>
                  </a:lnTo>
                  <a:lnTo>
                    <a:pt x="208673" y="914095"/>
                  </a:lnTo>
                  <a:lnTo>
                    <a:pt x="207835" y="912825"/>
                  </a:lnTo>
                  <a:lnTo>
                    <a:pt x="205308" y="909015"/>
                  </a:lnTo>
                  <a:lnTo>
                    <a:pt x="205625" y="909015"/>
                  </a:lnTo>
                  <a:lnTo>
                    <a:pt x="200850" y="903935"/>
                  </a:lnTo>
                  <a:lnTo>
                    <a:pt x="199720" y="901395"/>
                  </a:lnTo>
                  <a:lnTo>
                    <a:pt x="202882" y="905205"/>
                  </a:lnTo>
                  <a:lnTo>
                    <a:pt x="202831" y="902665"/>
                  </a:lnTo>
                  <a:lnTo>
                    <a:pt x="201345" y="901395"/>
                  </a:lnTo>
                  <a:lnTo>
                    <a:pt x="199859" y="900125"/>
                  </a:lnTo>
                  <a:lnTo>
                    <a:pt x="196888" y="897585"/>
                  </a:lnTo>
                  <a:lnTo>
                    <a:pt x="198005" y="892505"/>
                  </a:lnTo>
                  <a:lnTo>
                    <a:pt x="195808" y="890016"/>
                  </a:lnTo>
                  <a:lnTo>
                    <a:pt x="193522" y="887425"/>
                  </a:lnTo>
                  <a:lnTo>
                    <a:pt x="194170" y="886155"/>
                  </a:lnTo>
                  <a:lnTo>
                    <a:pt x="194818" y="884885"/>
                  </a:lnTo>
                  <a:lnTo>
                    <a:pt x="192862" y="881075"/>
                  </a:lnTo>
                  <a:lnTo>
                    <a:pt x="189572" y="874864"/>
                  </a:lnTo>
                  <a:lnTo>
                    <a:pt x="189496" y="874725"/>
                  </a:lnTo>
                  <a:lnTo>
                    <a:pt x="188290" y="873455"/>
                  </a:lnTo>
                  <a:lnTo>
                    <a:pt x="186931" y="870915"/>
                  </a:lnTo>
                  <a:lnTo>
                    <a:pt x="186537" y="869645"/>
                  </a:lnTo>
                  <a:lnTo>
                    <a:pt x="186283" y="868375"/>
                  </a:lnTo>
                  <a:lnTo>
                    <a:pt x="185813" y="867105"/>
                  </a:lnTo>
                  <a:lnTo>
                    <a:pt x="185216" y="865835"/>
                  </a:lnTo>
                  <a:lnTo>
                    <a:pt x="184899" y="864565"/>
                  </a:lnTo>
                  <a:lnTo>
                    <a:pt x="184213" y="865835"/>
                  </a:lnTo>
                  <a:lnTo>
                    <a:pt x="181952" y="863295"/>
                  </a:lnTo>
                  <a:lnTo>
                    <a:pt x="182448" y="862787"/>
                  </a:lnTo>
                  <a:lnTo>
                    <a:pt x="181673" y="862025"/>
                  </a:lnTo>
                  <a:lnTo>
                    <a:pt x="180149" y="859485"/>
                  </a:lnTo>
                  <a:lnTo>
                    <a:pt x="177253" y="854405"/>
                  </a:lnTo>
                  <a:lnTo>
                    <a:pt x="172339" y="855675"/>
                  </a:lnTo>
                  <a:lnTo>
                    <a:pt x="167513" y="858215"/>
                  </a:lnTo>
                  <a:lnTo>
                    <a:pt x="160909" y="859485"/>
                  </a:lnTo>
                  <a:lnTo>
                    <a:pt x="159740" y="859485"/>
                  </a:lnTo>
                  <a:lnTo>
                    <a:pt x="157480" y="860755"/>
                  </a:lnTo>
                  <a:lnTo>
                    <a:pt x="152946" y="862025"/>
                  </a:lnTo>
                  <a:lnTo>
                    <a:pt x="134747" y="865835"/>
                  </a:lnTo>
                  <a:lnTo>
                    <a:pt x="129781" y="867105"/>
                  </a:lnTo>
                  <a:lnTo>
                    <a:pt x="134086" y="872185"/>
                  </a:lnTo>
                  <a:lnTo>
                    <a:pt x="127012" y="872185"/>
                  </a:lnTo>
                  <a:lnTo>
                    <a:pt x="128003" y="869645"/>
                  </a:lnTo>
                  <a:lnTo>
                    <a:pt x="120980" y="873455"/>
                  </a:lnTo>
                  <a:lnTo>
                    <a:pt x="106108" y="878535"/>
                  </a:lnTo>
                  <a:lnTo>
                    <a:pt x="99504" y="880935"/>
                  </a:lnTo>
                  <a:lnTo>
                    <a:pt x="99352" y="879995"/>
                  </a:lnTo>
                  <a:lnTo>
                    <a:pt x="99314" y="879805"/>
                  </a:lnTo>
                  <a:lnTo>
                    <a:pt x="100253" y="879805"/>
                  </a:lnTo>
                  <a:lnTo>
                    <a:pt x="97688" y="878535"/>
                  </a:lnTo>
                  <a:lnTo>
                    <a:pt x="92748" y="882345"/>
                  </a:lnTo>
                  <a:lnTo>
                    <a:pt x="93154" y="883615"/>
                  </a:lnTo>
                  <a:lnTo>
                    <a:pt x="91617" y="883615"/>
                  </a:lnTo>
                  <a:lnTo>
                    <a:pt x="92417" y="882345"/>
                  </a:lnTo>
                  <a:lnTo>
                    <a:pt x="88912" y="882345"/>
                  </a:lnTo>
                  <a:lnTo>
                    <a:pt x="87541" y="884885"/>
                  </a:lnTo>
                  <a:lnTo>
                    <a:pt x="121640" y="884885"/>
                  </a:lnTo>
                  <a:lnTo>
                    <a:pt x="124371" y="883920"/>
                  </a:lnTo>
                  <a:lnTo>
                    <a:pt x="123659" y="883615"/>
                  </a:lnTo>
                  <a:lnTo>
                    <a:pt x="126860" y="882345"/>
                  </a:lnTo>
                  <a:lnTo>
                    <a:pt x="130975" y="882345"/>
                  </a:lnTo>
                  <a:lnTo>
                    <a:pt x="131940" y="883615"/>
                  </a:lnTo>
                  <a:lnTo>
                    <a:pt x="128790" y="884885"/>
                  </a:lnTo>
                  <a:lnTo>
                    <a:pt x="131229" y="887425"/>
                  </a:lnTo>
                  <a:lnTo>
                    <a:pt x="132867" y="883615"/>
                  </a:lnTo>
                  <a:lnTo>
                    <a:pt x="134683" y="883615"/>
                  </a:lnTo>
                  <a:lnTo>
                    <a:pt x="134721" y="883920"/>
                  </a:lnTo>
                  <a:lnTo>
                    <a:pt x="134823" y="884885"/>
                  </a:lnTo>
                  <a:lnTo>
                    <a:pt x="137198" y="883615"/>
                  </a:lnTo>
                  <a:lnTo>
                    <a:pt x="139573" y="882345"/>
                  </a:lnTo>
                  <a:lnTo>
                    <a:pt x="139166" y="881075"/>
                  </a:lnTo>
                  <a:lnTo>
                    <a:pt x="138811" y="879995"/>
                  </a:lnTo>
                  <a:lnTo>
                    <a:pt x="138747" y="879805"/>
                  </a:lnTo>
                  <a:lnTo>
                    <a:pt x="144043" y="878535"/>
                  </a:lnTo>
                  <a:lnTo>
                    <a:pt x="143243" y="877265"/>
                  </a:lnTo>
                  <a:lnTo>
                    <a:pt x="145097" y="874864"/>
                  </a:lnTo>
                  <a:lnTo>
                    <a:pt x="145211" y="874725"/>
                  </a:lnTo>
                  <a:lnTo>
                    <a:pt x="146138" y="878535"/>
                  </a:lnTo>
                  <a:lnTo>
                    <a:pt x="148323" y="875995"/>
                  </a:lnTo>
                  <a:lnTo>
                    <a:pt x="150088" y="877265"/>
                  </a:lnTo>
                  <a:lnTo>
                    <a:pt x="151752" y="875995"/>
                  </a:lnTo>
                  <a:lnTo>
                    <a:pt x="153797" y="874725"/>
                  </a:lnTo>
                  <a:lnTo>
                    <a:pt x="155829" y="873455"/>
                  </a:lnTo>
                  <a:lnTo>
                    <a:pt x="157441" y="872185"/>
                  </a:lnTo>
                  <a:lnTo>
                    <a:pt x="159042" y="870915"/>
                  </a:lnTo>
                  <a:lnTo>
                    <a:pt x="157797" y="873455"/>
                  </a:lnTo>
                  <a:lnTo>
                    <a:pt x="154178" y="875995"/>
                  </a:lnTo>
                  <a:lnTo>
                    <a:pt x="152120" y="878535"/>
                  </a:lnTo>
                  <a:lnTo>
                    <a:pt x="154000" y="877265"/>
                  </a:lnTo>
                  <a:lnTo>
                    <a:pt x="158419" y="875995"/>
                  </a:lnTo>
                  <a:lnTo>
                    <a:pt x="158877" y="874864"/>
                  </a:lnTo>
                  <a:lnTo>
                    <a:pt x="158940" y="874725"/>
                  </a:lnTo>
                  <a:lnTo>
                    <a:pt x="158280" y="874725"/>
                  </a:lnTo>
                  <a:lnTo>
                    <a:pt x="157543" y="875995"/>
                  </a:lnTo>
                  <a:lnTo>
                    <a:pt x="156667" y="875995"/>
                  </a:lnTo>
                  <a:lnTo>
                    <a:pt x="158254" y="873455"/>
                  </a:lnTo>
                  <a:lnTo>
                    <a:pt x="160921" y="870915"/>
                  </a:lnTo>
                  <a:lnTo>
                    <a:pt x="164668" y="869645"/>
                  </a:lnTo>
                  <a:lnTo>
                    <a:pt x="165862" y="873455"/>
                  </a:lnTo>
                  <a:lnTo>
                    <a:pt x="168630" y="870915"/>
                  </a:lnTo>
                  <a:lnTo>
                    <a:pt x="170421" y="870915"/>
                  </a:lnTo>
                  <a:lnTo>
                    <a:pt x="170510" y="873455"/>
                  </a:lnTo>
                  <a:lnTo>
                    <a:pt x="169989" y="874725"/>
                  </a:lnTo>
                  <a:lnTo>
                    <a:pt x="171018" y="874725"/>
                  </a:lnTo>
                  <a:lnTo>
                    <a:pt x="171323" y="875995"/>
                  </a:lnTo>
                  <a:lnTo>
                    <a:pt x="172085" y="877265"/>
                  </a:lnTo>
                  <a:lnTo>
                    <a:pt x="173062" y="879805"/>
                  </a:lnTo>
                  <a:lnTo>
                    <a:pt x="174332" y="883615"/>
                  </a:lnTo>
                  <a:lnTo>
                    <a:pt x="175475" y="887425"/>
                  </a:lnTo>
                  <a:lnTo>
                    <a:pt x="177495" y="890016"/>
                  </a:lnTo>
                  <a:lnTo>
                    <a:pt x="177609" y="889736"/>
                  </a:lnTo>
                  <a:lnTo>
                    <a:pt x="179844" y="886155"/>
                  </a:lnTo>
                  <a:lnTo>
                    <a:pt x="179082" y="890181"/>
                  </a:lnTo>
                  <a:lnTo>
                    <a:pt x="179057" y="890333"/>
                  </a:lnTo>
                  <a:lnTo>
                    <a:pt x="178650" y="892505"/>
                  </a:lnTo>
                  <a:lnTo>
                    <a:pt x="179285" y="892048"/>
                  </a:lnTo>
                  <a:lnTo>
                    <a:pt x="179514" y="893597"/>
                  </a:lnTo>
                  <a:lnTo>
                    <a:pt x="179717" y="891743"/>
                  </a:lnTo>
                  <a:lnTo>
                    <a:pt x="180365" y="891286"/>
                  </a:lnTo>
                  <a:lnTo>
                    <a:pt x="183464" y="896404"/>
                  </a:lnTo>
                  <a:lnTo>
                    <a:pt x="183400" y="892657"/>
                  </a:lnTo>
                  <a:lnTo>
                    <a:pt x="183388" y="891984"/>
                  </a:lnTo>
                  <a:lnTo>
                    <a:pt x="182880" y="892657"/>
                  </a:lnTo>
                  <a:lnTo>
                    <a:pt x="180543" y="891146"/>
                  </a:lnTo>
                  <a:lnTo>
                    <a:pt x="182130" y="890016"/>
                  </a:lnTo>
                  <a:lnTo>
                    <a:pt x="183299" y="891235"/>
                  </a:lnTo>
                  <a:lnTo>
                    <a:pt x="183565" y="892505"/>
                  </a:lnTo>
                  <a:lnTo>
                    <a:pt x="183667" y="897585"/>
                  </a:lnTo>
                  <a:lnTo>
                    <a:pt x="183730" y="898855"/>
                  </a:lnTo>
                  <a:lnTo>
                    <a:pt x="183248" y="900125"/>
                  </a:lnTo>
                  <a:lnTo>
                    <a:pt x="182092" y="897585"/>
                  </a:lnTo>
                  <a:lnTo>
                    <a:pt x="181317" y="898855"/>
                  </a:lnTo>
                  <a:lnTo>
                    <a:pt x="182905" y="902665"/>
                  </a:lnTo>
                  <a:lnTo>
                    <a:pt x="180505" y="900125"/>
                  </a:lnTo>
                  <a:lnTo>
                    <a:pt x="180581" y="901395"/>
                  </a:lnTo>
                  <a:lnTo>
                    <a:pt x="180657" y="902665"/>
                  </a:lnTo>
                  <a:lnTo>
                    <a:pt x="180746" y="903935"/>
                  </a:lnTo>
                  <a:lnTo>
                    <a:pt x="181838" y="902665"/>
                  </a:lnTo>
                  <a:lnTo>
                    <a:pt x="183337" y="903935"/>
                  </a:lnTo>
                  <a:lnTo>
                    <a:pt x="183896" y="906475"/>
                  </a:lnTo>
                  <a:lnTo>
                    <a:pt x="183972" y="905205"/>
                  </a:lnTo>
                  <a:lnTo>
                    <a:pt x="184048" y="903935"/>
                  </a:lnTo>
                  <a:lnTo>
                    <a:pt x="184124" y="902665"/>
                  </a:lnTo>
                  <a:lnTo>
                    <a:pt x="188772" y="906475"/>
                  </a:lnTo>
                  <a:lnTo>
                    <a:pt x="183222" y="909015"/>
                  </a:lnTo>
                  <a:lnTo>
                    <a:pt x="187858" y="912825"/>
                  </a:lnTo>
                  <a:lnTo>
                    <a:pt x="185839" y="911555"/>
                  </a:lnTo>
                  <a:lnTo>
                    <a:pt x="187909" y="914095"/>
                  </a:lnTo>
                  <a:lnTo>
                    <a:pt x="190830" y="921715"/>
                  </a:lnTo>
                  <a:lnTo>
                    <a:pt x="195199" y="922985"/>
                  </a:lnTo>
                  <a:lnTo>
                    <a:pt x="195008" y="922985"/>
                  </a:lnTo>
                  <a:lnTo>
                    <a:pt x="194297" y="924255"/>
                  </a:lnTo>
                  <a:lnTo>
                    <a:pt x="193421" y="922985"/>
                  </a:lnTo>
                  <a:lnTo>
                    <a:pt x="196202" y="930605"/>
                  </a:lnTo>
                  <a:lnTo>
                    <a:pt x="203885" y="935685"/>
                  </a:lnTo>
                  <a:lnTo>
                    <a:pt x="204546" y="942035"/>
                  </a:lnTo>
                  <a:lnTo>
                    <a:pt x="203365" y="942035"/>
                  </a:lnTo>
                  <a:lnTo>
                    <a:pt x="204241" y="943305"/>
                  </a:lnTo>
                  <a:lnTo>
                    <a:pt x="206159" y="943305"/>
                  </a:lnTo>
                  <a:lnTo>
                    <a:pt x="205994" y="944575"/>
                  </a:lnTo>
                  <a:lnTo>
                    <a:pt x="204812" y="944575"/>
                  </a:lnTo>
                  <a:lnTo>
                    <a:pt x="205041" y="945845"/>
                  </a:lnTo>
                  <a:lnTo>
                    <a:pt x="206667" y="947115"/>
                  </a:lnTo>
                  <a:lnTo>
                    <a:pt x="208292" y="948436"/>
                  </a:lnTo>
                  <a:lnTo>
                    <a:pt x="208546" y="949655"/>
                  </a:lnTo>
                  <a:lnTo>
                    <a:pt x="206883" y="948436"/>
                  </a:lnTo>
                  <a:lnTo>
                    <a:pt x="207137" y="949655"/>
                  </a:lnTo>
                  <a:lnTo>
                    <a:pt x="207784" y="952195"/>
                  </a:lnTo>
                  <a:lnTo>
                    <a:pt x="209638" y="954735"/>
                  </a:lnTo>
                  <a:lnTo>
                    <a:pt x="211658" y="956005"/>
                  </a:lnTo>
                  <a:lnTo>
                    <a:pt x="212077" y="956005"/>
                  </a:lnTo>
                  <a:lnTo>
                    <a:pt x="212953" y="957275"/>
                  </a:lnTo>
                  <a:lnTo>
                    <a:pt x="213563" y="958545"/>
                  </a:lnTo>
                  <a:lnTo>
                    <a:pt x="216789" y="962355"/>
                  </a:lnTo>
                  <a:lnTo>
                    <a:pt x="217932" y="963625"/>
                  </a:lnTo>
                  <a:lnTo>
                    <a:pt x="218998" y="964895"/>
                  </a:lnTo>
                  <a:lnTo>
                    <a:pt x="218059" y="966165"/>
                  </a:lnTo>
                  <a:lnTo>
                    <a:pt x="218465" y="969975"/>
                  </a:lnTo>
                  <a:lnTo>
                    <a:pt x="220522" y="976325"/>
                  </a:lnTo>
                  <a:lnTo>
                    <a:pt x="223202" y="983945"/>
                  </a:lnTo>
                  <a:lnTo>
                    <a:pt x="222999" y="983945"/>
                  </a:lnTo>
                  <a:lnTo>
                    <a:pt x="225907" y="990295"/>
                  </a:lnTo>
                  <a:lnTo>
                    <a:pt x="228561" y="994105"/>
                  </a:lnTo>
                  <a:lnTo>
                    <a:pt x="230809" y="996645"/>
                  </a:lnTo>
                  <a:lnTo>
                    <a:pt x="233451" y="987755"/>
                  </a:lnTo>
                  <a:lnTo>
                    <a:pt x="235407" y="980135"/>
                  </a:lnTo>
                  <a:lnTo>
                    <a:pt x="237566" y="972515"/>
                  </a:lnTo>
                  <a:lnTo>
                    <a:pt x="239763" y="971245"/>
                  </a:lnTo>
                  <a:lnTo>
                    <a:pt x="242658" y="966165"/>
                  </a:lnTo>
                  <a:lnTo>
                    <a:pt x="247484" y="954735"/>
                  </a:lnTo>
                  <a:lnTo>
                    <a:pt x="248831" y="950988"/>
                  </a:lnTo>
                  <a:lnTo>
                    <a:pt x="249783" y="949655"/>
                  </a:lnTo>
                  <a:lnTo>
                    <a:pt x="250786" y="947115"/>
                  </a:lnTo>
                  <a:lnTo>
                    <a:pt x="250913" y="946975"/>
                  </a:lnTo>
                  <a:lnTo>
                    <a:pt x="249783" y="944575"/>
                  </a:lnTo>
                  <a:lnTo>
                    <a:pt x="249986" y="943305"/>
                  </a:lnTo>
                  <a:lnTo>
                    <a:pt x="251218" y="942035"/>
                  </a:lnTo>
                  <a:lnTo>
                    <a:pt x="249847" y="938225"/>
                  </a:lnTo>
                  <a:lnTo>
                    <a:pt x="252349" y="939495"/>
                  </a:lnTo>
                  <a:lnTo>
                    <a:pt x="255104" y="939495"/>
                  </a:lnTo>
                  <a:lnTo>
                    <a:pt x="255333" y="938225"/>
                  </a:lnTo>
                  <a:lnTo>
                    <a:pt x="255562" y="936955"/>
                  </a:lnTo>
                  <a:lnTo>
                    <a:pt x="255778" y="935685"/>
                  </a:lnTo>
                  <a:lnTo>
                    <a:pt x="256908" y="933145"/>
                  </a:lnTo>
                  <a:lnTo>
                    <a:pt x="253669" y="931875"/>
                  </a:lnTo>
                  <a:lnTo>
                    <a:pt x="257873" y="926795"/>
                  </a:lnTo>
                  <a:close/>
                </a:path>
                <a:path w="756284" h="996950">
                  <a:moveTo>
                    <a:pt x="260413" y="740435"/>
                  </a:moveTo>
                  <a:lnTo>
                    <a:pt x="258292" y="740041"/>
                  </a:lnTo>
                  <a:lnTo>
                    <a:pt x="256184" y="739381"/>
                  </a:lnTo>
                  <a:lnTo>
                    <a:pt x="254114" y="738479"/>
                  </a:lnTo>
                  <a:lnTo>
                    <a:pt x="256768" y="739724"/>
                  </a:lnTo>
                  <a:lnTo>
                    <a:pt x="258800" y="740206"/>
                  </a:lnTo>
                  <a:lnTo>
                    <a:pt x="260413" y="740435"/>
                  </a:lnTo>
                  <a:close/>
                </a:path>
                <a:path w="756284" h="996950">
                  <a:moveTo>
                    <a:pt x="278307" y="834085"/>
                  </a:moveTo>
                  <a:lnTo>
                    <a:pt x="277164" y="834085"/>
                  </a:lnTo>
                  <a:lnTo>
                    <a:pt x="275424" y="835355"/>
                  </a:lnTo>
                  <a:lnTo>
                    <a:pt x="278307" y="834085"/>
                  </a:lnTo>
                  <a:close/>
                </a:path>
                <a:path w="756284" h="996950">
                  <a:moveTo>
                    <a:pt x="290487" y="19050"/>
                  </a:moveTo>
                  <a:lnTo>
                    <a:pt x="289750" y="17780"/>
                  </a:lnTo>
                  <a:lnTo>
                    <a:pt x="288963" y="16510"/>
                  </a:lnTo>
                  <a:lnTo>
                    <a:pt x="286626" y="12700"/>
                  </a:lnTo>
                  <a:lnTo>
                    <a:pt x="283794" y="10160"/>
                  </a:lnTo>
                  <a:lnTo>
                    <a:pt x="280949" y="7620"/>
                  </a:lnTo>
                  <a:lnTo>
                    <a:pt x="277406" y="10160"/>
                  </a:lnTo>
                  <a:lnTo>
                    <a:pt x="275196" y="7620"/>
                  </a:lnTo>
                  <a:lnTo>
                    <a:pt x="272453" y="5080"/>
                  </a:lnTo>
                  <a:lnTo>
                    <a:pt x="266915" y="2540"/>
                  </a:lnTo>
                  <a:lnTo>
                    <a:pt x="264820" y="1270"/>
                  </a:lnTo>
                  <a:lnTo>
                    <a:pt x="261010" y="0"/>
                  </a:lnTo>
                  <a:lnTo>
                    <a:pt x="247357" y="0"/>
                  </a:lnTo>
                  <a:lnTo>
                    <a:pt x="239255" y="2540"/>
                  </a:lnTo>
                  <a:lnTo>
                    <a:pt x="224307" y="7620"/>
                  </a:lnTo>
                  <a:lnTo>
                    <a:pt x="217563" y="11430"/>
                  </a:lnTo>
                  <a:lnTo>
                    <a:pt x="212128" y="13970"/>
                  </a:lnTo>
                  <a:lnTo>
                    <a:pt x="209448" y="16510"/>
                  </a:lnTo>
                  <a:lnTo>
                    <a:pt x="204851" y="20320"/>
                  </a:lnTo>
                  <a:lnTo>
                    <a:pt x="202819" y="21590"/>
                  </a:lnTo>
                  <a:lnTo>
                    <a:pt x="200850" y="22860"/>
                  </a:lnTo>
                  <a:lnTo>
                    <a:pt x="199161" y="24130"/>
                  </a:lnTo>
                  <a:lnTo>
                    <a:pt x="195567" y="30480"/>
                  </a:lnTo>
                  <a:lnTo>
                    <a:pt x="191630" y="36830"/>
                  </a:lnTo>
                  <a:lnTo>
                    <a:pt x="190373" y="43180"/>
                  </a:lnTo>
                  <a:lnTo>
                    <a:pt x="188645" y="43180"/>
                  </a:lnTo>
                  <a:lnTo>
                    <a:pt x="185559" y="52070"/>
                  </a:lnTo>
                  <a:lnTo>
                    <a:pt x="184518" y="58420"/>
                  </a:lnTo>
                  <a:lnTo>
                    <a:pt x="184404" y="73660"/>
                  </a:lnTo>
                  <a:lnTo>
                    <a:pt x="184848" y="77470"/>
                  </a:lnTo>
                  <a:lnTo>
                    <a:pt x="186232" y="86360"/>
                  </a:lnTo>
                  <a:lnTo>
                    <a:pt x="186753" y="87630"/>
                  </a:lnTo>
                  <a:lnTo>
                    <a:pt x="187286" y="90170"/>
                  </a:lnTo>
                  <a:lnTo>
                    <a:pt x="185115" y="86360"/>
                  </a:lnTo>
                  <a:lnTo>
                    <a:pt x="187172" y="97790"/>
                  </a:lnTo>
                  <a:lnTo>
                    <a:pt x="193586" y="100330"/>
                  </a:lnTo>
                  <a:lnTo>
                    <a:pt x="195541" y="109220"/>
                  </a:lnTo>
                  <a:lnTo>
                    <a:pt x="193167" y="113030"/>
                  </a:lnTo>
                  <a:lnTo>
                    <a:pt x="193941" y="118110"/>
                  </a:lnTo>
                  <a:lnTo>
                    <a:pt x="194068" y="119380"/>
                  </a:lnTo>
                  <a:lnTo>
                    <a:pt x="194183" y="120650"/>
                  </a:lnTo>
                  <a:lnTo>
                    <a:pt x="194297" y="121920"/>
                  </a:lnTo>
                  <a:lnTo>
                    <a:pt x="194411" y="123190"/>
                  </a:lnTo>
                  <a:lnTo>
                    <a:pt x="194525" y="130810"/>
                  </a:lnTo>
                  <a:lnTo>
                    <a:pt x="193789" y="134620"/>
                  </a:lnTo>
                  <a:lnTo>
                    <a:pt x="191960" y="139700"/>
                  </a:lnTo>
                  <a:lnTo>
                    <a:pt x="191185" y="140970"/>
                  </a:lnTo>
                  <a:lnTo>
                    <a:pt x="190474" y="142240"/>
                  </a:lnTo>
                  <a:lnTo>
                    <a:pt x="190309" y="142240"/>
                  </a:lnTo>
                  <a:lnTo>
                    <a:pt x="190131" y="143510"/>
                  </a:lnTo>
                  <a:lnTo>
                    <a:pt x="189979" y="143510"/>
                  </a:lnTo>
                  <a:lnTo>
                    <a:pt x="186372" y="147320"/>
                  </a:lnTo>
                  <a:lnTo>
                    <a:pt x="183222" y="151130"/>
                  </a:lnTo>
                  <a:lnTo>
                    <a:pt x="180238" y="154940"/>
                  </a:lnTo>
                  <a:lnTo>
                    <a:pt x="178333" y="157480"/>
                  </a:lnTo>
                  <a:lnTo>
                    <a:pt x="197294" y="157480"/>
                  </a:lnTo>
                  <a:lnTo>
                    <a:pt x="208546" y="133350"/>
                  </a:lnTo>
                  <a:lnTo>
                    <a:pt x="208457" y="121920"/>
                  </a:lnTo>
                  <a:lnTo>
                    <a:pt x="208356" y="120650"/>
                  </a:lnTo>
                  <a:lnTo>
                    <a:pt x="208254" y="119380"/>
                  </a:lnTo>
                  <a:lnTo>
                    <a:pt x="208140" y="118110"/>
                  </a:lnTo>
                  <a:lnTo>
                    <a:pt x="208038" y="116840"/>
                  </a:lnTo>
                  <a:lnTo>
                    <a:pt x="207937" y="115570"/>
                  </a:lnTo>
                  <a:lnTo>
                    <a:pt x="207835" y="114300"/>
                  </a:lnTo>
                  <a:lnTo>
                    <a:pt x="207721" y="113030"/>
                  </a:lnTo>
                  <a:lnTo>
                    <a:pt x="207035" y="106680"/>
                  </a:lnTo>
                  <a:lnTo>
                    <a:pt x="206971" y="105410"/>
                  </a:lnTo>
                  <a:lnTo>
                    <a:pt x="206857" y="102870"/>
                  </a:lnTo>
                  <a:lnTo>
                    <a:pt x="206743" y="100330"/>
                  </a:lnTo>
                  <a:lnTo>
                    <a:pt x="204914" y="99060"/>
                  </a:lnTo>
                  <a:lnTo>
                    <a:pt x="203352" y="90170"/>
                  </a:lnTo>
                  <a:lnTo>
                    <a:pt x="202704" y="86360"/>
                  </a:lnTo>
                  <a:lnTo>
                    <a:pt x="202095" y="82550"/>
                  </a:lnTo>
                  <a:lnTo>
                    <a:pt x="201752" y="80010"/>
                  </a:lnTo>
                  <a:lnTo>
                    <a:pt x="201218" y="77470"/>
                  </a:lnTo>
                  <a:lnTo>
                    <a:pt x="200609" y="74930"/>
                  </a:lnTo>
                  <a:lnTo>
                    <a:pt x="199986" y="73660"/>
                  </a:lnTo>
                  <a:lnTo>
                    <a:pt x="198996" y="72390"/>
                  </a:lnTo>
                  <a:lnTo>
                    <a:pt x="199097" y="71120"/>
                  </a:lnTo>
                  <a:lnTo>
                    <a:pt x="199199" y="69850"/>
                  </a:lnTo>
                  <a:lnTo>
                    <a:pt x="199301" y="68580"/>
                  </a:lnTo>
                  <a:lnTo>
                    <a:pt x="199428" y="67310"/>
                  </a:lnTo>
                  <a:lnTo>
                    <a:pt x="199555" y="66040"/>
                  </a:lnTo>
                  <a:lnTo>
                    <a:pt x="200139" y="64770"/>
                  </a:lnTo>
                  <a:lnTo>
                    <a:pt x="200888" y="60960"/>
                  </a:lnTo>
                  <a:lnTo>
                    <a:pt x="201460" y="59690"/>
                  </a:lnTo>
                  <a:lnTo>
                    <a:pt x="202679" y="57150"/>
                  </a:lnTo>
                  <a:lnTo>
                    <a:pt x="202793" y="55880"/>
                  </a:lnTo>
                  <a:lnTo>
                    <a:pt x="202907" y="54610"/>
                  </a:lnTo>
                  <a:lnTo>
                    <a:pt x="203034" y="53340"/>
                  </a:lnTo>
                  <a:lnTo>
                    <a:pt x="203149" y="52070"/>
                  </a:lnTo>
                  <a:lnTo>
                    <a:pt x="207594" y="44450"/>
                  </a:lnTo>
                  <a:lnTo>
                    <a:pt x="210146" y="39370"/>
                  </a:lnTo>
                  <a:lnTo>
                    <a:pt x="208864" y="35560"/>
                  </a:lnTo>
                  <a:lnTo>
                    <a:pt x="213144" y="30480"/>
                  </a:lnTo>
                  <a:lnTo>
                    <a:pt x="214426" y="32473"/>
                  </a:lnTo>
                  <a:lnTo>
                    <a:pt x="213969" y="33312"/>
                  </a:lnTo>
                  <a:lnTo>
                    <a:pt x="214579" y="32702"/>
                  </a:lnTo>
                  <a:lnTo>
                    <a:pt x="214795" y="33020"/>
                  </a:lnTo>
                  <a:lnTo>
                    <a:pt x="215150" y="32143"/>
                  </a:lnTo>
                  <a:lnTo>
                    <a:pt x="215849" y="30480"/>
                  </a:lnTo>
                  <a:lnTo>
                    <a:pt x="217131" y="29235"/>
                  </a:lnTo>
                  <a:lnTo>
                    <a:pt x="218084" y="27940"/>
                  </a:lnTo>
                  <a:lnTo>
                    <a:pt x="218871" y="26670"/>
                  </a:lnTo>
                  <a:lnTo>
                    <a:pt x="219964" y="25400"/>
                  </a:lnTo>
                  <a:lnTo>
                    <a:pt x="225259" y="24130"/>
                  </a:lnTo>
                  <a:lnTo>
                    <a:pt x="227850" y="22860"/>
                  </a:lnTo>
                  <a:lnTo>
                    <a:pt x="225412" y="22860"/>
                  </a:lnTo>
                  <a:lnTo>
                    <a:pt x="227520" y="21590"/>
                  </a:lnTo>
                  <a:lnTo>
                    <a:pt x="229882" y="20320"/>
                  </a:lnTo>
                  <a:lnTo>
                    <a:pt x="232562" y="19050"/>
                  </a:lnTo>
                  <a:lnTo>
                    <a:pt x="233870" y="19050"/>
                  </a:lnTo>
                  <a:lnTo>
                    <a:pt x="235165" y="17780"/>
                  </a:lnTo>
                  <a:lnTo>
                    <a:pt x="240296" y="17780"/>
                  </a:lnTo>
                  <a:lnTo>
                    <a:pt x="242684" y="16510"/>
                  </a:lnTo>
                  <a:lnTo>
                    <a:pt x="244881" y="16510"/>
                  </a:lnTo>
                  <a:lnTo>
                    <a:pt x="248018" y="17780"/>
                  </a:lnTo>
                  <a:lnTo>
                    <a:pt x="252945" y="17780"/>
                  </a:lnTo>
                  <a:lnTo>
                    <a:pt x="254889" y="16510"/>
                  </a:lnTo>
                  <a:lnTo>
                    <a:pt x="261429" y="16510"/>
                  </a:lnTo>
                  <a:lnTo>
                    <a:pt x="264934" y="17780"/>
                  </a:lnTo>
                  <a:lnTo>
                    <a:pt x="266534" y="19050"/>
                  </a:lnTo>
                  <a:lnTo>
                    <a:pt x="290487" y="19050"/>
                  </a:lnTo>
                  <a:close/>
                </a:path>
                <a:path w="756284" h="996950">
                  <a:moveTo>
                    <a:pt x="294449" y="708025"/>
                  </a:moveTo>
                  <a:lnTo>
                    <a:pt x="294170" y="708139"/>
                  </a:lnTo>
                  <a:lnTo>
                    <a:pt x="293751" y="708431"/>
                  </a:lnTo>
                  <a:lnTo>
                    <a:pt x="293103" y="709129"/>
                  </a:lnTo>
                  <a:lnTo>
                    <a:pt x="293255" y="709142"/>
                  </a:lnTo>
                  <a:lnTo>
                    <a:pt x="293789" y="708634"/>
                  </a:lnTo>
                  <a:lnTo>
                    <a:pt x="294449" y="708025"/>
                  </a:lnTo>
                  <a:close/>
                </a:path>
                <a:path w="756284" h="996950">
                  <a:moveTo>
                    <a:pt x="296506" y="792175"/>
                  </a:moveTo>
                  <a:lnTo>
                    <a:pt x="295884" y="790905"/>
                  </a:lnTo>
                  <a:lnTo>
                    <a:pt x="296468" y="789724"/>
                  </a:lnTo>
                  <a:lnTo>
                    <a:pt x="293370" y="792175"/>
                  </a:lnTo>
                  <a:lnTo>
                    <a:pt x="296506" y="792175"/>
                  </a:lnTo>
                  <a:close/>
                </a:path>
                <a:path w="756284" h="996950">
                  <a:moveTo>
                    <a:pt x="304279" y="804887"/>
                  </a:moveTo>
                  <a:lnTo>
                    <a:pt x="304025" y="805027"/>
                  </a:lnTo>
                  <a:lnTo>
                    <a:pt x="303809" y="805180"/>
                  </a:lnTo>
                  <a:lnTo>
                    <a:pt x="303618" y="805332"/>
                  </a:lnTo>
                  <a:lnTo>
                    <a:pt x="303758" y="805535"/>
                  </a:lnTo>
                  <a:lnTo>
                    <a:pt x="303911" y="805738"/>
                  </a:lnTo>
                  <a:lnTo>
                    <a:pt x="304038" y="805929"/>
                  </a:lnTo>
                  <a:lnTo>
                    <a:pt x="304101" y="805738"/>
                  </a:lnTo>
                  <a:lnTo>
                    <a:pt x="304165" y="805535"/>
                  </a:lnTo>
                  <a:lnTo>
                    <a:pt x="304228" y="805357"/>
                  </a:lnTo>
                  <a:lnTo>
                    <a:pt x="304253" y="805192"/>
                  </a:lnTo>
                  <a:lnTo>
                    <a:pt x="304279" y="804887"/>
                  </a:lnTo>
                  <a:close/>
                </a:path>
                <a:path w="756284" h="996950">
                  <a:moveTo>
                    <a:pt x="311086" y="755472"/>
                  </a:moveTo>
                  <a:lnTo>
                    <a:pt x="309664" y="755294"/>
                  </a:lnTo>
                  <a:lnTo>
                    <a:pt x="310502" y="751890"/>
                  </a:lnTo>
                  <a:lnTo>
                    <a:pt x="309054" y="755827"/>
                  </a:lnTo>
                  <a:lnTo>
                    <a:pt x="309765" y="755548"/>
                  </a:lnTo>
                  <a:lnTo>
                    <a:pt x="310438" y="755472"/>
                  </a:lnTo>
                  <a:lnTo>
                    <a:pt x="311086" y="755472"/>
                  </a:lnTo>
                  <a:close/>
                </a:path>
                <a:path w="756284" h="996950">
                  <a:moveTo>
                    <a:pt x="313690" y="782015"/>
                  </a:moveTo>
                  <a:lnTo>
                    <a:pt x="313270" y="783285"/>
                  </a:lnTo>
                  <a:lnTo>
                    <a:pt x="313588" y="783285"/>
                  </a:lnTo>
                  <a:lnTo>
                    <a:pt x="313690" y="782015"/>
                  </a:lnTo>
                  <a:close/>
                </a:path>
                <a:path w="756284" h="996950">
                  <a:moveTo>
                    <a:pt x="316026" y="731215"/>
                  </a:moveTo>
                  <a:lnTo>
                    <a:pt x="314642" y="735025"/>
                  </a:lnTo>
                  <a:lnTo>
                    <a:pt x="315988" y="734479"/>
                  </a:lnTo>
                  <a:lnTo>
                    <a:pt x="316026" y="731215"/>
                  </a:lnTo>
                  <a:close/>
                </a:path>
                <a:path w="756284" h="996950">
                  <a:moveTo>
                    <a:pt x="317373" y="733907"/>
                  </a:moveTo>
                  <a:lnTo>
                    <a:pt x="315988" y="734479"/>
                  </a:lnTo>
                  <a:lnTo>
                    <a:pt x="315976" y="735025"/>
                  </a:lnTo>
                  <a:lnTo>
                    <a:pt x="317373" y="733907"/>
                  </a:lnTo>
                  <a:close/>
                </a:path>
                <a:path w="756284" h="996950">
                  <a:moveTo>
                    <a:pt x="327850" y="710895"/>
                  </a:moveTo>
                  <a:lnTo>
                    <a:pt x="327558" y="710895"/>
                  </a:lnTo>
                  <a:lnTo>
                    <a:pt x="327698" y="711250"/>
                  </a:lnTo>
                  <a:lnTo>
                    <a:pt x="327850" y="710895"/>
                  </a:lnTo>
                  <a:close/>
                </a:path>
                <a:path w="756284" h="996950">
                  <a:moveTo>
                    <a:pt x="334911" y="666750"/>
                  </a:moveTo>
                  <a:lnTo>
                    <a:pt x="334530" y="666318"/>
                  </a:lnTo>
                  <a:lnTo>
                    <a:pt x="332981" y="668020"/>
                  </a:lnTo>
                  <a:lnTo>
                    <a:pt x="332130" y="669290"/>
                  </a:lnTo>
                  <a:lnTo>
                    <a:pt x="334911" y="666750"/>
                  </a:lnTo>
                  <a:close/>
                </a:path>
                <a:path w="756284" h="996950">
                  <a:moveTo>
                    <a:pt x="335254" y="689165"/>
                  </a:moveTo>
                  <a:lnTo>
                    <a:pt x="335127" y="688949"/>
                  </a:lnTo>
                  <a:lnTo>
                    <a:pt x="334924" y="689038"/>
                  </a:lnTo>
                  <a:lnTo>
                    <a:pt x="335140" y="689114"/>
                  </a:lnTo>
                  <a:close/>
                </a:path>
                <a:path w="756284" h="996950">
                  <a:moveTo>
                    <a:pt x="337807" y="665492"/>
                  </a:moveTo>
                  <a:lnTo>
                    <a:pt x="336245" y="666750"/>
                  </a:lnTo>
                  <a:lnTo>
                    <a:pt x="334937" y="668020"/>
                  </a:lnTo>
                  <a:lnTo>
                    <a:pt x="333756" y="669290"/>
                  </a:lnTo>
                  <a:lnTo>
                    <a:pt x="336359" y="668020"/>
                  </a:lnTo>
                  <a:lnTo>
                    <a:pt x="336867" y="668020"/>
                  </a:lnTo>
                  <a:lnTo>
                    <a:pt x="337235" y="666750"/>
                  </a:lnTo>
                  <a:lnTo>
                    <a:pt x="337604" y="666750"/>
                  </a:lnTo>
                  <a:lnTo>
                    <a:pt x="337807" y="665492"/>
                  </a:lnTo>
                  <a:close/>
                </a:path>
                <a:path w="756284" h="996950">
                  <a:moveTo>
                    <a:pt x="341007" y="666750"/>
                  </a:moveTo>
                  <a:lnTo>
                    <a:pt x="339242" y="666750"/>
                  </a:lnTo>
                  <a:lnTo>
                    <a:pt x="338048" y="668020"/>
                  </a:lnTo>
                  <a:lnTo>
                    <a:pt x="339559" y="668020"/>
                  </a:lnTo>
                  <a:lnTo>
                    <a:pt x="341007" y="666750"/>
                  </a:lnTo>
                  <a:close/>
                </a:path>
                <a:path w="756284" h="996950">
                  <a:moveTo>
                    <a:pt x="342963" y="675335"/>
                  </a:moveTo>
                  <a:lnTo>
                    <a:pt x="342900" y="675043"/>
                  </a:lnTo>
                  <a:lnTo>
                    <a:pt x="342582" y="672795"/>
                  </a:lnTo>
                  <a:lnTo>
                    <a:pt x="340995" y="675335"/>
                  </a:lnTo>
                  <a:lnTo>
                    <a:pt x="341680" y="676605"/>
                  </a:lnTo>
                  <a:lnTo>
                    <a:pt x="342963" y="675335"/>
                  </a:lnTo>
                  <a:close/>
                </a:path>
                <a:path w="756284" h="996950">
                  <a:moveTo>
                    <a:pt x="350545" y="696925"/>
                  </a:moveTo>
                  <a:lnTo>
                    <a:pt x="350431" y="695655"/>
                  </a:lnTo>
                  <a:lnTo>
                    <a:pt x="349999" y="690575"/>
                  </a:lnTo>
                  <a:lnTo>
                    <a:pt x="338010" y="690575"/>
                  </a:lnTo>
                  <a:lnTo>
                    <a:pt x="335711" y="690575"/>
                  </a:lnTo>
                  <a:lnTo>
                    <a:pt x="336232" y="694385"/>
                  </a:lnTo>
                  <a:lnTo>
                    <a:pt x="335699" y="695655"/>
                  </a:lnTo>
                  <a:lnTo>
                    <a:pt x="333489" y="690575"/>
                  </a:lnTo>
                  <a:lnTo>
                    <a:pt x="333387" y="693115"/>
                  </a:lnTo>
                  <a:lnTo>
                    <a:pt x="333349" y="694385"/>
                  </a:lnTo>
                  <a:lnTo>
                    <a:pt x="333248" y="696925"/>
                  </a:lnTo>
                  <a:lnTo>
                    <a:pt x="333159" y="699465"/>
                  </a:lnTo>
                  <a:lnTo>
                    <a:pt x="333057" y="702005"/>
                  </a:lnTo>
                  <a:lnTo>
                    <a:pt x="329946" y="699643"/>
                  </a:lnTo>
                  <a:lnTo>
                    <a:pt x="330161" y="699973"/>
                  </a:lnTo>
                  <a:lnTo>
                    <a:pt x="331901" y="702005"/>
                  </a:lnTo>
                  <a:lnTo>
                    <a:pt x="327901" y="707085"/>
                  </a:lnTo>
                  <a:lnTo>
                    <a:pt x="327939" y="708355"/>
                  </a:lnTo>
                  <a:lnTo>
                    <a:pt x="328041" y="712165"/>
                  </a:lnTo>
                  <a:lnTo>
                    <a:pt x="327698" y="711250"/>
                  </a:lnTo>
                  <a:lnTo>
                    <a:pt x="326720" y="713435"/>
                  </a:lnTo>
                  <a:lnTo>
                    <a:pt x="325551" y="713435"/>
                  </a:lnTo>
                  <a:lnTo>
                    <a:pt x="324408" y="714705"/>
                  </a:lnTo>
                  <a:lnTo>
                    <a:pt x="326821" y="715975"/>
                  </a:lnTo>
                  <a:lnTo>
                    <a:pt x="326034" y="719785"/>
                  </a:lnTo>
                  <a:lnTo>
                    <a:pt x="326847" y="722325"/>
                  </a:lnTo>
                  <a:lnTo>
                    <a:pt x="323342" y="723595"/>
                  </a:lnTo>
                  <a:lnTo>
                    <a:pt x="324548" y="718515"/>
                  </a:lnTo>
                  <a:lnTo>
                    <a:pt x="321868" y="718515"/>
                  </a:lnTo>
                  <a:lnTo>
                    <a:pt x="323964" y="719785"/>
                  </a:lnTo>
                  <a:lnTo>
                    <a:pt x="322033" y="724865"/>
                  </a:lnTo>
                  <a:lnTo>
                    <a:pt x="324104" y="723595"/>
                  </a:lnTo>
                  <a:lnTo>
                    <a:pt x="321779" y="726135"/>
                  </a:lnTo>
                  <a:lnTo>
                    <a:pt x="320141" y="726135"/>
                  </a:lnTo>
                  <a:lnTo>
                    <a:pt x="323164" y="727405"/>
                  </a:lnTo>
                  <a:lnTo>
                    <a:pt x="319913" y="727405"/>
                  </a:lnTo>
                  <a:lnTo>
                    <a:pt x="321170" y="729945"/>
                  </a:lnTo>
                  <a:lnTo>
                    <a:pt x="318427" y="732485"/>
                  </a:lnTo>
                  <a:lnTo>
                    <a:pt x="317919" y="729945"/>
                  </a:lnTo>
                  <a:lnTo>
                    <a:pt x="317830" y="731215"/>
                  </a:lnTo>
                  <a:lnTo>
                    <a:pt x="317741" y="732485"/>
                  </a:lnTo>
                  <a:lnTo>
                    <a:pt x="317639" y="733907"/>
                  </a:lnTo>
                  <a:lnTo>
                    <a:pt x="317855" y="733907"/>
                  </a:lnTo>
                  <a:lnTo>
                    <a:pt x="318808" y="735025"/>
                  </a:lnTo>
                  <a:lnTo>
                    <a:pt x="317931" y="738670"/>
                  </a:lnTo>
                  <a:lnTo>
                    <a:pt x="317893" y="738835"/>
                  </a:lnTo>
                  <a:lnTo>
                    <a:pt x="316763" y="737019"/>
                  </a:lnTo>
                  <a:lnTo>
                    <a:pt x="316763" y="770585"/>
                  </a:lnTo>
                  <a:lnTo>
                    <a:pt x="316153" y="774446"/>
                  </a:lnTo>
                  <a:lnTo>
                    <a:pt x="316052" y="775195"/>
                  </a:lnTo>
                  <a:lnTo>
                    <a:pt x="315950" y="775665"/>
                  </a:lnTo>
                  <a:lnTo>
                    <a:pt x="316026" y="775195"/>
                  </a:lnTo>
                  <a:lnTo>
                    <a:pt x="315823" y="774915"/>
                  </a:lnTo>
                  <a:lnTo>
                    <a:pt x="314452" y="773264"/>
                  </a:lnTo>
                  <a:lnTo>
                    <a:pt x="314198" y="773264"/>
                  </a:lnTo>
                  <a:lnTo>
                    <a:pt x="316763" y="770585"/>
                  </a:lnTo>
                  <a:lnTo>
                    <a:pt x="316763" y="737019"/>
                  </a:lnTo>
                  <a:lnTo>
                    <a:pt x="316318" y="736295"/>
                  </a:lnTo>
                  <a:lnTo>
                    <a:pt x="314566" y="737565"/>
                  </a:lnTo>
                  <a:lnTo>
                    <a:pt x="314198" y="740105"/>
                  </a:lnTo>
                  <a:lnTo>
                    <a:pt x="315620" y="742645"/>
                  </a:lnTo>
                  <a:lnTo>
                    <a:pt x="314782" y="743915"/>
                  </a:lnTo>
                  <a:lnTo>
                    <a:pt x="314350" y="743915"/>
                  </a:lnTo>
                  <a:lnTo>
                    <a:pt x="314032" y="745286"/>
                  </a:lnTo>
                  <a:lnTo>
                    <a:pt x="314579" y="747725"/>
                  </a:lnTo>
                  <a:lnTo>
                    <a:pt x="310718" y="751535"/>
                  </a:lnTo>
                  <a:lnTo>
                    <a:pt x="311861" y="755345"/>
                  </a:lnTo>
                  <a:lnTo>
                    <a:pt x="311556" y="756615"/>
                  </a:lnTo>
                  <a:lnTo>
                    <a:pt x="314566" y="756615"/>
                  </a:lnTo>
                  <a:lnTo>
                    <a:pt x="314058" y="758037"/>
                  </a:lnTo>
                  <a:lnTo>
                    <a:pt x="314985" y="760488"/>
                  </a:lnTo>
                  <a:lnTo>
                    <a:pt x="313169" y="760488"/>
                  </a:lnTo>
                  <a:lnTo>
                    <a:pt x="313588" y="759155"/>
                  </a:lnTo>
                  <a:lnTo>
                    <a:pt x="312991" y="759155"/>
                  </a:lnTo>
                  <a:lnTo>
                    <a:pt x="312775" y="758037"/>
                  </a:lnTo>
                  <a:lnTo>
                    <a:pt x="312737" y="760488"/>
                  </a:lnTo>
                  <a:lnTo>
                    <a:pt x="310680" y="760488"/>
                  </a:lnTo>
                  <a:lnTo>
                    <a:pt x="310832" y="761885"/>
                  </a:lnTo>
                  <a:lnTo>
                    <a:pt x="311099" y="764235"/>
                  </a:lnTo>
                  <a:lnTo>
                    <a:pt x="309524" y="766775"/>
                  </a:lnTo>
                  <a:lnTo>
                    <a:pt x="307136" y="766775"/>
                  </a:lnTo>
                  <a:lnTo>
                    <a:pt x="310019" y="762965"/>
                  </a:lnTo>
                  <a:lnTo>
                    <a:pt x="310832" y="761885"/>
                  </a:lnTo>
                  <a:lnTo>
                    <a:pt x="310515" y="761885"/>
                  </a:lnTo>
                  <a:lnTo>
                    <a:pt x="307784" y="762965"/>
                  </a:lnTo>
                  <a:lnTo>
                    <a:pt x="308762" y="761885"/>
                  </a:lnTo>
                  <a:lnTo>
                    <a:pt x="310019" y="760488"/>
                  </a:lnTo>
                  <a:lnTo>
                    <a:pt x="310667" y="760488"/>
                  </a:lnTo>
                  <a:lnTo>
                    <a:pt x="310769" y="759701"/>
                  </a:lnTo>
                  <a:lnTo>
                    <a:pt x="309880" y="760488"/>
                  </a:lnTo>
                  <a:lnTo>
                    <a:pt x="305498" y="761707"/>
                  </a:lnTo>
                  <a:lnTo>
                    <a:pt x="310972" y="758050"/>
                  </a:lnTo>
                  <a:lnTo>
                    <a:pt x="310832" y="759155"/>
                  </a:lnTo>
                  <a:lnTo>
                    <a:pt x="310769" y="759701"/>
                  </a:lnTo>
                  <a:lnTo>
                    <a:pt x="312648" y="758037"/>
                  </a:lnTo>
                  <a:lnTo>
                    <a:pt x="312775" y="758037"/>
                  </a:lnTo>
                  <a:lnTo>
                    <a:pt x="313004" y="758037"/>
                  </a:lnTo>
                  <a:lnTo>
                    <a:pt x="311162" y="756615"/>
                  </a:lnTo>
                  <a:lnTo>
                    <a:pt x="310972" y="758037"/>
                  </a:lnTo>
                  <a:lnTo>
                    <a:pt x="310667" y="758037"/>
                  </a:lnTo>
                  <a:lnTo>
                    <a:pt x="306476" y="759155"/>
                  </a:lnTo>
                  <a:lnTo>
                    <a:pt x="303949" y="762965"/>
                  </a:lnTo>
                  <a:lnTo>
                    <a:pt x="305460" y="764235"/>
                  </a:lnTo>
                  <a:lnTo>
                    <a:pt x="302933" y="769315"/>
                  </a:lnTo>
                  <a:lnTo>
                    <a:pt x="303720" y="770585"/>
                  </a:lnTo>
                  <a:lnTo>
                    <a:pt x="304863" y="769315"/>
                  </a:lnTo>
                  <a:lnTo>
                    <a:pt x="305650" y="770585"/>
                  </a:lnTo>
                  <a:lnTo>
                    <a:pt x="305574" y="771855"/>
                  </a:lnTo>
                  <a:lnTo>
                    <a:pt x="305473" y="773264"/>
                  </a:lnTo>
                  <a:lnTo>
                    <a:pt x="305396" y="774446"/>
                  </a:lnTo>
                  <a:lnTo>
                    <a:pt x="305346" y="775195"/>
                  </a:lnTo>
                  <a:lnTo>
                    <a:pt x="305219" y="777049"/>
                  </a:lnTo>
                  <a:lnTo>
                    <a:pt x="305142" y="778205"/>
                  </a:lnTo>
                  <a:lnTo>
                    <a:pt x="298119" y="774446"/>
                  </a:lnTo>
                  <a:lnTo>
                    <a:pt x="298221" y="775665"/>
                  </a:lnTo>
                  <a:lnTo>
                    <a:pt x="298780" y="779475"/>
                  </a:lnTo>
                  <a:lnTo>
                    <a:pt x="299008" y="780808"/>
                  </a:lnTo>
                  <a:lnTo>
                    <a:pt x="299910" y="782015"/>
                  </a:lnTo>
                  <a:lnTo>
                    <a:pt x="302475" y="783285"/>
                  </a:lnTo>
                  <a:lnTo>
                    <a:pt x="299605" y="787095"/>
                  </a:lnTo>
                  <a:lnTo>
                    <a:pt x="297599" y="784555"/>
                  </a:lnTo>
                  <a:lnTo>
                    <a:pt x="295503" y="789647"/>
                  </a:lnTo>
                  <a:lnTo>
                    <a:pt x="296672" y="789317"/>
                  </a:lnTo>
                  <a:lnTo>
                    <a:pt x="297141" y="788365"/>
                  </a:lnTo>
                  <a:lnTo>
                    <a:pt x="296722" y="789317"/>
                  </a:lnTo>
                  <a:lnTo>
                    <a:pt x="300113" y="788365"/>
                  </a:lnTo>
                  <a:lnTo>
                    <a:pt x="296506" y="792175"/>
                  </a:lnTo>
                  <a:lnTo>
                    <a:pt x="297091" y="792175"/>
                  </a:lnTo>
                  <a:lnTo>
                    <a:pt x="296125" y="794715"/>
                  </a:lnTo>
                  <a:lnTo>
                    <a:pt x="293738" y="794715"/>
                  </a:lnTo>
                  <a:lnTo>
                    <a:pt x="292125" y="799795"/>
                  </a:lnTo>
                  <a:lnTo>
                    <a:pt x="291541" y="804875"/>
                  </a:lnTo>
                  <a:lnTo>
                    <a:pt x="290880" y="807237"/>
                  </a:lnTo>
                  <a:lnTo>
                    <a:pt x="290880" y="809955"/>
                  </a:lnTo>
                  <a:lnTo>
                    <a:pt x="290372" y="811225"/>
                  </a:lnTo>
                  <a:lnTo>
                    <a:pt x="290563" y="809955"/>
                  </a:lnTo>
                  <a:lnTo>
                    <a:pt x="290880" y="809955"/>
                  </a:lnTo>
                  <a:lnTo>
                    <a:pt x="290880" y="807237"/>
                  </a:lnTo>
                  <a:lnTo>
                    <a:pt x="289763" y="811225"/>
                  </a:lnTo>
                  <a:lnTo>
                    <a:pt x="289229" y="809955"/>
                  </a:lnTo>
                  <a:lnTo>
                    <a:pt x="288925" y="808685"/>
                  </a:lnTo>
                  <a:lnTo>
                    <a:pt x="287743" y="809955"/>
                  </a:lnTo>
                  <a:lnTo>
                    <a:pt x="286105" y="817575"/>
                  </a:lnTo>
                  <a:lnTo>
                    <a:pt x="281635" y="823925"/>
                  </a:lnTo>
                  <a:lnTo>
                    <a:pt x="277685" y="830275"/>
                  </a:lnTo>
                  <a:lnTo>
                    <a:pt x="278561" y="834085"/>
                  </a:lnTo>
                  <a:lnTo>
                    <a:pt x="278307" y="834085"/>
                  </a:lnTo>
                  <a:lnTo>
                    <a:pt x="278549" y="835355"/>
                  </a:lnTo>
                  <a:lnTo>
                    <a:pt x="278104" y="837895"/>
                  </a:lnTo>
                  <a:lnTo>
                    <a:pt x="276694" y="837895"/>
                  </a:lnTo>
                  <a:lnTo>
                    <a:pt x="276504" y="836625"/>
                  </a:lnTo>
                  <a:lnTo>
                    <a:pt x="276390" y="839165"/>
                  </a:lnTo>
                  <a:lnTo>
                    <a:pt x="276275" y="841705"/>
                  </a:lnTo>
                  <a:lnTo>
                    <a:pt x="274777" y="850595"/>
                  </a:lnTo>
                  <a:lnTo>
                    <a:pt x="270840" y="854405"/>
                  </a:lnTo>
                  <a:lnTo>
                    <a:pt x="270649" y="853135"/>
                  </a:lnTo>
                  <a:lnTo>
                    <a:pt x="268389" y="856945"/>
                  </a:lnTo>
                  <a:lnTo>
                    <a:pt x="272834" y="859485"/>
                  </a:lnTo>
                  <a:lnTo>
                    <a:pt x="269697" y="862025"/>
                  </a:lnTo>
                  <a:lnTo>
                    <a:pt x="269621" y="860755"/>
                  </a:lnTo>
                  <a:lnTo>
                    <a:pt x="265569" y="868375"/>
                  </a:lnTo>
                  <a:lnTo>
                    <a:pt x="263715" y="878535"/>
                  </a:lnTo>
                  <a:lnTo>
                    <a:pt x="258394" y="883615"/>
                  </a:lnTo>
                  <a:lnTo>
                    <a:pt x="260642" y="884885"/>
                  </a:lnTo>
                  <a:lnTo>
                    <a:pt x="253974" y="891235"/>
                  </a:lnTo>
                  <a:lnTo>
                    <a:pt x="257568" y="892505"/>
                  </a:lnTo>
                  <a:lnTo>
                    <a:pt x="253847" y="896315"/>
                  </a:lnTo>
                  <a:lnTo>
                    <a:pt x="253682" y="895045"/>
                  </a:lnTo>
                  <a:lnTo>
                    <a:pt x="249821" y="901395"/>
                  </a:lnTo>
                  <a:lnTo>
                    <a:pt x="248958" y="902665"/>
                  </a:lnTo>
                  <a:lnTo>
                    <a:pt x="251155" y="903935"/>
                  </a:lnTo>
                  <a:lnTo>
                    <a:pt x="250685" y="906475"/>
                  </a:lnTo>
                  <a:lnTo>
                    <a:pt x="248691" y="906475"/>
                  </a:lnTo>
                  <a:lnTo>
                    <a:pt x="249605" y="910285"/>
                  </a:lnTo>
                  <a:lnTo>
                    <a:pt x="246608" y="910285"/>
                  </a:lnTo>
                  <a:lnTo>
                    <a:pt x="246316" y="912825"/>
                  </a:lnTo>
                  <a:lnTo>
                    <a:pt x="246748" y="911555"/>
                  </a:lnTo>
                  <a:lnTo>
                    <a:pt x="248412" y="911555"/>
                  </a:lnTo>
                  <a:lnTo>
                    <a:pt x="248285" y="912825"/>
                  </a:lnTo>
                  <a:lnTo>
                    <a:pt x="248170" y="914095"/>
                  </a:lnTo>
                  <a:lnTo>
                    <a:pt x="248056" y="915365"/>
                  </a:lnTo>
                  <a:lnTo>
                    <a:pt x="243954" y="919175"/>
                  </a:lnTo>
                  <a:lnTo>
                    <a:pt x="242912" y="917905"/>
                  </a:lnTo>
                  <a:lnTo>
                    <a:pt x="241782" y="925525"/>
                  </a:lnTo>
                  <a:lnTo>
                    <a:pt x="241681" y="926211"/>
                  </a:lnTo>
                  <a:lnTo>
                    <a:pt x="258076" y="926211"/>
                  </a:lnTo>
                  <a:lnTo>
                    <a:pt x="260032" y="920445"/>
                  </a:lnTo>
                  <a:lnTo>
                    <a:pt x="260388" y="919175"/>
                  </a:lnTo>
                  <a:lnTo>
                    <a:pt x="261848" y="914095"/>
                  </a:lnTo>
                  <a:lnTo>
                    <a:pt x="265049" y="911555"/>
                  </a:lnTo>
                  <a:lnTo>
                    <a:pt x="264947" y="910285"/>
                  </a:lnTo>
                  <a:lnTo>
                    <a:pt x="264858" y="909015"/>
                  </a:lnTo>
                  <a:lnTo>
                    <a:pt x="265696" y="906475"/>
                  </a:lnTo>
                  <a:lnTo>
                    <a:pt x="265506" y="905205"/>
                  </a:lnTo>
                  <a:lnTo>
                    <a:pt x="267296" y="906475"/>
                  </a:lnTo>
                  <a:lnTo>
                    <a:pt x="267881" y="905205"/>
                  </a:lnTo>
                  <a:lnTo>
                    <a:pt x="270764" y="898855"/>
                  </a:lnTo>
                  <a:lnTo>
                    <a:pt x="271691" y="896315"/>
                  </a:lnTo>
                  <a:lnTo>
                    <a:pt x="272618" y="893775"/>
                  </a:lnTo>
                  <a:lnTo>
                    <a:pt x="273456" y="895045"/>
                  </a:lnTo>
                  <a:lnTo>
                    <a:pt x="274154" y="893775"/>
                  </a:lnTo>
                  <a:lnTo>
                    <a:pt x="274853" y="892505"/>
                  </a:lnTo>
                  <a:lnTo>
                    <a:pt x="269824" y="888695"/>
                  </a:lnTo>
                  <a:lnTo>
                    <a:pt x="270903" y="886155"/>
                  </a:lnTo>
                  <a:lnTo>
                    <a:pt x="273977" y="886155"/>
                  </a:lnTo>
                  <a:lnTo>
                    <a:pt x="276186" y="881075"/>
                  </a:lnTo>
                  <a:lnTo>
                    <a:pt x="280847" y="875995"/>
                  </a:lnTo>
                  <a:lnTo>
                    <a:pt x="280733" y="872972"/>
                  </a:lnTo>
                  <a:lnTo>
                    <a:pt x="280606" y="869645"/>
                  </a:lnTo>
                  <a:lnTo>
                    <a:pt x="281686" y="869645"/>
                  </a:lnTo>
                  <a:lnTo>
                    <a:pt x="281432" y="870915"/>
                  </a:lnTo>
                  <a:lnTo>
                    <a:pt x="282003" y="869645"/>
                  </a:lnTo>
                  <a:lnTo>
                    <a:pt x="282562" y="868375"/>
                  </a:lnTo>
                  <a:lnTo>
                    <a:pt x="287375" y="862025"/>
                  </a:lnTo>
                  <a:lnTo>
                    <a:pt x="285711" y="861517"/>
                  </a:lnTo>
                  <a:lnTo>
                    <a:pt x="285724" y="860755"/>
                  </a:lnTo>
                  <a:lnTo>
                    <a:pt x="285813" y="855675"/>
                  </a:lnTo>
                  <a:lnTo>
                    <a:pt x="285851" y="854405"/>
                  </a:lnTo>
                  <a:lnTo>
                    <a:pt x="285953" y="851865"/>
                  </a:lnTo>
                  <a:lnTo>
                    <a:pt x="287553" y="853135"/>
                  </a:lnTo>
                  <a:lnTo>
                    <a:pt x="287121" y="851865"/>
                  </a:lnTo>
                  <a:lnTo>
                    <a:pt x="286283" y="849325"/>
                  </a:lnTo>
                  <a:lnTo>
                    <a:pt x="285699" y="849325"/>
                  </a:lnTo>
                  <a:lnTo>
                    <a:pt x="286461" y="845680"/>
                  </a:lnTo>
                  <a:lnTo>
                    <a:pt x="287058" y="844245"/>
                  </a:lnTo>
                  <a:lnTo>
                    <a:pt x="288277" y="845604"/>
                  </a:lnTo>
                  <a:lnTo>
                    <a:pt x="289382" y="844245"/>
                  </a:lnTo>
                  <a:lnTo>
                    <a:pt x="286486" y="842975"/>
                  </a:lnTo>
                  <a:lnTo>
                    <a:pt x="288810" y="840435"/>
                  </a:lnTo>
                  <a:lnTo>
                    <a:pt x="289458" y="841705"/>
                  </a:lnTo>
                  <a:lnTo>
                    <a:pt x="290106" y="840435"/>
                  </a:lnTo>
                  <a:lnTo>
                    <a:pt x="290753" y="839165"/>
                  </a:lnTo>
                  <a:lnTo>
                    <a:pt x="290055" y="839165"/>
                  </a:lnTo>
                  <a:lnTo>
                    <a:pt x="289699" y="837895"/>
                  </a:lnTo>
                  <a:lnTo>
                    <a:pt x="289344" y="836625"/>
                  </a:lnTo>
                  <a:lnTo>
                    <a:pt x="289356" y="835355"/>
                  </a:lnTo>
                  <a:lnTo>
                    <a:pt x="292011" y="831545"/>
                  </a:lnTo>
                  <a:lnTo>
                    <a:pt x="292976" y="831545"/>
                  </a:lnTo>
                  <a:lnTo>
                    <a:pt x="292277" y="829005"/>
                  </a:lnTo>
                  <a:lnTo>
                    <a:pt x="293382" y="827811"/>
                  </a:lnTo>
                  <a:lnTo>
                    <a:pt x="294157" y="827811"/>
                  </a:lnTo>
                  <a:lnTo>
                    <a:pt x="294335" y="829005"/>
                  </a:lnTo>
                  <a:lnTo>
                    <a:pt x="295084" y="827811"/>
                  </a:lnTo>
                  <a:lnTo>
                    <a:pt x="296684" y="825246"/>
                  </a:lnTo>
                  <a:lnTo>
                    <a:pt x="296760" y="824992"/>
                  </a:lnTo>
                  <a:lnTo>
                    <a:pt x="297510" y="823925"/>
                  </a:lnTo>
                  <a:lnTo>
                    <a:pt x="296684" y="825246"/>
                  </a:lnTo>
                  <a:lnTo>
                    <a:pt x="298221" y="825246"/>
                  </a:lnTo>
                  <a:lnTo>
                    <a:pt x="299796" y="822655"/>
                  </a:lnTo>
                  <a:lnTo>
                    <a:pt x="301104" y="825246"/>
                  </a:lnTo>
                  <a:lnTo>
                    <a:pt x="300951" y="823925"/>
                  </a:lnTo>
                  <a:lnTo>
                    <a:pt x="300837" y="822655"/>
                  </a:lnTo>
                  <a:lnTo>
                    <a:pt x="300088" y="818845"/>
                  </a:lnTo>
                  <a:lnTo>
                    <a:pt x="299834" y="817575"/>
                  </a:lnTo>
                  <a:lnTo>
                    <a:pt x="300837" y="816305"/>
                  </a:lnTo>
                  <a:lnTo>
                    <a:pt x="299008" y="816305"/>
                  </a:lnTo>
                  <a:lnTo>
                    <a:pt x="299008" y="818845"/>
                  </a:lnTo>
                  <a:lnTo>
                    <a:pt x="297942" y="821385"/>
                  </a:lnTo>
                  <a:lnTo>
                    <a:pt x="297218" y="823620"/>
                  </a:lnTo>
                  <a:lnTo>
                    <a:pt x="295135" y="821385"/>
                  </a:lnTo>
                  <a:lnTo>
                    <a:pt x="298246" y="818845"/>
                  </a:lnTo>
                  <a:lnTo>
                    <a:pt x="299008" y="818845"/>
                  </a:lnTo>
                  <a:lnTo>
                    <a:pt x="299008" y="816305"/>
                  </a:lnTo>
                  <a:lnTo>
                    <a:pt x="289953" y="816305"/>
                  </a:lnTo>
                  <a:lnTo>
                    <a:pt x="288696" y="816305"/>
                  </a:lnTo>
                  <a:lnTo>
                    <a:pt x="287794" y="817575"/>
                  </a:lnTo>
                  <a:lnTo>
                    <a:pt x="288175" y="816305"/>
                  </a:lnTo>
                  <a:lnTo>
                    <a:pt x="288582" y="816305"/>
                  </a:lnTo>
                  <a:lnTo>
                    <a:pt x="288988" y="815035"/>
                  </a:lnTo>
                  <a:lnTo>
                    <a:pt x="289687" y="815035"/>
                  </a:lnTo>
                  <a:lnTo>
                    <a:pt x="290245" y="815035"/>
                  </a:lnTo>
                  <a:lnTo>
                    <a:pt x="301828" y="815035"/>
                  </a:lnTo>
                  <a:lnTo>
                    <a:pt x="302615" y="815035"/>
                  </a:lnTo>
                  <a:lnTo>
                    <a:pt x="303072" y="813765"/>
                  </a:lnTo>
                  <a:lnTo>
                    <a:pt x="303123" y="812495"/>
                  </a:lnTo>
                  <a:lnTo>
                    <a:pt x="303784" y="812495"/>
                  </a:lnTo>
                  <a:lnTo>
                    <a:pt x="304228" y="811225"/>
                  </a:lnTo>
                  <a:lnTo>
                    <a:pt x="304622" y="809955"/>
                  </a:lnTo>
                  <a:lnTo>
                    <a:pt x="306146" y="811225"/>
                  </a:lnTo>
                  <a:lnTo>
                    <a:pt x="306578" y="808685"/>
                  </a:lnTo>
                  <a:lnTo>
                    <a:pt x="306793" y="807415"/>
                  </a:lnTo>
                  <a:lnTo>
                    <a:pt x="307492" y="806145"/>
                  </a:lnTo>
                  <a:lnTo>
                    <a:pt x="305866" y="805040"/>
                  </a:lnTo>
                  <a:lnTo>
                    <a:pt x="305866" y="808685"/>
                  </a:lnTo>
                  <a:lnTo>
                    <a:pt x="305701" y="809955"/>
                  </a:lnTo>
                  <a:lnTo>
                    <a:pt x="304952" y="809955"/>
                  </a:lnTo>
                  <a:lnTo>
                    <a:pt x="305168" y="808685"/>
                  </a:lnTo>
                  <a:lnTo>
                    <a:pt x="305866" y="808685"/>
                  </a:lnTo>
                  <a:lnTo>
                    <a:pt x="305866" y="805040"/>
                  </a:lnTo>
                  <a:lnTo>
                    <a:pt x="305625" y="804875"/>
                  </a:lnTo>
                  <a:lnTo>
                    <a:pt x="306730" y="803605"/>
                  </a:lnTo>
                  <a:lnTo>
                    <a:pt x="304571" y="804875"/>
                  </a:lnTo>
                  <a:lnTo>
                    <a:pt x="304038" y="806145"/>
                  </a:lnTo>
                  <a:lnTo>
                    <a:pt x="302602" y="809955"/>
                  </a:lnTo>
                  <a:lnTo>
                    <a:pt x="302183" y="808685"/>
                  </a:lnTo>
                  <a:lnTo>
                    <a:pt x="301929" y="807415"/>
                  </a:lnTo>
                  <a:lnTo>
                    <a:pt x="303606" y="806145"/>
                  </a:lnTo>
                  <a:lnTo>
                    <a:pt x="301929" y="803605"/>
                  </a:lnTo>
                  <a:lnTo>
                    <a:pt x="301561" y="802335"/>
                  </a:lnTo>
                  <a:lnTo>
                    <a:pt x="304939" y="801065"/>
                  </a:lnTo>
                  <a:lnTo>
                    <a:pt x="307949" y="798525"/>
                  </a:lnTo>
                  <a:lnTo>
                    <a:pt x="309727" y="798525"/>
                  </a:lnTo>
                  <a:lnTo>
                    <a:pt x="310616" y="793445"/>
                  </a:lnTo>
                  <a:lnTo>
                    <a:pt x="312953" y="788365"/>
                  </a:lnTo>
                  <a:lnTo>
                    <a:pt x="313537" y="787095"/>
                  </a:lnTo>
                  <a:lnTo>
                    <a:pt x="311327" y="782015"/>
                  </a:lnTo>
                  <a:lnTo>
                    <a:pt x="311429" y="780808"/>
                  </a:lnTo>
                  <a:lnTo>
                    <a:pt x="313766" y="780808"/>
                  </a:lnTo>
                  <a:lnTo>
                    <a:pt x="315125" y="778205"/>
                  </a:lnTo>
                  <a:lnTo>
                    <a:pt x="315645" y="777214"/>
                  </a:lnTo>
                  <a:lnTo>
                    <a:pt x="315734" y="777049"/>
                  </a:lnTo>
                  <a:lnTo>
                    <a:pt x="316141" y="775665"/>
                  </a:lnTo>
                  <a:lnTo>
                    <a:pt x="315747" y="777049"/>
                  </a:lnTo>
                  <a:lnTo>
                    <a:pt x="316445" y="775665"/>
                  </a:lnTo>
                  <a:lnTo>
                    <a:pt x="316230" y="775398"/>
                  </a:lnTo>
                  <a:lnTo>
                    <a:pt x="317233" y="771855"/>
                  </a:lnTo>
                  <a:lnTo>
                    <a:pt x="317754" y="773264"/>
                  </a:lnTo>
                  <a:lnTo>
                    <a:pt x="318363" y="771855"/>
                  </a:lnTo>
                  <a:lnTo>
                    <a:pt x="319024" y="770585"/>
                  </a:lnTo>
                  <a:lnTo>
                    <a:pt x="319671" y="769315"/>
                  </a:lnTo>
                  <a:lnTo>
                    <a:pt x="320992" y="766775"/>
                  </a:lnTo>
                  <a:lnTo>
                    <a:pt x="321576" y="760488"/>
                  </a:lnTo>
                  <a:lnTo>
                    <a:pt x="322465" y="752805"/>
                  </a:lnTo>
                  <a:lnTo>
                    <a:pt x="325755" y="747725"/>
                  </a:lnTo>
                  <a:lnTo>
                    <a:pt x="325272" y="747725"/>
                  </a:lnTo>
                  <a:lnTo>
                    <a:pt x="329438" y="738835"/>
                  </a:lnTo>
                  <a:lnTo>
                    <a:pt x="331698" y="732485"/>
                  </a:lnTo>
                  <a:lnTo>
                    <a:pt x="332600" y="729945"/>
                  </a:lnTo>
                  <a:lnTo>
                    <a:pt x="335978" y="721055"/>
                  </a:lnTo>
                  <a:lnTo>
                    <a:pt x="340829" y="713435"/>
                  </a:lnTo>
                  <a:lnTo>
                    <a:pt x="341820" y="712165"/>
                  </a:lnTo>
                  <a:lnTo>
                    <a:pt x="342811" y="710895"/>
                  </a:lnTo>
                  <a:lnTo>
                    <a:pt x="341439" y="709625"/>
                  </a:lnTo>
                  <a:lnTo>
                    <a:pt x="341083" y="707085"/>
                  </a:lnTo>
                  <a:lnTo>
                    <a:pt x="343306" y="707085"/>
                  </a:lnTo>
                  <a:lnTo>
                    <a:pt x="342430" y="703275"/>
                  </a:lnTo>
                  <a:lnTo>
                    <a:pt x="342480" y="702005"/>
                  </a:lnTo>
                  <a:lnTo>
                    <a:pt x="342595" y="699465"/>
                  </a:lnTo>
                  <a:lnTo>
                    <a:pt x="342709" y="696925"/>
                  </a:lnTo>
                  <a:lnTo>
                    <a:pt x="350545" y="696925"/>
                  </a:lnTo>
                  <a:close/>
                </a:path>
                <a:path w="756284" h="996950">
                  <a:moveTo>
                    <a:pt x="467741" y="732370"/>
                  </a:moveTo>
                  <a:lnTo>
                    <a:pt x="465518" y="727125"/>
                  </a:lnTo>
                  <a:lnTo>
                    <a:pt x="464769" y="727125"/>
                  </a:lnTo>
                  <a:lnTo>
                    <a:pt x="467741" y="732370"/>
                  </a:lnTo>
                  <a:close/>
                </a:path>
                <a:path w="756284" h="996950">
                  <a:moveTo>
                    <a:pt x="475284" y="740816"/>
                  </a:moveTo>
                  <a:lnTo>
                    <a:pt x="475221" y="740410"/>
                  </a:lnTo>
                  <a:lnTo>
                    <a:pt x="474649" y="740410"/>
                  </a:lnTo>
                  <a:lnTo>
                    <a:pt x="475284" y="740816"/>
                  </a:lnTo>
                  <a:close/>
                </a:path>
                <a:path w="756284" h="996950">
                  <a:moveTo>
                    <a:pt x="511022" y="746760"/>
                  </a:moveTo>
                  <a:lnTo>
                    <a:pt x="508342" y="748030"/>
                  </a:lnTo>
                  <a:lnTo>
                    <a:pt x="509778" y="748030"/>
                  </a:lnTo>
                  <a:lnTo>
                    <a:pt x="511022" y="746760"/>
                  </a:lnTo>
                  <a:close/>
                </a:path>
                <a:path w="756284" h="996950">
                  <a:moveTo>
                    <a:pt x="518071" y="731888"/>
                  </a:moveTo>
                  <a:lnTo>
                    <a:pt x="512508" y="733031"/>
                  </a:lnTo>
                  <a:lnTo>
                    <a:pt x="510692" y="735495"/>
                  </a:lnTo>
                  <a:lnTo>
                    <a:pt x="513156" y="734364"/>
                  </a:lnTo>
                  <a:lnTo>
                    <a:pt x="515620" y="733107"/>
                  </a:lnTo>
                  <a:lnTo>
                    <a:pt x="518071" y="731888"/>
                  </a:lnTo>
                  <a:close/>
                </a:path>
                <a:path w="756284" h="996950">
                  <a:moveTo>
                    <a:pt x="550646" y="68580"/>
                  </a:moveTo>
                  <a:lnTo>
                    <a:pt x="549986" y="68580"/>
                  </a:lnTo>
                  <a:lnTo>
                    <a:pt x="550621" y="68859"/>
                  </a:lnTo>
                  <a:lnTo>
                    <a:pt x="550646" y="68580"/>
                  </a:lnTo>
                  <a:close/>
                </a:path>
                <a:path w="756284" h="996950">
                  <a:moveTo>
                    <a:pt x="555218" y="672020"/>
                  </a:moveTo>
                  <a:lnTo>
                    <a:pt x="554837" y="669163"/>
                  </a:lnTo>
                  <a:lnTo>
                    <a:pt x="554456" y="665784"/>
                  </a:lnTo>
                  <a:lnTo>
                    <a:pt x="553707" y="662965"/>
                  </a:lnTo>
                  <a:lnTo>
                    <a:pt x="553885" y="666496"/>
                  </a:lnTo>
                  <a:lnTo>
                    <a:pt x="554469" y="669378"/>
                  </a:lnTo>
                  <a:lnTo>
                    <a:pt x="555218" y="672020"/>
                  </a:lnTo>
                  <a:close/>
                </a:path>
                <a:path w="756284" h="996950">
                  <a:moveTo>
                    <a:pt x="557301" y="678103"/>
                  </a:moveTo>
                  <a:lnTo>
                    <a:pt x="556552" y="676109"/>
                  </a:lnTo>
                  <a:lnTo>
                    <a:pt x="555828" y="674141"/>
                  </a:lnTo>
                  <a:lnTo>
                    <a:pt x="555218" y="672033"/>
                  </a:lnTo>
                  <a:lnTo>
                    <a:pt x="555701" y="675513"/>
                  </a:lnTo>
                  <a:lnTo>
                    <a:pt x="556196" y="678218"/>
                  </a:lnTo>
                  <a:lnTo>
                    <a:pt x="557301" y="678103"/>
                  </a:lnTo>
                  <a:close/>
                </a:path>
                <a:path w="756284" h="996950">
                  <a:moveTo>
                    <a:pt x="562368" y="643890"/>
                  </a:moveTo>
                  <a:lnTo>
                    <a:pt x="560489" y="636270"/>
                  </a:lnTo>
                  <a:lnTo>
                    <a:pt x="560603" y="638810"/>
                  </a:lnTo>
                  <a:lnTo>
                    <a:pt x="560666" y="640308"/>
                  </a:lnTo>
                  <a:lnTo>
                    <a:pt x="562368" y="643890"/>
                  </a:lnTo>
                  <a:close/>
                </a:path>
                <a:path w="756284" h="996950">
                  <a:moveTo>
                    <a:pt x="563105" y="723392"/>
                  </a:moveTo>
                  <a:lnTo>
                    <a:pt x="560882" y="725525"/>
                  </a:lnTo>
                  <a:lnTo>
                    <a:pt x="558495" y="727341"/>
                  </a:lnTo>
                  <a:lnTo>
                    <a:pt x="556069" y="728802"/>
                  </a:lnTo>
                  <a:lnTo>
                    <a:pt x="555231" y="729399"/>
                  </a:lnTo>
                  <a:lnTo>
                    <a:pt x="554393" y="729856"/>
                  </a:lnTo>
                  <a:lnTo>
                    <a:pt x="553554" y="730389"/>
                  </a:lnTo>
                  <a:lnTo>
                    <a:pt x="556806" y="728573"/>
                  </a:lnTo>
                  <a:lnTo>
                    <a:pt x="560120" y="726389"/>
                  </a:lnTo>
                  <a:lnTo>
                    <a:pt x="563105" y="723392"/>
                  </a:lnTo>
                  <a:close/>
                </a:path>
                <a:path w="756284" h="996950">
                  <a:moveTo>
                    <a:pt x="564667" y="720090"/>
                  </a:moveTo>
                  <a:lnTo>
                    <a:pt x="563372" y="721550"/>
                  </a:lnTo>
                  <a:lnTo>
                    <a:pt x="563524" y="721550"/>
                  </a:lnTo>
                  <a:lnTo>
                    <a:pt x="564667" y="720090"/>
                  </a:lnTo>
                  <a:close/>
                </a:path>
                <a:path w="756284" h="996950">
                  <a:moveTo>
                    <a:pt x="570052" y="711200"/>
                  </a:moveTo>
                  <a:lnTo>
                    <a:pt x="568604" y="715010"/>
                  </a:lnTo>
                  <a:lnTo>
                    <a:pt x="564667" y="720090"/>
                  </a:lnTo>
                  <a:lnTo>
                    <a:pt x="565886" y="718820"/>
                  </a:lnTo>
                  <a:lnTo>
                    <a:pt x="569391" y="715010"/>
                  </a:lnTo>
                  <a:lnTo>
                    <a:pt x="570052" y="711200"/>
                  </a:lnTo>
                  <a:close/>
                </a:path>
                <a:path w="756284" h="996950">
                  <a:moveTo>
                    <a:pt x="571728" y="699770"/>
                  </a:moveTo>
                  <a:lnTo>
                    <a:pt x="571703" y="697230"/>
                  </a:lnTo>
                  <a:lnTo>
                    <a:pt x="571677" y="694690"/>
                  </a:lnTo>
                  <a:lnTo>
                    <a:pt x="571296" y="693420"/>
                  </a:lnTo>
                  <a:lnTo>
                    <a:pt x="570242" y="685800"/>
                  </a:lnTo>
                  <a:lnTo>
                    <a:pt x="568807" y="683260"/>
                  </a:lnTo>
                  <a:lnTo>
                    <a:pt x="565734" y="676910"/>
                  </a:lnTo>
                  <a:lnTo>
                    <a:pt x="564108" y="674370"/>
                  </a:lnTo>
                  <a:lnTo>
                    <a:pt x="563702" y="670560"/>
                  </a:lnTo>
                  <a:lnTo>
                    <a:pt x="563295" y="666750"/>
                  </a:lnTo>
                  <a:lnTo>
                    <a:pt x="562825" y="669290"/>
                  </a:lnTo>
                  <a:lnTo>
                    <a:pt x="560908" y="670560"/>
                  </a:lnTo>
                  <a:lnTo>
                    <a:pt x="559320" y="664210"/>
                  </a:lnTo>
                  <a:lnTo>
                    <a:pt x="556260" y="664210"/>
                  </a:lnTo>
                  <a:lnTo>
                    <a:pt x="556056" y="664210"/>
                  </a:lnTo>
                  <a:lnTo>
                    <a:pt x="557796" y="673100"/>
                  </a:lnTo>
                  <a:lnTo>
                    <a:pt x="557669" y="674370"/>
                  </a:lnTo>
                  <a:lnTo>
                    <a:pt x="557555" y="675640"/>
                  </a:lnTo>
                  <a:lnTo>
                    <a:pt x="557428" y="676910"/>
                  </a:lnTo>
                  <a:lnTo>
                    <a:pt x="557314" y="678180"/>
                  </a:lnTo>
                  <a:lnTo>
                    <a:pt x="559015" y="683260"/>
                  </a:lnTo>
                  <a:lnTo>
                    <a:pt x="560920" y="688340"/>
                  </a:lnTo>
                  <a:lnTo>
                    <a:pt x="561936" y="694690"/>
                  </a:lnTo>
                  <a:lnTo>
                    <a:pt x="561492" y="697230"/>
                  </a:lnTo>
                  <a:lnTo>
                    <a:pt x="558850" y="694690"/>
                  </a:lnTo>
                  <a:lnTo>
                    <a:pt x="558546" y="695960"/>
                  </a:lnTo>
                  <a:lnTo>
                    <a:pt x="560133" y="697230"/>
                  </a:lnTo>
                  <a:lnTo>
                    <a:pt x="561289" y="702310"/>
                  </a:lnTo>
                  <a:lnTo>
                    <a:pt x="560438" y="707390"/>
                  </a:lnTo>
                  <a:lnTo>
                    <a:pt x="559765" y="711200"/>
                  </a:lnTo>
                  <a:lnTo>
                    <a:pt x="556412" y="715010"/>
                  </a:lnTo>
                  <a:lnTo>
                    <a:pt x="555790" y="716038"/>
                  </a:lnTo>
                  <a:lnTo>
                    <a:pt x="555066" y="715010"/>
                  </a:lnTo>
                  <a:lnTo>
                    <a:pt x="554469" y="715010"/>
                  </a:lnTo>
                  <a:lnTo>
                    <a:pt x="554126" y="716038"/>
                  </a:lnTo>
                  <a:lnTo>
                    <a:pt x="554050" y="716280"/>
                  </a:lnTo>
                  <a:lnTo>
                    <a:pt x="553440" y="717550"/>
                  </a:lnTo>
                  <a:lnTo>
                    <a:pt x="552843" y="718654"/>
                  </a:lnTo>
                  <a:lnTo>
                    <a:pt x="552742" y="718820"/>
                  </a:lnTo>
                  <a:lnTo>
                    <a:pt x="548944" y="720090"/>
                  </a:lnTo>
                  <a:lnTo>
                    <a:pt x="548195" y="720090"/>
                  </a:lnTo>
                  <a:lnTo>
                    <a:pt x="548335" y="718820"/>
                  </a:lnTo>
                  <a:lnTo>
                    <a:pt x="542353" y="721550"/>
                  </a:lnTo>
                  <a:lnTo>
                    <a:pt x="542899" y="721550"/>
                  </a:lnTo>
                  <a:lnTo>
                    <a:pt x="543674" y="722668"/>
                  </a:lnTo>
                  <a:lnTo>
                    <a:pt x="546163" y="722668"/>
                  </a:lnTo>
                  <a:lnTo>
                    <a:pt x="539826" y="724789"/>
                  </a:lnTo>
                  <a:lnTo>
                    <a:pt x="541439" y="723900"/>
                  </a:lnTo>
                  <a:lnTo>
                    <a:pt x="533958" y="726440"/>
                  </a:lnTo>
                  <a:lnTo>
                    <a:pt x="526986" y="730250"/>
                  </a:lnTo>
                  <a:lnTo>
                    <a:pt x="513384" y="736600"/>
                  </a:lnTo>
                  <a:lnTo>
                    <a:pt x="506653" y="739140"/>
                  </a:lnTo>
                  <a:lnTo>
                    <a:pt x="499846" y="740410"/>
                  </a:lnTo>
                  <a:lnTo>
                    <a:pt x="497573" y="740410"/>
                  </a:lnTo>
                  <a:lnTo>
                    <a:pt x="505942" y="736600"/>
                  </a:lnTo>
                  <a:lnTo>
                    <a:pt x="508635" y="736600"/>
                  </a:lnTo>
                  <a:lnTo>
                    <a:pt x="506044" y="735330"/>
                  </a:lnTo>
                  <a:lnTo>
                    <a:pt x="501357" y="737870"/>
                  </a:lnTo>
                  <a:lnTo>
                    <a:pt x="496646" y="739140"/>
                  </a:lnTo>
                  <a:lnTo>
                    <a:pt x="492569" y="739140"/>
                  </a:lnTo>
                  <a:lnTo>
                    <a:pt x="488594" y="740410"/>
                  </a:lnTo>
                  <a:lnTo>
                    <a:pt x="474535" y="725170"/>
                  </a:lnTo>
                  <a:lnTo>
                    <a:pt x="472897" y="721791"/>
                  </a:lnTo>
                  <a:lnTo>
                    <a:pt x="470801" y="717550"/>
                  </a:lnTo>
                  <a:lnTo>
                    <a:pt x="468718" y="713740"/>
                  </a:lnTo>
                  <a:lnTo>
                    <a:pt x="468109" y="712470"/>
                  </a:lnTo>
                  <a:lnTo>
                    <a:pt x="466915" y="709930"/>
                  </a:lnTo>
                  <a:lnTo>
                    <a:pt x="467334" y="711200"/>
                  </a:lnTo>
                  <a:lnTo>
                    <a:pt x="467842" y="712470"/>
                  </a:lnTo>
                  <a:lnTo>
                    <a:pt x="465493" y="711200"/>
                  </a:lnTo>
                  <a:lnTo>
                    <a:pt x="464248" y="708660"/>
                  </a:lnTo>
                  <a:lnTo>
                    <a:pt x="462521" y="703580"/>
                  </a:lnTo>
                  <a:lnTo>
                    <a:pt x="460463" y="698500"/>
                  </a:lnTo>
                  <a:lnTo>
                    <a:pt x="458190" y="693420"/>
                  </a:lnTo>
                  <a:lnTo>
                    <a:pt x="456311" y="691769"/>
                  </a:lnTo>
                  <a:lnTo>
                    <a:pt x="457657" y="690880"/>
                  </a:lnTo>
                  <a:lnTo>
                    <a:pt x="456882" y="690880"/>
                  </a:lnTo>
                  <a:lnTo>
                    <a:pt x="455803" y="689610"/>
                  </a:lnTo>
                  <a:lnTo>
                    <a:pt x="449326" y="681990"/>
                  </a:lnTo>
                  <a:lnTo>
                    <a:pt x="439547" y="674370"/>
                  </a:lnTo>
                  <a:lnTo>
                    <a:pt x="427367" y="669290"/>
                  </a:lnTo>
                  <a:lnTo>
                    <a:pt x="423659" y="668020"/>
                  </a:lnTo>
                  <a:lnTo>
                    <a:pt x="419963" y="666750"/>
                  </a:lnTo>
                  <a:lnTo>
                    <a:pt x="416306" y="665492"/>
                  </a:lnTo>
                  <a:lnTo>
                    <a:pt x="412572" y="664210"/>
                  </a:lnTo>
                  <a:lnTo>
                    <a:pt x="415429" y="664210"/>
                  </a:lnTo>
                  <a:lnTo>
                    <a:pt x="408432" y="661670"/>
                  </a:lnTo>
                  <a:lnTo>
                    <a:pt x="400227" y="660400"/>
                  </a:lnTo>
                  <a:lnTo>
                    <a:pt x="391845" y="659130"/>
                  </a:lnTo>
                  <a:lnTo>
                    <a:pt x="384302" y="659130"/>
                  </a:lnTo>
                  <a:lnTo>
                    <a:pt x="381558" y="660400"/>
                  </a:lnTo>
                  <a:lnTo>
                    <a:pt x="376402" y="659130"/>
                  </a:lnTo>
                  <a:lnTo>
                    <a:pt x="379514" y="660400"/>
                  </a:lnTo>
                  <a:lnTo>
                    <a:pt x="369874" y="659130"/>
                  </a:lnTo>
                  <a:lnTo>
                    <a:pt x="366572" y="659130"/>
                  </a:lnTo>
                  <a:lnTo>
                    <a:pt x="366572" y="666750"/>
                  </a:lnTo>
                  <a:lnTo>
                    <a:pt x="359765" y="667969"/>
                  </a:lnTo>
                  <a:lnTo>
                    <a:pt x="359740" y="667715"/>
                  </a:lnTo>
                  <a:lnTo>
                    <a:pt x="359562" y="666750"/>
                  </a:lnTo>
                  <a:lnTo>
                    <a:pt x="366572" y="666750"/>
                  </a:lnTo>
                  <a:lnTo>
                    <a:pt x="366572" y="659130"/>
                  </a:lnTo>
                  <a:lnTo>
                    <a:pt x="342252" y="659130"/>
                  </a:lnTo>
                  <a:lnTo>
                    <a:pt x="337413" y="660400"/>
                  </a:lnTo>
                  <a:lnTo>
                    <a:pt x="314947" y="681990"/>
                  </a:lnTo>
                  <a:lnTo>
                    <a:pt x="309981" y="687070"/>
                  </a:lnTo>
                  <a:lnTo>
                    <a:pt x="311759" y="684530"/>
                  </a:lnTo>
                  <a:lnTo>
                    <a:pt x="313588" y="680720"/>
                  </a:lnTo>
                  <a:lnTo>
                    <a:pt x="312166" y="681990"/>
                  </a:lnTo>
                  <a:lnTo>
                    <a:pt x="308140" y="688340"/>
                  </a:lnTo>
                  <a:lnTo>
                    <a:pt x="304139" y="693420"/>
                  </a:lnTo>
                  <a:lnTo>
                    <a:pt x="300278" y="699770"/>
                  </a:lnTo>
                  <a:lnTo>
                    <a:pt x="302552" y="699770"/>
                  </a:lnTo>
                  <a:lnTo>
                    <a:pt x="302679" y="698500"/>
                  </a:lnTo>
                  <a:lnTo>
                    <a:pt x="306298" y="694690"/>
                  </a:lnTo>
                  <a:lnTo>
                    <a:pt x="305473" y="697230"/>
                  </a:lnTo>
                  <a:lnTo>
                    <a:pt x="302590" y="703580"/>
                  </a:lnTo>
                  <a:lnTo>
                    <a:pt x="299656" y="707390"/>
                  </a:lnTo>
                  <a:lnTo>
                    <a:pt x="304203" y="698500"/>
                  </a:lnTo>
                  <a:lnTo>
                    <a:pt x="297472" y="706120"/>
                  </a:lnTo>
                  <a:lnTo>
                    <a:pt x="294436" y="708660"/>
                  </a:lnTo>
                  <a:lnTo>
                    <a:pt x="295236" y="708660"/>
                  </a:lnTo>
                  <a:lnTo>
                    <a:pt x="294894" y="709930"/>
                  </a:lnTo>
                  <a:lnTo>
                    <a:pt x="295503" y="709930"/>
                  </a:lnTo>
                  <a:lnTo>
                    <a:pt x="292049" y="713740"/>
                  </a:lnTo>
                  <a:lnTo>
                    <a:pt x="291998" y="715010"/>
                  </a:lnTo>
                  <a:lnTo>
                    <a:pt x="291909" y="716508"/>
                  </a:lnTo>
                  <a:lnTo>
                    <a:pt x="291655" y="718654"/>
                  </a:lnTo>
                  <a:lnTo>
                    <a:pt x="291630" y="718820"/>
                  </a:lnTo>
                  <a:lnTo>
                    <a:pt x="287680" y="725017"/>
                  </a:lnTo>
                  <a:lnTo>
                    <a:pt x="287591" y="725170"/>
                  </a:lnTo>
                  <a:lnTo>
                    <a:pt x="287274" y="723900"/>
                  </a:lnTo>
                  <a:lnTo>
                    <a:pt x="284810" y="728980"/>
                  </a:lnTo>
                  <a:lnTo>
                    <a:pt x="283210" y="734060"/>
                  </a:lnTo>
                  <a:lnTo>
                    <a:pt x="278752" y="737870"/>
                  </a:lnTo>
                  <a:lnTo>
                    <a:pt x="277253" y="737870"/>
                  </a:lnTo>
                  <a:lnTo>
                    <a:pt x="278130" y="736600"/>
                  </a:lnTo>
                  <a:lnTo>
                    <a:pt x="279222" y="735330"/>
                  </a:lnTo>
                  <a:lnTo>
                    <a:pt x="280212" y="734060"/>
                  </a:lnTo>
                  <a:lnTo>
                    <a:pt x="281470" y="731520"/>
                  </a:lnTo>
                  <a:lnTo>
                    <a:pt x="280936" y="731520"/>
                  </a:lnTo>
                  <a:lnTo>
                    <a:pt x="278587" y="734060"/>
                  </a:lnTo>
                  <a:lnTo>
                    <a:pt x="276555" y="737870"/>
                  </a:lnTo>
                  <a:lnTo>
                    <a:pt x="273634" y="740410"/>
                  </a:lnTo>
                  <a:lnTo>
                    <a:pt x="270789" y="742950"/>
                  </a:lnTo>
                  <a:lnTo>
                    <a:pt x="266877" y="745490"/>
                  </a:lnTo>
                  <a:lnTo>
                    <a:pt x="263182" y="744220"/>
                  </a:lnTo>
                  <a:lnTo>
                    <a:pt x="266547" y="742950"/>
                  </a:lnTo>
                  <a:lnTo>
                    <a:pt x="271081" y="741680"/>
                  </a:lnTo>
                  <a:lnTo>
                    <a:pt x="273494" y="739140"/>
                  </a:lnTo>
                  <a:lnTo>
                    <a:pt x="269735" y="740410"/>
                  </a:lnTo>
                  <a:lnTo>
                    <a:pt x="266128" y="740410"/>
                  </a:lnTo>
                  <a:lnTo>
                    <a:pt x="263004" y="741680"/>
                  </a:lnTo>
                  <a:lnTo>
                    <a:pt x="260921" y="741680"/>
                  </a:lnTo>
                  <a:lnTo>
                    <a:pt x="256946" y="740410"/>
                  </a:lnTo>
                  <a:lnTo>
                    <a:pt x="252971" y="739140"/>
                  </a:lnTo>
                  <a:lnTo>
                    <a:pt x="249174" y="736600"/>
                  </a:lnTo>
                  <a:lnTo>
                    <a:pt x="251993" y="739140"/>
                  </a:lnTo>
                  <a:lnTo>
                    <a:pt x="246799" y="739140"/>
                  </a:lnTo>
                  <a:lnTo>
                    <a:pt x="244132" y="737870"/>
                  </a:lnTo>
                  <a:lnTo>
                    <a:pt x="241096" y="736600"/>
                  </a:lnTo>
                  <a:lnTo>
                    <a:pt x="238671" y="736600"/>
                  </a:lnTo>
                  <a:lnTo>
                    <a:pt x="230428" y="732790"/>
                  </a:lnTo>
                  <a:lnTo>
                    <a:pt x="224688" y="730250"/>
                  </a:lnTo>
                  <a:lnTo>
                    <a:pt x="224332" y="730250"/>
                  </a:lnTo>
                  <a:lnTo>
                    <a:pt x="224205" y="730173"/>
                  </a:lnTo>
                  <a:lnTo>
                    <a:pt x="222567" y="728980"/>
                  </a:lnTo>
                  <a:lnTo>
                    <a:pt x="222097" y="727710"/>
                  </a:lnTo>
                  <a:lnTo>
                    <a:pt x="218935" y="725170"/>
                  </a:lnTo>
                  <a:lnTo>
                    <a:pt x="214566" y="722668"/>
                  </a:lnTo>
                  <a:lnTo>
                    <a:pt x="213563" y="721791"/>
                  </a:lnTo>
                  <a:lnTo>
                    <a:pt x="213296" y="721550"/>
                  </a:lnTo>
                  <a:lnTo>
                    <a:pt x="213639" y="721550"/>
                  </a:lnTo>
                  <a:lnTo>
                    <a:pt x="209410" y="720090"/>
                  </a:lnTo>
                  <a:lnTo>
                    <a:pt x="207403" y="717550"/>
                  </a:lnTo>
                  <a:lnTo>
                    <a:pt x="205994" y="717550"/>
                  </a:lnTo>
                  <a:lnTo>
                    <a:pt x="204952" y="716280"/>
                  </a:lnTo>
                  <a:lnTo>
                    <a:pt x="204368" y="716280"/>
                  </a:lnTo>
                  <a:lnTo>
                    <a:pt x="203720" y="715010"/>
                  </a:lnTo>
                  <a:lnTo>
                    <a:pt x="202971" y="715010"/>
                  </a:lnTo>
                  <a:lnTo>
                    <a:pt x="201701" y="713740"/>
                  </a:lnTo>
                  <a:lnTo>
                    <a:pt x="200863" y="713740"/>
                  </a:lnTo>
                  <a:lnTo>
                    <a:pt x="200939" y="712470"/>
                  </a:lnTo>
                  <a:lnTo>
                    <a:pt x="200139" y="711200"/>
                  </a:lnTo>
                  <a:lnTo>
                    <a:pt x="199326" y="709930"/>
                  </a:lnTo>
                  <a:lnTo>
                    <a:pt x="199415" y="711200"/>
                  </a:lnTo>
                  <a:lnTo>
                    <a:pt x="199021" y="711200"/>
                  </a:lnTo>
                  <a:lnTo>
                    <a:pt x="195757" y="706120"/>
                  </a:lnTo>
                  <a:lnTo>
                    <a:pt x="197091" y="698500"/>
                  </a:lnTo>
                  <a:lnTo>
                    <a:pt x="199491" y="690880"/>
                  </a:lnTo>
                  <a:lnTo>
                    <a:pt x="200634" y="687070"/>
                  </a:lnTo>
                  <a:lnTo>
                    <a:pt x="202158" y="683260"/>
                  </a:lnTo>
                  <a:lnTo>
                    <a:pt x="203428" y="678180"/>
                  </a:lnTo>
                  <a:lnTo>
                    <a:pt x="204114" y="676910"/>
                  </a:lnTo>
                  <a:lnTo>
                    <a:pt x="204736" y="674370"/>
                  </a:lnTo>
                  <a:lnTo>
                    <a:pt x="205803" y="669290"/>
                  </a:lnTo>
                  <a:lnTo>
                    <a:pt x="206171" y="666750"/>
                  </a:lnTo>
                  <a:lnTo>
                    <a:pt x="206463" y="664210"/>
                  </a:lnTo>
                  <a:lnTo>
                    <a:pt x="206819" y="661670"/>
                  </a:lnTo>
                  <a:lnTo>
                    <a:pt x="207276" y="660400"/>
                  </a:lnTo>
                  <a:lnTo>
                    <a:pt x="207378" y="659130"/>
                  </a:lnTo>
                  <a:lnTo>
                    <a:pt x="207505" y="652780"/>
                  </a:lnTo>
                  <a:lnTo>
                    <a:pt x="207556" y="647700"/>
                  </a:lnTo>
                  <a:lnTo>
                    <a:pt x="207060" y="645160"/>
                  </a:lnTo>
                  <a:lnTo>
                    <a:pt x="206425" y="641350"/>
                  </a:lnTo>
                  <a:lnTo>
                    <a:pt x="206057" y="638810"/>
                  </a:lnTo>
                  <a:lnTo>
                    <a:pt x="205981" y="638263"/>
                  </a:lnTo>
                  <a:lnTo>
                    <a:pt x="205867" y="637540"/>
                  </a:lnTo>
                  <a:lnTo>
                    <a:pt x="205181" y="635304"/>
                  </a:lnTo>
                  <a:lnTo>
                    <a:pt x="205092" y="635025"/>
                  </a:lnTo>
                  <a:lnTo>
                    <a:pt x="204724" y="632460"/>
                  </a:lnTo>
                  <a:lnTo>
                    <a:pt x="203581" y="628650"/>
                  </a:lnTo>
                  <a:lnTo>
                    <a:pt x="203479" y="626110"/>
                  </a:lnTo>
                  <a:lnTo>
                    <a:pt x="204343" y="627380"/>
                  </a:lnTo>
                  <a:lnTo>
                    <a:pt x="205689" y="628650"/>
                  </a:lnTo>
                  <a:lnTo>
                    <a:pt x="206133" y="629920"/>
                  </a:lnTo>
                  <a:lnTo>
                    <a:pt x="206324" y="631190"/>
                  </a:lnTo>
                  <a:lnTo>
                    <a:pt x="206705" y="632460"/>
                  </a:lnTo>
                  <a:lnTo>
                    <a:pt x="206819" y="629920"/>
                  </a:lnTo>
                  <a:lnTo>
                    <a:pt x="206489" y="628650"/>
                  </a:lnTo>
                  <a:lnTo>
                    <a:pt x="205689" y="624840"/>
                  </a:lnTo>
                  <a:lnTo>
                    <a:pt x="205384" y="622300"/>
                  </a:lnTo>
                  <a:lnTo>
                    <a:pt x="204774" y="621030"/>
                  </a:lnTo>
                  <a:lnTo>
                    <a:pt x="203339" y="617220"/>
                  </a:lnTo>
                  <a:lnTo>
                    <a:pt x="202895" y="615950"/>
                  </a:lnTo>
                  <a:lnTo>
                    <a:pt x="202031" y="613410"/>
                  </a:lnTo>
                  <a:lnTo>
                    <a:pt x="199605" y="610870"/>
                  </a:lnTo>
                  <a:lnTo>
                    <a:pt x="200914" y="610870"/>
                  </a:lnTo>
                  <a:lnTo>
                    <a:pt x="200037" y="607060"/>
                  </a:lnTo>
                  <a:lnTo>
                    <a:pt x="198462" y="604520"/>
                  </a:lnTo>
                  <a:lnTo>
                    <a:pt x="197091" y="603250"/>
                  </a:lnTo>
                  <a:lnTo>
                    <a:pt x="196011" y="603250"/>
                  </a:lnTo>
                  <a:lnTo>
                    <a:pt x="194805" y="601980"/>
                  </a:lnTo>
                  <a:lnTo>
                    <a:pt x="193903" y="600710"/>
                  </a:lnTo>
                  <a:lnTo>
                    <a:pt x="191604" y="596900"/>
                  </a:lnTo>
                  <a:lnTo>
                    <a:pt x="193128" y="598170"/>
                  </a:lnTo>
                  <a:lnTo>
                    <a:pt x="195249" y="598170"/>
                  </a:lnTo>
                  <a:lnTo>
                    <a:pt x="197624" y="600710"/>
                  </a:lnTo>
                  <a:lnTo>
                    <a:pt x="194716" y="596900"/>
                  </a:lnTo>
                  <a:lnTo>
                    <a:pt x="192773" y="594360"/>
                  </a:lnTo>
                  <a:lnTo>
                    <a:pt x="186766" y="589280"/>
                  </a:lnTo>
                  <a:lnTo>
                    <a:pt x="181063" y="584301"/>
                  </a:lnTo>
                  <a:lnTo>
                    <a:pt x="180378" y="581660"/>
                  </a:lnTo>
                  <a:lnTo>
                    <a:pt x="185534" y="586740"/>
                  </a:lnTo>
                  <a:lnTo>
                    <a:pt x="187947" y="588010"/>
                  </a:lnTo>
                  <a:lnTo>
                    <a:pt x="182613" y="582930"/>
                  </a:lnTo>
                  <a:lnTo>
                    <a:pt x="181165" y="581660"/>
                  </a:lnTo>
                  <a:lnTo>
                    <a:pt x="180047" y="580682"/>
                  </a:lnTo>
                  <a:lnTo>
                    <a:pt x="180492" y="584301"/>
                  </a:lnTo>
                  <a:lnTo>
                    <a:pt x="176199" y="580390"/>
                  </a:lnTo>
                  <a:lnTo>
                    <a:pt x="176580" y="582930"/>
                  </a:lnTo>
                  <a:lnTo>
                    <a:pt x="176872" y="584301"/>
                  </a:lnTo>
                  <a:lnTo>
                    <a:pt x="180797" y="588010"/>
                  </a:lnTo>
                  <a:lnTo>
                    <a:pt x="184746" y="591337"/>
                  </a:lnTo>
                  <a:lnTo>
                    <a:pt x="184721" y="591502"/>
                  </a:lnTo>
                  <a:lnTo>
                    <a:pt x="186499" y="593242"/>
                  </a:lnTo>
                  <a:lnTo>
                    <a:pt x="186512" y="593102"/>
                  </a:lnTo>
                  <a:lnTo>
                    <a:pt x="187693" y="594360"/>
                  </a:lnTo>
                  <a:lnTo>
                    <a:pt x="189941" y="596900"/>
                  </a:lnTo>
                  <a:lnTo>
                    <a:pt x="192252" y="599440"/>
                  </a:lnTo>
                  <a:lnTo>
                    <a:pt x="194398" y="601980"/>
                  </a:lnTo>
                  <a:lnTo>
                    <a:pt x="196367" y="604520"/>
                  </a:lnTo>
                  <a:lnTo>
                    <a:pt x="197827" y="607060"/>
                  </a:lnTo>
                  <a:lnTo>
                    <a:pt x="196202" y="605790"/>
                  </a:lnTo>
                  <a:lnTo>
                    <a:pt x="194462" y="604520"/>
                  </a:lnTo>
                  <a:lnTo>
                    <a:pt x="192836" y="604520"/>
                  </a:lnTo>
                  <a:lnTo>
                    <a:pt x="195719" y="607060"/>
                  </a:lnTo>
                  <a:lnTo>
                    <a:pt x="198107" y="609600"/>
                  </a:lnTo>
                  <a:lnTo>
                    <a:pt x="200647" y="613410"/>
                  </a:lnTo>
                  <a:lnTo>
                    <a:pt x="200939" y="614680"/>
                  </a:lnTo>
                  <a:lnTo>
                    <a:pt x="200634" y="615950"/>
                  </a:lnTo>
                  <a:lnTo>
                    <a:pt x="199656" y="615950"/>
                  </a:lnTo>
                  <a:lnTo>
                    <a:pt x="198996" y="614680"/>
                  </a:lnTo>
                  <a:lnTo>
                    <a:pt x="197459" y="613410"/>
                  </a:lnTo>
                  <a:lnTo>
                    <a:pt x="198704" y="617220"/>
                  </a:lnTo>
                  <a:lnTo>
                    <a:pt x="199212" y="618490"/>
                  </a:lnTo>
                  <a:lnTo>
                    <a:pt x="200126" y="619760"/>
                  </a:lnTo>
                  <a:lnTo>
                    <a:pt x="201739" y="622300"/>
                  </a:lnTo>
                  <a:lnTo>
                    <a:pt x="201625" y="626110"/>
                  </a:lnTo>
                  <a:lnTo>
                    <a:pt x="201142" y="626110"/>
                  </a:lnTo>
                  <a:lnTo>
                    <a:pt x="201980" y="628650"/>
                  </a:lnTo>
                  <a:lnTo>
                    <a:pt x="203047" y="629920"/>
                  </a:lnTo>
                  <a:lnTo>
                    <a:pt x="203454" y="632460"/>
                  </a:lnTo>
                  <a:lnTo>
                    <a:pt x="202641" y="631190"/>
                  </a:lnTo>
                  <a:lnTo>
                    <a:pt x="201993" y="633730"/>
                  </a:lnTo>
                  <a:lnTo>
                    <a:pt x="201587" y="635025"/>
                  </a:lnTo>
                  <a:lnTo>
                    <a:pt x="201625" y="636270"/>
                  </a:lnTo>
                  <a:lnTo>
                    <a:pt x="201853" y="637540"/>
                  </a:lnTo>
                  <a:lnTo>
                    <a:pt x="201980" y="638263"/>
                  </a:lnTo>
                  <a:lnTo>
                    <a:pt x="202069" y="638810"/>
                  </a:lnTo>
                  <a:lnTo>
                    <a:pt x="202107" y="641350"/>
                  </a:lnTo>
                  <a:lnTo>
                    <a:pt x="202755" y="650240"/>
                  </a:lnTo>
                  <a:lnTo>
                    <a:pt x="202285" y="654050"/>
                  </a:lnTo>
                  <a:lnTo>
                    <a:pt x="201612" y="655320"/>
                  </a:lnTo>
                  <a:lnTo>
                    <a:pt x="200863" y="656590"/>
                  </a:lnTo>
                  <a:lnTo>
                    <a:pt x="200787" y="657860"/>
                  </a:lnTo>
                  <a:lnTo>
                    <a:pt x="200418" y="659130"/>
                  </a:lnTo>
                  <a:lnTo>
                    <a:pt x="199936" y="661670"/>
                  </a:lnTo>
                  <a:lnTo>
                    <a:pt x="199809" y="662940"/>
                  </a:lnTo>
                  <a:lnTo>
                    <a:pt x="199720" y="665492"/>
                  </a:lnTo>
                  <a:lnTo>
                    <a:pt x="202247" y="665492"/>
                  </a:lnTo>
                  <a:lnTo>
                    <a:pt x="201358" y="671830"/>
                  </a:lnTo>
                  <a:lnTo>
                    <a:pt x="198729" y="674370"/>
                  </a:lnTo>
                  <a:lnTo>
                    <a:pt x="196024" y="676910"/>
                  </a:lnTo>
                  <a:lnTo>
                    <a:pt x="193484" y="680720"/>
                  </a:lnTo>
                  <a:lnTo>
                    <a:pt x="195008" y="683260"/>
                  </a:lnTo>
                  <a:lnTo>
                    <a:pt x="194335" y="684530"/>
                  </a:lnTo>
                  <a:lnTo>
                    <a:pt x="193268" y="688340"/>
                  </a:lnTo>
                  <a:lnTo>
                    <a:pt x="192620" y="687070"/>
                  </a:lnTo>
                  <a:lnTo>
                    <a:pt x="192532" y="689610"/>
                  </a:lnTo>
                  <a:lnTo>
                    <a:pt x="192443" y="691769"/>
                  </a:lnTo>
                  <a:lnTo>
                    <a:pt x="192328" y="694690"/>
                  </a:lnTo>
                  <a:lnTo>
                    <a:pt x="193560" y="688340"/>
                  </a:lnTo>
                  <a:lnTo>
                    <a:pt x="193814" y="687070"/>
                  </a:lnTo>
                  <a:lnTo>
                    <a:pt x="193929" y="688340"/>
                  </a:lnTo>
                  <a:lnTo>
                    <a:pt x="194043" y="689610"/>
                  </a:lnTo>
                  <a:lnTo>
                    <a:pt x="194170" y="690880"/>
                  </a:lnTo>
                  <a:lnTo>
                    <a:pt x="192303" y="695960"/>
                  </a:lnTo>
                  <a:lnTo>
                    <a:pt x="191173" y="702310"/>
                  </a:lnTo>
                  <a:lnTo>
                    <a:pt x="192290" y="708660"/>
                  </a:lnTo>
                  <a:lnTo>
                    <a:pt x="193217" y="713740"/>
                  </a:lnTo>
                  <a:lnTo>
                    <a:pt x="195821" y="716508"/>
                  </a:lnTo>
                  <a:lnTo>
                    <a:pt x="196837" y="717550"/>
                  </a:lnTo>
                  <a:lnTo>
                    <a:pt x="198742" y="718820"/>
                  </a:lnTo>
                  <a:lnTo>
                    <a:pt x="198653" y="720090"/>
                  </a:lnTo>
                  <a:lnTo>
                    <a:pt x="198564" y="721550"/>
                  </a:lnTo>
                  <a:lnTo>
                    <a:pt x="198767" y="721550"/>
                  </a:lnTo>
                  <a:lnTo>
                    <a:pt x="201142" y="723900"/>
                  </a:lnTo>
                  <a:lnTo>
                    <a:pt x="204635" y="725170"/>
                  </a:lnTo>
                  <a:lnTo>
                    <a:pt x="208127" y="727710"/>
                  </a:lnTo>
                  <a:lnTo>
                    <a:pt x="212407" y="728980"/>
                  </a:lnTo>
                  <a:lnTo>
                    <a:pt x="216141" y="731520"/>
                  </a:lnTo>
                  <a:lnTo>
                    <a:pt x="212902" y="731520"/>
                  </a:lnTo>
                  <a:lnTo>
                    <a:pt x="205498" y="727710"/>
                  </a:lnTo>
                  <a:lnTo>
                    <a:pt x="213029" y="732790"/>
                  </a:lnTo>
                  <a:lnTo>
                    <a:pt x="219227" y="731520"/>
                  </a:lnTo>
                  <a:lnTo>
                    <a:pt x="228892" y="739140"/>
                  </a:lnTo>
                  <a:lnTo>
                    <a:pt x="236118" y="741680"/>
                  </a:lnTo>
                  <a:lnTo>
                    <a:pt x="236308" y="740816"/>
                  </a:lnTo>
                  <a:lnTo>
                    <a:pt x="236410" y="740410"/>
                  </a:lnTo>
                  <a:lnTo>
                    <a:pt x="237540" y="740410"/>
                  </a:lnTo>
                  <a:lnTo>
                    <a:pt x="240131" y="741680"/>
                  </a:lnTo>
                  <a:lnTo>
                    <a:pt x="242925" y="742950"/>
                  </a:lnTo>
                  <a:lnTo>
                    <a:pt x="244221" y="742950"/>
                  </a:lnTo>
                  <a:lnTo>
                    <a:pt x="250647" y="745490"/>
                  </a:lnTo>
                  <a:lnTo>
                    <a:pt x="258152" y="748030"/>
                  </a:lnTo>
                  <a:lnTo>
                    <a:pt x="265023" y="746760"/>
                  </a:lnTo>
                  <a:lnTo>
                    <a:pt x="264833" y="748030"/>
                  </a:lnTo>
                  <a:lnTo>
                    <a:pt x="266344" y="748030"/>
                  </a:lnTo>
                  <a:lnTo>
                    <a:pt x="268947" y="746760"/>
                  </a:lnTo>
                  <a:lnTo>
                    <a:pt x="271526" y="746760"/>
                  </a:lnTo>
                  <a:lnTo>
                    <a:pt x="275120" y="745490"/>
                  </a:lnTo>
                  <a:lnTo>
                    <a:pt x="278485" y="742950"/>
                  </a:lnTo>
                  <a:lnTo>
                    <a:pt x="285394" y="737870"/>
                  </a:lnTo>
                  <a:lnTo>
                    <a:pt x="290499" y="728980"/>
                  </a:lnTo>
                  <a:lnTo>
                    <a:pt x="293662" y="725170"/>
                  </a:lnTo>
                  <a:lnTo>
                    <a:pt x="292760" y="722668"/>
                  </a:lnTo>
                  <a:lnTo>
                    <a:pt x="293306" y="721791"/>
                  </a:lnTo>
                  <a:lnTo>
                    <a:pt x="299567" y="712470"/>
                  </a:lnTo>
                  <a:lnTo>
                    <a:pt x="302666" y="707390"/>
                  </a:lnTo>
                  <a:lnTo>
                    <a:pt x="304203" y="704850"/>
                  </a:lnTo>
                  <a:lnTo>
                    <a:pt x="305282" y="706120"/>
                  </a:lnTo>
                  <a:lnTo>
                    <a:pt x="304825" y="708660"/>
                  </a:lnTo>
                  <a:lnTo>
                    <a:pt x="302755" y="712470"/>
                  </a:lnTo>
                  <a:lnTo>
                    <a:pt x="307390" y="706120"/>
                  </a:lnTo>
                  <a:lnTo>
                    <a:pt x="307619" y="704850"/>
                  </a:lnTo>
                  <a:lnTo>
                    <a:pt x="307848" y="703580"/>
                  </a:lnTo>
                  <a:lnTo>
                    <a:pt x="308978" y="701040"/>
                  </a:lnTo>
                  <a:lnTo>
                    <a:pt x="311899" y="697230"/>
                  </a:lnTo>
                  <a:lnTo>
                    <a:pt x="312204" y="699770"/>
                  </a:lnTo>
                  <a:lnTo>
                    <a:pt x="314325" y="697230"/>
                  </a:lnTo>
                  <a:lnTo>
                    <a:pt x="315379" y="695960"/>
                  </a:lnTo>
                  <a:lnTo>
                    <a:pt x="316103" y="694690"/>
                  </a:lnTo>
                  <a:lnTo>
                    <a:pt x="318249" y="690880"/>
                  </a:lnTo>
                  <a:lnTo>
                    <a:pt x="320713" y="687070"/>
                  </a:lnTo>
                  <a:lnTo>
                    <a:pt x="323176" y="683260"/>
                  </a:lnTo>
                  <a:lnTo>
                    <a:pt x="324929" y="680720"/>
                  </a:lnTo>
                  <a:lnTo>
                    <a:pt x="326872" y="678180"/>
                  </a:lnTo>
                  <a:lnTo>
                    <a:pt x="328663" y="675640"/>
                  </a:lnTo>
                  <a:lnTo>
                    <a:pt x="330771" y="674370"/>
                  </a:lnTo>
                  <a:lnTo>
                    <a:pt x="333425" y="671830"/>
                  </a:lnTo>
                  <a:lnTo>
                    <a:pt x="327634" y="671830"/>
                  </a:lnTo>
                  <a:lnTo>
                    <a:pt x="328422" y="669290"/>
                  </a:lnTo>
                  <a:lnTo>
                    <a:pt x="329603" y="668020"/>
                  </a:lnTo>
                  <a:lnTo>
                    <a:pt x="332689" y="665492"/>
                  </a:lnTo>
                  <a:lnTo>
                    <a:pt x="333768" y="665492"/>
                  </a:lnTo>
                  <a:lnTo>
                    <a:pt x="334530" y="666318"/>
                  </a:lnTo>
                  <a:lnTo>
                    <a:pt x="335280" y="665492"/>
                  </a:lnTo>
                  <a:lnTo>
                    <a:pt x="337807" y="665492"/>
                  </a:lnTo>
                  <a:lnTo>
                    <a:pt x="341591" y="665492"/>
                  </a:lnTo>
                  <a:lnTo>
                    <a:pt x="342239" y="666750"/>
                  </a:lnTo>
                  <a:lnTo>
                    <a:pt x="344195" y="667372"/>
                  </a:lnTo>
                  <a:lnTo>
                    <a:pt x="344792" y="669086"/>
                  </a:lnTo>
                  <a:lnTo>
                    <a:pt x="345186" y="667689"/>
                  </a:lnTo>
                  <a:lnTo>
                    <a:pt x="346265" y="668020"/>
                  </a:lnTo>
                  <a:lnTo>
                    <a:pt x="344792" y="669086"/>
                  </a:lnTo>
                  <a:lnTo>
                    <a:pt x="344741" y="669239"/>
                  </a:lnTo>
                  <a:lnTo>
                    <a:pt x="345008" y="670255"/>
                  </a:lnTo>
                  <a:lnTo>
                    <a:pt x="342811" y="670255"/>
                  </a:lnTo>
                  <a:lnTo>
                    <a:pt x="343916" y="674065"/>
                  </a:lnTo>
                  <a:lnTo>
                    <a:pt x="343992" y="674331"/>
                  </a:lnTo>
                  <a:lnTo>
                    <a:pt x="344246" y="674065"/>
                  </a:lnTo>
                  <a:lnTo>
                    <a:pt x="344233" y="674331"/>
                  </a:lnTo>
                  <a:lnTo>
                    <a:pt x="344182" y="675043"/>
                  </a:lnTo>
                  <a:lnTo>
                    <a:pt x="343992" y="674331"/>
                  </a:lnTo>
                  <a:lnTo>
                    <a:pt x="342963" y="675335"/>
                  </a:lnTo>
                  <a:lnTo>
                    <a:pt x="344170" y="675335"/>
                  </a:lnTo>
                  <a:lnTo>
                    <a:pt x="344106" y="676605"/>
                  </a:lnTo>
                  <a:lnTo>
                    <a:pt x="344043" y="677875"/>
                  </a:lnTo>
                  <a:lnTo>
                    <a:pt x="341998" y="679145"/>
                  </a:lnTo>
                  <a:lnTo>
                    <a:pt x="341083" y="677875"/>
                  </a:lnTo>
                  <a:lnTo>
                    <a:pt x="341477" y="680529"/>
                  </a:lnTo>
                  <a:lnTo>
                    <a:pt x="340461" y="680529"/>
                  </a:lnTo>
                  <a:lnTo>
                    <a:pt x="338747" y="682955"/>
                  </a:lnTo>
                  <a:lnTo>
                    <a:pt x="339966" y="685495"/>
                  </a:lnTo>
                  <a:lnTo>
                    <a:pt x="337578" y="685495"/>
                  </a:lnTo>
                  <a:lnTo>
                    <a:pt x="337693" y="686765"/>
                  </a:lnTo>
                  <a:lnTo>
                    <a:pt x="337794" y="688035"/>
                  </a:lnTo>
                  <a:lnTo>
                    <a:pt x="337908" y="689305"/>
                  </a:lnTo>
                  <a:lnTo>
                    <a:pt x="348246" y="689305"/>
                  </a:lnTo>
                  <a:lnTo>
                    <a:pt x="349377" y="686765"/>
                  </a:lnTo>
                  <a:lnTo>
                    <a:pt x="350266" y="681685"/>
                  </a:lnTo>
                  <a:lnTo>
                    <a:pt x="351142" y="682510"/>
                  </a:lnTo>
                  <a:lnTo>
                    <a:pt x="350545" y="681685"/>
                  </a:lnTo>
                  <a:lnTo>
                    <a:pt x="352615" y="681685"/>
                  </a:lnTo>
                  <a:lnTo>
                    <a:pt x="352691" y="680529"/>
                  </a:lnTo>
                  <a:lnTo>
                    <a:pt x="352780" y="679145"/>
                  </a:lnTo>
                  <a:lnTo>
                    <a:pt x="352869" y="677875"/>
                  </a:lnTo>
                  <a:lnTo>
                    <a:pt x="352945" y="676605"/>
                  </a:lnTo>
                  <a:lnTo>
                    <a:pt x="353021" y="675335"/>
                  </a:lnTo>
                  <a:lnTo>
                    <a:pt x="353834" y="674065"/>
                  </a:lnTo>
                  <a:lnTo>
                    <a:pt x="355434" y="671525"/>
                  </a:lnTo>
                  <a:lnTo>
                    <a:pt x="356806" y="677875"/>
                  </a:lnTo>
                  <a:lnTo>
                    <a:pt x="359448" y="671525"/>
                  </a:lnTo>
                  <a:lnTo>
                    <a:pt x="359905" y="669239"/>
                  </a:lnTo>
                  <a:lnTo>
                    <a:pt x="359943" y="669086"/>
                  </a:lnTo>
                  <a:lnTo>
                    <a:pt x="359791" y="668096"/>
                  </a:lnTo>
                  <a:lnTo>
                    <a:pt x="365760" y="669290"/>
                  </a:lnTo>
                  <a:lnTo>
                    <a:pt x="368401" y="668020"/>
                  </a:lnTo>
                  <a:lnTo>
                    <a:pt x="375234" y="669290"/>
                  </a:lnTo>
                  <a:lnTo>
                    <a:pt x="375348" y="668020"/>
                  </a:lnTo>
                  <a:lnTo>
                    <a:pt x="375450" y="666750"/>
                  </a:lnTo>
                  <a:lnTo>
                    <a:pt x="378612" y="666750"/>
                  </a:lnTo>
                  <a:lnTo>
                    <a:pt x="379158" y="668020"/>
                  </a:lnTo>
                  <a:lnTo>
                    <a:pt x="380339" y="669290"/>
                  </a:lnTo>
                  <a:lnTo>
                    <a:pt x="402894" y="669290"/>
                  </a:lnTo>
                  <a:lnTo>
                    <a:pt x="399999" y="668020"/>
                  </a:lnTo>
                  <a:lnTo>
                    <a:pt x="406361" y="668020"/>
                  </a:lnTo>
                  <a:lnTo>
                    <a:pt x="413156" y="670560"/>
                  </a:lnTo>
                  <a:lnTo>
                    <a:pt x="419773" y="671830"/>
                  </a:lnTo>
                  <a:lnTo>
                    <a:pt x="426085" y="675640"/>
                  </a:lnTo>
                  <a:lnTo>
                    <a:pt x="431977" y="678180"/>
                  </a:lnTo>
                  <a:lnTo>
                    <a:pt x="437438" y="683260"/>
                  </a:lnTo>
                  <a:lnTo>
                    <a:pt x="442531" y="687070"/>
                  </a:lnTo>
                  <a:lnTo>
                    <a:pt x="447344" y="692150"/>
                  </a:lnTo>
                  <a:lnTo>
                    <a:pt x="446811" y="692150"/>
                  </a:lnTo>
                  <a:lnTo>
                    <a:pt x="450507" y="695960"/>
                  </a:lnTo>
                  <a:lnTo>
                    <a:pt x="452335" y="698500"/>
                  </a:lnTo>
                  <a:lnTo>
                    <a:pt x="457161" y="704850"/>
                  </a:lnTo>
                  <a:lnTo>
                    <a:pt x="460121" y="709930"/>
                  </a:lnTo>
                  <a:lnTo>
                    <a:pt x="462597" y="715010"/>
                  </a:lnTo>
                  <a:lnTo>
                    <a:pt x="465023" y="717550"/>
                  </a:lnTo>
                  <a:lnTo>
                    <a:pt x="465912" y="720090"/>
                  </a:lnTo>
                  <a:lnTo>
                    <a:pt x="466407" y="721550"/>
                  </a:lnTo>
                  <a:lnTo>
                    <a:pt x="466915" y="723900"/>
                  </a:lnTo>
                  <a:lnTo>
                    <a:pt x="467017" y="724941"/>
                  </a:lnTo>
                  <a:lnTo>
                    <a:pt x="466788" y="724789"/>
                  </a:lnTo>
                  <a:lnTo>
                    <a:pt x="465848" y="723900"/>
                  </a:lnTo>
                  <a:lnTo>
                    <a:pt x="468007" y="727710"/>
                  </a:lnTo>
                  <a:lnTo>
                    <a:pt x="469392" y="730250"/>
                  </a:lnTo>
                  <a:lnTo>
                    <a:pt x="470979" y="732790"/>
                  </a:lnTo>
                  <a:lnTo>
                    <a:pt x="471716" y="734060"/>
                  </a:lnTo>
                  <a:lnTo>
                    <a:pt x="472605" y="735330"/>
                  </a:lnTo>
                  <a:lnTo>
                    <a:pt x="473710" y="736600"/>
                  </a:lnTo>
                  <a:lnTo>
                    <a:pt x="474764" y="739140"/>
                  </a:lnTo>
                  <a:lnTo>
                    <a:pt x="476173" y="740410"/>
                  </a:lnTo>
                  <a:lnTo>
                    <a:pt x="478510" y="742950"/>
                  </a:lnTo>
                  <a:lnTo>
                    <a:pt x="476580" y="741680"/>
                  </a:lnTo>
                  <a:lnTo>
                    <a:pt x="475284" y="740816"/>
                  </a:lnTo>
                  <a:lnTo>
                    <a:pt x="475411" y="741680"/>
                  </a:lnTo>
                  <a:lnTo>
                    <a:pt x="474433" y="740410"/>
                  </a:lnTo>
                  <a:lnTo>
                    <a:pt x="473379" y="739140"/>
                  </a:lnTo>
                  <a:lnTo>
                    <a:pt x="472554" y="737870"/>
                  </a:lnTo>
                  <a:lnTo>
                    <a:pt x="473189" y="739140"/>
                  </a:lnTo>
                  <a:lnTo>
                    <a:pt x="474649" y="741680"/>
                  </a:lnTo>
                  <a:lnTo>
                    <a:pt x="477278" y="744220"/>
                  </a:lnTo>
                  <a:lnTo>
                    <a:pt x="480974" y="746760"/>
                  </a:lnTo>
                  <a:lnTo>
                    <a:pt x="484530" y="749300"/>
                  </a:lnTo>
                  <a:lnTo>
                    <a:pt x="490220" y="750570"/>
                  </a:lnTo>
                  <a:lnTo>
                    <a:pt x="496671" y="749300"/>
                  </a:lnTo>
                  <a:lnTo>
                    <a:pt x="494499" y="750570"/>
                  </a:lnTo>
                  <a:lnTo>
                    <a:pt x="502412" y="750570"/>
                  </a:lnTo>
                  <a:lnTo>
                    <a:pt x="506272" y="749300"/>
                  </a:lnTo>
                  <a:lnTo>
                    <a:pt x="508076" y="748030"/>
                  </a:lnTo>
                  <a:lnTo>
                    <a:pt x="502932" y="748030"/>
                  </a:lnTo>
                  <a:lnTo>
                    <a:pt x="508901" y="746760"/>
                  </a:lnTo>
                  <a:lnTo>
                    <a:pt x="513689" y="744220"/>
                  </a:lnTo>
                  <a:lnTo>
                    <a:pt x="518591" y="742950"/>
                  </a:lnTo>
                  <a:lnTo>
                    <a:pt x="516839" y="745490"/>
                  </a:lnTo>
                  <a:lnTo>
                    <a:pt x="524725" y="742950"/>
                  </a:lnTo>
                  <a:lnTo>
                    <a:pt x="531837" y="740410"/>
                  </a:lnTo>
                  <a:lnTo>
                    <a:pt x="538391" y="736600"/>
                  </a:lnTo>
                  <a:lnTo>
                    <a:pt x="550849" y="728980"/>
                  </a:lnTo>
                  <a:lnTo>
                    <a:pt x="557352" y="725170"/>
                  </a:lnTo>
                  <a:lnTo>
                    <a:pt x="563372" y="721550"/>
                  </a:lnTo>
                  <a:lnTo>
                    <a:pt x="563232" y="721550"/>
                  </a:lnTo>
                  <a:lnTo>
                    <a:pt x="560374" y="722630"/>
                  </a:lnTo>
                  <a:lnTo>
                    <a:pt x="562013" y="720090"/>
                  </a:lnTo>
                  <a:lnTo>
                    <a:pt x="564972" y="717550"/>
                  </a:lnTo>
                  <a:lnTo>
                    <a:pt x="566458" y="716280"/>
                  </a:lnTo>
                  <a:lnTo>
                    <a:pt x="569696" y="709930"/>
                  </a:lnTo>
                  <a:lnTo>
                    <a:pt x="570661" y="704850"/>
                  </a:lnTo>
                  <a:lnTo>
                    <a:pt x="571728" y="699770"/>
                  </a:lnTo>
                  <a:close/>
                </a:path>
                <a:path w="756284" h="996950">
                  <a:moveTo>
                    <a:pt x="595071" y="576148"/>
                  </a:moveTo>
                  <a:lnTo>
                    <a:pt x="594741" y="576338"/>
                  </a:lnTo>
                  <a:lnTo>
                    <a:pt x="593852" y="577113"/>
                  </a:lnTo>
                  <a:lnTo>
                    <a:pt x="592010" y="579120"/>
                  </a:lnTo>
                  <a:lnTo>
                    <a:pt x="595071" y="576148"/>
                  </a:lnTo>
                  <a:close/>
                </a:path>
                <a:path w="756284" h="996950">
                  <a:moveTo>
                    <a:pt x="596849" y="551180"/>
                  </a:moveTo>
                  <a:lnTo>
                    <a:pt x="593940" y="555205"/>
                  </a:lnTo>
                  <a:lnTo>
                    <a:pt x="596188" y="553720"/>
                  </a:lnTo>
                  <a:lnTo>
                    <a:pt x="596849" y="551180"/>
                  </a:lnTo>
                  <a:close/>
                </a:path>
                <a:path w="756284" h="996950">
                  <a:moveTo>
                    <a:pt x="598220" y="201472"/>
                  </a:moveTo>
                  <a:lnTo>
                    <a:pt x="597369" y="200660"/>
                  </a:lnTo>
                  <a:lnTo>
                    <a:pt x="598195" y="201676"/>
                  </a:lnTo>
                  <a:lnTo>
                    <a:pt x="598220" y="201472"/>
                  </a:lnTo>
                  <a:close/>
                </a:path>
                <a:path w="756284" h="996950">
                  <a:moveTo>
                    <a:pt x="599020" y="570230"/>
                  </a:moveTo>
                  <a:lnTo>
                    <a:pt x="596544" y="570230"/>
                  </a:lnTo>
                  <a:lnTo>
                    <a:pt x="579996" y="570230"/>
                  </a:lnTo>
                  <a:lnTo>
                    <a:pt x="578853" y="570230"/>
                  </a:lnTo>
                  <a:lnTo>
                    <a:pt x="572985" y="576580"/>
                  </a:lnTo>
                  <a:lnTo>
                    <a:pt x="566064" y="586740"/>
                  </a:lnTo>
                  <a:lnTo>
                    <a:pt x="559041" y="595630"/>
                  </a:lnTo>
                  <a:lnTo>
                    <a:pt x="549452" y="607060"/>
                  </a:lnTo>
                  <a:lnTo>
                    <a:pt x="548436" y="608330"/>
                  </a:lnTo>
                  <a:lnTo>
                    <a:pt x="547890" y="609600"/>
                  </a:lnTo>
                  <a:lnTo>
                    <a:pt x="547839" y="607060"/>
                  </a:lnTo>
                  <a:lnTo>
                    <a:pt x="546773" y="607060"/>
                  </a:lnTo>
                  <a:lnTo>
                    <a:pt x="546049" y="609600"/>
                  </a:lnTo>
                  <a:lnTo>
                    <a:pt x="545071" y="613410"/>
                  </a:lnTo>
                  <a:lnTo>
                    <a:pt x="544982" y="614680"/>
                  </a:lnTo>
                  <a:lnTo>
                    <a:pt x="544588" y="618490"/>
                  </a:lnTo>
                  <a:lnTo>
                    <a:pt x="544334" y="619760"/>
                  </a:lnTo>
                  <a:lnTo>
                    <a:pt x="543725" y="619760"/>
                  </a:lnTo>
                  <a:lnTo>
                    <a:pt x="544334" y="623570"/>
                  </a:lnTo>
                  <a:lnTo>
                    <a:pt x="545261" y="627380"/>
                  </a:lnTo>
                  <a:lnTo>
                    <a:pt x="546011" y="631190"/>
                  </a:lnTo>
                  <a:lnTo>
                    <a:pt x="546608" y="626110"/>
                  </a:lnTo>
                  <a:lnTo>
                    <a:pt x="547890" y="633730"/>
                  </a:lnTo>
                  <a:lnTo>
                    <a:pt x="549376" y="640080"/>
                  </a:lnTo>
                  <a:lnTo>
                    <a:pt x="550684" y="646430"/>
                  </a:lnTo>
                  <a:lnTo>
                    <a:pt x="551408" y="652780"/>
                  </a:lnTo>
                  <a:lnTo>
                    <a:pt x="549656" y="646430"/>
                  </a:lnTo>
                  <a:lnTo>
                    <a:pt x="549770" y="647700"/>
                  </a:lnTo>
                  <a:lnTo>
                    <a:pt x="552513" y="662940"/>
                  </a:lnTo>
                  <a:lnTo>
                    <a:pt x="552437" y="661670"/>
                  </a:lnTo>
                  <a:lnTo>
                    <a:pt x="552361" y="660400"/>
                  </a:lnTo>
                  <a:lnTo>
                    <a:pt x="551903" y="652780"/>
                  </a:lnTo>
                  <a:lnTo>
                    <a:pt x="553580" y="656590"/>
                  </a:lnTo>
                  <a:lnTo>
                    <a:pt x="554647" y="656590"/>
                  </a:lnTo>
                  <a:lnTo>
                    <a:pt x="555421" y="657860"/>
                  </a:lnTo>
                  <a:lnTo>
                    <a:pt x="556082" y="662940"/>
                  </a:lnTo>
                  <a:lnTo>
                    <a:pt x="559003" y="662940"/>
                  </a:lnTo>
                  <a:lnTo>
                    <a:pt x="558368" y="660400"/>
                  </a:lnTo>
                  <a:lnTo>
                    <a:pt x="557098" y="650240"/>
                  </a:lnTo>
                  <a:lnTo>
                    <a:pt x="559904" y="647700"/>
                  </a:lnTo>
                  <a:lnTo>
                    <a:pt x="561505" y="654050"/>
                  </a:lnTo>
                  <a:lnTo>
                    <a:pt x="561860" y="656590"/>
                  </a:lnTo>
                  <a:lnTo>
                    <a:pt x="561568" y="656590"/>
                  </a:lnTo>
                  <a:lnTo>
                    <a:pt x="563422" y="664210"/>
                  </a:lnTo>
                  <a:lnTo>
                    <a:pt x="563499" y="662940"/>
                  </a:lnTo>
                  <a:lnTo>
                    <a:pt x="563575" y="661670"/>
                  </a:lnTo>
                  <a:lnTo>
                    <a:pt x="563651" y="660400"/>
                  </a:lnTo>
                  <a:lnTo>
                    <a:pt x="562635" y="659130"/>
                  </a:lnTo>
                  <a:lnTo>
                    <a:pt x="562648" y="654050"/>
                  </a:lnTo>
                  <a:lnTo>
                    <a:pt x="561695" y="647700"/>
                  </a:lnTo>
                  <a:lnTo>
                    <a:pt x="561505" y="646430"/>
                  </a:lnTo>
                  <a:lnTo>
                    <a:pt x="560743" y="641350"/>
                  </a:lnTo>
                  <a:lnTo>
                    <a:pt x="560832" y="643890"/>
                  </a:lnTo>
                  <a:lnTo>
                    <a:pt x="560959" y="646430"/>
                  </a:lnTo>
                  <a:lnTo>
                    <a:pt x="560641" y="641350"/>
                  </a:lnTo>
                  <a:lnTo>
                    <a:pt x="560527" y="638263"/>
                  </a:lnTo>
                  <a:lnTo>
                    <a:pt x="560514" y="637540"/>
                  </a:lnTo>
                  <a:lnTo>
                    <a:pt x="560247" y="636270"/>
                  </a:lnTo>
                  <a:lnTo>
                    <a:pt x="559892" y="633730"/>
                  </a:lnTo>
                  <a:lnTo>
                    <a:pt x="558711" y="626110"/>
                  </a:lnTo>
                  <a:lnTo>
                    <a:pt x="558228" y="623570"/>
                  </a:lnTo>
                  <a:lnTo>
                    <a:pt x="557745" y="619760"/>
                  </a:lnTo>
                  <a:lnTo>
                    <a:pt x="557695" y="617220"/>
                  </a:lnTo>
                  <a:lnTo>
                    <a:pt x="557631" y="614680"/>
                  </a:lnTo>
                  <a:lnTo>
                    <a:pt x="557276" y="614680"/>
                  </a:lnTo>
                  <a:lnTo>
                    <a:pt x="556336" y="617220"/>
                  </a:lnTo>
                  <a:lnTo>
                    <a:pt x="556425" y="614680"/>
                  </a:lnTo>
                  <a:lnTo>
                    <a:pt x="556793" y="613410"/>
                  </a:lnTo>
                  <a:lnTo>
                    <a:pt x="557187" y="612140"/>
                  </a:lnTo>
                  <a:lnTo>
                    <a:pt x="557517" y="612140"/>
                  </a:lnTo>
                  <a:lnTo>
                    <a:pt x="557809" y="610870"/>
                  </a:lnTo>
                  <a:lnTo>
                    <a:pt x="559269" y="609600"/>
                  </a:lnTo>
                  <a:lnTo>
                    <a:pt x="559701" y="608330"/>
                  </a:lnTo>
                  <a:lnTo>
                    <a:pt x="560235" y="608330"/>
                  </a:lnTo>
                  <a:lnTo>
                    <a:pt x="560679" y="607060"/>
                  </a:lnTo>
                  <a:lnTo>
                    <a:pt x="561378" y="604520"/>
                  </a:lnTo>
                  <a:lnTo>
                    <a:pt x="561924" y="603250"/>
                  </a:lnTo>
                  <a:lnTo>
                    <a:pt x="565404" y="599440"/>
                  </a:lnTo>
                  <a:lnTo>
                    <a:pt x="568109" y="598170"/>
                  </a:lnTo>
                  <a:lnTo>
                    <a:pt x="568883" y="598170"/>
                  </a:lnTo>
                  <a:lnTo>
                    <a:pt x="570039" y="596900"/>
                  </a:lnTo>
                  <a:lnTo>
                    <a:pt x="573925" y="591820"/>
                  </a:lnTo>
                  <a:lnTo>
                    <a:pt x="579958" y="586740"/>
                  </a:lnTo>
                  <a:lnTo>
                    <a:pt x="576224" y="594017"/>
                  </a:lnTo>
                  <a:lnTo>
                    <a:pt x="580504" y="588010"/>
                  </a:lnTo>
                  <a:lnTo>
                    <a:pt x="581926" y="586740"/>
                  </a:lnTo>
                  <a:lnTo>
                    <a:pt x="586181" y="582930"/>
                  </a:lnTo>
                  <a:lnTo>
                    <a:pt x="591527" y="579120"/>
                  </a:lnTo>
                  <a:lnTo>
                    <a:pt x="593852" y="577113"/>
                  </a:lnTo>
                  <a:lnTo>
                    <a:pt x="594334" y="576580"/>
                  </a:lnTo>
                  <a:lnTo>
                    <a:pt x="594741" y="576338"/>
                  </a:lnTo>
                  <a:lnTo>
                    <a:pt x="595896" y="575348"/>
                  </a:lnTo>
                  <a:lnTo>
                    <a:pt x="595071" y="576148"/>
                  </a:lnTo>
                  <a:lnTo>
                    <a:pt x="596455" y="575348"/>
                  </a:lnTo>
                  <a:lnTo>
                    <a:pt x="597636" y="574040"/>
                  </a:lnTo>
                  <a:lnTo>
                    <a:pt x="598741" y="572770"/>
                  </a:lnTo>
                  <a:lnTo>
                    <a:pt x="595058" y="574040"/>
                  </a:lnTo>
                  <a:lnTo>
                    <a:pt x="597877" y="571500"/>
                  </a:lnTo>
                  <a:lnTo>
                    <a:pt x="599020" y="570230"/>
                  </a:lnTo>
                  <a:close/>
                </a:path>
                <a:path w="756284" h="996950">
                  <a:moveTo>
                    <a:pt x="600697" y="205790"/>
                  </a:moveTo>
                  <a:lnTo>
                    <a:pt x="600456" y="204470"/>
                  </a:lnTo>
                  <a:lnTo>
                    <a:pt x="598195" y="201676"/>
                  </a:lnTo>
                  <a:lnTo>
                    <a:pt x="597966" y="203200"/>
                  </a:lnTo>
                  <a:lnTo>
                    <a:pt x="600697" y="205790"/>
                  </a:lnTo>
                  <a:close/>
                </a:path>
                <a:path w="756284" h="996950">
                  <a:moveTo>
                    <a:pt x="602678" y="566420"/>
                  </a:moveTo>
                  <a:lnTo>
                    <a:pt x="598589" y="568960"/>
                  </a:lnTo>
                  <a:lnTo>
                    <a:pt x="600176" y="568960"/>
                  </a:lnTo>
                  <a:lnTo>
                    <a:pt x="600583" y="570230"/>
                  </a:lnTo>
                  <a:lnTo>
                    <a:pt x="601281" y="568960"/>
                  </a:lnTo>
                  <a:lnTo>
                    <a:pt x="602678" y="566420"/>
                  </a:lnTo>
                  <a:close/>
                </a:path>
                <a:path w="756284" h="996950">
                  <a:moveTo>
                    <a:pt x="612635" y="560070"/>
                  </a:moveTo>
                  <a:lnTo>
                    <a:pt x="611873" y="560070"/>
                  </a:lnTo>
                  <a:lnTo>
                    <a:pt x="609765" y="562292"/>
                  </a:lnTo>
                  <a:lnTo>
                    <a:pt x="612635" y="560070"/>
                  </a:lnTo>
                  <a:close/>
                </a:path>
                <a:path w="756284" h="996950">
                  <a:moveTo>
                    <a:pt x="621944" y="538480"/>
                  </a:moveTo>
                  <a:lnTo>
                    <a:pt x="618832" y="539750"/>
                  </a:lnTo>
                  <a:lnTo>
                    <a:pt x="614972" y="541020"/>
                  </a:lnTo>
                  <a:lnTo>
                    <a:pt x="615962" y="542264"/>
                  </a:lnTo>
                  <a:lnTo>
                    <a:pt x="621944" y="538480"/>
                  </a:lnTo>
                  <a:close/>
                </a:path>
                <a:path w="756284" h="996950">
                  <a:moveTo>
                    <a:pt x="654494" y="556260"/>
                  </a:moveTo>
                  <a:lnTo>
                    <a:pt x="650201" y="555205"/>
                  </a:lnTo>
                  <a:lnTo>
                    <a:pt x="649655" y="555205"/>
                  </a:lnTo>
                  <a:lnTo>
                    <a:pt x="654494" y="556260"/>
                  </a:lnTo>
                  <a:close/>
                </a:path>
                <a:path w="756284" h="996950">
                  <a:moveTo>
                    <a:pt x="659752" y="542823"/>
                  </a:moveTo>
                  <a:lnTo>
                    <a:pt x="657250" y="542442"/>
                  </a:lnTo>
                  <a:lnTo>
                    <a:pt x="654431" y="542163"/>
                  </a:lnTo>
                  <a:lnTo>
                    <a:pt x="655523" y="542366"/>
                  </a:lnTo>
                  <a:lnTo>
                    <a:pt x="659752" y="542823"/>
                  </a:lnTo>
                  <a:close/>
                </a:path>
                <a:path w="756284" h="996950">
                  <a:moveTo>
                    <a:pt x="663346" y="557530"/>
                  </a:moveTo>
                  <a:lnTo>
                    <a:pt x="663219" y="557123"/>
                  </a:lnTo>
                  <a:lnTo>
                    <a:pt x="661111" y="556704"/>
                  </a:lnTo>
                  <a:lnTo>
                    <a:pt x="663346" y="557530"/>
                  </a:lnTo>
                  <a:close/>
                </a:path>
                <a:path w="756284" h="996950">
                  <a:moveTo>
                    <a:pt x="673087" y="393192"/>
                  </a:moveTo>
                  <a:lnTo>
                    <a:pt x="671931" y="386829"/>
                  </a:lnTo>
                  <a:lnTo>
                    <a:pt x="669874" y="388734"/>
                  </a:lnTo>
                  <a:lnTo>
                    <a:pt x="670572" y="392569"/>
                  </a:lnTo>
                  <a:lnTo>
                    <a:pt x="673087" y="393192"/>
                  </a:lnTo>
                  <a:close/>
                </a:path>
                <a:path w="756284" h="996950">
                  <a:moveTo>
                    <a:pt x="679843" y="188379"/>
                  </a:moveTo>
                  <a:lnTo>
                    <a:pt x="676986" y="189230"/>
                  </a:lnTo>
                  <a:lnTo>
                    <a:pt x="677913" y="189230"/>
                  </a:lnTo>
                  <a:lnTo>
                    <a:pt x="679843" y="188379"/>
                  </a:lnTo>
                  <a:close/>
                </a:path>
                <a:path w="756284" h="996950">
                  <a:moveTo>
                    <a:pt x="681240" y="187960"/>
                  </a:moveTo>
                  <a:lnTo>
                    <a:pt x="680796" y="187960"/>
                  </a:lnTo>
                  <a:lnTo>
                    <a:pt x="679843" y="188379"/>
                  </a:lnTo>
                  <a:lnTo>
                    <a:pt x="681240" y="187960"/>
                  </a:lnTo>
                  <a:close/>
                </a:path>
                <a:path w="756284" h="996950">
                  <a:moveTo>
                    <a:pt x="683933" y="445249"/>
                  </a:moveTo>
                  <a:lnTo>
                    <a:pt x="674319" y="437540"/>
                  </a:lnTo>
                  <a:lnTo>
                    <a:pt x="676922" y="439813"/>
                  </a:lnTo>
                  <a:lnTo>
                    <a:pt x="680415" y="442607"/>
                  </a:lnTo>
                  <a:lnTo>
                    <a:pt x="683933" y="445249"/>
                  </a:lnTo>
                  <a:close/>
                </a:path>
                <a:path w="756284" h="996950">
                  <a:moveTo>
                    <a:pt x="684657" y="429387"/>
                  </a:moveTo>
                  <a:lnTo>
                    <a:pt x="683831" y="427990"/>
                  </a:lnTo>
                  <a:lnTo>
                    <a:pt x="683996" y="428650"/>
                  </a:lnTo>
                  <a:lnTo>
                    <a:pt x="684098" y="429069"/>
                  </a:lnTo>
                  <a:lnTo>
                    <a:pt x="684301" y="429387"/>
                  </a:lnTo>
                  <a:lnTo>
                    <a:pt x="684657" y="429387"/>
                  </a:lnTo>
                  <a:close/>
                </a:path>
                <a:path w="756284" h="996950">
                  <a:moveTo>
                    <a:pt x="684999" y="446074"/>
                  </a:moveTo>
                  <a:lnTo>
                    <a:pt x="684657" y="445782"/>
                  </a:lnTo>
                  <a:lnTo>
                    <a:pt x="683933" y="445249"/>
                  </a:lnTo>
                  <a:lnTo>
                    <a:pt x="684999" y="446074"/>
                  </a:lnTo>
                  <a:close/>
                </a:path>
                <a:path w="756284" h="996950">
                  <a:moveTo>
                    <a:pt x="705040" y="562292"/>
                  </a:moveTo>
                  <a:lnTo>
                    <a:pt x="703414" y="561835"/>
                  </a:lnTo>
                  <a:lnTo>
                    <a:pt x="702906" y="561835"/>
                  </a:lnTo>
                  <a:lnTo>
                    <a:pt x="704850" y="562610"/>
                  </a:lnTo>
                  <a:lnTo>
                    <a:pt x="705040" y="562292"/>
                  </a:lnTo>
                  <a:close/>
                </a:path>
                <a:path w="756284" h="996950">
                  <a:moveTo>
                    <a:pt x="726592" y="556260"/>
                  </a:moveTo>
                  <a:lnTo>
                    <a:pt x="725055" y="557530"/>
                  </a:lnTo>
                  <a:lnTo>
                    <a:pt x="721182" y="560070"/>
                  </a:lnTo>
                  <a:lnTo>
                    <a:pt x="717003" y="562610"/>
                  </a:lnTo>
                  <a:lnTo>
                    <a:pt x="714870" y="562610"/>
                  </a:lnTo>
                  <a:lnTo>
                    <a:pt x="713803" y="563880"/>
                  </a:lnTo>
                  <a:lnTo>
                    <a:pt x="708571" y="563880"/>
                  </a:lnTo>
                  <a:lnTo>
                    <a:pt x="706310" y="565226"/>
                  </a:lnTo>
                  <a:lnTo>
                    <a:pt x="702551" y="565226"/>
                  </a:lnTo>
                  <a:lnTo>
                    <a:pt x="706120" y="566420"/>
                  </a:lnTo>
                  <a:lnTo>
                    <a:pt x="714336" y="566420"/>
                  </a:lnTo>
                  <a:lnTo>
                    <a:pt x="715772" y="565226"/>
                  </a:lnTo>
                  <a:lnTo>
                    <a:pt x="717435" y="565226"/>
                  </a:lnTo>
                  <a:lnTo>
                    <a:pt x="719239" y="563880"/>
                  </a:lnTo>
                  <a:lnTo>
                    <a:pt x="721144" y="563880"/>
                  </a:lnTo>
                  <a:lnTo>
                    <a:pt x="723150" y="562610"/>
                  </a:lnTo>
                  <a:lnTo>
                    <a:pt x="719645" y="562610"/>
                  </a:lnTo>
                  <a:lnTo>
                    <a:pt x="721728" y="561340"/>
                  </a:lnTo>
                  <a:lnTo>
                    <a:pt x="722922" y="560070"/>
                  </a:lnTo>
                  <a:lnTo>
                    <a:pt x="724611" y="558888"/>
                  </a:lnTo>
                  <a:lnTo>
                    <a:pt x="725665" y="557530"/>
                  </a:lnTo>
                  <a:lnTo>
                    <a:pt x="726592" y="556260"/>
                  </a:lnTo>
                  <a:close/>
                </a:path>
                <a:path w="756284" h="996950">
                  <a:moveTo>
                    <a:pt x="727075" y="199009"/>
                  </a:moveTo>
                  <a:lnTo>
                    <a:pt x="717016" y="186829"/>
                  </a:lnTo>
                  <a:lnTo>
                    <a:pt x="718261" y="187286"/>
                  </a:lnTo>
                  <a:lnTo>
                    <a:pt x="720382" y="188798"/>
                  </a:lnTo>
                  <a:lnTo>
                    <a:pt x="721233" y="189776"/>
                  </a:lnTo>
                  <a:lnTo>
                    <a:pt x="722147" y="190639"/>
                  </a:lnTo>
                  <a:lnTo>
                    <a:pt x="722769" y="191655"/>
                  </a:lnTo>
                  <a:lnTo>
                    <a:pt x="724242" y="194170"/>
                  </a:lnTo>
                  <a:lnTo>
                    <a:pt x="725932" y="197294"/>
                  </a:lnTo>
                  <a:lnTo>
                    <a:pt x="726528" y="198297"/>
                  </a:lnTo>
                  <a:lnTo>
                    <a:pt x="727075" y="199009"/>
                  </a:lnTo>
                  <a:close/>
                </a:path>
                <a:path w="756284" h="996950">
                  <a:moveTo>
                    <a:pt x="755904" y="486410"/>
                  </a:moveTo>
                  <a:lnTo>
                    <a:pt x="755434" y="486410"/>
                  </a:lnTo>
                  <a:lnTo>
                    <a:pt x="755307" y="485140"/>
                  </a:lnTo>
                  <a:lnTo>
                    <a:pt x="755192" y="483870"/>
                  </a:lnTo>
                  <a:lnTo>
                    <a:pt x="755065" y="482600"/>
                  </a:lnTo>
                  <a:lnTo>
                    <a:pt x="754951" y="481330"/>
                  </a:lnTo>
                  <a:lnTo>
                    <a:pt x="752106" y="477520"/>
                  </a:lnTo>
                  <a:lnTo>
                    <a:pt x="749439" y="472440"/>
                  </a:lnTo>
                  <a:lnTo>
                    <a:pt x="745413" y="469900"/>
                  </a:lnTo>
                  <a:lnTo>
                    <a:pt x="743800" y="469900"/>
                  </a:lnTo>
                  <a:lnTo>
                    <a:pt x="741781" y="467360"/>
                  </a:lnTo>
                  <a:lnTo>
                    <a:pt x="739343" y="464820"/>
                  </a:lnTo>
                  <a:lnTo>
                    <a:pt x="737120" y="462280"/>
                  </a:lnTo>
                  <a:lnTo>
                    <a:pt x="728814" y="457200"/>
                  </a:lnTo>
                  <a:lnTo>
                    <a:pt x="722172" y="454660"/>
                  </a:lnTo>
                  <a:lnTo>
                    <a:pt x="715530" y="452120"/>
                  </a:lnTo>
                  <a:lnTo>
                    <a:pt x="707517" y="447040"/>
                  </a:lnTo>
                  <a:lnTo>
                    <a:pt x="712139" y="448310"/>
                  </a:lnTo>
                  <a:lnTo>
                    <a:pt x="707009" y="443230"/>
                  </a:lnTo>
                  <a:lnTo>
                    <a:pt x="716000" y="448310"/>
                  </a:lnTo>
                  <a:lnTo>
                    <a:pt x="711822" y="445770"/>
                  </a:lnTo>
                  <a:lnTo>
                    <a:pt x="708240" y="443230"/>
                  </a:lnTo>
                  <a:lnTo>
                    <a:pt x="707618" y="443230"/>
                  </a:lnTo>
                  <a:lnTo>
                    <a:pt x="705688" y="440690"/>
                  </a:lnTo>
                  <a:lnTo>
                    <a:pt x="695071" y="436880"/>
                  </a:lnTo>
                  <a:lnTo>
                    <a:pt x="692124" y="433070"/>
                  </a:lnTo>
                  <a:lnTo>
                    <a:pt x="690054" y="431800"/>
                  </a:lnTo>
                  <a:lnTo>
                    <a:pt x="688606" y="433070"/>
                  </a:lnTo>
                  <a:lnTo>
                    <a:pt x="683437" y="428650"/>
                  </a:lnTo>
                  <a:lnTo>
                    <a:pt x="682409" y="427990"/>
                  </a:lnTo>
                  <a:lnTo>
                    <a:pt x="679716" y="426720"/>
                  </a:lnTo>
                  <a:lnTo>
                    <a:pt x="678675" y="425450"/>
                  </a:lnTo>
                  <a:lnTo>
                    <a:pt x="680008" y="427990"/>
                  </a:lnTo>
                  <a:lnTo>
                    <a:pt x="677811" y="425450"/>
                  </a:lnTo>
                  <a:lnTo>
                    <a:pt x="675119" y="421640"/>
                  </a:lnTo>
                  <a:lnTo>
                    <a:pt x="668362" y="381000"/>
                  </a:lnTo>
                  <a:lnTo>
                    <a:pt x="669048" y="375920"/>
                  </a:lnTo>
                  <a:lnTo>
                    <a:pt x="668718" y="370840"/>
                  </a:lnTo>
                  <a:lnTo>
                    <a:pt x="668629" y="369570"/>
                  </a:lnTo>
                  <a:lnTo>
                    <a:pt x="668553" y="368300"/>
                  </a:lnTo>
                  <a:lnTo>
                    <a:pt x="668439" y="364490"/>
                  </a:lnTo>
                  <a:lnTo>
                    <a:pt x="668375" y="359410"/>
                  </a:lnTo>
                  <a:lnTo>
                    <a:pt x="668464" y="356870"/>
                  </a:lnTo>
                  <a:lnTo>
                    <a:pt x="668566" y="355600"/>
                  </a:lnTo>
                  <a:lnTo>
                    <a:pt x="668680" y="354330"/>
                  </a:lnTo>
                  <a:lnTo>
                    <a:pt x="668782" y="353060"/>
                  </a:lnTo>
                  <a:lnTo>
                    <a:pt x="668896" y="351790"/>
                  </a:lnTo>
                  <a:lnTo>
                    <a:pt x="668997" y="350520"/>
                  </a:lnTo>
                  <a:lnTo>
                    <a:pt x="670687" y="342900"/>
                  </a:lnTo>
                  <a:lnTo>
                    <a:pt x="671283" y="342900"/>
                  </a:lnTo>
                  <a:lnTo>
                    <a:pt x="671893" y="341630"/>
                  </a:lnTo>
                  <a:lnTo>
                    <a:pt x="672706" y="340360"/>
                  </a:lnTo>
                  <a:lnTo>
                    <a:pt x="672820" y="339090"/>
                  </a:lnTo>
                  <a:lnTo>
                    <a:pt x="672934" y="337820"/>
                  </a:lnTo>
                  <a:lnTo>
                    <a:pt x="673430" y="336550"/>
                  </a:lnTo>
                  <a:lnTo>
                    <a:pt x="673506" y="335280"/>
                  </a:lnTo>
                  <a:lnTo>
                    <a:pt x="673633" y="334010"/>
                  </a:lnTo>
                  <a:lnTo>
                    <a:pt x="673760" y="332740"/>
                  </a:lnTo>
                  <a:lnTo>
                    <a:pt x="673849" y="331470"/>
                  </a:lnTo>
                  <a:lnTo>
                    <a:pt x="674700" y="330352"/>
                  </a:lnTo>
                  <a:lnTo>
                    <a:pt x="674827" y="330200"/>
                  </a:lnTo>
                  <a:lnTo>
                    <a:pt x="677062" y="326390"/>
                  </a:lnTo>
                  <a:lnTo>
                    <a:pt x="680072" y="323850"/>
                  </a:lnTo>
                  <a:lnTo>
                    <a:pt x="682332" y="322580"/>
                  </a:lnTo>
                  <a:lnTo>
                    <a:pt x="680872" y="325120"/>
                  </a:lnTo>
                  <a:lnTo>
                    <a:pt x="678840" y="327660"/>
                  </a:lnTo>
                  <a:lnTo>
                    <a:pt x="681951" y="327660"/>
                  </a:lnTo>
                  <a:lnTo>
                    <a:pt x="683399" y="326390"/>
                  </a:lnTo>
                  <a:lnTo>
                    <a:pt x="684771" y="325120"/>
                  </a:lnTo>
                  <a:lnTo>
                    <a:pt x="686460" y="322580"/>
                  </a:lnTo>
                  <a:lnTo>
                    <a:pt x="688441" y="320040"/>
                  </a:lnTo>
                  <a:lnTo>
                    <a:pt x="690308" y="318770"/>
                  </a:lnTo>
                  <a:lnTo>
                    <a:pt x="692543" y="316230"/>
                  </a:lnTo>
                  <a:lnTo>
                    <a:pt x="694893" y="314960"/>
                  </a:lnTo>
                  <a:lnTo>
                    <a:pt x="697204" y="312420"/>
                  </a:lnTo>
                  <a:lnTo>
                    <a:pt x="702144" y="309918"/>
                  </a:lnTo>
                  <a:lnTo>
                    <a:pt x="705891" y="307340"/>
                  </a:lnTo>
                  <a:lnTo>
                    <a:pt x="710336" y="303530"/>
                  </a:lnTo>
                  <a:lnTo>
                    <a:pt x="711657" y="302399"/>
                  </a:lnTo>
                  <a:lnTo>
                    <a:pt x="718477" y="295910"/>
                  </a:lnTo>
                  <a:lnTo>
                    <a:pt x="726147" y="290830"/>
                  </a:lnTo>
                  <a:lnTo>
                    <a:pt x="726503" y="290830"/>
                  </a:lnTo>
                  <a:lnTo>
                    <a:pt x="729310" y="287020"/>
                  </a:lnTo>
                  <a:lnTo>
                    <a:pt x="734237" y="283210"/>
                  </a:lnTo>
                  <a:lnTo>
                    <a:pt x="739559" y="278130"/>
                  </a:lnTo>
                  <a:lnTo>
                    <a:pt x="742149" y="275590"/>
                  </a:lnTo>
                  <a:lnTo>
                    <a:pt x="744791" y="273050"/>
                  </a:lnTo>
                  <a:lnTo>
                    <a:pt x="746785" y="269240"/>
                  </a:lnTo>
                  <a:lnTo>
                    <a:pt x="748893" y="266700"/>
                  </a:lnTo>
                  <a:lnTo>
                    <a:pt x="750976" y="261899"/>
                  </a:lnTo>
                  <a:lnTo>
                    <a:pt x="751141" y="262890"/>
                  </a:lnTo>
                  <a:lnTo>
                    <a:pt x="751611" y="262890"/>
                  </a:lnTo>
                  <a:lnTo>
                    <a:pt x="752335" y="261620"/>
                  </a:lnTo>
                  <a:lnTo>
                    <a:pt x="751992" y="259080"/>
                  </a:lnTo>
                  <a:lnTo>
                    <a:pt x="751370" y="257848"/>
                  </a:lnTo>
                  <a:lnTo>
                    <a:pt x="749757" y="257848"/>
                  </a:lnTo>
                  <a:lnTo>
                    <a:pt x="749071" y="258737"/>
                  </a:lnTo>
                  <a:lnTo>
                    <a:pt x="749198" y="258902"/>
                  </a:lnTo>
                  <a:lnTo>
                    <a:pt x="749325" y="259080"/>
                  </a:lnTo>
                  <a:lnTo>
                    <a:pt x="750620" y="260350"/>
                  </a:lnTo>
                  <a:lnTo>
                    <a:pt x="750912" y="261391"/>
                  </a:lnTo>
                  <a:lnTo>
                    <a:pt x="748893" y="259080"/>
                  </a:lnTo>
                  <a:lnTo>
                    <a:pt x="748957" y="258902"/>
                  </a:lnTo>
                  <a:lnTo>
                    <a:pt x="749071" y="258737"/>
                  </a:lnTo>
                  <a:lnTo>
                    <a:pt x="748741" y="258292"/>
                  </a:lnTo>
                  <a:lnTo>
                    <a:pt x="748741" y="258826"/>
                  </a:lnTo>
                  <a:lnTo>
                    <a:pt x="748474" y="258229"/>
                  </a:lnTo>
                  <a:lnTo>
                    <a:pt x="748728" y="258737"/>
                  </a:lnTo>
                  <a:lnTo>
                    <a:pt x="748741" y="258292"/>
                  </a:lnTo>
                  <a:lnTo>
                    <a:pt x="748220" y="257581"/>
                  </a:lnTo>
                  <a:lnTo>
                    <a:pt x="748245" y="257733"/>
                  </a:lnTo>
                  <a:lnTo>
                    <a:pt x="748169" y="257581"/>
                  </a:lnTo>
                  <a:lnTo>
                    <a:pt x="746620" y="254000"/>
                  </a:lnTo>
                  <a:lnTo>
                    <a:pt x="745490" y="251460"/>
                  </a:lnTo>
                  <a:lnTo>
                    <a:pt x="745363" y="250190"/>
                  </a:lnTo>
                  <a:lnTo>
                    <a:pt x="745236" y="248920"/>
                  </a:lnTo>
                  <a:lnTo>
                    <a:pt x="745121" y="247650"/>
                  </a:lnTo>
                  <a:lnTo>
                    <a:pt x="744080" y="243840"/>
                  </a:lnTo>
                  <a:lnTo>
                    <a:pt x="743038" y="240030"/>
                  </a:lnTo>
                  <a:lnTo>
                    <a:pt x="744448" y="237490"/>
                  </a:lnTo>
                  <a:lnTo>
                    <a:pt x="748296" y="247650"/>
                  </a:lnTo>
                  <a:lnTo>
                    <a:pt x="748385" y="246380"/>
                  </a:lnTo>
                  <a:lnTo>
                    <a:pt x="748461" y="245110"/>
                  </a:lnTo>
                  <a:lnTo>
                    <a:pt x="748538" y="243840"/>
                  </a:lnTo>
                  <a:lnTo>
                    <a:pt x="748626" y="242570"/>
                  </a:lnTo>
                  <a:lnTo>
                    <a:pt x="748703" y="241300"/>
                  </a:lnTo>
                  <a:lnTo>
                    <a:pt x="745515" y="237490"/>
                  </a:lnTo>
                  <a:lnTo>
                    <a:pt x="743394" y="234950"/>
                  </a:lnTo>
                  <a:lnTo>
                    <a:pt x="741654" y="228600"/>
                  </a:lnTo>
                  <a:lnTo>
                    <a:pt x="742937" y="229870"/>
                  </a:lnTo>
                  <a:lnTo>
                    <a:pt x="742403" y="228600"/>
                  </a:lnTo>
                  <a:lnTo>
                    <a:pt x="739698" y="222250"/>
                  </a:lnTo>
                  <a:lnTo>
                    <a:pt x="737209" y="218440"/>
                  </a:lnTo>
                  <a:lnTo>
                    <a:pt x="734682" y="214630"/>
                  </a:lnTo>
                  <a:lnTo>
                    <a:pt x="732104" y="210820"/>
                  </a:lnTo>
                  <a:lnTo>
                    <a:pt x="729665" y="207010"/>
                  </a:lnTo>
                  <a:lnTo>
                    <a:pt x="726948" y="201930"/>
                  </a:lnTo>
                  <a:lnTo>
                    <a:pt x="726274" y="200660"/>
                  </a:lnTo>
                  <a:lnTo>
                    <a:pt x="724916" y="198120"/>
                  </a:lnTo>
                  <a:lnTo>
                    <a:pt x="725220" y="200660"/>
                  </a:lnTo>
                  <a:lnTo>
                    <a:pt x="722312" y="198120"/>
                  </a:lnTo>
                  <a:lnTo>
                    <a:pt x="721258" y="196850"/>
                  </a:lnTo>
                  <a:lnTo>
                    <a:pt x="720280" y="194310"/>
                  </a:lnTo>
                  <a:lnTo>
                    <a:pt x="719518" y="193040"/>
                  </a:lnTo>
                  <a:lnTo>
                    <a:pt x="718756" y="191770"/>
                  </a:lnTo>
                  <a:lnTo>
                    <a:pt x="717143" y="190500"/>
                  </a:lnTo>
                  <a:lnTo>
                    <a:pt x="715606" y="189230"/>
                  </a:lnTo>
                  <a:lnTo>
                    <a:pt x="709561" y="189230"/>
                  </a:lnTo>
                  <a:lnTo>
                    <a:pt x="708596" y="187960"/>
                  </a:lnTo>
                  <a:lnTo>
                    <a:pt x="707542" y="186690"/>
                  </a:lnTo>
                  <a:lnTo>
                    <a:pt x="699643" y="186690"/>
                  </a:lnTo>
                  <a:lnTo>
                    <a:pt x="690854" y="189230"/>
                  </a:lnTo>
                  <a:lnTo>
                    <a:pt x="681278" y="190500"/>
                  </a:lnTo>
                  <a:lnTo>
                    <a:pt x="672071" y="193040"/>
                  </a:lnTo>
                  <a:lnTo>
                    <a:pt x="675309" y="191770"/>
                  </a:lnTo>
                  <a:lnTo>
                    <a:pt x="680199" y="190500"/>
                  </a:lnTo>
                  <a:lnTo>
                    <a:pt x="690397" y="187960"/>
                  </a:lnTo>
                  <a:lnTo>
                    <a:pt x="695896" y="186690"/>
                  </a:lnTo>
                  <a:lnTo>
                    <a:pt x="700303" y="185420"/>
                  </a:lnTo>
                  <a:lnTo>
                    <a:pt x="696899" y="185420"/>
                  </a:lnTo>
                  <a:lnTo>
                    <a:pt x="691311" y="186690"/>
                  </a:lnTo>
                  <a:lnTo>
                    <a:pt x="681240" y="187960"/>
                  </a:lnTo>
                  <a:lnTo>
                    <a:pt x="683412" y="187960"/>
                  </a:lnTo>
                  <a:lnTo>
                    <a:pt x="681545" y="189230"/>
                  </a:lnTo>
                  <a:lnTo>
                    <a:pt x="679538" y="189230"/>
                  </a:lnTo>
                  <a:lnTo>
                    <a:pt x="675093" y="190500"/>
                  </a:lnTo>
                  <a:lnTo>
                    <a:pt x="664984" y="193040"/>
                  </a:lnTo>
                  <a:lnTo>
                    <a:pt x="659307" y="194310"/>
                  </a:lnTo>
                  <a:lnTo>
                    <a:pt x="653008" y="195580"/>
                  </a:lnTo>
                  <a:lnTo>
                    <a:pt x="653656" y="193040"/>
                  </a:lnTo>
                  <a:lnTo>
                    <a:pt x="645363" y="194310"/>
                  </a:lnTo>
                  <a:lnTo>
                    <a:pt x="633526" y="195580"/>
                  </a:lnTo>
                  <a:lnTo>
                    <a:pt x="631088" y="195580"/>
                  </a:lnTo>
                  <a:lnTo>
                    <a:pt x="626351" y="196850"/>
                  </a:lnTo>
                  <a:lnTo>
                    <a:pt x="624166" y="196850"/>
                  </a:lnTo>
                  <a:lnTo>
                    <a:pt x="622122" y="195580"/>
                  </a:lnTo>
                  <a:lnTo>
                    <a:pt x="618020" y="195580"/>
                  </a:lnTo>
                  <a:lnTo>
                    <a:pt x="614895" y="194310"/>
                  </a:lnTo>
                  <a:lnTo>
                    <a:pt x="614045" y="193040"/>
                  </a:lnTo>
                  <a:lnTo>
                    <a:pt x="612533" y="193040"/>
                  </a:lnTo>
                  <a:lnTo>
                    <a:pt x="612063" y="191770"/>
                  </a:lnTo>
                  <a:lnTo>
                    <a:pt x="606044" y="187960"/>
                  </a:lnTo>
                  <a:lnTo>
                    <a:pt x="600214" y="181610"/>
                  </a:lnTo>
                  <a:lnTo>
                    <a:pt x="573417" y="152400"/>
                  </a:lnTo>
                  <a:lnTo>
                    <a:pt x="571017" y="148590"/>
                  </a:lnTo>
                  <a:lnTo>
                    <a:pt x="568604" y="144780"/>
                  </a:lnTo>
                  <a:lnTo>
                    <a:pt x="568553" y="146050"/>
                  </a:lnTo>
                  <a:lnTo>
                    <a:pt x="568452" y="148590"/>
                  </a:lnTo>
                  <a:lnTo>
                    <a:pt x="566750" y="146050"/>
                  </a:lnTo>
                  <a:lnTo>
                    <a:pt x="564299" y="143510"/>
                  </a:lnTo>
                  <a:lnTo>
                    <a:pt x="561873" y="142240"/>
                  </a:lnTo>
                  <a:lnTo>
                    <a:pt x="559003" y="137160"/>
                  </a:lnTo>
                  <a:lnTo>
                    <a:pt x="558088" y="135890"/>
                  </a:lnTo>
                  <a:lnTo>
                    <a:pt x="558114" y="134620"/>
                  </a:lnTo>
                  <a:lnTo>
                    <a:pt x="557555" y="132080"/>
                  </a:lnTo>
                  <a:lnTo>
                    <a:pt x="556793" y="129540"/>
                  </a:lnTo>
                  <a:lnTo>
                    <a:pt x="556412" y="127000"/>
                  </a:lnTo>
                  <a:lnTo>
                    <a:pt x="556310" y="124460"/>
                  </a:lnTo>
                  <a:lnTo>
                    <a:pt x="556260" y="123190"/>
                  </a:lnTo>
                  <a:lnTo>
                    <a:pt x="555713" y="120650"/>
                  </a:lnTo>
                  <a:lnTo>
                    <a:pt x="555790" y="119380"/>
                  </a:lnTo>
                  <a:lnTo>
                    <a:pt x="555866" y="118110"/>
                  </a:lnTo>
                  <a:lnTo>
                    <a:pt x="556272" y="115570"/>
                  </a:lnTo>
                  <a:lnTo>
                    <a:pt x="557022" y="118110"/>
                  </a:lnTo>
                  <a:lnTo>
                    <a:pt x="557517" y="120650"/>
                  </a:lnTo>
                  <a:lnTo>
                    <a:pt x="558253" y="121920"/>
                  </a:lnTo>
                  <a:lnTo>
                    <a:pt x="558634" y="121920"/>
                  </a:lnTo>
                  <a:lnTo>
                    <a:pt x="557923" y="119380"/>
                  </a:lnTo>
                  <a:lnTo>
                    <a:pt x="558050" y="116840"/>
                  </a:lnTo>
                  <a:lnTo>
                    <a:pt x="558126" y="115570"/>
                  </a:lnTo>
                  <a:lnTo>
                    <a:pt x="558330" y="114300"/>
                  </a:lnTo>
                  <a:lnTo>
                    <a:pt x="558558" y="114300"/>
                  </a:lnTo>
                  <a:lnTo>
                    <a:pt x="559142" y="113030"/>
                  </a:lnTo>
                  <a:lnTo>
                    <a:pt x="559409" y="113030"/>
                  </a:lnTo>
                  <a:lnTo>
                    <a:pt x="559828" y="110490"/>
                  </a:lnTo>
                  <a:lnTo>
                    <a:pt x="560031" y="109220"/>
                  </a:lnTo>
                  <a:lnTo>
                    <a:pt x="559257" y="110490"/>
                  </a:lnTo>
                  <a:lnTo>
                    <a:pt x="558749" y="109220"/>
                  </a:lnTo>
                  <a:lnTo>
                    <a:pt x="558571" y="107950"/>
                  </a:lnTo>
                  <a:lnTo>
                    <a:pt x="558406" y="106680"/>
                  </a:lnTo>
                  <a:lnTo>
                    <a:pt x="558355" y="102870"/>
                  </a:lnTo>
                  <a:lnTo>
                    <a:pt x="558520" y="101600"/>
                  </a:lnTo>
                  <a:lnTo>
                    <a:pt x="559269" y="99060"/>
                  </a:lnTo>
                  <a:lnTo>
                    <a:pt x="557593" y="102870"/>
                  </a:lnTo>
                  <a:lnTo>
                    <a:pt x="556526" y="107950"/>
                  </a:lnTo>
                  <a:lnTo>
                    <a:pt x="556425" y="106680"/>
                  </a:lnTo>
                  <a:lnTo>
                    <a:pt x="556374" y="100330"/>
                  </a:lnTo>
                  <a:lnTo>
                    <a:pt x="556615" y="99060"/>
                  </a:lnTo>
                  <a:lnTo>
                    <a:pt x="557479" y="96520"/>
                  </a:lnTo>
                  <a:lnTo>
                    <a:pt x="558050" y="93980"/>
                  </a:lnTo>
                  <a:lnTo>
                    <a:pt x="559092" y="92710"/>
                  </a:lnTo>
                  <a:lnTo>
                    <a:pt x="560946" y="88900"/>
                  </a:lnTo>
                  <a:lnTo>
                    <a:pt x="561759" y="86360"/>
                  </a:lnTo>
                  <a:lnTo>
                    <a:pt x="562521" y="85090"/>
                  </a:lnTo>
                  <a:lnTo>
                    <a:pt x="563867" y="81280"/>
                  </a:lnTo>
                  <a:lnTo>
                    <a:pt x="564197" y="80010"/>
                  </a:lnTo>
                  <a:lnTo>
                    <a:pt x="564845" y="77470"/>
                  </a:lnTo>
                  <a:lnTo>
                    <a:pt x="564083" y="82550"/>
                  </a:lnTo>
                  <a:lnTo>
                    <a:pt x="564451" y="81280"/>
                  </a:lnTo>
                  <a:lnTo>
                    <a:pt x="564959" y="80010"/>
                  </a:lnTo>
                  <a:lnTo>
                    <a:pt x="566013" y="77470"/>
                  </a:lnTo>
                  <a:lnTo>
                    <a:pt x="566534" y="76200"/>
                  </a:lnTo>
                  <a:lnTo>
                    <a:pt x="567436" y="73660"/>
                  </a:lnTo>
                  <a:lnTo>
                    <a:pt x="567537" y="72390"/>
                  </a:lnTo>
                  <a:lnTo>
                    <a:pt x="567651" y="71120"/>
                  </a:lnTo>
                  <a:lnTo>
                    <a:pt x="568477" y="68922"/>
                  </a:lnTo>
                  <a:lnTo>
                    <a:pt x="569125" y="67310"/>
                  </a:lnTo>
                  <a:lnTo>
                    <a:pt x="569645" y="64770"/>
                  </a:lnTo>
                  <a:lnTo>
                    <a:pt x="569976" y="63500"/>
                  </a:lnTo>
                  <a:lnTo>
                    <a:pt x="570382" y="62230"/>
                  </a:lnTo>
                  <a:lnTo>
                    <a:pt x="571093" y="58420"/>
                  </a:lnTo>
                  <a:lnTo>
                    <a:pt x="571157" y="57150"/>
                  </a:lnTo>
                  <a:lnTo>
                    <a:pt x="571258" y="52070"/>
                  </a:lnTo>
                  <a:lnTo>
                    <a:pt x="571030" y="49530"/>
                  </a:lnTo>
                  <a:lnTo>
                    <a:pt x="570928" y="48260"/>
                  </a:lnTo>
                  <a:lnTo>
                    <a:pt x="570839" y="46990"/>
                  </a:lnTo>
                  <a:lnTo>
                    <a:pt x="570738" y="45720"/>
                  </a:lnTo>
                  <a:lnTo>
                    <a:pt x="570649" y="44450"/>
                  </a:lnTo>
                  <a:lnTo>
                    <a:pt x="570547" y="43180"/>
                  </a:lnTo>
                  <a:lnTo>
                    <a:pt x="570458" y="41910"/>
                  </a:lnTo>
                  <a:lnTo>
                    <a:pt x="566280" y="34290"/>
                  </a:lnTo>
                  <a:lnTo>
                    <a:pt x="562737" y="31750"/>
                  </a:lnTo>
                  <a:lnTo>
                    <a:pt x="562368" y="31750"/>
                  </a:lnTo>
                  <a:lnTo>
                    <a:pt x="561822" y="30480"/>
                  </a:lnTo>
                  <a:lnTo>
                    <a:pt x="561975" y="29235"/>
                  </a:lnTo>
                  <a:lnTo>
                    <a:pt x="562825" y="29235"/>
                  </a:lnTo>
                  <a:lnTo>
                    <a:pt x="560209" y="25400"/>
                  </a:lnTo>
                  <a:lnTo>
                    <a:pt x="554609" y="20955"/>
                  </a:lnTo>
                  <a:lnTo>
                    <a:pt x="554609" y="70586"/>
                  </a:lnTo>
                  <a:lnTo>
                    <a:pt x="552919" y="69850"/>
                  </a:lnTo>
                  <a:lnTo>
                    <a:pt x="554456" y="69850"/>
                  </a:lnTo>
                  <a:lnTo>
                    <a:pt x="554609" y="70586"/>
                  </a:lnTo>
                  <a:lnTo>
                    <a:pt x="554609" y="20955"/>
                  </a:lnTo>
                  <a:lnTo>
                    <a:pt x="553808" y="20320"/>
                  </a:lnTo>
                  <a:lnTo>
                    <a:pt x="541388" y="13970"/>
                  </a:lnTo>
                  <a:lnTo>
                    <a:pt x="534797" y="12700"/>
                  </a:lnTo>
                  <a:lnTo>
                    <a:pt x="528967" y="10160"/>
                  </a:lnTo>
                  <a:lnTo>
                    <a:pt x="499986" y="1270"/>
                  </a:lnTo>
                  <a:lnTo>
                    <a:pt x="495935" y="0"/>
                  </a:lnTo>
                  <a:lnTo>
                    <a:pt x="488035" y="0"/>
                  </a:lnTo>
                  <a:lnTo>
                    <a:pt x="486613" y="1270"/>
                  </a:lnTo>
                  <a:lnTo>
                    <a:pt x="482041" y="1270"/>
                  </a:lnTo>
                  <a:lnTo>
                    <a:pt x="483793" y="0"/>
                  </a:lnTo>
                  <a:lnTo>
                    <a:pt x="481164" y="0"/>
                  </a:lnTo>
                  <a:lnTo>
                    <a:pt x="479691" y="1270"/>
                  </a:lnTo>
                  <a:lnTo>
                    <a:pt x="476199" y="2540"/>
                  </a:lnTo>
                  <a:lnTo>
                    <a:pt x="472986" y="6350"/>
                  </a:lnTo>
                  <a:lnTo>
                    <a:pt x="469696" y="8890"/>
                  </a:lnTo>
                  <a:lnTo>
                    <a:pt x="466864" y="11430"/>
                  </a:lnTo>
                  <a:lnTo>
                    <a:pt x="464604" y="13970"/>
                  </a:lnTo>
                  <a:lnTo>
                    <a:pt x="465289" y="12700"/>
                  </a:lnTo>
                  <a:lnTo>
                    <a:pt x="466559" y="11430"/>
                  </a:lnTo>
                  <a:lnTo>
                    <a:pt x="467601" y="8890"/>
                  </a:lnTo>
                  <a:lnTo>
                    <a:pt x="462280" y="13970"/>
                  </a:lnTo>
                  <a:lnTo>
                    <a:pt x="459587" y="19050"/>
                  </a:lnTo>
                  <a:lnTo>
                    <a:pt x="457263" y="24130"/>
                  </a:lnTo>
                  <a:lnTo>
                    <a:pt x="452183" y="35560"/>
                  </a:lnTo>
                  <a:lnTo>
                    <a:pt x="448894" y="41910"/>
                  </a:lnTo>
                  <a:lnTo>
                    <a:pt x="445376" y="49530"/>
                  </a:lnTo>
                  <a:lnTo>
                    <a:pt x="439902" y="57150"/>
                  </a:lnTo>
                  <a:lnTo>
                    <a:pt x="438708" y="55880"/>
                  </a:lnTo>
                  <a:lnTo>
                    <a:pt x="435229" y="58420"/>
                  </a:lnTo>
                  <a:lnTo>
                    <a:pt x="429209" y="64770"/>
                  </a:lnTo>
                  <a:lnTo>
                    <a:pt x="427101" y="66040"/>
                  </a:lnTo>
                  <a:lnTo>
                    <a:pt x="423240" y="71120"/>
                  </a:lnTo>
                  <a:lnTo>
                    <a:pt x="421703" y="72390"/>
                  </a:lnTo>
                  <a:lnTo>
                    <a:pt x="420281" y="73660"/>
                  </a:lnTo>
                  <a:lnTo>
                    <a:pt x="420141" y="73660"/>
                  </a:lnTo>
                  <a:lnTo>
                    <a:pt x="416382" y="76200"/>
                  </a:lnTo>
                  <a:lnTo>
                    <a:pt x="414020" y="77470"/>
                  </a:lnTo>
                  <a:lnTo>
                    <a:pt x="413321" y="78740"/>
                  </a:lnTo>
                  <a:lnTo>
                    <a:pt x="410387" y="78740"/>
                  </a:lnTo>
                  <a:lnTo>
                    <a:pt x="404672" y="80010"/>
                  </a:lnTo>
                  <a:lnTo>
                    <a:pt x="399199" y="81280"/>
                  </a:lnTo>
                  <a:lnTo>
                    <a:pt x="393877" y="81280"/>
                  </a:lnTo>
                  <a:lnTo>
                    <a:pt x="369697" y="85090"/>
                  </a:lnTo>
                  <a:lnTo>
                    <a:pt x="361251" y="85090"/>
                  </a:lnTo>
                  <a:lnTo>
                    <a:pt x="357797" y="83820"/>
                  </a:lnTo>
                  <a:lnTo>
                    <a:pt x="353212" y="82550"/>
                  </a:lnTo>
                  <a:lnTo>
                    <a:pt x="343687" y="80010"/>
                  </a:lnTo>
                  <a:lnTo>
                    <a:pt x="338632" y="77470"/>
                  </a:lnTo>
                  <a:lnTo>
                    <a:pt x="333883" y="73660"/>
                  </a:lnTo>
                  <a:lnTo>
                    <a:pt x="331393" y="72390"/>
                  </a:lnTo>
                  <a:lnTo>
                    <a:pt x="329145" y="69850"/>
                  </a:lnTo>
                  <a:lnTo>
                    <a:pt x="326732" y="67310"/>
                  </a:lnTo>
                  <a:lnTo>
                    <a:pt x="324485" y="64770"/>
                  </a:lnTo>
                  <a:lnTo>
                    <a:pt x="322148" y="62230"/>
                  </a:lnTo>
                  <a:lnTo>
                    <a:pt x="320014" y="59690"/>
                  </a:lnTo>
                  <a:lnTo>
                    <a:pt x="315709" y="54610"/>
                  </a:lnTo>
                  <a:lnTo>
                    <a:pt x="311785" y="49530"/>
                  </a:lnTo>
                  <a:lnTo>
                    <a:pt x="310146" y="46990"/>
                  </a:lnTo>
                  <a:lnTo>
                    <a:pt x="310286" y="46990"/>
                  </a:lnTo>
                  <a:lnTo>
                    <a:pt x="309397" y="45720"/>
                  </a:lnTo>
                  <a:lnTo>
                    <a:pt x="310108" y="46939"/>
                  </a:lnTo>
                  <a:lnTo>
                    <a:pt x="306247" y="45720"/>
                  </a:lnTo>
                  <a:lnTo>
                    <a:pt x="303428" y="41910"/>
                  </a:lnTo>
                  <a:lnTo>
                    <a:pt x="300507" y="36830"/>
                  </a:lnTo>
                  <a:lnTo>
                    <a:pt x="292392" y="30480"/>
                  </a:lnTo>
                  <a:lnTo>
                    <a:pt x="295122" y="29235"/>
                  </a:lnTo>
                  <a:lnTo>
                    <a:pt x="296329" y="31750"/>
                  </a:lnTo>
                  <a:lnTo>
                    <a:pt x="296252" y="30480"/>
                  </a:lnTo>
                  <a:lnTo>
                    <a:pt x="295998" y="29235"/>
                  </a:lnTo>
                  <a:lnTo>
                    <a:pt x="295732" y="27940"/>
                  </a:lnTo>
                  <a:lnTo>
                    <a:pt x="294474" y="25400"/>
                  </a:lnTo>
                  <a:lnTo>
                    <a:pt x="293992" y="25400"/>
                  </a:lnTo>
                  <a:lnTo>
                    <a:pt x="291960" y="21590"/>
                  </a:lnTo>
                  <a:lnTo>
                    <a:pt x="291223" y="20320"/>
                  </a:lnTo>
                  <a:lnTo>
                    <a:pt x="268147" y="20320"/>
                  </a:lnTo>
                  <a:lnTo>
                    <a:pt x="267258" y="20320"/>
                  </a:lnTo>
                  <a:lnTo>
                    <a:pt x="266877" y="20320"/>
                  </a:lnTo>
                  <a:lnTo>
                    <a:pt x="266890" y="21590"/>
                  </a:lnTo>
                  <a:lnTo>
                    <a:pt x="267766" y="22860"/>
                  </a:lnTo>
                  <a:lnTo>
                    <a:pt x="268224" y="22860"/>
                  </a:lnTo>
                  <a:lnTo>
                    <a:pt x="269595" y="24130"/>
                  </a:lnTo>
                  <a:lnTo>
                    <a:pt x="270776" y="24130"/>
                  </a:lnTo>
                  <a:lnTo>
                    <a:pt x="270408" y="22860"/>
                  </a:lnTo>
                  <a:lnTo>
                    <a:pt x="272097" y="24130"/>
                  </a:lnTo>
                  <a:lnTo>
                    <a:pt x="272592" y="24130"/>
                  </a:lnTo>
                  <a:lnTo>
                    <a:pt x="273634" y="25400"/>
                  </a:lnTo>
                  <a:lnTo>
                    <a:pt x="275615" y="30480"/>
                  </a:lnTo>
                  <a:lnTo>
                    <a:pt x="279400" y="35560"/>
                  </a:lnTo>
                  <a:lnTo>
                    <a:pt x="282727" y="40640"/>
                  </a:lnTo>
                  <a:lnTo>
                    <a:pt x="286461" y="45720"/>
                  </a:lnTo>
                  <a:lnTo>
                    <a:pt x="289941" y="49530"/>
                  </a:lnTo>
                  <a:lnTo>
                    <a:pt x="287528" y="48260"/>
                  </a:lnTo>
                  <a:lnTo>
                    <a:pt x="291896" y="54610"/>
                  </a:lnTo>
                  <a:lnTo>
                    <a:pt x="296545" y="60960"/>
                  </a:lnTo>
                  <a:lnTo>
                    <a:pt x="301523" y="66040"/>
                  </a:lnTo>
                  <a:lnTo>
                    <a:pt x="306870" y="72390"/>
                  </a:lnTo>
                  <a:lnTo>
                    <a:pt x="312724" y="78740"/>
                  </a:lnTo>
                  <a:lnTo>
                    <a:pt x="319252" y="85090"/>
                  </a:lnTo>
                  <a:lnTo>
                    <a:pt x="326555" y="90170"/>
                  </a:lnTo>
                  <a:lnTo>
                    <a:pt x="334784" y="93980"/>
                  </a:lnTo>
                  <a:lnTo>
                    <a:pt x="327101" y="88900"/>
                  </a:lnTo>
                  <a:lnTo>
                    <a:pt x="330403" y="88900"/>
                  </a:lnTo>
                  <a:lnTo>
                    <a:pt x="336626" y="91440"/>
                  </a:lnTo>
                  <a:lnTo>
                    <a:pt x="338404" y="93980"/>
                  </a:lnTo>
                  <a:lnTo>
                    <a:pt x="339547" y="93980"/>
                  </a:lnTo>
                  <a:lnTo>
                    <a:pt x="338074" y="92710"/>
                  </a:lnTo>
                  <a:lnTo>
                    <a:pt x="341172" y="92710"/>
                  </a:lnTo>
                  <a:lnTo>
                    <a:pt x="345262" y="93980"/>
                  </a:lnTo>
                  <a:lnTo>
                    <a:pt x="346633" y="95250"/>
                  </a:lnTo>
                  <a:lnTo>
                    <a:pt x="346202" y="96520"/>
                  </a:lnTo>
                  <a:lnTo>
                    <a:pt x="344601" y="96520"/>
                  </a:lnTo>
                  <a:lnTo>
                    <a:pt x="346443" y="97790"/>
                  </a:lnTo>
                  <a:lnTo>
                    <a:pt x="351891" y="97790"/>
                  </a:lnTo>
                  <a:lnTo>
                    <a:pt x="352412" y="99060"/>
                  </a:lnTo>
                  <a:lnTo>
                    <a:pt x="348996" y="99060"/>
                  </a:lnTo>
                  <a:lnTo>
                    <a:pt x="351917" y="100330"/>
                  </a:lnTo>
                  <a:lnTo>
                    <a:pt x="356019" y="100330"/>
                  </a:lnTo>
                  <a:lnTo>
                    <a:pt x="358444" y="101600"/>
                  </a:lnTo>
                  <a:lnTo>
                    <a:pt x="382092" y="101600"/>
                  </a:lnTo>
                  <a:lnTo>
                    <a:pt x="388937" y="100330"/>
                  </a:lnTo>
                  <a:lnTo>
                    <a:pt x="395046" y="100330"/>
                  </a:lnTo>
                  <a:lnTo>
                    <a:pt x="400710" y="99060"/>
                  </a:lnTo>
                  <a:lnTo>
                    <a:pt x="411607" y="97790"/>
                  </a:lnTo>
                  <a:lnTo>
                    <a:pt x="417931" y="97790"/>
                  </a:lnTo>
                  <a:lnTo>
                    <a:pt x="422389" y="95250"/>
                  </a:lnTo>
                  <a:lnTo>
                    <a:pt x="424903" y="93980"/>
                  </a:lnTo>
                  <a:lnTo>
                    <a:pt x="427228" y="92710"/>
                  </a:lnTo>
                  <a:lnTo>
                    <a:pt x="426643" y="91440"/>
                  </a:lnTo>
                  <a:lnTo>
                    <a:pt x="430009" y="88900"/>
                  </a:lnTo>
                  <a:lnTo>
                    <a:pt x="433362" y="86360"/>
                  </a:lnTo>
                  <a:lnTo>
                    <a:pt x="433819" y="85090"/>
                  </a:lnTo>
                  <a:lnTo>
                    <a:pt x="435673" y="80010"/>
                  </a:lnTo>
                  <a:lnTo>
                    <a:pt x="442302" y="72390"/>
                  </a:lnTo>
                  <a:lnTo>
                    <a:pt x="449389" y="64770"/>
                  </a:lnTo>
                  <a:lnTo>
                    <a:pt x="456565" y="57150"/>
                  </a:lnTo>
                  <a:lnTo>
                    <a:pt x="463473" y="46990"/>
                  </a:lnTo>
                  <a:lnTo>
                    <a:pt x="465467" y="43180"/>
                  </a:lnTo>
                  <a:lnTo>
                    <a:pt x="468782" y="36830"/>
                  </a:lnTo>
                  <a:lnTo>
                    <a:pt x="463854" y="43180"/>
                  </a:lnTo>
                  <a:lnTo>
                    <a:pt x="465531" y="38100"/>
                  </a:lnTo>
                  <a:lnTo>
                    <a:pt x="466521" y="38100"/>
                  </a:lnTo>
                  <a:lnTo>
                    <a:pt x="468985" y="34290"/>
                  </a:lnTo>
                  <a:lnTo>
                    <a:pt x="470700" y="31750"/>
                  </a:lnTo>
                  <a:lnTo>
                    <a:pt x="472363" y="30480"/>
                  </a:lnTo>
                  <a:lnTo>
                    <a:pt x="473519" y="29032"/>
                  </a:lnTo>
                  <a:lnTo>
                    <a:pt x="475869" y="24130"/>
                  </a:lnTo>
                  <a:lnTo>
                    <a:pt x="479069" y="20320"/>
                  </a:lnTo>
                  <a:lnTo>
                    <a:pt x="482650" y="17780"/>
                  </a:lnTo>
                  <a:lnTo>
                    <a:pt x="486435" y="15240"/>
                  </a:lnTo>
                  <a:lnTo>
                    <a:pt x="489292" y="15240"/>
                  </a:lnTo>
                  <a:lnTo>
                    <a:pt x="492086" y="13970"/>
                  </a:lnTo>
                  <a:lnTo>
                    <a:pt x="495846" y="13970"/>
                  </a:lnTo>
                  <a:lnTo>
                    <a:pt x="501053" y="15240"/>
                  </a:lnTo>
                  <a:lnTo>
                    <a:pt x="499033" y="13970"/>
                  </a:lnTo>
                  <a:lnTo>
                    <a:pt x="496582" y="12700"/>
                  </a:lnTo>
                  <a:lnTo>
                    <a:pt x="498005" y="12700"/>
                  </a:lnTo>
                  <a:lnTo>
                    <a:pt x="501827" y="13970"/>
                  </a:lnTo>
                  <a:lnTo>
                    <a:pt x="506437" y="16510"/>
                  </a:lnTo>
                  <a:lnTo>
                    <a:pt x="504520" y="16510"/>
                  </a:lnTo>
                  <a:lnTo>
                    <a:pt x="510590" y="17780"/>
                  </a:lnTo>
                  <a:lnTo>
                    <a:pt x="517080" y="20320"/>
                  </a:lnTo>
                  <a:lnTo>
                    <a:pt x="524052" y="24130"/>
                  </a:lnTo>
                  <a:lnTo>
                    <a:pt x="530796" y="26670"/>
                  </a:lnTo>
                  <a:lnTo>
                    <a:pt x="537121" y="29235"/>
                  </a:lnTo>
                  <a:lnTo>
                    <a:pt x="542112" y="33020"/>
                  </a:lnTo>
                  <a:lnTo>
                    <a:pt x="547293" y="36830"/>
                  </a:lnTo>
                  <a:lnTo>
                    <a:pt x="550252" y="41910"/>
                  </a:lnTo>
                  <a:lnTo>
                    <a:pt x="551573" y="45720"/>
                  </a:lnTo>
                  <a:lnTo>
                    <a:pt x="552805" y="49530"/>
                  </a:lnTo>
                  <a:lnTo>
                    <a:pt x="552831" y="57594"/>
                  </a:lnTo>
                  <a:lnTo>
                    <a:pt x="552323" y="60960"/>
                  </a:lnTo>
                  <a:lnTo>
                    <a:pt x="551180" y="66040"/>
                  </a:lnTo>
                  <a:lnTo>
                    <a:pt x="550938" y="67310"/>
                  </a:lnTo>
                  <a:lnTo>
                    <a:pt x="550748" y="67310"/>
                  </a:lnTo>
                  <a:lnTo>
                    <a:pt x="550646" y="68580"/>
                  </a:lnTo>
                  <a:lnTo>
                    <a:pt x="550887" y="68580"/>
                  </a:lnTo>
                  <a:lnTo>
                    <a:pt x="550799" y="68922"/>
                  </a:lnTo>
                  <a:lnTo>
                    <a:pt x="550621" y="68922"/>
                  </a:lnTo>
                  <a:lnTo>
                    <a:pt x="550545" y="69811"/>
                  </a:lnTo>
                  <a:lnTo>
                    <a:pt x="548386" y="77470"/>
                  </a:lnTo>
                  <a:lnTo>
                    <a:pt x="546735" y="80010"/>
                  </a:lnTo>
                  <a:lnTo>
                    <a:pt x="546849" y="78740"/>
                  </a:lnTo>
                  <a:lnTo>
                    <a:pt x="546963" y="77470"/>
                  </a:lnTo>
                  <a:lnTo>
                    <a:pt x="547065" y="76200"/>
                  </a:lnTo>
                  <a:lnTo>
                    <a:pt x="545553" y="77470"/>
                  </a:lnTo>
                  <a:lnTo>
                    <a:pt x="544639" y="81280"/>
                  </a:lnTo>
                  <a:lnTo>
                    <a:pt x="544385" y="83820"/>
                  </a:lnTo>
                  <a:lnTo>
                    <a:pt x="543725" y="86360"/>
                  </a:lnTo>
                  <a:lnTo>
                    <a:pt x="542836" y="90170"/>
                  </a:lnTo>
                  <a:lnTo>
                    <a:pt x="542328" y="95250"/>
                  </a:lnTo>
                  <a:lnTo>
                    <a:pt x="542036" y="97790"/>
                  </a:lnTo>
                  <a:lnTo>
                    <a:pt x="541528" y="100330"/>
                  </a:lnTo>
                  <a:lnTo>
                    <a:pt x="541439" y="101600"/>
                  </a:lnTo>
                  <a:lnTo>
                    <a:pt x="541337" y="102870"/>
                  </a:lnTo>
                  <a:lnTo>
                    <a:pt x="541235" y="105410"/>
                  </a:lnTo>
                  <a:lnTo>
                    <a:pt x="541147" y="107950"/>
                  </a:lnTo>
                  <a:lnTo>
                    <a:pt x="541045" y="110490"/>
                  </a:lnTo>
                  <a:lnTo>
                    <a:pt x="541172" y="113030"/>
                  </a:lnTo>
                  <a:lnTo>
                    <a:pt x="541248" y="114300"/>
                  </a:lnTo>
                  <a:lnTo>
                    <a:pt x="541312" y="115570"/>
                  </a:lnTo>
                  <a:lnTo>
                    <a:pt x="541388" y="116840"/>
                  </a:lnTo>
                  <a:lnTo>
                    <a:pt x="542404" y="124460"/>
                  </a:lnTo>
                  <a:lnTo>
                    <a:pt x="544347" y="132080"/>
                  </a:lnTo>
                  <a:lnTo>
                    <a:pt x="547484" y="138430"/>
                  </a:lnTo>
                  <a:lnTo>
                    <a:pt x="547954" y="142240"/>
                  </a:lnTo>
                  <a:lnTo>
                    <a:pt x="549783" y="148590"/>
                  </a:lnTo>
                  <a:lnTo>
                    <a:pt x="553161" y="153670"/>
                  </a:lnTo>
                  <a:lnTo>
                    <a:pt x="556374" y="160020"/>
                  </a:lnTo>
                  <a:lnTo>
                    <a:pt x="561009" y="165100"/>
                  </a:lnTo>
                  <a:lnTo>
                    <a:pt x="565924" y="171450"/>
                  </a:lnTo>
                  <a:lnTo>
                    <a:pt x="581164" y="186690"/>
                  </a:lnTo>
                  <a:lnTo>
                    <a:pt x="588111" y="193040"/>
                  </a:lnTo>
                  <a:lnTo>
                    <a:pt x="593775" y="199390"/>
                  </a:lnTo>
                  <a:lnTo>
                    <a:pt x="593725" y="198120"/>
                  </a:lnTo>
                  <a:lnTo>
                    <a:pt x="598347" y="200660"/>
                  </a:lnTo>
                  <a:lnTo>
                    <a:pt x="598220" y="201472"/>
                  </a:lnTo>
                  <a:lnTo>
                    <a:pt x="600062" y="203200"/>
                  </a:lnTo>
                  <a:lnTo>
                    <a:pt x="604951" y="207010"/>
                  </a:lnTo>
                  <a:lnTo>
                    <a:pt x="608418" y="208280"/>
                  </a:lnTo>
                  <a:lnTo>
                    <a:pt x="614375" y="209550"/>
                  </a:lnTo>
                  <a:lnTo>
                    <a:pt x="625449" y="209550"/>
                  </a:lnTo>
                  <a:lnTo>
                    <a:pt x="635482" y="208280"/>
                  </a:lnTo>
                  <a:lnTo>
                    <a:pt x="642734" y="208280"/>
                  </a:lnTo>
                  <a:lnTo>
                    <a:pt x="663968" y="204470"/>
                  </a:lnTo>
                  <a:lnTo>
                    <a:pt x="668616" y="204470"/>
                  </a:lnTo>
                  <a:lnTo>
                    <a:pt x="673201" y="203200"/>
                  </a:lnTo>
                  <a:lnTo>
                    <a:pt x="682688" y="203200"/>
                  </a:lnTo>
                  <a:lnTo>
                    <a:pt x="687590" y="201930"/>
                  </a:lnTo>
                  <a:lnTo>
                    <a:pt x="710438" y="201930"/>
                  </a:lnTo>
                  <a:lnTo>
                    <a:pt x="710463" y="203200"/>
                  </a:lnTo>
                  <a:lnTo>
                    <a:pt x="711517" y="204470"/>
                  </a:lnTo>
                  <a:lnTo>
                    <a:pt x="713828" y="208280"/>
                  </a:lnTo>
                  <a:lnTo>
                    <a:pt x="714552" y="209550"/>
                  </a:lnTo>
                  <a:lnTo>
                    <a:pt x="716026" y="213360"/>
                  </a:lnTo>
                  <a:lnTo>
                    <a:pt x="718705" y="218440"/>
                  </a:lnTo>
                  <a:lnTo>
                    <a:pt x="721906" y="226060"/>
                  </a:lnTo>
                  <a:lnTo>
                    <a:pt x="724128" y="227330"/>
                  </a:lnTo>
                  <a:lnTo>
                    <a:pt x="726414" y="228600"/>
                  </a:lnTo>
                  <a:lnTo>
                    <a:pt x="728649" y="231140"/>
                  </a:lnTo>
                  <a:lnTo>
                    <a:pt x="730834" y="233680"/>
                  </a:lnTo>
                  <a:lnTo>
                    <a:pt x="733031" y="243840"/>
                  </a:lnTo>
                  <a:lnTo>
                    <a:pt x="728827" y="240030"/>
                  </a:lnTo>
                  <a:lnTo>
                    <a:pt x="730554" y="243840"/>
                  </a:lnTo>
                  <a:lnTo>
                    <a:pt x="732167" y="246380"/>
                  </a:lnTo>
                  <a:lnTo>
                    <a:pt x="735139" y="254000"/>
                  </a:lnTo>
                  <a:lnTo>
                    <a:pt x="737933" y="260350"/>
                  </a:lnTo>
                  <a:lnTo>
                    <a:pt x="738289" y="261391"/>
                  </a:lnTo>
                  <a:lnTo>
                    <a:pt x="738365" y="261620"/>
                  </a:lnTo>
                  <a:lnTo>
                    <a:pt x="738060" y="261620"/>
                  </a:lnTo>
                  <a:lnTo>
                    <a:pt x="737552" y="262890"/>
                  </a:lnTo>
                  <a:lnTo>
                    <a:pt x="736168" y="265430"/>
                  </a:lnTo>
                  <a:lnTo>
                    <a:pt x="728433" y="271780"/>
                  </a:lnTo>
                  <a:lnTo>
                    <a:pt x="722757" y="275590"/>
                  </a:lnTo>
                  <a:lnTo>
                    <a:pt x="717435" y="279400"/>
                  </a:lnTo>
                  <a:lnTo>
                    <a:pt x="709637" y="285750"/>
                  </a:lnTo>
                  <a:lnTo>
                    <a:pt x="701941" y="290830"/>
                  </a:lnTo>
                  <a:lnTo>
                    <a:pt x="694436" y="297180"/>
                  </a:lnTo>
                  <a:lnTo>
                    <a:pt x="688479" y="302399"/>
                  </a:lnTo>
                  <a:lnTo>
                    <a:pt x="688022" y="300990"/>
                  </a:lnTo>
                  <a:lnTo>
                    <a:pt x="690638" y="299720"/>
                  </a:lnTo>
                  <a:lnTo>
                    <a:pt x="688962" y="299720"/>
                  </a:lnTo>
                  <a:lnTo>
                    <a:pt x="686854" y="300990"/>
                  </a:lnTo>
                  <a:lnTo>
                    <a:pt x="684606" y="303530"/>
                  </a:lnTo>
                  <a:lnTo>
                    <a:pt x="682358" y="304800"/>
                  </a:lnTo>
                  <a:lnTo>
                    <a:pt x="680021" y="307340"/>
                  </a:lnTo>
                  <a:lnTo>
                    <a:pt x="677913" y="309918"/>
                  </a:lnTo>
                  <a:lnTo>
                    <a:pt x="673735" y="313690"/>
                  </a:lnTo>
                  <a:lnTo>
                    <a:pt x="670877" y="317500"/>
                  </a:lnTo>
                  <a:lnTo>
                    <a:pt x="671309" y="318770"/>
                  </a:lnTo>
                  <a:lnTo>
                    <a:pt x="667499" y="322580"/>
                  </a:lnTo>
                  <a:lnTo>
                    <a:pt x="669518" y="318770"/>
                  </a:lnTo>
                  <a:lnTo>
                    <a:pt x="666737" y="321310"/>
                  </a:lnTo>
                  <a:lnTo>
                    <a:pt x="663803" y="323850"/>
                  </a:lnTo>
                  <a:lnTo>
                    <a:pt x="661504" y="328930"/>
                  </a:lnTo>
                  <a:lnTo>
                    <a:pt x="659955" y="332740"/>
                  </a:lnTo>
                  <a:lnTo>
                    <a:pt x="659282" y="335280"/>
                  </a:lnTo>
                  <a:lnTo>
                    <a:pt x="658685" y="337820"/>
                  </a:lnTo>
                  <a:lnTo>
                    <a:pt x="658063" y="339090"/>
                  </a:lnTo>
                  <a:lnTo>
                    <a:pt x="657644" y="341630"/>
                  </a:lnTo>
                  <a:lnTo>
                    <a:pt x="657161" y="342900"/>
                  </a:lnTo>
                  <a:lnTo>
                    <a:pt x="656018" y="344220"/>
                  </a:lnTo>
                  <a:lnTo>
                    <a:pt x="655154" y="347980"/>
                  </a:lnTo>
                  <a:lnTo>
                    <a:pt x="655078" y="349250"/>
                  </a:lnTo>
                  <a:lnTo>
                    <a:pt x="655015" y="350520"/>
                  </a:lnTo>
                  <a:lnTo>
                    <a:pt x="654710" y="353060"/>
                  </a:lnTo>
                  <a:lnTo>
                    <a:pt x="654608" y="354330"/>
                  </a:lnTo>
                  <a:lnTo>
                    <a:pt x="654494" y="355600"/>
                  </a:lnTo>
                  <a:lnTo>
                    <a:pt x="654392" y="356870"/>
                  </a:lnTo>
                  <a:lnTo>
                    <a:pt x="654278" y="358140"/>
                  </a:lnTo>
                  <a:lnTo>
                    <a:pt x="654621" y="360680"/>
                  </a:lnTo>
                  <a:lnTo>
                    <a:pt x="655599" y="359410"/>
                  </a:lnTo>
                  <a:lnTo>
                    <a:pt x="655485" y="361950"/>
                  </a:lnTo>
                  <a:lnTo>
                    <a:pt x="655370" y="364490"/>
                  </a:lnTo>
                  <a:lnTo>
                    <a:pt x="655345" y="370840"/>
                  </a:lnTo>
                  <a:lnTo>
                    <a:pt x="655624" y="375920"/>
                  </a:lnTo>
                  <a:lnTo>
                    <a:pt x="655701" y="377190"/>
                  </a:lnTo>
                  <a:lnTo>
                    <a:pt x="656386" y="386080"/>
                  </a:lnTo>
                  <a:lnTo>
                    <a:pt x="656488" y="389890"/>
                  </a:lnTo>
                  <a:lnTo>
                    <a:pt x="656551" y="392671"/>
                  </a:lnTo>
                  <a:lnTo>
                    <a:pt x="656386" y="392239"/>
                  </a:lnTo>
                  <a:lnTo>
                    <a:pt x="656209" y="391668"/>
                  </a:lnTo>
                  <a:lnTo>
                    <a:pt x="655967" y="391350"/>
                  </a:lnTo>
                  <a:lnTo>
                    <a:pt x="655789" y="399694"/>
                  </a:lnTo>
                  <a:lnTo>
                    <a:pt x="656285" y="397484"/>
                  </a:lnTo>
                  <a:lnTo>
                    <a:pt x="656501" y="395135"/>
                  </a:lnTo>
                  <a:lnTo>
                    <a:pt x="656551" y="393141"/>
                  </a:lnTo>
                  <a:lnTo>
                    <a:pt x="656577" y="393700"/>
                  </a:lnTo>
                  <a:lnTo>
                    <a:pt x="657872" y="396240"/>
                  </a:lnTo>
                  <a:lnTo>
                    <a:pt x="658037" y="400050"/>
                  </a:lnTo>
                  <a:lnTo>
                    <a:pt x="658355" y="406400"/>
                  </a:lnTo>
                  <a:lnTo>
                    <a:pt x="658444" y="407670"/>
                  </a:lnTo>
                  <a:lnTo>
                    <a:pt x="658520" y="408940"/>
                  </a:lnTo>
                  <a:lnTo>
                    <a:pt x="658596" y="410210"/>
                  </a:lnTo>
                  <a:lnTo>
                    <a:pt x="658837" y="411480"/>
                  </a:lnTo>
                  <a:lnTo>
                    <a:pt x="658939" y="412750"/>
                  </a:lnTo>
                  <a:lnTo>
                    <a:pt x="659104" y="412750"/>
                  </a:lnTo>
                  <a:lnTo>
                    <a:pt x="660031" y="416560"/>
                  </a:lnTo>
                  <a:lnTo>
                    <a:pt x="661073" y="417830"/>
                  </a:lnTo>
                  <a:lnTo>
                    <a:pt x="660285" y="417830"/>
                  </a:lnTo>
                  <a:lnTo>
                    <a:pt x="662444" y="425450"/>
                  </a:lnTo>
                  <a:lnTo>
                    <a:pt x="667664" y="430530"/>
                  </a:lnTo>
                  <a:lnTo>
                    <a:pt x="668934" y="431800"/>
                  </a:lnTo>
                  <a:lnTo>
                    <a:pt x="670407" y="434340"/>
                  </a:lnTo>
                  <a:lnTo>
                    <a:pt x="672719" y="435610"/>
                  </a:lnTo>
                  <a:lnTo>
                    <a:pt x="674357" y="436880"/>
                  </a:lnTo>
                  <a:lnTo>
                    <a:pt x="676402" y="438150"/>
                  </a:lnTo>
                  <a:lnTo>
                    <a:pt x="679094" y="440690"/>
                  </a:lnTo>
                  <a:lnTo>
                    <a:pt x="681596" y="441960"/>
                  </a:lnTo>
                  <a:lnTo>
                    <a:pt x="683399" y="443230"/>
                  </a:lnTo>
                  <a:lnTo>
                    <a:pt x="680707" y="441960"/>
                  </a:lnTo>
                  <a:lnTo>
                    <a:pt x="688301" y="447040"/>
                  </a:lnTo>
                  <a:lnTo>
                    <a:pt x="685038" y="447040"/>
                  </a:lnTo>
                  <a:lnTo>
                    <a:pt x="692315" y="452120"/>
                  </a:lnTo>
                  <a:lnTo>
                    <a:pt x="699401" y="455930"/>
                  </a:lnTo>
                  <a:lnTo>
                    <a:pt x="699046" y="454660"/>
                  </a:lnTo>
                  <a:lnTo>
                    <a:pt x="704710" y="461010"/>
                  </a:lnTo>
                  <a:lnTo>
                    <a:pt x="712012" y="464820"/>
                  </a:lnTo>
                  <a:lnTo>
                    <a:pt x="718502" y="468630"/>
                  </a:lnTo>
                  <a:lnTo>
                    <a:pt x="724827" y="471170"/>
                  </a:lnTo>
                  <a:lnTo>
                    <a:pt x="731177" y="474980"/>
                  </a:lnTo>
                  <a:lnTo>
                    <a:pt x="732409" y="478790"/>
                  </a:lnTo>
                  <a:lnTo>
                    <a:pt x="736917" y="482600"/>
                  </a:lnTo>
                  <a:lnTo>
                    <a:pt x="739635" y="485140"/>
                  </a:lnTo>
                  <a:lnTo>
                    <a:pt x="740359" y="488950"/>
                  </a:lnTo>
                  <a:lnTo>
                    <a:pt x="740765" y="490220"/>
                  </a:lnTo>
                  <a:lnTo>
                    <a:pt x="740702" y="492760"/>
                  </a:lnTo>
                  <a:lnTo>
                    <a:pt x="739838" y="495300"/>
                  </a:lnTo>
                  <a:lnTo>
                    <a:pt x="739521" y="496570"/>
                  </a:lnTo>
                  <a:lnTo>
                    <a:pt x="738136" y="500380"/>
                  </a:lnTo>
                  <a:lnTo>
                    <a:pt x="737654" y="501650"/>
                  </a:lnTo>
                  <a:lnTo>
                    <a:pt x="737311" y="502920"/>
                  </a:lnTo>
                  <a:lnTo>
                    <a:pt x="737044" y="502920"/>
                  </a:lnTo>
                  <a:lnTo>
                    <a:pt x="736015" y="506730"/>
                  </a:lnTo>
                  <a:lnTo>
                    <a:pt x="735888" y="508000"/>
                  </a:lnTo>
                  <a:lnTo>
                    <a:pt x="735761" y="509270"/>
                  </a:lnTo>
                  <a:lnTo>
                    <a:pt x="734618" y="511810"/>
                  </a:lnTo>
                  <a:lnTo>
                    <a:pt x="731799" y="520700"/>
                  </a:lnTo>
                  <a:lnTo>
                    <a:pt x="729881" y="525780"/>
                  </a:lnTo>
                  <a:lnTo>
                    <a:pt x="727938" y="532130"/>
                  </a:lnTo>
                  <a:lnTo>
                    <a:pt x="725678" y="537210"/>
                  </a:lnTo>
                  <a:lnTo>
                    <a:pt x="724471" y="535940"/>
                  </a:lnTo>
                  <a:lnTo>
                    <a:pt x="726960" y="530860"/>
                  </a:lnTo>
                  <a:lnTo>
                    <a:pt x="731278" y="518160"/>
                  </a:lnTo>
                  <a:lnTo>
                    <a:pt x="733285" y="513080"/>
                  </a:lnTo>
                  <a:lnTo>
                    <a:pt x="731558" y="513080"/>
                  </a:lnTo>
                  <a:lnTo>
                    <a:pt x="729246" y="520700"/>
                  </a:lnTo>
                  <a:lnTo>
                    <a:pt x="727189" y="527050"/>
                  </a:lnTo>
                  <a:lnTo>
                    <a:pt x="725182" y="533400"/>
                  </a:lnTo>
                  <a:lnTo>
                    <a:pt x="722998" y="539750"/>
                  </a:lnTo>
                  <a:lnTo>
                    <a:pt x="719709" y="547370"/>
                  </a:lnTo>
                  <a:lnTo>
                    <a:pt x="716127" y="551180"/>
                  </a:lnTo>
                  <a:lnTo>
                    <a:pt x="705878" y="551180"/>
                  </a:lnTo>
                  <a:lnTo>
                    <a:pt x="707339" y="549910"/>
                  </a:lnTo>
                  <a:lnTo>
                    <a:pt x="709574" y="549910"/>
                  </a:lnTo>
                  <a:lnTo>
                    <a:pt x="710158" y="548640"/>
                  </a:lnTo>
                  <a:lnTo>
                    <a:pt x="706094" y="549910"/>
                  </a:lnTo>
                  <a:lnTo>
                    <a:pt x="695769" y="549910"/>
                  </a:lnTo>
                  <a:lnTo>
                    <a:pt x="690575" y="548640"/>
                  </a:lnTo>
                  <a:lnTo>
                    <a:pt x="685355" y="548640"/>
                  </a:lnTo>
                  <a:lnTo>
                    <a:pt x="665010" y="544830"/>
                  </a:lnTo>
                  <a:lnTo>
                    <a:pt x="660107" y="544830"/>
                  </a:lnTo>
                  <a:lnTo>
                    <a:pt x="645312" y="541020"/>
                  </a:lnTo>
                  <a:lnTo>
                    <a:pt x="645515" y="542378"/>
                  </a:lnTo>
                  <a:lnTo>
                    <a:pt x="649681" y="542378"/>
                  </a:lnTo>
                  <a:lnTo>
                    <a:pt x="652386" y="543560"/>
                  </a:lnTo>
                  <a:lnTo>
                    <a:pt x="648271" y="544830"/>
                  </a:lnTo>
                  <a:lnTo>
                    <a:pt x="632002" y="544830"/>
                  </a:lnTo>
                  <a:lnTo>
                    <a:pt x="635596" y="543560"/>
                  </a:lnTo>
                  <a:lnTo>
                    <a:pt x="630986" y="542378"/>
                  </a:lnTo>
                  <a:lnTo>
                    <a:pt x="616064" y="542378"/>
                  </a:lnTo>
                  <a:lnTo>
                    <a:pt x="615784" y="542378"/>
                  </a:lnTo>
                  <a:lnTo>
                    <a:pt x="613537" y="542378"/>
                  </a:lnTo>
                  <a:lnTo>
                    <a:pt x="612089" y="543560"/>
                  </a:lnTo>
                  <a:lnTo>
                    <a:pt x="611111" y="543560"/>
                  </a:lnTo>
                  <a:lnTo>
                    <a:pt x="611657" y="542378"/>
                  </a:lnTo>
                  <a:lnTo>
                    <a:pt x="611530" y="542378"/>
                  </a:lnTo>
                  <a:lnTo>
                    <a:pt x="613981" y="541020"/>
                  </a:lnTo>
                  <a:lnTo>
                    <a:pt x="611822" y="541020"/>
                  </a:lnTo>
                  <a:lnTo>
                    <a:pt x="609828" y="542378"/>
                  </a:lnTo>
                  <a:lnTo>
                    <a:pt x="608647" y="543560"/>
                  </a:lnTo>
                  <a:lnTo>
                    <a:pt x="607580" y="544830"/>
                  </a:lnTo>
                  <a:lnTo>
                    <a:pt x="604304" y="546201"/>
                  </a:lnTo>
                  <a:lnTo>
                    <a:pt x="604494" y="546201"/>
                  </a:lnTo>
                  <a:lnTo>
                    <a:pt x="603758" y="547370"/>
                  </a:lnTo>
                  <a:lnTo>
                    <a:pt x="601408" y="549910"/>
                  </a:lnTo>
                  <a:lnTo>
                    <a:pt x="599884" y="551180"/>
                  </a:lnTo>
                  <a:lnTo>
                    <a:pt x="594715" y="556260"/>
                  </a:lnTo>
                  <a:lnTo>
                    <a:pt x="594385" y="555205"/>
                  </a:lnTo>
                  <a:lnTo>
                    <a:pt x="593940" y="555205"/>
                  </a:lnTo>
                  <a:lnTo>
                    <a:pt x="592264" y="557530"/>
                  </a:lnTo>
                  <a:lnTo>
                    <a:pt x="588086" y="562610"/>
                  </a:lnTo>
                  <a:lnTo>
                    <a:pt x="581342" y="568960"/>
                  </a:lnTo>
                  <a:lnTo>
                    <a:pt x="597484" y="568960"/>
                  </a:lnTo>
                  <a:lnTo>
                    <a:pt x="601294" y="563880"/>
                  </a:lnTo>
                  <a:lnTo>
                    <a:pt x="605447" y="561340"/>
                  </a:lnTo>
                  <a:lnTo>
                    <a:pt x="611263" y="556260"/>
                  </a:lnTo>
                  <a:lnTo>
                    <a:pt x="612470" y="555205"/>
                  </a:lnTo>
                  <a:lnTo>
                    <a:pt x="614959" y="555205"/>
                  </a:lnTo>
                  <a:lnTo>
                    <a:pt x="608584" y="558888"/>
                  </a:lnTo>
                  <a:lnTo>
                    <a:pt x="608799" y="558888"/>
                  </a:lnTo>
                  <a:lnTo>
                    <a:pt x="609536" y="560070"/>
                  </a:lnTo>
                  <a:lnTo>
                    <a:pt x="611873" y="560070"/>
                  </a:lnTo>
                  <a:lnTo>
                    <a:pt x="614756" y="558888"/>
                  </a:lnTo>
                  <a:lnTo>
                    <a:pt x="614083" y="560070"/>
                  </a:lnTo>
                  <a:lnTo>
                    <a:pt x="615518" y="558888"/>
                  </a:lnTo>
                  <a:lnTo>
                    <a:pt x="617791" y="558888"/>
                  </a:lnTo>
                  <a:lnTo>
                    <a:pt x="618490" y="557530"/>
                  </a:lnTo>
                  <a:lnTo>
                    <a:pt x="620128" y="557530"/>
                  </a:lnTo>
                  <a:lnTo>
                    <a:pt x="620229" y="557123"/>
                  </a:lnTo>
                  <a:lnTo>
                    <a:pt x="620344" y="556704"/>
                  </a:lnTo>
                  <a:lnTo>
                    <a:pt x="620458" y="556260"/>
                  </a:lnTo>
                  <a:lnTo>
                    <a:pt x="621030" y="556260"/>
                  </a:lnTo>
                  <a:lnTo>
                    <a:pt x="621919" y="555205"/>
                  </a:lnTo>
                  <a:lnTo>
                    <a:pt x="623150" y="553720"/>
                  </a:lnTo>
                  <a:lnTo>
                    <a:pt x="630186" y="553720"/>
                  </a:lnTo>
                  <a:lnTo>
                    <a:pt x="628078" y="555205"/>
                  </a:lnTo>
                  <a:lnTo>
                    <a:pt x="629196" y="555205"/>
                  </a:lnTo>
                  <a:lnTo>
                    <a:pt x="633222" y="556260"/>
                  </a:lnTo>
                  <a:lnTo>
                    <a:pt x="635622" y="556260"/>
                  </a:lnTo>
                  <a:lnTo>
                    <a:pt x="630897" y="555205"/>
                  </a:lnTo>
                  <a:lnTo>
                    <a:pt x="629437" y="555205"/>
                  </a:lnTo>
                  <a:lnTo>
                    <a:pt x="632955" y="553720"/>
                  </a:lnTo>
                  <a:lnTo>
                    <a:pt x="638644" y="553720"/>
                  </a:lnTo>
                  <a:lnTo>
                    <a:pt x="648081" y="556260"/>
                  </a:lnTo>
                  <a:lnTo>
                    <a:pt x="649122" y="555205"/>
                  </a:lnTo>
                  <a:lnTo>
                    <a:pt x="648296" y="555205"/>
                  </a:lnTo>
                  <a:lnTo>
                    <a:pt x="650925" y="553720"/>
                  </a:lnTo>
                  <a:lnTo>
                    <a:pt x="656628" y="555205"/>
                  </a:lnTo>
                  <a:lnTo>
                    <a:pt x="656831" y="555205"/>
                  </a:lnTo>
                  <a:lnTo>
                    <a:pt x="658837" y="556260"/>
                  </a:lnTo>
                  <a:lnTo>
                    <a:pt x="661111" y="556704"/>
                  </a:lnTo>
                  <a:lnTo>
                    <a:pt x="657009" y="555205"/>
                  </a:lnTo>
                  <a:lnTo>
                    <a:pt x="662952" y="556260"/>
                  </a:lnTo>
                  <a:lnTo>
                    <a:pt x="663219" y="557123"/>
                  </a:lnTo>
                  <a:lnTo>
                    <a:pt x="665226" y="557530"/>
                  </a:lnTo>
                  <a:lnTo>
                    <a:pt x="672541" y="558888"/>
                  </a:lnTo>
                  <a:lnTo>
                    <a:pt x="672312" y="558888"/>
                  </a:lnTo>
                  <a:lnTo>
                    <a:pt x="679399" y="561340"/>
                  </a:lnTo>
                  <a:lnTo>
                    <a:pt x="687425" y="561340"/>
                  </a:lnTo>
                  <a:lnTo>
                    <a:pt x="692492" y="562610"/>
                  </a:lnTo>
                  <a:lnTo>
                    <a:pt x="687616" y="563880"/>
                  </a:lnTo>
                  <a:lnTo>
                    <a:pt x="692416" y="565226"/>
                  </a:lnTo>
                  <a:lnTo>
                    <a:pt x="702551" y="565226"/>
                  </a:lnTo>
                  <a:lnTo>
                    <a:pt x="707466" y="563880"/>
                  </a:lnTo>
                  <a:lnTo>
                    <a:pt x="712990" y="562610"/>
                  </a:lnTo>
                  <a:lnTo>
                    <a:pt x="717867" y="560070"/>
                  </a:lnTo>
                  <a:lnTo>
                    <a:pt x="710450" y="562610"/>
                  </a:lnTo>
                  <a:lnTo>
                    <a:pt x="702627" y="563880"/>
                  </a:lnTo>
                  <a:lnTo>
                    <a:pt x="698652" y="562610"/>
                  </a:lnTo>
                  <a:lnTo>
                    <a:pt x="702906" y="561835"/>
                  </a:lnTo>
                  <a:lnTo>
                    <a:pt x="701662" y="561340"/>
                  </a:lnTo>
                  <a:lnTo>
                    <a:pt x="703211" y="561784"/>
                  </a:lnTo>
                  <a:lnTo>
                    <a:pt x="705612" y="561340"/>
                  </a:lnTo>
                  <a:lnTo>
                    <a:pt x="705040" y="562292"/>
                  </a:lnTo>
                  <a:lnTo>
                    <a:pt x="727430" y="551180"/>
                  </a:lnTo>
                  <a:lnTo>
                    <a:pt x="728713" y="549910"/>
                  </a:lnTo>
                  <a:lnTo>
                    <a:pt x="731862" y="552475"/>
                  </a:lnTo>
                  <a:lnTo>
                    <a:pt x="732002" y="552259"/>
                  </a:lnTo>
                  <a:lnTo>
                    <a:pt x="734250" y="549910"/>
                  </a:lnTo>
                  <a:lnTo>
                    <a:pt x="737781" y="546201"/>
                  </a:lnTo>
                  <a:lnTo>
                    <a:pt x="737958" y="545833"/>
                  </a:lnTo>
                  <a:lnTo>
                    <a:pt x="739952" y="538480"/>
                  </a:lnTo>
                  <a:lnTo>
                    <a:pt x="740333" y="537210"/>
                  </a:lnTo>
                  <a:lnTo>
                    <a:pt x="742251" y="530860"/>
                  </a:lnTo>
                  <a:lnTo>
                    <a:pt x="745655" y="520700"/>
                  </a:lnTo>
                  <a:lnTo>
                    <a:pt x="746290" y="518160"/>
                  </a:lnTo>
                  <a:lnTo>
                    <a:pt x="746975" y="515620"/>
                  </a:lnTo>
                  <a:lnTo>
                    <a:pt x="747763" y="514350"/>
                  </a:lnTo>
                  <a:lnTo>
                    <a:pt x="748245" y="513080"/>
                  </a:lnTo>
                  <a:lnTo>
                    <a:pt x="748728" y="511810"/>
                  </a:lnTo>
                  <a:lnTo>
                    <a:pt x="749350" y="509270"/>
                  </a:lnTo>
                  <a:lnTo>
                    <a:pt x="750074" y="506730"/>
                  </a:lnTo>
                  <a:lnTo>
                    <a:pt x="749312" y="508000"/>
                  </a:lnTo>
                  <a:lnTo>
                    <a:pt x="748626" y="510540"/>
                  </a:lnTo>
                  <a:lnTo>
                    <a:pt x="747509" y="513080"/>
                  </a:lnTo>
                  <a:lnTo>
                    <a:pt x="747382" y="511810"/>
                  </a:lnTo>
                  <a:lnTo>
                    <a:pt x="748042" y="508000"/>
                  </a:lnTo>
                  <a:lnTo>
                    <a:pt x="749058" y="505460"/>
                  </a:lnTo>
                  <a:lnTo>
                    <a:pt x="750633" y="502920"/>
                  </a:lnTo>
                  <a:lnTo>
                    <a:pt x="752754" y="497840"/>
                  </a:lnTo>
                  <a:lnTo>
                    <a:pt x="752830" y="496570"/>
                  </a:lnTo>
                  <a:lnTo>
                    <a:pt x="752919" y="495300"/>
                  </a:lnTo>
                  <a:lnTo>
                    <a:pt x="752995" y="494030"/>
                  </a:lnTo>
                  <a:lnTo>
                    <a:pt x="754240" y="495300"/>
                  </a:lnTo>
                  <a:lnTo>
                    <a:pt x="754595" y="494030"/>
                  </a:lnTo>
                  <a:lnTo>
                    <a:pt x="755675" y="490220"/>
                  </a:lnTo>
                  <a:lnTo>
                    <a:pt x="755751" y="488950"/>
                  </a:lnTo>
                  <a:lnTo>
                    <a:pt x="755827" y="487680"/>
                  </a:lnTo>
                  <a:lnTo>
                    <a:pt x="755904" y="486410"/>
                  </a:lnTo>
                  <a:close/>
                </a:path>
              </a:pathLst>
            </a:custGeom>
            <a:solidFill>
              <a:srgbClr val="B5D8CC"/>
            </a:solidFill>
          </p:spPr>
          <p:txBody>
            <a:bodyPr wrap="square" lIns="0" tIns="0" rIns="0" bIns="0" rtlCol="0"/>
            <a:lstStyle/>
            <a:p>
              <a:endParaRPr sz="1092"/>
            </a:p>
          </p:txBody>
        </p:sp>
        <p:sp>
          <p:nvSpPr>
            <p:cNvPr id="31" name="object 16">
              <a:extLst>
                <a:ext uri="{FF2B5EF4-FFF2-40B4-BE49-F238E27FC236}">
                  <a16:creationId xmlns:a16="http://schemas.microsoft.com/office/drawing/2014/main" id="{54762339-AEA6-9950-3BB8-B5BEB9F08BEC}"/>
                </a:ext>
              </a:extLst>
            </p:cNvPr>
            <p:cNvSpPr/>
            <p:nvPr/>
          </p:nvSpPr>
          <p:spPr>
            <a:xfrm>
              <a:off x="8456100" y="5401384"/>
              <a:ext cx="391611" cy="245671"/>
            </a:xfrm>
            <a:custGeom>
              <a:avLst/>
              <a:gdLst/>
              <a:ahLst/>
              <a:cxnLst/>
              <a:rect l="l" t="t" r="r" b="b"/>
              <a:pathLst>
                <a:path w="645794" h="405129">
                  <a:moveTo>
                    <a:pt x="3200" y="321043"/>
                  </a:moveTo>
                  <a:lnTo>
                    <a:pt x="2870" y="320382"/>
                  </a:lnTo>
                  <a:lnTo>
                    <a:pt x="2565" y="319722"/>
                  </a:lnTo>
                  <a:lnTo>
                    <a:pt x="2311" y="319036"/>
                  </a:lnTo>
                  <a:lnTo>
                    <a:pt x="685" y="320027"/>
                  </a:lnTo>
                  <a:lnTo>
                    <a:pt x="0" y="322859"/>
                  </a:lnTo>
                  <a:lnTo>
                    <a:pt x="3200" y="321043"/>
                  </a:lnTo>
                  <a:close/>
                </a:path>
                <a:path w="645794" h="405129">
                  <a:moveTo>
                    <a:pt x="74599" y="294614"/>
                  </a:moveTo>
                  <a:lnTo>
                    <a:pt x="73063" y="294995"/>
                  </a:lnTo>
                  <a:lnTo>
                    <a:pt x="71297" y="294703"/>
                  </a:lnTo>
                  <a:lnTo>
                    <a:pt x="70624" y="295236"/>
                  </a:lnTo>
                  <a:lnTo>
                    <a:pt x="71704" y="296024"/>
                  </a:lnTo>
                  <a:lnTo>
                    <a:pt x="73799" y="296037"/>
                  </a:lnTo>
                  <a:lnTo>
                    <a:pt x="74599" y="294614"/>
                  </a:lnTo>
                  <a:close/>
                </a:path>
                <a:path w="645794" h="405129">
                  <a:moveTo>
                    <a:pt x="184912" y="343890"/>
                  </a:moveTo>
                  <a:lnTo>
                    <a:pt x="184315" y="344995"/>
                  </a:lnTo>
                  <a:lnTo>
                    <a:pt x="184480" y="346583"/>
                  </a:lnTo>
                  <a:lnTo>
                    <a:pt x="184912" y="343890"/>
                  </a:lnTo>
                  <a:close/>
                </a:path>
                <a:path w="645794" h="405129">
                  <a:moveTo>
                    <a:pt x="334403" y="80886"/>
                  </a:moveTo>
                  <a:lnTo>
                    <a:pt x="333057" y="79184"/>
                  </a:lnTo>
                  <a:lnTo>
                    <a:pt x="332320" y="78955"/>
                  </a:lnTo>
                  <a:lnTo>
                    <a:pt x="331165" y="79717"/>
                  </a:lnTo>
                  <a:lnTo>
                    <a:pt x="331914" y="80860"/>
                  </a:lnTo>
                  <a:lnTo>
                    <a:pt x="334403" y="80886"/>
                  </a:lnTo>
                  <a:close/>
                </a:path>
                <a:path w="645794" h="405129">
                  <a:moveTo>
                    <a:pt x="336067" y="95250"/>
                  </a:moveTo>
                  <a:lnTo>
                    <a:pt x="336054" y="93980"/>
                  </a:lnTo>
                  <a:lnTo>
                    <a:pt x="335622" y="93980"/>
                  </a:lnTo>
                  <a:lnTo>
                    <a:pt x="336067" y="95250"/>
                  </a:lnTo>
                  <a:close/>
                </a:path>
                <a:path w="645794" h="405129">
                  <a:moveTo>
                    <a:pt x="338188" y="89446"/>
                  </a:moveTo>
                  <a:lnTo>
                    <a:pt x="335546" y="88811"/>
                  </a:lnTo>
                  <a:lnTo>
                    <a:pt x="336270" y="88125"/>
                  </a:lnTo>
                  <a:lnTo>
                    <a:pt x="333197" y="87541"/>
                  </a:lnTo>
                  <a:lnTo>
                    <a:pt x="332447" y="86385"/>
                  </a:lnTo>
                  <a:lnTo>
                    <a:pt x="333006" y="85090"/>
                  </a:lnTo>
                  <a:lnTo>
                    <a:pt x="333870" y="84988"/>
                  </a:lnTo>
                  <a:lnTo>
                    <a:pt x="333146" y="84747"/>
                  </a:lnTo>
                  <a:lnTo>
                    <a:pt x="333552" y="82842"/>
                  </a:lnTo>
                  <a:lnTo>
                    <a:pt x="331952" y="82715"/>
                  </a:lnTo>
                  <a:lnTo>
                    <a:pt x="330962" y="85001"/>
                  </a:lnTo>
                  <a:lnTo>
                    <a:pt x="331711" y="87083"/>
                  </a:lnTo>
                  <a:lnTo>
                    <a:pt x="333946" y="88684"/>
                  </a:lnTo>
                  <a:lnTo>
                    <a:pt x="333654" y="89344"/>
                  </a:lnTo>
                  <a:lnTo>
                    <a:pt x="332930" y="89115"/>
                  </a:lnTo>
                  <a:lnTo>
                    <a:pt x="332486" y="89166"/>
                  </a:lnTo>
                  <a:lnTo>
                    <a:pt x="334111" y="90220"/>
                  </a:lnTo>
                  <a:lnTo>
                    <a:pt x="336613" y="91186"/>
                  </a:lnTo>
                  <a:lnTo>
                    <a:pt x="338188" y="89446"/>
                  </a:lnTo>
                  <a:close/>
                </a:path>
                <a:path w="645794" h="405129">
                  <a:moveTo>
                    <a:pt x="339344" y="92125"/>
                  </a:moveTo>
                  <a:lnTo>
                    <a:pt x="339166" y="91668"/>
                  </a:lnTo>
                  <a:lnTo>
                    <a:pt x="338988" y="91071"/>
                  </a:lnTo>
                  <a:lnTo>
                    <a:pt x="338353" y="90970"/>
                  </a:lnTo>
                  <a:lnTo>
                    <a:pt x="339344" y="92125"/>
                  </a:lnTo>
                  <a:close/>
                </a:path>
                <a:path w="645794" h="405129">
                  <a:moveTo>
                    <a:pt x="339369" y="112610"/>
                  </a:moveTo>
                  <a:lnTo>
                    <a:pt x="339077" y="112293"/>
                  </a:lnTo>
                  <a:lnTo>
                    <a:pt x="339178" y="112433"/>
                  </a:lnTo>
                  <a:lnTo>
                    <a:pt x="339369" y="112610"/>
                  </a:lnTo>
                  <a:close/>
                </a:path>
                <a:path w="645794" h="405129">
                  <a:moveTo>
                    <a:pt x="339572" y="97002"/>
                  </a:moveTo>
                  <a:lnTo>
                    <a:pt x="339318" y="96520"/>
                  </a:lnTo>
                  <a:lnTo>
                    <a:pt x="338518" y="97853"/>
                  </a:lnTo>
                  <a:lnTo>
                    <a:pt x="339572" y="97002"/>
                  </a:lnTo>
                  <a:close/>
                </a:path>
                <a:path w="645794" h="405129">
                  <a:moveTo>
                    <a:pt x="339826" y="92684"/>
                  </a:moveTo>
                  <a:lnTo>
                    <a:pt x="339344" y="92125"/>
                  </a:lnTo>
                  <a:lnTo>
                    <a:pt x="339458" y="92417"/>
                  </a:lnTo>
                  <a:lnTo>
                    <a:pt x="339585" y="92671"/>
                  </a:lnTo>
                  <a:lnTo>
                    <a:pt x="339826" y="92684"/>
                  </a:lnTo>
                  <a:close/>
                </a:path>
                <a:path w="645794" h="405129">
                  <a:moveTo>
                    <a:pt x="340182" y="96520"/>
                  </a:moveTo>
                  <a:lnTo>
                    <a:pt x="338099" y="92710"/>
                  </a:lnTo>
                  <a:lnTo>
                    <a:pt x="336042" y="92710"/>
                  </a:lnTo>
                  <a:lnTo>
                    <a:pt x="336054" y="93980"/>
                  </a:lnTo>
                  <a:lnTo>
                    <a:pt x="337959" y="93980"/>
                  </a:lnTo>
                  <a:lnTo>
                    <a:pt x="340182" y="96520"/>
                  </a:lnTo>
                  <a:close/>
                </a:path>
                <a:path w="645794" h="405129">
                  <a:moveTo>
                    <a:pt x="340296" y="93243"/>
                  </a:moveTo>
                  <a:lnTo>
                    <a:pt x="340144" y="92633"/>
                  </a:lnTo>
                  <a:lnTo>
                    <a:pt x="340017" y="92697"/>
                  </a:lnTo>
                  <a:lnTo>
                    <a:pt x="339826" y="92684"/>
                  </a:lnTo>
                  <a:lnTo>
                    <a:pt x="340296" y="93243"/>
                  </a:lnTo>
                  <a:close/>
                </a:path>
                <a:path w="645794" h="405129">
                  <a:moveTo>
                    <a:pt x="340753" y="105029"/>
                  </a:moveTo>
                  <a:lnTo>
                    <a:pt x="340144" y="102870"/>
                  </a:lnTo>
                  <a:lnTo>
                    <a:pt x="340182" y="105410"/>
                  </a:lnTo>
                  <a:lnTo>
                    <a:pt x="340753" y="105029"/>
                  </a:lnTo>
                  <a:close/>
                </a:path>
                <a:path w="645794" h="405129">
                  <a:moveTo>
                    <a:pt x="341693" y="99060"/>
                  </a:moveTo>
                  <a:lnTo>
                    <a:pt x="340194" y="96520"/>
                  </a:lnTo>
                  <a:lnTo>
                    <a:pt x="339585" y="97002"/>
                  </a:lnTo>
                  <a:lnTo>
                    <a:pt x="340664" y="99060"/>
                  </a:lnTo>
                  <a:lnTo>
                    <a:pt x="341693" y="99060"/>
                  </a:lnTo>
                  <a:close/>
                </a:path>
                <a:path w="645794" h="405129">
                  <a:moveTo>
                    <a:pt x="342544" y="122872"/>
                  </a:moveTo>
                  <a:lnTo>
                    <a:pt x="342061" y="121920"/>
                  </a:lnTo>
                  <a:lnTo>
                    <a:pt x="342290" y="122872"/>
                  </a:lnTo>
                  <a:lnTo>
                    <a:pt x="342366" y="123190"/>
                  </a:lnTo>
                  <a:lnTo>
                    <a:pt x="342544" y="122872"/>
                  </a:lnTo>
                  <a:close/>
                </a:path>
                <a:path w="645794" h="405129">
                  <a:moveTo>
                    <a:pt x="342963" y="105410"/>
                  </a:moveTo>
                  <a:lnTo>
                    <a:pt x="342112" y="104203"/>
                  </a:lnTo>
                  <a:lnTo>
                    <a:pt x="341960" y="104203"/>
                  </a:lnTo>
                  <a:lnTo>
                    <a:pt x="340753" y="105029"/>
                  </a:lnTo>
                  <a:lnTo>
                    <a:pt x="341210" y="106680"/>
                  </a:lnTo>
                  <a:lnTo>
                    <a:pt x="337997" y="105410"/>
                  </a:lnTo>
                  <a:lnTo>
                    <a:pt x="341541" y="107950"/>
                  </a:lnTo>
                  <a:lnTo>
                    <a:pt x="342277" y="107950"/>
                  </a:lnTo>
                  <a:lnTo>
                    <a:pt x="342620" y="106680"/>
                  </a:lnTo>
                  <a:lnTo>
                    <a:pt x="342963" y="105410"/>
                  </a:lnTo>
                  <a:close/>
                </a:path>
                <a:path w="645794" h="405129">
                  <a:moveTo>
                    <a:pt x="343446" y="104203"/>
                  </a:moveTo>
                  <a:lnTo>
                    <a:pt x="341960" y="101600"/>
                  </a:lnTo>
                  <a:lnTo>
                    <a:pt x="339928" y="100330"/>
                  </a:lnTo>
                  <a:lnTo>
                    <a:pt x="338518" y="97853"/>
                  </a:lnTo>
                  <a:lnTo>
                    <a:pt x="338086" y="97853"/>
                  </a:lnTo>
                  <a:lnTo>
                    <a:pt x="336981" y="96520"/>
                  </a:lnTo>
                  <a:lnTo>
                    <a:pt x="333959" y="100330"/>
                  </a:lnTo>
                  <a:lnTo>
                    <a:pt x="340144" y="102870"/>
                  </a:lnTo>
                  <a:lnTo>
                    <a:pt x="342341" y="102870"/>
                  </a:lnTo>
                  <a:lnTo>
                    <a:pt x="343446" y="104203"/>
                  </a:lnTo>
                  <a:close/>
                </a:path>
                <a:path w="645794" h="405129">
                  <a:moveTo>
                    <a:pt x="344398" y="103924"/>
                  </a:moveTo>
                  <a:lnTo>
                    <a:pt x="344131" y="103555"/>
                  </a:lnTo>
                  <a:lnTo>
                    <a:pt x="343789" y="103276"/>
                  </a:lnTo>
                  <a:lnTo>
                    <a:pt x="343395" y="103060"/>
                  </a:lnTo>
                  <a:lnTo>
                    <a:pt x="343623" y="103378"/>
                  </a:lnTo>
                  <a:lnTo>
                    <a:pt x="343852" y="103670"/>
                  </a:lnTo>
                  <a:lnTo>
                    <a:pt x="344030" y="103987"/>
                  </a:lnTo>
                  <a:lnTo>
                    <a:pt x="344157" y="103974"/>
                  </a:lnTo>
                  <a:lnTo>
                    <a:pt x="344398" y="103924"/>
                  </a:lnTo>
                  <a:close/>
                </a:path>
                <a:path w="645794" h="405129">
                  <a:moveTo>
                    <a:pt x="344436" y="104686"/>
                  </a:moveTo>
                  <a:lnTo>
                    <a:pt x="344043" y="103987"/>
                  </a:lnTo>
                  <a:lnTo>
                    <a:pt x="343750" y="104038"/>
                  </a:lnTo>
                  <a:lnTo>
                    <a:pt x="343484" y="104127"/>
                  </a:lnTo>
                  <a:lnTo>
                    <a:pt x="343395" y="104343"/>
                  </a:lnTo>
                  <a:lnTo>
                    <a:pt x="343903" y="104292"/>
                  </a:lnTo>
                  <a:lnTo>
                    <a:pt x="344195" y="104394"/>
                  </a:lnTo>
                  <a:lnTo>
                    <a:pt x="344436" y="104686"/>
                  </a:lnTo>
                  <a:close/>
                </a:path>
                <a:path w="645794" h="405129">
                  <a:moveTo>
                    <a:pt x="344868" y="105727"/>
                  </a:moveTo>
                  <a:lnTo>
                    <a:pt x="344741" y="105232"/>
                  </a:lnTo>
                  <a:lnTo>
                    <a:pt x="344601" y="104902"/>
                  </a:lnTo>
                  <a:lnTo>
                    <a:pt x="344436" y="104686"/>
                  </a:lnTo>
                  <a:lnTo>
                    <a:pt x="344589" y="105016"/>
                  </a:lnTo>
                  <a:lnTo>
                    <a:pt x="344741" y="105371"/>
                  </a:lnTo>
                  <a:lnTo>
                    <a:pt x="344868" y="105727"/>
                  </a:lnTo>
                  <a:close/>
                </a:path>
                <a:path w="645794" h="405129">
                  <a:moveTo>
                    <a:pt x="345554" y="134937"/>
                  </a:moveTo>
                  <a:lnTo>
                    <a:pt x="344868" y="133629"/>
                  </a:lnTo>
                  <a:lnTo>
                    <a:pt x="344830" y="139522"/>
                  </a:lnTo>
                  <a:lnTo>
                    <a:pt x="345478" y="135394"/>
                  </a:lnTo>
                  <a:lnTo>
                    <a:pt x="345554" y="134937"/>
                  </a:lnTo>
                  <a:close/>
                </a:path>
                <a:path w="645794" h="405129">
                  <a:moveTo>
                    <a:pt x="346532" y="109258"/>
                  </a:moveTo>
                  <a:lnTo>
                    <a:pt x="346354" y="109220"/>
                  </a:lnTo>
                  <a:lnTo>
                    <a:pt x="346113" y="109245"/>
                  </a:lnTo>
                  <a:lnTo>
                    <a:pt x="345808" y="109347"/>
                  </a:lnTo>
                  <a:lnTo>
                    <a:pt x="346532" y="109258"/>
                  </a:lnTo>
                  <a:close/>
                </a:path>
                <a:path w="645794" h="405129">
                  <a:moveTo>
                    <a:pt x="346544" y="133629"/>
                  </a:moveTo>
                  <a:lnTo>
                    <a:pt x="346417" y="133108"/>
                  </a:lnTo>
                  <a:lnTo>
                    <a:pt x="346024" y="131953"/>
                  </a:lnTo>
                  <a:lnTo>
                    <a:pt x="345554" y="134937"/>
                  </a:lnTo>
                  <a:lnTo>
                    <a:pt x="345973" y="134937"/>
                  </a:lnTo>
                  <a:lnTo>
                    <a:pt x="346544" y="133629"/>
                  </a:lnTo>
                  <a:close/>
                </a:path>
                <a:path w="645794" h="405129">
                  <a:moveTo>
                    <a:pt x="347853" y="137325"/>
                  </a:moveTo>
                  <a:lnTo>
                    <a:pt x="346900" y="133629"/>
                  </a:lnTo>
                  <a:lnTo>
                    <a:pt x="346595" y="133629"/>
                  </a:lnTo>
                  <a:lnTo>
                    <a:pt x="347853" y="137325"/>
                  </a:lnTo>
                  <a:close/>
                </a:path>
                <a:path w="645794" h="405129">
                  <a:moveTo>
                    <a:pt x="348170" y="110629"/>
                  </a:moveTo>
                  <a:lnTo>
                    <a:pt x="347433" y="110629"/>
                  </a:lnTo>
                  <a:lnTo>
                    <a:pt x="346379" y="113423"/>
                  </a:lnTo>
                  <a:lnTo>
                    <a:pt x="347751" y="113423"/>
                  </a:lnTo>
                  <a:lnTo>
                    <a:pt x="347611" y="112852"/>
                  </a:lnTo>
                  <a:lnTo>
                    <a:pt x="348170" y="110629"/>
                  </a:lnTo>
                  <a:close/>
                </a:path>
                <a:path w="645794" h="405129">
                  <a:moveTo>
                    <a:pt x="351510" y="147320"/>
                  </a:moveTo>
                  <a:lnTo>
                    <a:pt x="351459" y="143510"/>
                  </a:lnTo>
                  <a:lnTo>
                    <a:pt x="350926" y="147320"/>
                  </a:lnTo>
                  <a:lnTo>
                    <a:pt x="351510" y="147320"/>
                  </a:lnTo>
                  <a:close/>
                </a:path>
                <a:path w="645794" h="405129">
                  <a:moveTo>
                    <a:pt x="351701" y="140970"/>
                  </a:moveTo>
                  <a:lnTo>
                    <a:pt x="351256" y="140335"/>
                  </a:lnTo>
                  <a:lnTo>
                    <a:pt x="349808" y="140970"/>
                  </a:lnTo>
                  <a:lnTo>
                    <a:pt x="351701" y="140970"/>
                  </a:lnTo>
                  <a:close/>
                </a:path>
                <a:path w="645794" h="405129">
                  <a:moveTo>
                    <a:pt x="351891" y="152031"/>
                  </a:moveTo>
                  <a:lnTo>
                    <a:pt x="351853" y="150177"/>
                  </a:lnTo>
                  <a:lnTo>
                    <a:pt x="350659" y="148158"/>
                  </a:lnTo>
                  <a:lnTo>
                    <a:pt x="350850" y="150622"/>
                  </a:lnTo>
                  <a:lnTo>
                    <a:pt x="350405" y="150660"/>
                  </a:lnTo>
                  <a:lnTo>
                    <a:pt x="351586" y="151777"/>
                  </a:lnTo>
                  <a:lnTo>
                    <a:pt x="351891" y="152031"/>
                  </a:lnTo>
                  <a:close/>
                </a:path>
                <a:path w="645794" h="405129">
                  <a:moveTo>
                    <a:pt x="357746" y="135890"/>
                  </a:moveTo>
                  <a:lnTo>
                    <a:pt x="356273" y="133400"/>
                  </a:lnTo>
                  <a:lnTo>
                    <a:pt x="356895" y="135890"/>
                  </a:lnTo>
                  <a:lnTo>
                    <a:pt x="357746" y="135890"/>
                  </a:lnTo>
                  <a:close/>
                </a:path>
                <a:path w="645794" h="405129">
                  <a:moveTo>
                    <a:pt x="360210" y="143510"/>
                  </a:moveTo>
                  <a:lnTo>
                    <a:pt x="359473" y="142240"/>
                  </a:lnTo>
                  <a:lnTo>
                    <a:pt x="359460" y="143103"/>
                  </a:lnTo>
                  <a:lnTo>
                    <a:pt x="360210" y="143510"/>
                  </a:lnTo>
                  <a:close/>
                </a:path>
                <a:path w="645794" h="405129">
                  <a:moveTo>
                    <a:pt x="364147" y="157467"/>
                  </a:moveTo>
                  <a:lnTo>
                    <a:pt x="363905" y="155016"/>
                  </a:lnTo>
                  <a:lnTo>
                    <a:pt x="363931" y="156121"/>
                  </a:lnTo>
                  <a:lnTo>
                    <a:pt x="364032" y="156870"/>
                  </a:lnTo>
                  <a:lnTo>
                    <a:pt x="364147" y="157467"/>
                  </a:lnTo>
                  <a:close/>
                </a:path>
                <a:path w="645794" h="405129">
                  <a:moveTo>
                    <a:pt x="370116" y="198361"/>
                  </a:moveTo>
                  <a:lnTo>
                    <a:pt x="369862" y="198513"/>
                  </a:lnTo>
                  <a:lnTo>
                    <a:pt x="369658" y="198691"/>
                  </a:lnTo>
                  <a:lnTo>
                    <a:pt x="369557" y="198856"/>
                  </a:lnTo>
                  <a:lnTo>
                    <a:pt x="369785" y="198755"/>
                  </a:lnTo>
                  <a:lnTo>
                    <a:pt x="369963" y="198577"/>
                  </a:lnTo>
                  <a:lnTo>
                    <a:pt x="370116" y="198361"/>
                  </a:lnTo>
                  <a:close/>
                </a:path>
                <a:path w="645794" h="405129">
                  <a:moveTo>
                    <a:pt x="370255" y="172466"/>
                  </a:moveTo>
                  <a:lnTo>
                    <a:pt x="370065" y="172796"/>
                  </a:lnTo>
                  <a:lnTo>
                    <a:pt x="369976" y="173126"/>
                  </a:lnTo>
                  <a:lnTo>
                    <a:pt x="370116" y="172986"/>
                  </a:lnTo>
                  <a:lnTo>
                    <a:pt x="370217" y="172783"/>
                  </a:lnTo>
                  <a:lnTo>
                    <a:pt x="370255" y="172466"/>
                  </a:lnTo>
                  <a:close/>
                </a:path>
                <a:path w="645794" h="405129">
                  <a:moveTo>
                    <a:pt x="371043" y="194310"/>
                  </a:moveTo>
                  <a:lnTo>
                    <a:pt x="370586" y="194310"/>
                  </a:lnTo>
                  <a:lnTo>
                    <a:pt x="370319" y="194310"/>
                  </a:lnTo>
                  <a:lnTo>
                    <a:pt x="370751" y="195580"/>
                  </a:lnTo>
                  <a:lnTo>
                    <a:pt x="371043" y="194310"/>
                  </a:lnTo>
                  <a:close/>
                </a:path>
                <a:path w="645794" h="405129">
                  <a:moveTo>
                    <a:pt x="375094" y="182880"/>
                  </a:moveTo>
                  <a:lnTo>
                    <a:pt x="374548" y="182308"/>
                  </a:lnTo>
                  <a:lnTo>
                    <a:pt x="374840" y="182880"/>
                  </a:lnTo>
                  <a:lnTo>
                    <a:pt x="375094" y="182880"/>
                  </a:lnTo>
                  <a:close/>
                </a:path>
                <a:path w="645794" h="405129">
                  <a:moveTo>
                    <a:pt x="379171" y="214668"/>
                  </a:moveTo>
                  <a:lnTo>
                    <a:pt x="378523" y="213575"/>
                  </a:lnTo>
                  <a:lnTo>
                    <a:pt x="378282" y="212521"/>
                  </a:lnTo>
                  <a:lnTo>
                    <a:pt x="378421" y="214820"/>
                  </a:lnTo>
                  <a:lnTo>
                    <a:pt x="379171" y="214668"/>
                  </a:lnTo>
                  <a:close/>
                </a:path>
                <a:path w="645794" h="405129">
                  <a:moveTo>
                    <a:pt x="387235" y="242163"/>
                  </a:moveTo>
                  <a:lnTo>
                    <a:pt x="386969" y="240436"/>
                  </a:lnTo>
                  <a:lnTo>
                    <a:pt x="386321" y="240601"/>
                  </a:lnTo>
                  <a:lnTo>
                    <a:pt x="387235" y="242163"/>
                  </a:lnTo>
                  <a:close/>
                </a:path>
                <a:path w="645794" h="405129">
                  <a:moveTo>
                    <a:pt x="389407" y="244792"/>
                  </a:moveTo>
                  <a:lnTo>
                    <a:pt x="389204" y="244068"/>
                  </a:lnTo>
                  <a:lnTo>
                    <a:pt x="388874" y="243840"/>
                  </a:lnTo>
                  <a:lnTo>
                    <a:pt x="389407" y="244792"/>
                  </a:lnTo>
                  <a:close/>
                </a:path>
                <a:path w="645794" h="405129">
                  <a:moveTo>
                    <a:pt x="390956" y="245110"/>
                  </a:moveTo>
                  <a:lnTo>
                    <a:pt x="389242" y="244068"/>
                  </a:lnTo>
                  <a:lnTo>
                    <a:pt x="389407" y="244792"/>
                  </a:lnTo>
                  <a:lnTo>
                    <a:pt x="389585" y="245110"/>
                  </a:lnTo>
                  <a:lnTo>
                    <a:pt x="389712" y="245110"/>
                  </a:lnTo>
                  <a:lnTo>
                    <a:pt x="390956" y="245110"/>
                  </a:lnTo>
                  <a:close/>
                </a:path>
                <a:path w="645794" h="405129">
                  <a:moveTo>
                    <a:pt x="397040" y="270713"/>
                  </a:moveTo>
                  <a:lnTo>
                    <a:pt x="395859" y="268808"/>
                  </a:lnTo>
                  <a:lnTo>
                    <a:pt x="395312" y="268185"/>
                  </a:lnTo>
                  <a:lnTo>
                    <a:pt x="397040" y="270713"/>
                  </a:lnTo>
                  <a:close/>
                </a:path>
                <a:path w="645794" h="405129">
                  <a:moveTo>
                    <a:pt x="399630" y="270027"/>
                  </a:moveTo>
                  <a:lnTo>
                    <a:pt x="398145" y="269240"/>
                  </a:lnTo>
                  <a:lnTo>
                    <a:pt x="399161" y="271272"/>
                  </a:lnTo>
                  <a:lnTo>
                    <a:pt x="399453" y="270510"/>
                  </a:lnTo>
                  <a:lnTo>
                    <a:pt x="399516" y="270344"/>
                  </a:lnTo>
                  <a:lnTo>
                    <a:pt x="399630" y="270027"/>
                  </a:lnTo>
                  <a:close/>
                </a:path>
                <a:path w="645794" h="405129">
                  <a:moveTo>
                    <a:pt x="400456" y="245110"/>
                  </a:moveTo>
                  <a:lnTo>
                    <a:pt x="395376" y="238760"/>
                  </a:lnTo>
                  <a:lnTo>
                    <a:pt x="394296" y="234950"/>
                  </a:lnTo>
                  <a:lnTo>
                    <a:pt x="393573" y="232410"/>
                  </a:lnTo>
                  <a:lnTo>
                    <a:pt x="393750" y="233680"/>
                  </a:lnTo>
                  <a:lnTo>
                    <a:pt x="390004" y="234950"/>
                  </a:lnTo>
                  <a:lnTo>
                    <a:pt x="393661" y="228600"/>
                  </a:lnTo>
                  <a:lnTo>
                    <a:pt x="392264" y="227330"/>
                  </a:lnTo>
                  <a:lnTo>
                    <a:pt x="392684" y="227330"/>
                  </a:lnTo>
                  <a:lnTo>
                    <a:pt x="392417" y="226060"/>
                  </a:lnTo>
                  <a:lnTo>
                    <a:pt x="391617" y="222250"/>
                  </a:lnTo>
                  <a:lnTo>
                    <a:pt x="388518" y="218440"/>
                  </a:lnTo>
                  <a:lnTo>
                    <a:pt x="385000" y="213360"/>
                  </a:lnTo>
                  <a:lnTo>
                    <a:pt x="386181" y="213360"/>
                  </a:lnTo>
                  <a:lnTo>
                    <a:pt x="386092" y="212090"/>
                  </a:lnTo>
                  <a:lnTo>
                    <a:pt x="386016" y="210820"/>
                  </a:lnTo>
                  <a:lnTo>
                    <a:pt x="384111" y="207010"/>
                  </a:lnTo>
                  <a:lnTo>
                    <a:pt x="383489" y="204470"/>
                  </a:lnTo>
                  <a:lnTo>
                    <a:pt x="382308" y="204470"/>
                  </a:lnTo>
                  <a:lnTo>
                    <a:pt x="381850" y="203200"/>
                  </a:lnTo>
                  <a:lnTo>
                    <a:pt x="380936" y="204470"/>
                  </a:lnTo>
                  <a:lnTo>
                    <a:pt x="380834" y="203200"/>
                  </a:lnTo>
                  <a:lnTo>
                    <a:pt x="380746" y="201942"/>
                  </a:lnTo>
                  <a:lnTo>
                    <a:pt x="380644" y="200660"/>
                  </a:lnTo>
                  <a:lnTo>
                    <a:pt x="380542" y="199390"/>
                  </a:lnTo>
                  <a:lnTo>
                    <a:pt x="380453" y="198120"/>
                  </a:lnTo>
                  <a:lnTo>
                    <a:pt x="380352" y="196850"/>
                  </a:lnTo>
                  <a:lnTo>
                    <a:pt x="377405" y="191770"/>
                  </a:lnTo>
                  <a:lnTo>
                    <a:pt x="374370" y="186690"/>
                  </a:lnTo>
                  <a:lnTo>
                    <a:pt x="373735" y="182880"/>
                  </a:lnTo>
                  <a:lnTo>
                    <a:pt x="373646" y="182308"/>
                  </a:lnTo>
                  <a:lnTo>
                    <a:pt x="373532" y="181610"/>
                  </a:lnTo>
                  <a:lnTo>
                    <a:pt x="373875" y="181610"/>
                  </a:lnTo>
                  <a:lnTo>
                    <a:pt x="374548" y="182308"/>
                  </a:lnTo>
                  <a:lnTo>
                    <a:pt x="374192" y="181610"/>
                  </a:lnTo>
                  <a:lnTo>
                    <a:pt x="372935" y="179120"/>
                  </a:lnTo>
                  <a:lnTo>
                    <a:pt x="371627" y="176530"/>
                  </a:lnTo>
                  <a:lnTo>
                    <a:pt x="370319" y="177800"/>
                  </a:lnTo>
                  <a:lnTo>
                    <a:pt x="371030" y="177800"/>
                  </a:lnTo>
                  <a:lnTo>
                    <a:pt x="370344" y="179120"/>
                  </a:lnTo>
                  <a:lnTo>
                    <a:pt x="369354" y="179120"/>
                  </a:lnTo>
                  <a:lnTo>
                    <a:pt x="369379" y="177800"/>
                  </a:lnTo>
                  <a:lnTo>
                    <a:pt x="369493" y="176530"/>
                  </a:lnTo>
                  <a:lnTo>
                    <a:pt x="369608" y="175260"/>
                  </a:lnTo>
                  <a:lnTo>
                    <a:pt x="369976" y="173990"/>
                  </a:lnTo>
                  <a:lnTo>
                    <a:pt x="369036" y="173990"/>
                  </a:lnTo>
                  <a:lnTo>
                    <a:pt x="369036" y="178854"/>
                  </a:lnTo>
                  <a:lnTo>
                    <a:pt x="367830" y="177800"/>
                  </a:lnTo>
                  <a:lnTo>
                    <a:pt x="367233" y="176530"/>
                  </a:lnTo>
                  <a:lnTo>
                    <a:pt x="369036" y="178854"/>
                  </a:lnTo>
                  <a:lnTo>
                    <a:pt x="369036" y="173990"/>
                  </a:lnTo>
                  <a:lnTo>
                    <a:pt x="368515" y="173990"/>
                  </a:lnTo>
                  <a:lnTo>
                    <a:pt x="369900" y="170180"/>
                  </a:lnTo>
                  <a:lnTo>
                    <a:pt x="365302" y="175260"/>
                  </a:lnTo>
                  <a:lnTo>
                    <a:pt x="365379" y="170180"/>
                  </a:lnTo>
                  <a:lnTo>
                    <a:pt x="366255" y="170180"/>
                  </a:lnTo>
                  <a:lnTo>
                    <a:pt x="365201" y="168910"/>
                  </a:lnTo>
                  <a:lnTo>
                    <a:pt x="363575" y="167640"/>
                  </a:lnTo>
                  <a:lnTo>
                    <a:pt x="363105" y="165100"/>
                  </a:lnTo>
                  <a:lnTo>
                    <a:pt x="364451" y="163830"/>
                  </a:lnTo>
                  <a:lnTo>
                    <a:pt x="364578" y="163830"/>
                  </a:lnTo>
                  <a:lnTo>
                    <a:pt x="364591" y="166370"/>
                  </a:lnTo>
                  <a:lnTo>
                    <a:pt x="366064" y="166370"/>
                  </a:lnTo>
                  <a:lnTo>
                    <a:pt x="364998" y="163830"/>
                  </a:lnTo>
                  <a:lnTo>
                    <a:pt x="364172" y="163588"/>
                  </a:lnTo>
                  <a:lnTo>
                    <a:pt x="365163" y="160020"/>
                  </a:lnTo>
                  <a:lnTo>
                    <a:pt x="364540" y="160020"/>
                  </a:lnTo>
                  <a:lnTo>
                    <a:pt x="364350" y="158750"/>
                  </a:lnTo>
                  <a:lnTo>
                    <a:pt x="364147" y="157480"/>
                  </a:lnTo>
                  <a:lnTo>
                    <a:pt x="364172" y="158750"/>
                  </a:lnTo>
                  <a:lnTo>
                    <a:pt x="363855" y="156540"/>
                  </a:lnTo>
                  <a:lnTo>
                    <a:pt x="363855" y="163487"/>
                  </a:lnTo>
                  <a:lnTo>
                    <a:pt x="360883" y="162560"/>
                  </a:lnTo>
                  <a:lnTo>
                    <a:pt x="361721" y="160020"/>
                  </a:lnTo>
                  <a:lnTo>
                    <a:pt x="362610" y="161290"/>
                  </a:lnTo>
                  <a:lnTo>
                    <a:pt x="363220" y="162560"/>
                  </a:lnTo>
                  <a:lnTo>
                    <a:pt x="363855" y="163487"/>
                  </a:lnTo>
                  <a:lnTo>
                    <a:pt x="363855" y="156540"/>
                  </a:lnTo>
                  <a:lnTo>
                    <a:pt x="363626" y="154940"/>
                  </a:lnTo>
                  <a:lnTo>
                    <a:pt x="363448" y="153670"/>
                  </a:lnTo>
                  <a:lnTo>
                    <a:pt x="363321" y="154940"/>
                  </a:lnTo>
                  <a:lnTo>
                    <a:pt x="357606" y="153670"/>
                  </a:lnTo>
                  <a:lnTo>
                    <a:pt x="359918" y="149974"/>
                  </a:lnTo>
                  <a:lnTo>
                    <a:pt x="358978" y="148590"/>
                  </a:lnTo>
                  <a:lnTo>
                    <a:pt x="357314" y="146050"/>
                  </a:lnTo>
                  <a:lnTo>
                    <a:pt x="359384" y="146050"/>
                  </a:lnTo>
                  <a:lnTo>
                    <a:pt x="359397" y="145300"/>
                  </a:lnTo>
                  <a:lnTo>
                    <a:pt x="360248" y="145199"/>
                  </a:lnTo>
                  <a:lnTo>
                    <a:pt x="359879" y="145173"/>
                  </a:lnTo>
                  <a:lnTo>
                    <a:pt x="359613" y="145224"/>
                  </a:lnTo>
                  <a:lnTo>
                    <a:pt x="359397" y="145275"/>
                  </a:lnTo>
                  <a:lnTo>
                    <a:pt x="359460" y="143103"/>
                  </a:lnTo>
                  <a:lnTo>
                    <a:pt x="357847" y="142240"/>
                  </a:lnTo>
                  <a:lnTo>
                    <a:pt x="360159" y="139700"/>
                  </a:lnTo>
                  <a:lnTo>
                    <a:pt x="356768" y="137160"/>
                  </a:lnTo>
                  <a:lnTo>
                    <a:pt x="357339" y="137160"/>
                  </a:lnTo>
                  <a:lnTo>
                    <a:pt x="355993" y="135890"/>
                  </a:lnTo>
                  <a:lnTo>
                    <a:pt x="352399" y="133400"/>
                  </a:lnTo>
                  <a:lnTo>
                    <a:pt x="352755" y="132080"/>
                  </a:lnTo>
                  <a:lnTo>
                    <a:pt x="353644" y="129540"/>
                  </a:lnTo>
                  <a:lnTo>
                    <a:pt x="354977" y="125730"/>
                  </a:lnTo>
                  <a:lnTo>
                    <a:pt x="349796" y="121920"/>
                  </a:lnTo>
                  <a:lnTo>
                    <a:pt x="348780" y="120688"/>
                  </a:lnTo>
                  <a:lnTo>
                    <a:pt x="348780" y="132080"/>
                  </a:lnTo>
                  <a:lnTo>
                    <a:pt x="348551" y="133324"/>
                  </a:lnTo>
                  <a:lnTo>
                    <a:pt x="347764" y="132080"/>
                  </a:lnTo>
                  <a:lnTo>
                    <a:pt x="347078" y="130924"/>
                  </a:lnTo>
                  <a:lnTo>
                    <a:pt x="348780" y="132080"/>
                  </a:lnTo>
                  <a:lnTo>
                    <a:pt x="348780" y="120688"/>
                  </a:lnTo>
                  <a:lnTo>
                    <a:pt x="346659" y="118110"/>
                  </a:lnTo>
                  <a:lnTo>
                    <a:pt x="344182" y="118110"/>
                  </a:lnTo>
                  <a:lnTo>
                    <a:pt x="343471" y="116840"/>
                  </a:lnTo>
                  <a:lnTo>
                    <a:pt x="341337" y="113030"/>
                  </a:lnTo>
                  <a:lnTo>
                    <a:pt x="341731" y="111760"/>
                  </a:lnTo>
                  <a:lnTo>
                    <a:pt x="344119" y="114300"/>
                  </a:lnTo>
                  <a:lnTo>
                    <a:pt x="344093" y="111760"/>
                  </a:lnTo>
                  <a:lnTo>
                    <a:pt x="344068" y="110490"/>
                  </a:lnTo>
                  <a:lnTo>
                    <a:pt x="343166" y="109220"/>
                  </a:lnTo>
                  <a:lnTo>
                    <a:pt x="341541" y="107950"/>
                  </a:lnTo>
                  <a:lnTo>
                    <a:pt x="341134" y="109220"/>
                  </a:lnTo>
                  <a:lnTo>
                    <a:pt x="339826" y="110490"/>
                  </a:lnTo>
                  <a:lnTo>
                    <a:pt x="338785" y="109220"/>
                  </a:lnTo>
                  <a:lnTo>
                    <a:pt x="338391" y="111760"/>
                  </a:lnTo>
                  <a:lnTo>
                    <a:pt x="340537" y="110490"/>
                  </a:lnTo>
                  <a:lnTo>
                    <a:pt x="339877" y="113030"/>
                  </a:lnTo>
                  <a:lnTo>
                    <a:pt x="339369" y="113030"/>
                  </a:lnTo>
                  <a:lnTo>
                    <a:pt x="341071" y="115570"/>
                  </a:lnTo>
                  <a:lnTo>
                    <a:pt x="340334" y="115570"/>
                  </a:lnTo>
                  <a:lnTo>
                    <a:pt x="339331" y="116840"/>
                  </a:lnTo>
                  <a:lnTo>
                    <a:pt x="339267" y="115874"/>
                  </a:lnTo>
                  <a:lnTo>
                    <a:pt x="339229" y="119380"/>
                  </a:lnTo>
                  <a:lnTo>
                    <a:pt x="343776" y="120650"/>
                  </a:lnTo>
                  <a:lnTo>
                    <a:pt x="342544" y="122872"/>
                  </a:lnTo>
                  <a:lnTo>
                    <a:pt x="345211" y="128270"/>
                  </a:lnTo>
                  <a:lnTo>
                    <a:pt x="344246" y="121920"/>
                  </a:lnTo>
                  <a:lnTo>
                    <a:pt x="348246" y="125730"/>
                  </a:lnTo>
                  <a:lnTo>
                    <a:pt x="344500" y="130822"/>
                  </a:lnTo>
                  <a:lnTo>
                    <a:pt x="346697" y="129540"/>
                  </a:lnTo>
                  <a:lnTo>
                    <a:pt x="346913" y="130619"/>
                  </a:lnTo>
                  <a:lnTo>
                    <a:pt x="346938" y="130822"/>
                  </a:lnTo>
                  <a:lnTo>
                    <a:pt x="347179" y="132080"/>
                  </a:lnTo>
                  <a:lnTo>
                    <a:pt x="346303" y="132080"/>
                  </a:lnTo>
                  <a:lnTo>
                    <a:pt x="348551" y="133375"/>
                  </a:lnTo>
                  <a:lnTo>
                    <a:pt x="348107" y="135890"/>
                  </a:lnTo>
                  <a:lnTo>
                    <a:pt x="352704" y="139700"/>
                  </a:lnTo>
                  <a:lnTo>
                    <a:pt x="351485" y="140246"/>
                  </a:lnTo>
                  <a:lnTo>
                    <a:pt x="350469" y="139065"/>
                  </a:lnTo>
                  <a:lnTo>
                    <a:pt x="350812" y="139700"/>
                  </a:lnTo>
                  <a:lnTo>
                    <a:pt x="351256" y="140335"/>
                  </a:lnTo>
                  <a:lnTo>
                    <a:pt x="351574" y="140335"/>
                  </a:lnTo>
                  <a:lnTo>
                    <a:pt x="352132" y="140970"/>
                  </a:lnTo>
                  <a:lnTo>
                    <a:pt x="349097" y="142240"/>
                  </a:lnTo>
                  <a:lnTo>
                    <a:pt x="354088" y="143510"/>
                  </a:lnTo>
                  <a:lnTo>
                    <a:pt x="353555" y="147320"/>
                  </a:lnTo>
                  <a:lnTo>
                    <a:pt x="354482" y="147320"/>
                  </a:lnTo>
                  <a:lnTo>
                    <a:pt x="352259" y="152400"/>
                  </a:lnTo>
                  <a:lnTo>
                    <a:pt x="353110" y="153936"/>
                  </a:lnTo>
                  <a:lnTo>
                    <a:pt x="352958" y="154038"/>
                  </a:lnTo>
                  <a:lnTo>
                    <a:pt x="352513" y="154457"/>
                  </a:lnTo>
                  <a:lnTo>
                    <a:pt x="352666" y="155054"/>
                  </a:lnTo>
                  <a:lnTo>
                    <a:pt x="353593" y="154800"/>
                  </a:lnTo>
                  <a:lnTo>
                    <a:pt x="353682" y="154940"/>
                  </a:lnTo>
                  <a:lnTo>
                    <a:pt x="354317" y="154609"/>
                  </a:lnTo>
                  <a:lnTo>
                    <a:pt x="354558" y="154533"/>
                  </a:lnTo>
                  <a:lnTo>
                    <a:pt x="355434" y="154444"/>
                  </a:lnTo>
                  <a:lnTo>
                    <a:pt x="354672" y="154419"/>
                  </a:lnTo>
                  <a:lnTo>
                    <a:pt x="356069" y="153670"/>
                  </a:lnTo>
                  <a:lnTo>
                    <a:pt x="356184" y="154940"/>
                  </a:lnTo>
                  <a:lnTo>
                    <a:pt x="356298" y="156210"/>
                  </a:lnTo>
                  <a:lnTo>
                    <a:pt x="356412" y="157480"/>
                  </a:lnTo>
                  <a:lnTo>
                    <a:pt x="356539" y="158750"/>
                  </a:lnTo>
                  <a:lnTo>
                    <a:pt x="358749" y="161290"/>
                  </a:lnTo>
                  <a:lnTo>
                    <a:pt x="357873" y="161290"/>
                  </a:lnTo>
                  <a:lnTo>
                    <a:pt x="360172" y="168910"/>
                  </a:lnTo>
                  <a:lnTo>
                    <a:pt x="360667" y="172720"/>
                  </a:lnTo>
                  <a:lnTo>
                    <a:pt x="362864" y="172720"/>
                  </a:lnTo>
                  <a:lnTo>
                    <a:pt x="363804" y="176530"/>
                  </a:lnTo>
                  <a:lnTo>
                    <a:pt x="365302" y="177800"/>
                  </a:lnTo>
                  <a:lnTo>
                    <a:pt x="363778" y="179120"/>
                  </a:lnTo>
                  <a:lnTo>
                    <a:pt x="363156" y="179120"/>
                  </a:lnTo>
                  <a:lnTo>
                    <a:pt x="361924" y="177800"/>
                  </a:lnTo>
                  <a:lnTo>
                    <a:pt x="362432" y="179197"/>
                  </a:lnTo>
                  <a:lnTo>
                    <a:pt x="362204" y="179146"/>
                  </a:lnTo>
                  <a:lnTo>
                    <a:pt x="361810" y="179120"/>
                  </a:lnTo>
                  <a:lnTo>
                    <a:pt x="362585" y="179590"/>
                  </a:lnTo>
                  <a:lnTo>
                    <a:pt x="362877" y="180340"/>
                  </a:lnTo>
                  <a:lnTo>
                    <a:pt x="364553" y="180340"/>
                  </a:lnTo>
                  <a:lnTo>
                    <a:pt x="365442" y="181610"/>
                  </a:lnTo>
                  <a:lnTo>
                    <a:pt x="363435" y="182880"/>
                  </a:lnTo>
                  <a:lnTo>
                    <a:pt x="364794" y="185420"/>
                  </a:lnTo>
                  <a:lnTo>
                    <a:pt x="368058" y="187960"/>
                  </a:lnTo>
                  <a:lnTo>
                    <a:pt x="368503" y="191770"/>
                  </a:lnTo>
                  <a:lnTo>
                    <a:pt x="370243" y="191770"/>
                  </a:lnTo>
                  <a:lnTo>
                    <a:pt x="371805" y="186690"/>
                  </a:lnTo>
                  <a:lnTo>
                    <a:pt x="374611" y="190500"/>
                  </a:lnTo>
                  <a:lnTo>
                    <a:pt x="373786" y="191770"/>
                  </a:lnTo>
                  <a:lnTo>
                    <a:pt x="372770" y="191770"/>
                  </a:lnTo>
                  <a:lnTo>
                    <a:pt x="372694" y="193040"/>
                  </a:lnTo>
                  <a:lnTo>
                    <a:pt x="370509" y="191770"/>
                  </a:lnTo>
                  <a:lnTo>
                    <a:pt x="370586" y="194310"/>
                  </a:lnTo>
                  <a:lnTo>
                    <a:pt x="372148" y="193040"/>
                  </a:lnTo>
                  <a:lnTo>
                    <a:pt x="372592" y="194310"/>
                  </a:lnTo>
                  <a:lnTo>
                    <a:pt x="371322" y="194310"/>
                  </a:lnTo>
                  <a:lnTo>
                    <a:pt x="372122" y="195580"/>
                  </a:lnTo>
                  <a:lnTo>
                    <a:pt x="370751" y="195580"/>
                  </a:lnTo>
                  <a:lnTo>
                    <a:pt x="370801" y="198120"/>
                  </a:lnTo>
                  <a:lnTo>
                    <a:pt x="371817" y="198120"/>
                  </a:lnTo>
                  <a:lnTo>
                    <a:pt x="372465" y="199390"/>
                  </a:lnTo>
                  <a:lnTo>
                    <a:pt x="373824" y="201930"/>
                  </a:lnTo>
                  <a:lnTo>
                    <a:pt x="371386" y="200660"/>
                  </a:lnTo>
                  <a:lnTo>
                    <a:pt x="371449" y="203200"/>
                  </a:lnTo>
                  <a:lnTo>
                    <a:pt x="372643" y="203200"/>
                  </a:lnTo>
                  <a:lnTo>
                    <a:pt x="372529" y="205740"/>
                  </a:lnTo>
                  <a:lnTo>
                    <a:pt x="374815" y="205740"/>
                  </a:lnTo>
                  <a:lnTo>
                    <a:pt x="374002" y="207010"/>
                  </a:lnTo>
                  <a:lnTo>
                    <a:pt x="373621" y="207010"/>
                  </a:lnTo>
                  <a:lnTo>
                    <a:pt x="375119" y="208280"/>
                  </a:lnTo>
                  <a:lnTo>
                    <a:pt x="376910" y="214630"/>
                  </a:lnTo>
                  <a:lnTo>
                    <a:pt x="378167" y="212090"/>
                  </a:lnTo>
                  <a:lnTo>
                    <a:pt x="378193" y="212217"/>
                  </a:lnTo>
                  <a:lnTo>
                    <a:pt x="378282" y="212521"/>
                  </a:lnTo>
                  <a:lnTo>
                    <a:pt x="378256" y="212178"/>
                  </a:lnTo>
                  <a:lnTo>
                    <a:pt x="382384" y="215900"/>
                  </a:lnTo>
                  <a:lnTo>
                    <a:pt x="382168" y="218440"/>
                  </a:lnTo>
                  <a:lnTo>
                    <a:pt x="382054" y="219710"/>
                  </a:lnTo>
                  <a:lnTo>
                    <a:pt x="381939" y="220980"/>
                  </a:lnTo>
                  <a:lnTo>
                    <a:pt x="381825" y="222250"/>
                  </a:lnTo>
                  <a:lnTo>
                    <a:pt x="381723" y="223520"/>
                  </a:lnTo>
                  <a:lnTo>
                    <a:pt x="384644" y="228600"/>
                  </a:lnTo>
                  <a:lnTo>
                    <a:pt x="384009" y="228600"/>
                  </a:lnTo>
                  <a:lnTo>
                    <a:pt x="386016" y="231140"/>
                  </a:lnTo>
                  <a:lnTo>
                    <a:pt x="387261" y="234950"/>
                  </a:lnTo>
                  <a:lnTo>
                    <a:pt x="389534" y="237490"/>
                  </a:lnTo>
                  <a:lnTo>
                    <a:pt x="389902" y="237490"/>
                  </a:lnTo>
                  <a:lnTo>
                    <a:pt x="389255" y="240030"/>
                  </a:lnTo>
                  <a:lnTo>
                    <a:pt x="388340" y="240030"/>
                  </a:lnTo>
                  <a:lnTo>
                    <a:pt x="389775" y="241300"/>
                  </a:lnTo>
                  <a:lnTo>
                    <a:pt x="390613" y="241300"/>
                  </a:lnTo>
                  <a:lnTo>
                    <a:pt x="390728" y="242570"/>
                  </a:lnTo>
                  <a:lnTo>
                    <a:pt x="390842" y="243840"/>
                  </a:lnTo>
                  <a:lnTo>
                    <a:pt x="390956" y="245110"/>
                  </a:lnTo>
                  <a:lnTo>
                    <a:pt x="400456" y="245110"/>
                  </a:lnTo>
                  <a:close/>
                </a:path>
                <a:path w="645794" h="405129">
                  <a:moveTo>
                    <a:pt x="400672" y="274320"/>
                  </a:moveTo>
                  <a:lnTo>
                    <a:pt x="399161" y="271272"/>
                  </a:lnTo>
                  <a:lnTo>
                    <a:pt x="398487" y="273050"/>
                  </a:lnTo>
                  <a:lnTo>
                    <a:pt x="400672" y="274320"/>
                  </a:lnTo>
                  <a:close/>
                </a:path>
                <a:path w="645794" h="405129">
                  <a:moveTo>
                    <a:pt x="401726" y="247370"/>
                  </a:moveTo>
                  <a:lnTo>
                    <a:pt x="401713" y="246380"/>
                  </a:lnTo>
                  <a:lnTo>
                    <a:pt x="401396" y="246786"/>
                  </a:lnTo>
                  <a:lnTo>
                    <a:pt x="401726" y="247370"/>
                  </a:lnTo>
                  <a:close/>
                </a:path>
                <a:path w="645794" h="405129">
                  <a:moveTo>
                    <a:pt x="403872" y="251904"/>
                  </a:moveTo>
                  <a:lnTo>
                    <a:pt x="402412" y="251764"/>
                  </a:lnTo>
                  <a:lnTo>
                    <a:pt x="403326" y="250190"/>
                  </a:lnTo>
                  <a:lnTo>
                    <a:pt x="401726" y="247370"/>
                  </a:lnTo>
                  <a:lnTo>
                    <a:pt x="401739" y="247650"/>
                  </a:lnTo>
                  <a:lnTo>
                    <a:pt x="401866" y="252730"/>
                  </a:lnTo>
                  <a:lnTo>
                    <a:pt x="402247" y="252056"/>
                  </a:lnTo>
                  <a:lnTo>
                    <a:pt x="403504" y="253936"/>
                  </a:lnTo>
                  <a:lnTo>
                    <a:pt x="403872" y="251904"/>
                  </a:lnTo>
                  <a:close/>
                </a:path>
                <a:path w="645794" h="405129">
                  <a:moveTo>
                    <a:pt x="407543" y="288594"/>
                  </a:moveTo>
                  <a:lnTo>
                    <a:pt x="407250" y="288048"/>
                  </a:lnTo>
                  <a:lnTo>
                    <a:pt x="406946" y="287883"/>
                  </a:lnTo>
                  <a:lnTo>
                    <a:pt x="406742" y="287934"/>
                  </a:lnTo>
                  <a:lnTo>
                    <a:pt x="407098" y="288404"/>
                  </a:lnTo>
                  <a:lnTo>
                    <a:pt x="407403" y="288798"/>
                  </a:lnTo>
                  <a:lnTo>
                    <a:pt x="407543" y="288594"/>
                  </a:lnTo>
                  <a:close/>
                </a:path>
                <a:path w="645794" h="405129">
                  <a:moveTo>
                    <a:pt x="413270" y="280530"/>
                  </a:moveTo>
                  <a:lnTo>
                    <a:pt x="413016" y="279463"/>
                  </a:lnTo>
                  <a:lnTo>
                    <a:pt x="412724" y="278676"/>
                  </a:lnTo>
                  <a:lnTo>
                    <a:pt x="411695" y="279057"/>
                  </a:lnTo>
                  <a:lnTo>
                    <a:pt x="412254" y="279527"/>
                  </a:lnTo>
                  <a:lnTo>
                    <a:pt x="412826" y="279984"/>
                  </a:lnTo>
                  <a:lnTo>
                    <a:pt x="413270" y="280530"/>
                  </a:lnTo>
                  <a:close/>
                </a:path>
                <a:path w="645794" h="405129">
                  <a:moveTo>
                    <a:pt x="414299" y="283159"/>
                  </a:moveTo>
                  <a:lnTo>
                    <a:pt x="414261" y="282016"/>
                  </a:lnTo>
                  <a:lnTo>
                    <a:pt x="413842" y="281203"/>
                  </a:lnTo>
                  <a:lnTo>
                    <a:pt x="413270" y="280530"/>
                  </a:lnTo>
                  <a:lnTo>
                    <a:pt x="413486" y="281406"/>
                  </a:lnTo>
                  <a:lnTo>
                    <a:pt x="413689" y="282448"/>
                  </a:lnTo>
                  <a:lnTo>
                    <a:pt x="414299" y="283159"/>
                  </a:lnTo>
                  <a:close/>
                </a:path>
                <a:path w="645794" h="405129">
                  <a:moveTo>
                    <a:pt x="417576" y="326936"/>
                  </a:moveTo>
                  <a:lnTo>
                    <a:pt x="417106" y="326351"/>
                  </a:lnTo>
                  <a:lnTo>
                    <a:pt x="417283" y="326682"/>
                  </a:lnTo>
                  <a:lnTo>
                    <a:pt x="417576" y="327012"/>
                  </a:lnTo>
                  <a:close/>
                </a:path>
                <a:path w="645794" h="405129">
                  <a:moveTo>
                    <a:pt x="418223" y="327139"/>
                  </a:moveTo>
                  <a:lnTo>
                    <a:pt x="418122" y="326390"/>
                  </a:lnTo>
                  <a:lnTo>
                    <a:pt x="417842" y="326390"/>
                  </a:lnTo>
                  <a:lnTo>
                    <a:pt x="418223" y="327139"/>
                  </a:lnTo>
                  <a:close/>
                </a:path>
                <a:path w="645794" h="405129">
                  <a:moveTo>
                    <a:pt x="420903" y="334010"/>
                  </a:moveTo>
                  <a:lnTo>
                    <a:pt x="420547" y="334010"/>
                  </a:lnTo>
                  <a:lnTo>
                    <a:pt x="420839" y="334518"/>
                  </a:lnTo>
                  <a:lnTo>
                    <a:pt x="420903" y="334010"/>
                  </a:lnTo>
                  <a:close/>
                </a:path>
                <a:path w="645794" h="405129">
                  <a:moveTo>
                    <a:pt x="421271" y="335280"/>
                  </a:moveTo>
                  <a:lnTo>
                    <a:pt x="420839" y="334518"/>
                  </a:lnTo>
                  <a:lnTo>
                    <a:pt x="420725" y="335280"/>
                  </a:lnTo>
                  <a:lnTo>
                    <a:pt x="421271" y="335280"/>
                  </a:lnTo>
                  <a:close/>
                </a:path>
                <a:path w="645794" h="405129">
                  <a:moveTo>
                    <a:pt x="426986" y="340055"/>
                  </a:moveTo>
                  <a:lnTo>
                    <a:pt x="426923" y="339699"/>
                  </a:lnTo>
                  <a:lnTo>
                    <a:pt x="426821" y="339407"/>
                  </a:lnTo>
                  <a:lnTo>
                    <a:pt x="426986" y="340512"/>
                  </a:lnTo>
                  <a:lnTo>
                    <a:pt x="426986" y="340055"/>
                  </a:lnTo>
                  <a:close/>
                </a:path>
                <a:path w="645794" h="405129">
                  <a:moveTo>
                    <a:pt x="429539" y="341630"/>
                  </a:moveTo>
                  <a:lnTo>
                    <a:pt x="428078" y="340360"/>
                  </a:lnTo>
                  <a:lnTo>
                    <a:pt x="428713" y="341630"/>
                  </a:lnTo>
                  <a:lnTo>
                    <a:pt x="429539" y="341630"/>
                  </a:lnTo>
                  <a:close/>
                </a:path>
                <a:path w="645794" h="405129">
                  <a:moveTo>
                    <a:pt x="430771" y="317982"/>
                  </a:moveTo>
                  <a:lnTo>
                    <a:pt x="430682" y="317766"/>
                  </a:lnTo>
                  <a:lnTo>
                    <a:pt x="430568" y="317500"/>
                  </a:lnTo>
                  <a:lnTo>
                    <a:pt x="430428" y="317766"/>
                  </a:lnTo>
                  <a:lnTo>
                    <a:pt x="430771" y="317982"/>
                  </a:lnTo>
                  <a:close/>
                </a:path>
                <a:path w="645794" h="405129">
                  <a:moveTo>
                    <a:pt x="432015" y="318770"/>
                  </a:moveTo>
                  <a:lnTo>
                    <a:pt x="430771" y="317982"/>
                  </a:lnTo>
                  <a:lnTo>
                    <a:pt x="431114" y="318770"/>
                  </a:lnTo>
                  <a:lnTo>
                    <a:pt x="432015" y="318770"/>
                  </a:lnTo>
                  <a:close/>
                </a:path>
                <a:path w="645794" h="405129">
                  <a:moveTo>
                    <a:pt x="434467" y="359410"/>
                  </a:moveTo>
                  <a:lnTo>
                    <a:pt x="433692" y="358292"/>
                  </a:lnTo>
                  <a:lnTo>
                    <a:pt x="433590" y="358140"/>
                  </a:lnTo>
                  <a:lnTo>
                    <a:pt x="431139" y="354622"/>
                  </a:lnTo>
                  <a:lnTo>
                    <a:pt x="428561" y="356870"/>
                  </a:lnTo>
                  <a:lnTo>
                    <a:pt x="431266" y="359410"/>
                  </a:lnTo>
                  <a:lnTo>
                    <a:pt x="432244" y="358292"/>
                  </a:lnTo>
                  <a:lnTo>
                    <a:pt x="434467" y="359410"/>
                  </a:lnTo>
                  <a:close/>
                </a:path>
                <a:path w="645794" h="405129">
                  <a:moveTo>
                    <a:pt x="434619" y="324980"/>
                  </a:moveTo>
                  <a:lnTo>
                    <a:pt x="434378" y="324675"/>
                  </a:lnTo>
                  <a:lnTo>
                    <a:pt x="433832" y="323989"/>
                  </a:lnTo>
                  <a:lnTo>
                    <a:pt x="433717" y="323850"/>
                  </a:lnTo>
                  <a:lnTo>
                    <a:pt x="433184" y="324675"/>
                  </a:lnTo>
                  <a:lnTo>
                    <a:pt x="432841" y="324675"/>
                  </a:lnTo>
                  <a:lnTo>
                    <a:pt x="432879" y="324980"/>
                  </a:lnTo>
                  <a:lnTo>
                    <a:pt x="433171" y="324688"/>
                  </a:lnTo>
                  <a:lnTo>
                    <a:pt x="434619" y="324980"/>
                  </a:lnTo>
                  <a:close/>
                </a:path>
                <a:path w="645794" h="405129">
                  <a:moveTo>
                    <a:pt x="435267" y="325120"/>
                  </a:moveTo>
                  <a:lnTo>
                    <a:pt x="434619" y="324980"/>
                  </a:lnTo>
                  <a:lnTo>
                    <a:pt x="434721" y="325120"/>
                  </a:lnTo>
                  <a:lnTo>
                    <a:pt x="435267" y="325120"/>
                  </a:lnTo>
                  <a:close/>
                </a:path>
                <a:path w="645794" h="405129">
                  <a:moveTo>
                    <a:pt x="438607" y="334010"/>
                  </a:moveTo>
                  <a:lnTo>
                    <a:pt x="438048" y="332740"/>
                  </a:lnTo>
                  <a:lnTo>
                    <a:pt x="437972" y="331470"/>
                  </a:lnTo>
                  <a:lnTo>
                    <a:pt x="436702" y="332740"/>
                  </a:lnTo>
                  <a:lnTo>
                    <a:pt x="437603" y="332740"/>
                  </a:lnTo>
                  <a:lnTo>
                    <a:pt x="438150" y="334010"/>
                  </a:lnTo>
                  <a:lnTo>
                    <a:pt x="438607" y="334010"/>
                  </a:lnTo>
                  <a:close/>
                </a:path>
                <a:path w="645794" h="405129">
                  <a:moveTo>
                    <a:pt x="439661" y="335076"/>
                  </a:moveTo>
                  <a:lnTo>
                    <a:pt x="439229" y="334403"/>
                  </a:lnTo>
                  <a:lnTo>
                    <a:pt x="438607" y="333717"/>
                  </a:lnTo>
                  <a:lnTo>
                    <a:pt x="438683" y="333870"/>
                  </a:lnTo>
                  <a:lnTo>
                    <a:pt x="438759" y="334022"/>
                  </a:lnTo>
                  <a:lnTo>
                    <a:pt x="438886" y="334149"/>
                  </a:lnTo>
                  <a:lnTo>
                    <a:pt x="439661" y="335076"/>
                  </a:lnTo>
                  <a:close/>
                </a:path>
                <a:path w="645794" h="405129">
                  <a:moveTo>
                    <a:pt x="445096" y="350278"/>
                  </a:moveTo>
                  <a:lnTo>
                    <a:pt x="443725" y="347980"/>
                  </a:lnTo>
                  <a:lnTo>
                    <a:pt x="442201" y="345440"/>
                  </a:lnTo>
                  <a:lnTo>
                    <a:pt x="441223" y="339090"/>
                  </a:lnTo>
                  <a:lnTo>
                    <a:pt x="440258" y="337820"/>
                  </a:lnTo>
                  <a:lnTo>
                    <a:pt x="438302" y="335280"/>
                  </a:lnTo>
                  <a:lnTo>
                    <a:pt x="437337" y="334010"/>
                  </a:lnTo>
                  <a:lnTo>
                    <a:pt x="437603" y="332740"/>
                  </a:lnTo>
                  <a:lnTo>
                    <a:pt x="436918" y="334010"/>
                  </a:lnTo>
                  <a:lnTo>
                    <a:pt x="436321" y="335280"/>
                  </a:lnTo>
                  <a:lnTo>
                    <a:pt x="432054" y="330606"/>
                  </a:lnTo>
                  <a:lnTo>
                    <a:pt x="435152" y="331470"/>
                  </a:lnTo>
                  <a:lnTo>
                    <a:pt x="434174" y="330200"/>
                  </a:lnTo>
                  <a:lnTo>
                    <a:pt x="432206" y="327660"/>
                  </a:lnTo>
                  <a:lnTo>
                    <a:pt x="429361" y="323989"/>
                  </a:lnTo>
                  <a:lnTo>
                    <a:pt x="429260" y="323850"/>
                  </a:lnTo>
                  <a:lnTo>
                    <a:pt x="432828" y="324612"/>
                  </a:lnTo>
                  <a:lnTo>
                    <a:pt x="432714" y="323850"/>
                  </a:lnTo>
                  <a:lnTo>
                    <a:pt x="433095" y="322580"/>
                  </a:lnTo>
                  <a:lnTo>
                    <a:pt x="434543" y="323850"/>
                  </a:lnTo>
                  <a:lnTo>
                    <a:pt x="433755" y="322580"/>
                  </a:lnTo>
                  <a:lnTo>
                    <a:pt x="432981" y="321310"/>
                  </a:lnTo>
                  <a:lnTo>
                    <a:pt x="432193" y="320040"/>
                  </a:lnTo>
                  <a:lnTo>
                    <a:pt x="431368" y="321310"/>
                  </a:lnTo>
                  <a:lnTo>
                    <a:pt x="429920" y="318770"/>
                  </a:lnTo>
                  <a:lnTo>
                    <a:pt x="430314" y="317982"/>
                  </a:lnTo>
                  <a:lnTo>
                    <a:pt x="430428" y="317766"/>
                  </a:lnTo>
                  <a:lnTo>
                    <a:pt x="428015" y="316230"/>
                  </a:lnTo>
                  <a:lnTo>
                    <a:pt x="427304" y="312420"/>
                  </a:lnTo>
                  <a:lnTo>
                    <a:pt x="428485" y="312420"/>
                  </a:lnTo>
                  <a:lnTo>
                    <a:pt x="427304" y="309880"/>
                  </a:lnTo>
                  <a:lnTo>
                    <a:pt x="426237" y="307555"/>
                  </a:lnTo>
                  <a:lnTo>
                    <a:pt x="426161" y="307378"/>
                  </a:lnTo>
                  <a:lnTo>
                    <a:pt x="423811" y="306070"/>
                  </a:lnTo>
                  <a:lnTo>
                    <a:pt x="422770" y="305498"/>
                  </a:lnTo>
                  <a:lnTo>
                    <a:pt x="422770" y="326390"/>
                  </a:lnTo>
                  <a:lnTo>
                    <a:pt x="420941" y="327660"/>
                  </a:lnTo>
                  <a:lnTo>
                    <a:pt x="420103" y="324002"/>
                  </a:lnTo>
                  <a:lnTo>
                    <a:pt x="422770" y="326390"/>
                  </a:lnTo>
                  <a:lnTo>
                    <a:pt x="422770" y="305498"/>
                  </a:lnTo>
                  <a:lnTo>
                    <a:pt x="421500" y="304800"/>
                  </a:lnTo>
                  <a:lnTo>
                    <a:pt x="421271" y="303530"/>
                  </a:lnTo>
                  <a:lnTo>
                    <a:pt x="420814" y="301053"/>
                  </a:lnTo>
                  <a:lnTo>
                    <a:pt x="420573" y="299720"/>
                  </a:lnTo>
                  <a:lnTo>
                    <a:pt x="420458" y="299097"/>
                  </a:lnTo>
                  <a:lnTo>
                    <a:pt x="420331" y="298450"/>
                  </a:lnTo>
                  <a:lnTo>
                    <a:pt x="423824" y="299720"/>
                  </a:lnTo>
                  <a:lnTo>
                    <a:pt x="422135" y="298450"/>
                  </a:lnTo>
                  <a:lnTo>
                    <a:pt x="420446" y="297180"/>
                  </a:lnTo>
                  <a:lnTo>
                    <a:pt x="422732" y="294640"/>
                  </a:lnTo>
                  <a:lnTo>
                    <a:pt x="420738" y="292100"/>
                  </a:lnTo>
                  <a:lnTo>
                    <a:pt x="420090" y="294640"/>
                  </a:lnTo>
                  <a:lnTo>
                    <a:pt x="419430" y="292315"/>
                  </a:lnTo>
                  <a:lnTo>
                    <a:pt x="419366" y="292100"/>
                  </a:lnTo>
                  <a:lnTo>
                    <a:pt x="419074" y="291045"/>
                  </a:lnTo>
                  <a:lnTo>
                    <a:pt x="419011" y="290830"/>
                  </a:lnTo>
                  <a:lnTo>
                    <a:pt x="416280" y="289560"/>
                  </a:lnTo>
                  <a:lnTo>
                    <a:pt x="416204" y="288290"/>
                  </a:lnTo>
                  <a:lnTo>
                    <a:pt x="416115" y="287020"/>
                  </a:lnTo>
                  <a:lnTo>
                    <a:pt x="417931" y="288290"/>
                  </a:lnTo>
                  <a:lnTo>
                    <a:pt x="415391" y="283210"/>
                  </a:lnTo>
                  <a:lnTo>
                    <a:pt x="415480" y="284480"/>
                  </a:lnTo>
                  <a:lnTo>
                    <a:pt x="415569" y="285750"/>
                  </a:lnTo>
                  <a:lnTo>
                    <a:pt x="415658" y="287020"/>
                  </a:lnTo>
                  <a:lnTo>
                    <a:pt x="413296" y="284480"/>
                  </a:lnTo>
                  <a:lnTo>
                    <a:pt x="412737" y="288290"/>
                  </a:lnTo>
                  <a:lnTo>
                    <a:pt x="411924" y="284480"/>
                  </a:lnTo>
                  <a:lnTo>
                    <a:pt x="411391" y="283210"/>
                  </a:lnTo>
                  <a:lnTo>
                    <a:pt x="410845" y="281940"/>
                  </a:lnTo>
                  <a:lnTo>
                    <a:pt x="411264" y="280670"/>
                  </a:lnTo>
                  <a:lnTo>
                    <a:pt x="411683" y="279400"/>
                  </a:lnTo>
                  <a:lnTo>
                    <a:pt x="409003" y="278130"/>
                  </a:lnTo>
                  <a:lnTo>
                    <a:pt x="408889" y="276860"/>
                  </a:lnTo>
                  <a:lnTo>
                    <a:pt x="408774" y="275590"/>
                  </a:lnTo>
                  <a:lnTo>
                    <a:pt x="409346" y="274320"/>
                  </a:lnTo>
                  <a:lnTo>
                    <a:pt x="411975" y="274320"/>
                  </a:lnTo>
                  <a:lnTo>
                    <a:pt x="409435" y="273050"/>
                  </a:lnTo>
                  <a:lnTo>
                    <a:pt x="408825" y="267970"/>
                  </a:lnTo>
                  <a:lnTo>
                    <a:pt x="407377" y="267322"/>
                  </a:lnTo>
                  <a:lnTo>
                    <a:pt x="407949" y="266738"/>
                  </a:lnTo>
                  <a:lnTo>
                    <a:pt x="406184" y="266738"/>
                  </a:lnTo>
                  <a:lnTo>
                    <a:pt x="406095" y="266877"/>
                  </a:lnTo>
                  <a:lnTo>
                    <a:pt x="406107" y="264160"/>
                  </a:lnTo>
                  <a:lnTo>
                    <a:pt x="407377" y="264160"/>
                  </a:lnTo>
                  <a:lnTo>
                    <a:pt x="406120" y="260350"/>
                  </a:lnTo>
                  <a:lnTo>
                    <a:pt x="404812" y="266700"/>
                  </a:lnTo>
                  <a:lnTo>
                    <a:pt x="404279" y="261620"/>
                  </a:lnTo>
                  <a:lnTo>
                    <a:pt x="405282" y="261620"/>
                  </a:lnTo>
                  <a:lnTo>
                    <a:pt x="404126" y="257810"/>
                  </a:lnTo>
                  <a:lnTo>
                    <a:pt x="400685" y="254000"/>
                  </a:lnTo>
                  <a:lnTo>
                    <a:pt x="400456" y="252730"/>
                  </a:lnTo>
                  <a:lnTo>
                    <a:pt x="399796" y="248920"/>
                  </a:lnTo>
                  <a:lnTo>
                    <a:pt x="401396" y="246786"/>
                  </a:lnTo>
                  <a:lnTo>
                    <a:pt x="401167" y="246380"/>
                  </a:lnTo>
                  <a:lnTo>
                    <a:pt x="390309" y="246380"/>
                  </a:lnTo>
                  <a:lnTo>
                    <a:pt x="389851" y="246380"/>
                  </a:lnTo>
                  <a:lnTo>
                    <a:pt x="389115" y="247650"/>
                  </a:lnTo>
                  <a:lnTo>
                    <a:pt x="392214" y="250190"/>
                  </a:lnTo>
                  <a:lnTo>
                    <a:pt x="390118" y="250190"/>
                  </a:lnTo>
                  <a:lnTo>
                    <a:pt x="391096" y="254000"/>
                  </a:lnTo>
                  <a:lnTo>
                    <a:pt x="392188" y="255270"/>
                  </a:lnTo>
                  <a:lnTo>
                    <a:pt x="392468" y="252730"/>
                  </a:lnTo>
                  <a:lnTo>
                    <a:pt x="393382" y="254000"/>
                  </a:lnTo>
                  <a:lnTo>
                    <a:pt x="394284" y="256540"/>
                  </a:lnTo>
                  <a:lnTo>
                    <a:pt x="391820" y="257810"/>
                  </a:lnTo>
                  <a:lnTo>
                    <a:pt x="391782" y="264160"/>
                  </a:lnTo>
                  <a:lnTo>
                    <a:pt x="401053" y="266738"/>
                  </a:lnTo>
                  <a:lnTo>
                    <a:pt x="400875" y="266738"/>
                  </a:lnTo>
                  <a:lnTo>
                    <a:pt x="399630" y="270027"/>
                  </a:lnTo>
                  <a:lnTo>
                    <a:pt x="400519" y="270510"/>
                  </a:lnTo>
                  <a:lnTo>
                    <a:pt x="401408" y="273050"/>
                  </a:lnTo>
                  <a:lnTo>
                    <a:pt x="399554" y="278130"/>
                  </a:lnTo>
                  <a:lnTo>
                    <a:pt x="399923" y="278130"/>
                  </a:lnTo>
                  <a:lnTo>
                    <a:pt x="400037" y="279400"/>
                  </a:lnTo>
                  <a:lnTo>
                    <a:pt x="400138" y="280670"/>
                  </a:lnTo>
                  <a:lnTo>
                    <a:pt x="400253" y="281940"/>
                  </a:lnTo>
                  <a:lnTo>
                    <a:pt x="400354" y="283210"/>
                  </a:lnTo>
                  <a:lnTo>
                    <a:pt x="404571" y="280670"/>
                  </a:lnTo>
                  <a:lnTo>
                    <a:pt x="405460" y="285750"/>
                  </a:lnTo>
                  <a:lnTo>
                    <a:pt x="406006" y="284480"/>
                  </a:lnTo>
                  <a:lnTo>
                    <a:pt x="407835" y="283210"/>
                  </a:lnTo>
                  <a:lnTo>
                    <a:pt x="409829" y="287020"/>
                  </a:lnTo>
                  <a:lnTo>
                    <a:pt x="410718" y="289560"/>
                  </a:lnTo>
                  <a:lnTo>
                    <a:pt x="408076" y="290830"/>
                  </a:lnTo>
                  <a:lnTo>
                    <a:pt x="406717" y="289560"/>
                  </a:lnTo>
                  <a:lnTo>
                    <a:pt x="406361" y="289560"/>
                  </a:lnTo>
                  <a:lnTo>
                    <a:pt x="406476" y="288290"/>
                  </a:lnTo>
                  <a:lnTo>
                    <a:pt x="406742" y="288290"/>
                  </a:lnTo>
                  <a:lnTo>
                    <a:pt x="405244" y="287020"/>
                  </a:lnTo>
                  <a:lnTo>
                    <a:pt x="404888" y="288290"/>
                  </a:lnTo>
                  <a:lnTo>
                    <a:pt x="405815" y="288290"/>
                  </a:lnTo>
                  <a:lnTo>
                    <a:pt x="405612" y="289560"/>
                  </a:lnTo>
                  <a:lnTo>
                    <a:pt x="407149" y="292976"/>
                  </a:lnTo>
                  <a:lnTo>
                    <a:pt x="407060" y="292100"/>
                  </a:lnTo>
                  <a:lnTo>
                    <a:pt x="407250" y="292976"/>
                  </a:lnTo>
                  <a:lnTo>
                    <a:pt x="407263" y="293243"/>
                  </a:lnTo>
                  <a:lnTo>
                    <a:pt x="407149" y="292976"/>
                  </a:lnTo>
                  <a:lnTo>
                    <a:pt x="407187" y="293370"/>
                  </a:lnTo>
                  <a:lnTo>
                    <a:pt x="405688" y="293370"/>
                  </a:lnTo>
                  <a:lnTo>
                    <a:pt x="407352" y="295986"/>
                  </a:lnTo>
                  <a:lnTo>
                    <a:pt x="407314" y="294640"/>
                  </a:lnTo>
                  <a:lnTo>
                    <a:pt x="407212" y="293611"/>
                  </a:lnTo>
                  <a:lnTo>
                    <a:pt x="407339" y="294640"/>
                  </a:lnTo>
                  <a:lnTo>
                    <a:pt x="407479" y="295986"/>
                  </a:lnTo>
                  <a:lnTo>
                    <a:pt x="407555" y="296227"/>
                  </a:lnTo>
                  <a:lnTo>
                    <a:pt x="409409" y="298450"/>
                  </a:lnTo>
                  <a:lnTo>
                    <a:pt x="410146" y="301955"/>
                  </a:lnTo>
                  <a:lnTo>
                    <a:pt x="410159" y="302336"/>
                  </a:lnTo>
                  <a:lnTo>
                    <a:pt x="410387" y="302450"/>
                  </a:lnTo>
                  <a:lnTo>
                    <a:pt x="410324" y="302145"/>
                  </a:lnTo>
                  <a:lnTo>
                    <a:pt x="410273" y="301904"/>
                  </a:lnTo>
                  <a:lnTo>
                    <a:pt x="410387" y="301053"/>
                  </a:lnTo>
                  <a:lnTo>
                    <a:pt x="411314" y="301053"/>
                  </a:lnTo>
                  <a:lnTo>
                    <a:pt x="412661" y="307378"/>
                  </a:lnTo>
                  <a:lnTo>
                    <a:pt x="412991" y="306070"/>
                  </a:lnTo>
                  <a:lnTo>
                    <a:pt x="413766" y="303530"/>
                  </a:lnTo>
                  <a:lnTo>
                    <a:pt x="415023" y="306070"/>
                  </a:lnTo>
                  <a:lnTo>
                    <a:pt x="415645" y="307378"/>
                  </a:lnTo>
                  <a:lnTo>
                    <a:pt x="415378" y="309880"/>
                  </a:lnTo>
                  <a:lnTo>
                    <a:pt x="412902" y="307555"/>
                  </a:lnTo>
                  <a:lnTo>
                    <a:pt x="413473" y="308610"/>
                  </a:lnTo>
                  <a:lnTo>
                    <a:pt x="415086" y="311150"/>
                  </a:lnTo>
                  <a:lnTo>
                    <a:pt x="415150" y="312420"/>
                  </a:lnTo>
                  <a:lnTo>
                    <a:pt x="415251" y="313715"/>
                  </a:lnTo>
                  <a:lnTo>
                    <a:pt x="413956" y="318770"/>
                  </a:lnTo>
                  <a:lnTo>
                    <a:pt x="414502" y="320040"/>
                  </a:lnTo>
                  <a:lnTo>
                    <a:pt x="413131" y="318770"/>
                  </a:lnTo>
                  <a:lnTo>
                    <a:pt x="413943" y="320040"/>
                  </a:lnTo>
                  <a:lnTo>
                    <a:pt x="414680" y="321310"/>
                  </a:lnTo>
                  <a:lnTo>
                    <a:pt x="415785" y="320040"/>
                  </a:lnTo>
                  <a:lnTo>
                    <a:pt x="415963" y="321310"/>
                  </a:lnTo>
                  <a:lnTo>
                    <a:pt x="416166" y="322033"/>
                  </a:lnTo>
                  <a:lnTo>
                    <a:pt x="416267" y="322389"/>
                  </a:lnTo>
                  <a:lnTo>
                    <a:pt x="416318" y="322580"/>
                  </a:lnTo>
                  <a:lnTo>
                    <a:pt x="417131" y="322580"/>
                  </a:lnTo>
                  <a:lnTo>
                    <a:pt x="417880" y="320040"/>
                  </a:lnTo>
                  <a:lnTo>
                    <a:pt x="419976" y="322389"/>
                  </a:lnTo>
                  <a:lnTo>
                    <a:pt x="420090" y="323977"/>
                  </a:lnTo>
                  <a:lnTo>
                    <a:pt x="419785" y="322580"/>
                  </a:lnTo>
                  <a:lnTo>
                    <a:pt x="419112" y="328930"/>
                  </a:lnTo>
                  <a:lnTo>
                    <a:pt x="418223" y="327139"/>
                  </a:lnTo>
                  <a:lnTo>
                    <a:pt x="418299" y="327660"/>
                  </a:lnTo>
                  <a:lnTo>
                    <a:pt x="417576" y="327660"/>
                  </a:lnTo>
                  <a:lnTo>
                    <a:pt x="417525" y="332740"/>
                  </a:lnTo>
                  <a:lnTo>
                    <a:pt x="420687" y="328930"/>
                  </a:lnTo>
                  <a:lnTo>
                    <a:pt x="422465" y="332740"/>
                  </a:lnTo>
                  <a:lnTo>
                    <a:pt x="421093" y="332740"/>
                  </a:lnTo>
                  <a:lnTo>
                    <a:pt x="420903" y="334010"/>
                  </a:lnTo>
                  <a:lnTo>
                    <a:pt x="422821" y="334010"/>
                  </a:lnTo>
                  <a:lnTo>
                    <a:pt x="424370" y="335280"/>
                  </a:lnTo>
                  <a:lnTo>
                    <a:pt x="424459" y="336550"/>
                  </a:lnTo>
                  <a:lnTo>
                    <a:pt x="424561" y="337820"/>
                  </a:lnTo>
                  <a:lnTo>
                    <a:pt x="424662" y="339090"/>
                  </a:lnTo>
                  <a:lnTo>
                    <a:pt x="426313" y="339090"/>
                  </a:lnTo>
                  <a:lnTo>
                    <a:pt x="426834" y="340360"/>
                  </a:lnTo>
                  <a:lnTo>
                    <a:pt x="426542" y="337820"/>
                  </a:lnTo>
                  <a:lnTo>
                    <a:pt x="427913" y="337820"/>
                  </a:lnTo>
                  <a:lnTo>
                    <a:pt x="428358" y="340360"/>
                  </a:lnTo>
                  <a:lnTo>
                    <a:pt x="429539" y="341630"/>
                  </a:lnTo>
                  <a:lnTo>
                    <a:pt x="430999" y="342900"/>
                  </a:lnTo>
                  <a:lnTo>
                    <a:pt x="428053" y="346710"/>
                  </a:lnTo>
                  <a:lnTo>
                    <a:pt x="430682" y="349250"/>
                  </a:lnTo>
                  <a:lnTo>
                    <a:pt x="430606" y="350278"/>
                  </a:lnTo>
                  <a:lnTo>
                    <a:pt x="430580" y="350520"/>
                  </a:lnTo>
                  <a:lnTo>
                    <a:pt x="443636" y="350520"/>
                  </a:lnTo>
                  <a:lnTo>
                    <a:pt x="443357" y="347980"/>
                  </a:lnTo>
                  <a:lnTo>
                    <a:pt x="445096" y="350278"/>
                  </a:lnTo>
                  <a:close/>
                </a:path>
                <a:path w="645794" h="405129">
                  <a:moveTo>
                    <a:pt x="452589" y="364972"/>
                  </a:moveTo>
                  <a:lnTo>
                    <a:pt x="452374" y="364490"/>
                  </a:lnTo>
                  <a:lnTo>
                    <a:pt x="450469" y="361950"/>
                  </a:lnTo>
                  <a:lnTo>
                    <a:pt x="449122" y="360057"/>
                  </a:lnTo>
                  <a:lnTo>
                    <a:pt x="451040" y="364490"/>
                  </a:lnTo>
                  <a:lnTo>
                    <a:pt x="451535" y="365760"/>
                  </a:lnTo>
                  <a:lnTo>
                    <a:pt x="451891" y="365760"/>
                  </a:lnTo>
                  <a:lnTo>
                    <a:pt x="452589" y="364972"/>
                  </a:lnTo>
                  <a:close/>
                </a:path>
                <a:path w="645794" h="405129">
                  <a:moveTo>
                    <a:pt x="453021" y="364490"/>
                  </a:moveTo>
                  <a:lnTo>
                    <a:pt x="452589" y="364972"/>
                  </a:lnTo>
                  <a:lnTo>
                    <a:pt x="452932" y="365760"/>
                  </a:lnTo>
                  <a:lnTo>
                    <a:pt x="453021" y="364490"/>
                  </a:lnTo>
                  <a:close/>
                </a:path>
                <a:path w="645794" h="405129">
                  <a:moveTo>
                    <a:pt x="455422" y="365887"/>
                  </a:moveTo>
                  <a:lnTo>
                    <a:pt x="455269" y="365785"/>
                  </a:lnTo>
                  <a:lnTo>
                    <a:pt x="455079" y="365925"/>
                  </a:lnTo>
                  <a:lnTo>
                    <a:pt x="455295" y="365925"/>
                  </a:lnTo>
                  <a:lnTo>
                    <a:pt x="455422" y="365887"/>
                  </a:lnTo>
                  <a:close/>
                </a:path>
                <a:path w="645794" h="405129">
                  <a:moveTo>
                    <a:pt x="458089" y="362978"/>
                  </a:moveTo>
                  <a:lnTo>
                    <a:pt x="458025" y="362775"/>
                  </a:lnTo>
                  <a:lnTo>
                    <a:pt x="458000" y="362546"/>
                  </a:lnTo>
                  <a:lnTo>
                    <a:pt x="457847" y="362356"/>
                  </a:lnTo>
                  <a:lnTo>
                    <a:pt x="455942" y="364248"/>
                  </a:lnTo>
                  <a:lnTo>
                    <a:pt x="456857" y="363969"/>
                  </a:lnTo>
                  <a:lnTo>
                    <a:pt x="457530" y="363512"/>
                  </a:lnTo>
                  <a:lnTo>
                    <a:pt x="458089" y="362978"/>
                  </a:lnTo>
                  <a:close/>
                </a:path>
                <a:path w="645794" h="405129">
                  <a:moveTo>
                    <a:pt x="461073" y="386080"/>
                  </a:moveTo>
                  <a:lnTo>
                    <a:pt x="461022" y="384810"/>
                  </a:lnTo>
                  <a:lnTo>
                    <a:pt x="460832" y="384810"/>
                  </a:lnTo>
                  <a:lnTo>
                    <a:pt x="461073" y="386080"/>
                  </a:lnTo>
                  <a:close/>
                </a:path>
                <a:path w="645794" h="405129">
                  <a:moveTo>
                    <a:pt x="463943" y="350520"/>
                  </a:moveTo>
                  <a:lnTo>
                    <a:pt x="463867" y="349250"/>
                  </a:lnTo>
                  <a:lnTo>
                    <a:pt x="463715" y="350278"/>
                  </a:lnTo>
                  <a:lnTo>
                    <a:pt x="463689" y="350520"/>
                  </a:lnTo>
                  <a:lnTo>
                    <a:pt x="463943" y="350520"/>
                  </a:lnTo>
                  <a:close/>
                </a:path>
                <a:path w="645794" h="405129">
                  <a:moveTo>
                    <a:pt x="471360" y="336550"/>
                  </a:moveTo>
                  <a:lnTo>
                    <a:pt x="470916" y="336550"/>
                  </a:lnTo>
                  <a:lnTo>
                    <a:pt x="471004" y="336727"/>
                  </a:lnTo>
                  <a:lnTo>
                    <a:pt x="471360" y="336550"/>
                  </a:lnTo>
                  <a:close/>
                </a:path>
                <a:path w="645794" h="405129">
                  <a:moveTo>
                    <a:pt x="472808" y="368833"/>
                  </a:moveTo>
                  <a:lnTo>
                    <a:pt x="470611" y="368312"/>
                  </a:lnTo>
                  <a:lnTo>
                    <a:pt x="470408" y="369570"/>
                  </a:lnTo>
                  <a:lnTo>
                    <a:pt x="472478" y="370916"/>
                  </a:lnTo>
                  <a:lnTo>
                    <a:pt x="472808" y="368833"/>
                  </a:lnTo>
                  <a:close/>
                </a:path>
                <a:path w="645794" h="405129">
                  <a:moveTo>
                    <a:pt x="487794" y="341630"/>
                  </a:moveTo>
                  <a:lnTo>
                    <a:pt x="486867" y="337820"/>
                  </a:lnTo>
                  <a:lnTo>
                    <a:pt x="471703" y="337820"/>
                  </a:lnTo>
                  <a:lnTo>
                    <a:pt x="471512" y="337820"/>
                  </a:lnTo>
                  <a:lnTo>
                    <a:pt x="468909" y="337820"/>
                  </a:lnTo>
                  <a:lnTo>
                    <a:pt x="467690" y="342900"/>
                  </a:lnTo>
                  <a:lnTo>
                    <a:pt x="468896" y="344170"/>
                  </a:lnTo>
                  <a:lnTo>
                    <a:pt x="468033" y="345440"/>
                  </a:lnTo>
                  <a:lnTo>
                    <a:pt x="467626" y="344170"/>
                  </a:lnTo>
                  <a:lnTo>
                    <a:pt x="466572" y="344170"/>
                  </a:lnTo>
                  <a:lnTo>
                    <a:pt x="464718" y="345440"/>
                  </a:lnTo>
                  <a:lnTo>
                    <a:pt x="465950" y="350278"/>
                  </a:lnTo>
                  <a:lnTo>
                    <a:pt x="466013" y="350520"/>
                  </a:lnTo>
                  <a:lnTo>
                    <a:pt x="463943" y="350520"/>
                  </a:lnTo>
                  <a:lnTo>
                    <a:pt x="460717" y="354330"/>
                  </a:lnTo>
                  <a:lnTo>
                    <a:pt x="463042" y="354330"/>
                  </a:lnTo>
                  <a:lnTo>
                    <a:pt x="460489" y="358140"/>
                  </a:lnTo>
                  <a:lnTo>
                    <a:pt x="460489" y="361950"/>
                  </a:lnTo>
                  <a:lnTo>
                    <a:pt x="458101" y="363220"/>
                  </a:lnTo>
                  <a:lnTo>
                    <a:pt x="458216" y="364490"/>
                  </a:lnTo>
                  <a:lnTo>
                    <a:pt x="458343" y="365760"/>
                  </a:lnTo>
                  <a:lnTo>
                    <a:pt x="458457" y="367030"/>
                  </a:lnTo>
                  <a:lnTo>
                    <a:pt x="456057" y="365760"/>
                  </a:lnTo>
                  <a:lnTo>
                    <a:pt x="457949" y="368300"/>
                  </a:lnTo>
                  <a:lnTo>
                    <a:pt x="455688" y="365760"/>
                  </a:lnTo>
                  <a:lnTo>
                    <a:pt x="455828" y="367030"/>
                  </a:lnTo>
                  <a:lnTo>
                    <a:pt x="455853" y="369570"/>
                  </a:lnTo>
                  <a:lnTo>
                    <a:pt x="455637" y="368300"/>
                  </a:lnTo>
                  <a:lnTo>
                    <a:pt x="455307" y="369570"/>
                  </a:lnTo>
                  <a:lnTo>
                    <a:pt x="454939" y="367030"/>
                  </a:lnTo>
                  <a:lnTo>
                    <a:pt x="454952" y="372110"/>
                  </a:lnTo>
                  <a:lnTo>
                    <a:pt x="454571" y="369570"/>
                  </a:lnTo>
                  <a:lnTo>
                    <a:pt x="454393" y="370840"/>
                  </a:lnTo>
                  <a:lnTo>
                    <a:pt x="454240" y="370840"/>
                  </a:lnTo>
                  <a:lnTo>
                    <a:pt x="453948" y="372110"/>
                  </a:lnTo>
                  <a:lnTo>
                    <a:pt x="453491" y="372110"/>
                  </a:lnTo>
                  <a:lnTo>
                    <a:pt x="453364" y="370840"/>
                  </a:lnTo>
                  <a:lnTo>
                    <a:pt x="453745" y="368300"/>
                  </a:lnTo>
                  <a:lnTo>
                    <a:pt x="453936" y="367030"/>
                  </a:lnTo>
                  <a:lnTo>
                    <a:pt x="453364" y="368300"/>
                  </a:lnTo>
                  <a:lnTo>
                    <a:pt x="452501" y="368300"/>
                  </a:lnTo>
                  <a:lnTo>
                    <a:pt x="451294" y="367030"/>
                  </a:lnTo>
                  <a:lnTo>
                    <a:pt x="450405" y="365760"/>
                  </a:lnTo>
                  <a:lnTo>
                    <a:pt x="447052" y="359410"/>
                  </a:lnTo>
                  <a:lnTo>
                    <a:pt x="448665" y="359410"/>
                  </a:lnTo>
                  <a:lnTo>
                    <a:pt x="447878" y="358292"/>
                  </a:lnTo>
                  <a:lnTo>
                    <a:pt x="446049" y="355600"/>
                  </a:lnTo>
                  <a:lnTo>
                    <a:pt x="444576" y="354330"/>
                  </a:lnTo>
                  <a:lnTo>
                    <a:pt x="444258" y="353060"/>
                  </a:lnTo>
                  <a:lnTo>
                    <a:pt x="443953" y="351790"/>
                  </a:lnTo>
                  <a:lnTo>
                    <a:pt x="434505" y="351790"/>
                  </a:lnTo>
                  <a:lnTo>
                    <a:pt x="434505" y="353060"/>
                  </a:lnTo>
                  <a:lnTo>
                    <a:pt x="433895" y="354241"/>
                  </a:lnTo>
                  <a:lnTo>
                    <a:pt x="434047" y="354330"/>
                  </a:lnTo>
                  <a:lnTo>
                    <a:pt x="433844" y="354330"/>
                  </a:lnTo>
                  <a:lnTo>
                    <a:pt x="433425" y="355168"/>
                  </a:lnTo>
                  <a:lnTo>
                    <a:pt x="432219" y="354330"/>
                  </a:lnTo>
                  <a:lnTo>
                    <a:pt x="432028" y="353060"/>
                  </a:lnTo>
                  <a:lnTo>
                    <a:pt x="433717" y="354139"/>
                  </a:lnTo>
                  <a:lnTo>
                    <a:pt x="434505" y="353060"/>
                  </a:lnTo>
                  <a:lnTo>
                    <a:pt x="434505" y="351790"/>
                  </a:lnTo>
                  <a:lnTo>
                    <a:pt x="430491" y="351790"/>
                  </a:lnTo>
                  <a:lnTo>
                    <a:pt x="428574" y="351790"/>
                  </a:lnTo>
                  <a:lnTo>
                    <a:pt x="431482" y="354330"/>
                  </a:lnTo>
                  <a:lnTo>
                    <a:pt x="431241" y="354533"/>
                  </a:lnTo>
                  <a:lnTo>
                    <a:pt x="430936" y="354330"/>
                  </a:lnTo>
                  <a:lnTo>
                    <a:pt x="431139" y="354622"/>
                  </a:lnTo>
                  <a:lnTo>
                    <a:pt x="431380" y="354622"/>
                  </a:lnTo>
                  <a:lnTo>
                    <a:pt x="434746" y="356870"/>
                  </a:lnTo>
                  <a:lnTo>
                    <a:pt x="434174" y="355854"/>
                  </a:lnTo>
                  <a:lnTo>
                    <a:pt x="437857" y="356870"/>
                  </a:lnTo>
                  <a:lnTo>
                    <a:pt x="437730" y="358140"/>
                  </a:lnTo>
                  <a:lnTo>
                    <a:pt x="437705" y="358292"/>
                  </a:lnTo>
                  <a:lnTo>
                    <a:pt x="437591" y="359410"/>
                  </a:lnTo>
                  <a:lnTo>
                    <a:pt x="437527" y="360057"/>
                  </a:lnTo>
                  <a:lnTo>
                    <a:pt x="437464" y="360680"/>
                  </a:lnTo>
                  <a:lnTo>
                    <a:pt x="433628" y="361950"/>
                  </a:lnTo>
                  <a:lnTo>
                    <a:pt x="433666" y="364490"/>
                  </a:lnTo>
                  <a:lnTo>
                    <a:pt x="434936" y="365760"/>
                  </a:lnTo>
                  <a:lnTo>
                    <a:pt x="436372" y="368300"/>
                  </a:lnTo>
                  <a:lnTo>
                    <a:pt x="437108" y="369570"/>
                  </a:lnTo>
                  <a:lnTo>
                    <a:pt x="437743" y="369570"/>
                  </a:lnTo>
                  <a:lnTo>
                    <a:pt x="438581" y="370840"/>
                  </a:lnTo>
                  <a:lnTo>
                    <a:pt x="439496" y="373380"/>
                  </a:lnTo>
                  <a:lnTo>
                    <a:pt x="440347" y="374675"/>
                  </a:lnTo>
                  <a:lnTo>
                    <a:pt x="442252" y="374675"/>
                  </a:lnTo>
                  <a:lnTo>
                    <a:pt x="442722" y="379730"/>
                  </a:lnTo>
                  <a:lnTo>
                    <a:pt x="444271" y="381000"/>
                  </a:lnTo>
                  <a:lnTo>
                    <a:pt x="443280" y="382270"/>
                  </a:lnTo>
                  <a:lnTo>
                    <a:pt x="443661" y="384810"/>
                  </a:lnTo>
                  <a:lnTo>
                    <a:pt x="443687" y="386511"/>
                  </a:lnTo>
                  <a:lnTo>
                    <a:pt x="443598" y="386753"/>
                  </a:lnTo>
                  <a:lnTo>
                    <a:pt x="443534" y="387248"/>
                  </a:lnTo>
                  <a:lnTo>
                    <a:pt x="443585" y="388480"/>
                  </a:lnTo>
                  <a:lnTo>
                    <a:pt x="443699" y="387858"/>
                  </a:lnTo>
                  <a:lnTo>
                    <a:pt x="443699" y="387350"/>
                  </a:lnTo>
                  <a:lnTo>
                    <a:pt x="444195" y="386080"/>
                  </a:lnTo>
                  <a:lnTo>
                    <a:pt x="446493" y="393700"/>
                  </a:lnTo>
                  <a:lnTo>
                    <a:pt x="447941" y="391160"/>
                  </a:lnTo>
                  <a:lnTo>
                    <a:pt x="448805" y="397510"/>
                  </a:lnTo>
                  <a:lnTo>
                    <a:pt x="450646" y="403860"/>
                  </a:lnTo>
                  <a:lnTo>
                    <a:pt x="451942" y="401320"/>
                  </a:lnTo>
                  <a:lnTo>
                    <a:pt x="453034" y="401320"/>
                  </a:lnTo>
                  <a:lnTo>
                    <a:pt x="454380" y="396240"/>
                  </a:lnTo>
                  <a:lnTo>
                    <a:pt x="455320" y="394970"/>
                  </a:lnTo>
                  <a:lnTo>
                    <a:pt x="454456" y="400050"/>
                  </a:lnTo>
                  <a:lnTo>
                    <a:pt x="455980" y="398780"/>
                  </a:lnTo>
                  <a:lnTo>
                    <a:pt x="453694" y="405130"/>
                  </a:lnTo>
                  <a:lnTo>
                    <a:pt x="454837" y="403860"/>
                  </a:lnTo>
                  <a:lnTo>
                    <a:pt x="455904" y="402590"/>
                  </a:lnTo>
                  <a:lnTo>
                    <a:pt x="455853" y="400050"/>
                  </a:lnTo>
                  <a:lnTo>
                    <a:pt x="456209" y="400050"/>
                  </a:lnTo>
                  <a:lnTo>
                    <a:pt x="456653" y="398780"/>
                  </a:lnTo>
                  <a:lnTo>
                    <a:pt x="457974" y="394970"/>
                  </a:lnTo>
                  <a:lnTo>
                    <a:pt x="458406" y="393700"/>
                  </a:lnTo>
                  <a:lnTo>
                    <a:pt x="459105" y="391160"/>
                  </a:lnTo>
                  <a:lnTo>
                    <a:pt x="459778" y="391160"/>
                  </a:lnTo>
                  <a:lnTo>
                    <a:pt x="460057" y="388620"/>
                  </a:lnTo>
                  <a:lnTo>
                    <a:pt x="459701" y="387350"/>
                  </a:lnTo>
                  <a:lnTo>
                    <a:pt x="460248" y="386080"/>
                  </a:lnTo>
                  <a:lnTo>
                    <a:pt x="460794" y="384810"/>
                  </a:lnTo>
                  <a:lnTo>
                    <a:pt x="462305" y="381000"/>
                  </a:lnTo>
                  <a:lnTo>
                    <a:pt x="463029" y="381000"/>
                  </a:lnTo>
                  <a:lnTo>
                    <a:pt x="465315" y="377190"/>
                  </a:lnTo>
                  <a:lnTo>
                    <a:pt x="467639" y="372110"/>
                  </a:lnTo>
                  <a:lnTo>
                    <a:pt x="468223" y="370840"/>
                  </a:lnTo>
                  <a:lnTo>
                    <a:pt x="468655" y="369570"/>
                  </a:lnTo>
                  <a:lnTo>
                    <a:pt x="469544" y="368300"/>
                  </a:lnTo>
                  <a:lnTo>
                    <a:pt x="470357" y="367030"/>
                  </a:lnTo>
                  <a:lnTo>
                    <a:pt x="471322" y="365760"/>
                  </a:lnTo>
                  <a:lnTo>
                    <a:pt x="472630" y="365760"/>
                  </a:lnTo>
                  <a:lnTo>
                    <a:pt x="473011" y="364490"/>
                  </a:lnTo>
                  <a:lnTo>
                    <a:pt x="473176" y="364299"/>
                  </a:lnTo>
                  <a:lnTo>
                    <a:pt x="473786" y="361950"/>
                  </a:lnTo>
                  <a:lnTo>
                    <a:pt x="475234" y="358292"/>
                  </a:lnTo>
                  <a:lnTo>
                    <a:pt x="475284" y="358140"/>
                  </a:lnTo>
                  <a:lnTo>
                    <a:pt x="476631" y="355600"/>
                  </a:lnTo>
                  <a:lnTo>
                    <a:pt x="476834" y="355600"/>
                  </a:lnTo>
                  <a:lnTo>
                    <a:pt x="479933" y="353060"/>
                  </a:lnTo>
                  <a:lnTo>
                    <a:pt x="474535" y="351790"/>
                  </a:lnTo>
                  <a:lnTo>
                    <a:pt x="478040" y="347980"/>
                  </a:lnTo>
                  <a:lnTo>
                    <a:pt x="481164" y="346710"/>
                  </a:lnTo>
                  <a:lnTo>
                    <a:pt x="478129" y="350278"/>
                  </a:lnTo>
                  <a:lnTo>
                    <a:pt x="479386" y="349250"/>
                  </a:lnTo>
                  <a:lnTo>
                    <a:pt x="483717" y="351790"/>
                  </a:lnTo>
                  <a:lnTo>
                    <a:pt x="482993" y="349250"/>
                  </a:lnTo>
                  <a:lnTo>
                    <a:pt x="482269" y="346710"/>
                  </a:lnTo>
                  <a:lnTo>
                    <a:pt x="481901" y="345440"/>
                  </a:lnTo>
                  <a:lnTo>
                    <a:pt x="481545" y="344170"/>
                  </a:lnTo>
                  <a:lnTo>
                    <a:pt x="485267" y="342900"/>
                  </a:lnTo>
                  <a:lnTo>
                    <a:pt x="487794" y="341630"/>
                  </a:lnTo>
                  <a:close/>
                </a:path>
                <a:path w="645794" h="405129">
                  <a:moveTo>
                    <a:pt x="492150" y="322033"/>
                  </a:moveTo>
                  <a:lnTo>
                    <a:pt x="491566" y="321310"/>
                  </a:lnTo>
                  <a:lnTo>
                    <a:pt x="491324" y="322033"/>
                  </a:lnTo>
                  <a:lnTo>
                    <a:pt x="491210" y="322389"/>
                  </a:lnTo>
                  <a:lnTo>
                    <a:pt x="492150" y="322033"/>
                  </a:lnTo>
                  <a:close/>
                </a:path>
                <a:path w="645794" h="405129">
                  <a:moveTo>
                    <a:pt x="494106" y="321310"/>
                  </a:moveTo>
                  <a:lnTo>
                    <a:pt x="492150" y="322033"/>
                  </a:lnTo>
                  <a:lnTo>
                    <a:pt x="492582" y="322580"/>
                  </a:lnTo>
                  <a:lnTo>
                    <a:pt x="491578" y="323850"/>
                  </a:lnTo>
                  <a:lnTo>
                    <a:pt x="493522" y="323850"/>
                  </a:lnTo>
                  <a:lnTo>
                    <a:pt x="494106" y="321310"/>
                  </a:lnTo>
                  <a:close/>
                </a:path>
                <a:path w="645794" h="405129">
                  <a:moveTo>
                    <a:pt x="499160" y="18199"/>
                  </a:moveTo>
                  <a:lnTo>
                    <a:pt x="498830" y="17780"/>
                  </a:lnTo>
                  <a:lnTo>
                    <a:pt x="498830" y="18618"/>
                  </a:lnTo>
                  <a:lnTo>
                    <a:pt x="499160" y="18199"/>
                  </a:lnTo>
                  <a:close/>
                </a:path>
                <a:path w="645794" h="405129">
                  <a:moveTo>
                    <a:pt x="500418" y="24130"/>
                  </a:moveTo>
                  <a:lnTo>
                    <a:pt x="498779" y="22860"/>
                  </a:lnTo>
                  <a:lnTo>
                    <a:pt x="499440" y="24130"/>
                  </a:lnTo>
                  <a:lnTo>
                    <a:pt x="500418" y="24130"/>
                  </a:lnTo>
                  <a:close/>
                </a:path>
                <a:path w="645794" h="405129">
                  <a:moveTo>
                    <a:pt x="500964" y="1092"/>
                  </a:moveTo>
                  <a:lnTo>
                    <a:pt x="499656" y="1041"/>
                  </a:lnTo>
                  <a:lnTo>
                    <a:pt x="499922" y="1422"/>
                  </a:lnTo>
                  <a:lnTo>
                    <a:pt x="500634" y="1231"/>
                  </a:lnTo>
                  <a:lnTo>
                    <a:pt x="500964" y="1092"/>
                  </a:lnTo>
                  <a:close/>
                </a:path>
                <a:path w="645794" h="405129">
                  <a:moveTo>
                    <a:pt x="502945" y="34163"/>
                  </a:moveTo>
                  <a:lnTo>
                    <a:pt x="502691" y="34086"/>
                  </a:lnTo>
                  <a:lnTo>
                    <a:pt x="502564" y="34099"/>
                  </a:lnTo>
                  <a:lnTo>
                    <a:pt x="502627" y="34302"/>
                  </a:lnTo>
                  <a:lnTo>
                    <a:pt x="502754" y="34264"/>
                  </a:lnTo>
                  <a:lnTo>
                    <a:pt x="502945" y="34163"/>
                  </a:lnTo>
                  <a:close/>
                </a:path>
                <a:path w="645794" h="405129">
                  <a:moveTo>
                    <a:pt x="505561" y="303517"/>
                  </a:moveTo>
                  <a:lnTo>
                    <a:pt x="505155" y="301942"/>
                  </a:lnTo>
                  <a:lnTo>
                    <a:pt x="504304" y="303288"/>
                  </a:lnTo>
                  <a:lnTo>
                    <a:pt x="502831" y="304304"/>
                  </a:lnTo>
                  <a:lnTo>
                    <a:pt x="502716" y="305142"/>
                  </a:lnTo>
                  <a:lnTo>
                    <a:pt x="504037" y="304965"/>
                  </a:lnTo>
                  <a:lnTo>
                    <a:pt x="505561" y="303517"/>
                  </a:lnTo>
                  <a:close/>
                </a:path>
                <a:path w="645794" h="405129">
                  <a:moveTo>
                    <a:pt x="510540" y="293370"/>
                  </a:moveTo>
                  <a:lnTo>
                    <a:pt x="509854" y="291045"/>
                  </a:lnTo>
                  <a:lnTo>
                    <a:pt x="509663" y="292100"/>
                  </a:lnTo>
                  <a:lnTo>
                    <a:pt x="509689" y="292315"/>
                  </a:lnTo>
                  <a:lnTo>
                    <a:pt x="509816" y="293370"/>
                  </a:lnTo>
                  <a:lnTo>
                    <a:pt x="509079" y="293370"/>
                  </a:lnTo>
                  <a:lnTo>
                    <a:pt x="508800" y="292315"/>
                  </a:lnTo>
                  <a:lnTo>
                    <a:pt x="508571" y="292976"/>
                  </a:lnTo>
                  <a:lnTo>
                    <a:pt x="507733" y="295986"/>
                  </a:lnTo>
                  <a:lnTo>
                    <a:pt x="507657" y="298450"/>
                  </a:lnTo>
                  <a:lnTo>
                    <a:pt x="508584" y="297180"/>
                  </a:lnTo>
                  <a:lnTo>
                    <a:pt x="510540" y="293370"/>
                  </a:lnTo>
                  <a:close/>
                </a:path>
                <a:path w="645794" h="405129">
                  <a:moveTo>
                    <a:pt x="519709" y="80632"/>
                  </a:moveTo>
                  <a:lnTo>
                    <a:pt x="518007" y="78740"/>
                  </a:lnTo>
                  <a:lnTo>
                    <a:pt x="519290" y="81280"/>
                  </a:lnTo>
                  <a:lnTo>
                    <a:pt x="519709" y="80632"/>
                  </a:lnTo>
                  <a:close/>
                </a:path>
                <a:path w="645794" h="405129">
                  <a:moveTo>
                    <a:pt x="520547" y="79362"/>
                  </a:moveTo>
                  <a:lnTo>
                    <a:pt x="519709" y="80632"/>
                  </a:lnTo>
                  <a:lnTo>
                    <a:pt x="520280" y="81280"/>
                  </a:lnTo>
                  <a:lnTo>
                    <a:pt x="520547" y="79362"/>
                  </a:lnTo>
                  <a:close/>
                </a:path>
                <a:path w="645794" h="405129">
                  <a:moveTo>
                    <a:pt x="525335" y="275590"/>
                  </a:moveTo>
                  <a:lnTo>
                    <a:pt x="524294" y="274320"/>
                  </a:lnTo>
                  <a:lnTo>
                    <a:pt x="524141" y="275590"/>
                  </a:lnTo>
                  <a:lnTo>
                    <a:pt x="525335" y="275590"/>
                  </a:lnTo>
                  <a:close/>
                </a:path>
                <a:path w="645794" h="405129">
                  <a:moveTo>
                    <a:pt x="531520" y="98882"/>
                  </a:moveTo>
                  <a:lnTo>
                    <a:pt x="530377" y="99733"/>
                  </a:lnTo>
                  <a:lnTo>
                    <a:pt x="528612" y="96710"/>
                  </a:lnTo>
                  <a:lnTo>
                    <a:pt x="530301" y="100545"/>
                  </a:lnTo>
                  <a:lnTo>
                    <a:pt x="530606" y="99860"/>
                  </a:lnTo>
                  <a:lnTo>
                    <a:pt x="531050" y="99339"/>
                  </a:lnTo>
                  <a:lnTo>
                    <a:pt x="531520" y="98882"/>
                  </a:lnTo>
                  <a:close/>
                </a:path>
                <a:path w="645794" h="405129">
                  <a:moveTo>
                    <a:pt x="546430" y="135890"/>
                  </a:moveTo>
                  <a:lnTo>
                    <a:pt x="545109" y="135890"/>
                  </a:lnTo>
                  <a:lnTo>
                    <a:pt x="544156" y="133400"/>
                  </a:lnTo>
                  <a:lnTo>
                    <a:pt x="543902" y="134620"/>
                  </a:lnTo>
                  <a:lnTo>
                    <a:pt x="543433" y="137160"/>
                  </a:lnTo>
                  <a:lnTo>
                    <a:pt x="546430" y="135890"/>
                  </a:lnTo>
                  <a:close/>
                </a:path>
                <a:path w="645794" h="405129">
                  <a:moveTo>
                    <a:pt x="551230" y="116840"/>
                  </a:moveTo>
                  <a:lnTo>
                    <a:pt x="550570" y="115570"/>
                  </a:lnTo>
                  <a:lnTo>
                    <a:pt x="550494" y="115874"/>
                  </a:lnTo>
                  <a:lnTo>
                    <a:pt x="551230" y="116840"/>
                  </a:lnTo>
                  <a:close/>
                </a:path>
                <a:path w="645794" h="405129">
                  <a:moveTo>
                    <a:pt x="552196" y="118110"/>
                  </a:moveTo>
                  <a:lnTo>
                    <a:pt x="551548" y="116840"/>
                  </a:lnTo>
                  <a:lnTo>
                    <a:pt x="551230" y="116840"/>
                  </a:lnTo>
                  <a:lnTo>
                    <a:pt x="552196" y="118110"/>
                  </a:lnTo>
                  <a:close/>
                </a:path>
                <a:path w="645794" h="405129">
                  <a:moveTo>
                    <a:pt x="560539" y="139065"/>
                  </a:moveTo>
                  <a:lnTo>
                    <a:pt x="560387" y="138430"/>
                  </a:lnTo>
                  <a:lnTo>
                    <a:pt x="560362" y="139700"/>
                  </a:lnTo>
                  <a:lnTo>
                    <a:pt x="560539" y="139065"/>
                  </a:lnTo>
                  <a:close/>
                </a:path>
                <a:path w="645794" h="405129">
                  <a:moveTo>
                    <a:pt x="562102" y="179120"/>
                  </a:moveTo>
                  <a:lnTo>
                    <a:pt x="560870" y="179120"/>
                  </a:lnTo>
                  <a:lnTo>
                    <a:pt x="561174" y="181610"/>
                  </a:lnTo>
                  <a:lnTo>
                    <a:pt x="562102" y="179120"/>
                  </a:lnTo>
                  <a:close/>
                </a:path>
                <a:path w="645794" h="405129">
                  <a:moveTo>
                    <a:pt x="590473" y="250571"/>
                  </a:moveTo>
                  <a:lnTo>
                    <a:pt x="589851" y="250151"/>
                  </a:lnTo>
                  <a:lnTo>
                    <a:pt x="590029" y="250748"/>
                  </a:lnTo>
                  <a:lnTo>
                    <a:pt x="590473" y="250571"/>
                  </a:lnTo>
                  <a:close/>
                </a:path>
                <a:path w="645794" h="405129">
                  <a:moveTo>
                    <a:pt x="593839" y="257644"/>
                  </a:moveTo>
                  <a:lnTo>
                    <a:pt x="593293" y="256933"/>
                  </a:lnTo>
                  <a:lnTo>
                    <a:pt x="593369" y="257263"/>
                  </a:lnTo>
                  <a:lnTo>
                    <a:pt x="593547" y="257530"/>
                  </a:lnTo>
                  <a:lnTo>
                    <a:pt x="593839" y="257644"/>
                  </a:lnTo>
                  <a:close/>
                </a:path>
                <a:path w="645794" h="405129">
                  <a:moveTo>
                    <a:pt x="598525" y="270344"/>
                  </a:moveTo>
                  <a:lnTo>
                    <a:pt x="597852" y="269240"/>
                  </a:lnTo>
                  <a:lnTo>
                    <a:pt x="596950" y="269240"/>
                  </a:lnTo>
                  <a:lnTo>
                    <a:pt x="598525" y="270344"/>
                  </a:lnTo>
                  <a:close/>
                </a:path>
                <a:path w="645794" h="405129">
                  <a:moveTo>
                    <a:pt x="598766" y="270510"/>
                  </a:moveTo>
                  <a:lnTo>
                    <a:pt x="598525" y="270344"/>
                  </a:lnTo>
                  <a:lnTo>
                    <a:pt x="598627" y="270510"/>
                  </a:lnTo>
                  <a:lnTo>
                    <a:pt x="598766" y="270510"/>
                  </a:lnTo>
                  <a:close/>
                </a:path>
                <a:path w="645794" h="405129">
                  <a:moveTo>
                    <a:pt x="612101" y="299097"/>
                  </a:moveTo>
                  <a:lnTo>
                    <a:pt x="610793" y="298450"/>
                  </a:lnTo>
                  <a:lnTo>
                    <a:pt x="611657" y="299720"/>
                  </a:lnTo>
                  <a:lnTo>
                    <a:pt x="612101" y="299097"/>
                  </a:lnTo>
                  <a:close/>
                </a:path>
                <a:path w="645794" h="405129">
                  <a:moveTo>
                    <a:pt x="614476" y="262547"/>
                  </a:moveTo>
                  <a:lnTo>
                    <a:pt x="612914" y="260299"/>
                  </a:lnTo>
                  <a:lnTo>
                    <a:pt x="613257" y="261505"/>
                  </a:lnTo>
                  <a:lnTo>
                    <a:pt x="614476" y="262547"/>
                  </a:lnTo>
                  <a:close/>
                </a:path>
                <a:path w="645794" h="405129">
                  <a:moveTo>
                    <a:pt x="627583" y="302260"/>
                  </a:moveTo>
                  <a:lnTo>
                    <a:pt x="627113" y="299720"/>
                  </a:lnTo>
                  <a:lnTo>
                    <a:pt x="626402" y="297180"/>
                  </a:lnTo>
                  <a:lnTo>
                    <a:pt x="624293" y="289560"/>
                  </a:lnTo>
                  <a:lnTo>
                    <a:pt x="622846" y="285750"/>
                  </a:lnTo>
                  <a:lnTo>
                    <a:pt x="621068" y="281940"/>
                  </a:lnTo>
                  <a:lnTo>
                    <a:pt x="620712" y="279400"/>
                  </a:lnTo>
                  <a:lnTo>
                    <a:pt x="620522" y="278130"/>
                  </a:lnTo>
                  <a:lnTo>
                    <a:pt x="620445" y="279400"/>
                  </a:lnTo>
                  <a:lnTo>
                    <a:pt x="618261" y="278130"/>
                  </a:lnTo>
                  <a:lnTo>
                    <a:pt x="617474" y="276860"/>
                  </a:lnTo>
                  <a:lnTo>
                    <a:pt x="617385" y="275590"/>
                  </a:lnTo>
                  <a:lnTo>
                    <a:pt x="613664" y="274320"/>
                  </a:lnTo>
                  <a:lnTo>
                    <a:pt x="616381" y="273050"/>
                  </a:lnTo>
                  <a:lnTo>
                    <a:pt x="616572" y="273050"/>
                  </a:lnTo>
                  <a:lnTo>
                    <a:pt x="618617" y="271780"/>
                  </a:lnTo>
                  <a:lnTo>
                    <a:pt x="616585" y="267970"/>
                  </a:lnTo>
                  <a:lnTo>
                    <a:pt x="616153" y="266877"/>
                  </a:lnTo>
                  <a:lnTo>
                    <a:pt x="616102" y="266738"/>
                  </a:lnTo>
                  <a:lnTo>
                    <a:pt x="615594" y="265430"/>
                  </a:lnTo>
                  <a:lnTo>
                    <a:pt x="612000" y="266700"/>
                  </a:lnTo>
                  <a:lnTo>
                    <a:pt x="611657" y="261620"/>
                  </a:lnTo>
                  <a:lnTo>
                    <a:pt x="611555" y="260350"/>
                  </a:lnTo>
                  <a:lnTo>
                    <a:pt x="609231" y="255270"/>
                  </a:lnTo>
                  <a:lnTo>
                    <a:pt x="608660" y="254000"/>
                  </a:lnTo>
                  <a:lnTo>
                    <a:pt x="605891" y="247650"/>
                  </a:lnTo>
                  <a:lnTo>
                    <a:pt x="605853" y="243840"/>
                  </a:lnTo>
                  <a:lnTo>
                    <a:pt x="604342" y="242570"/>
                  </a:lnTo>
                  <a:lnTo>
                    <a:pt x="603923" y="241300"/>
                  </a:lnTo>
                  <a:lnTo>
                    <a:pt x="603516" y="240030"/>
                  </a:lnTo>
                  <a:lnTo>
                    <a:pt x="602005" y="238760"/>
                  </a:lnTo>
                  <a:lnTo>
                    <a:pt x="603872" y="238760"/>
                  </a:lnTo>
                  <a:lnTo>
                    <a:pt x="602830" y="234950"/>
                  </a:lnTo>
                  <a:lnTo>
                    <a:pt x="601789" y="231140"/>
                  </a:lnTo>
                  <a:lnTo>
                    <a:pt x="599046" y="226060"/>
                  </a:lnTo>
                  <a:lnTo>
                    <a:pt x="600824" y="226060"/>
                  </a:lnTo>
                  <a:lnTo>
                    <a:pt x="600240" y="224790"/>
                  </a:lnTo>
                  <a:lnTo>
                    <a:pt x="599643" y="223520"/>
                  </a:lnTo>
                  <a:lnTo>
                    <a:pt x="593928" y="224790"/>
                  </a:lnTo>
                  <a:lnTo>
                    <a:pt x="592632" y="220980"/>
                  </a:lnTo>
                  <a:lnTo>
                    <a:pt x="594995" y="219710"/>
                  </a:lnTo>
                  <a:lnTo>
                    <a:pt x="592709" y="213360"/>
                  </a:lnTo>
                  <a:lnTo>
                    <a:pt x="592810" y="207010"/>
                  </a:lnTo>
                  <a:lnTo>
                    <a:pt x="588124" y="203200"/>
                  </a:lnTo>
                  <a:lnTo>
                    <a:pt x="589394" y="201942"/>
                  </a:lnTo>
                  <a:lnTo>
                    <a:pt x="588899" y="200660"/>
                  </a:lnTo>
                  <a:lnTo>
                    <a:pt x="587984" y="194310"/>
                  </a:lnTo>
                  <a:lnTo>
                    <a:pt x="587616" y="191770"/>
                  </a:lnTo>
                  <a:lnTo>
                    <a:pt x="585711" y="193217"/>
                  </a:lnTo>
                  <a:lnTo>
                    <a:pt x="582180" y="189230"/>
                  </a:lnTo>
                  <a:lnTo>
                    <a:pt x="579894" y="186690"/>
                  </a:lnTo>
                  <a:lnTo>
                    <a:pt x="581863" y="185420"/>
                  </a:lnTo>
                  <a:lnTo>
                    <a:pt x="578548" y="184150"/>
                  </a:lnTo>
                  <a:lnTo>
                    <a:pt x="577888" y="184150"/>
                  </a:lnTo>
                  <a:lnTo>
                    <a:pt x="575830" y="181610"/>
                  </a:lnTo>
                  <a:lnTo>
                    <a:pt x="575716" y="180340"/>
                  </a:lnTo>
                  <a:lnTo>
                    <a:pt x="576884" y="180340"/>
                  </a:lnTo>
                  <a:lnTo>
                    <a:pt x="576821" y="179120"/>
                  </a:lnTo>
                  <a:lnTo>
                    <a:pt x="576757" y="177800"/>
                  </a:lnTo>
                  <a:lnTo>
                    <a:pt x="574370" y="180340"/>
                  </a:lnTo>
                  <a:lnTo>
                    <a:pt x="573951" y="176530"/>
                  </a:lnTo>
                  <a:lnTo>
                    <a:pt x="575602" y="176530"/>
                  </a:lnTo>
                  <a:lnTo>
                    <a:pt x="574573" y="173990"/>
                  </a:lnTo>
                  <a:lnTo>
                    <a:pt x="574052" y="173990"/>
                  </a:lnTo>
                  <a:lnTo>
                    <a:pt x="572071" y="172720"/>
                  </a:lnTo>
                  <a:lnTo>
                    <a:pt x="570636" y="171450"/>
                  </a:lnTo>
                  <a:lnTo>
                    <a:pt x="570534" y="170180"/>
                  </a:lnTo>
                  <a:lnTo>
                    <a:pt x="570433" y="168910"/>
                  </a:lnTo>
                  <a:lnTo>
                    <a:pt x="570331" y="167640"/>
                  </a:lnTo>
                  <a:lnTo>
                    <a:pt x="571779" y="166370"/>
                  </a:lnTo>
                  <a:lnTo>
                    <a:pt x="570636" y="166370"/>
                  </a:lnTo>
                  <a:lnTo>
                    <a:pt x="568667" y="165100"/>
                  </a:lnTo>
                  <a:lnTo>
                    <a:pt x="568439" y="163830"/>
                  </a:lnTo>
                  <a:lnTo>
                    <a:pt x="568972" y="162560"/>
                  </a:lnTo>
                  <a:lnTo>
                    <a:pt x="569912" y="163830"/>
                  </a:lnTo>
                  <a:lnTo>
                    <a:pt x="569734" y="162560"/>
                  </a:lnTo>
                  <a:lnTo>
                    <a:pt x="569366" y="160020"/>
                  </a:lnTo>
                  <a:lnTo>
                    <a:pt x="569188" y="158750"/>
                  </a:lnTo>
                  <a:lnTo>
                    <a:pt x="570255" y="158750"/>
                  </a:lnTo>
                  <a:lnTo>
                    <a:pt x="569290" y="154940"/>
                  </a:lnTo>
                  <a:lnTo>
                    <a:pt x="572566" y="156210"/>
                  </a:lnTo>
                  <a:lnTo>
                    <a:pt x="570318" y="154940"/>
                  </a:lnTo>
                  <a:lnTo>
                    <a:pt x="568782" y="153631"/>
                  </a:lnTo>
                  <a:lnTo>
                    <a:pt x="568782" y="158635"/>
                  </a:lnTo>
                  <a:lnTo>
                    <a:pt x="564921" y="157480"/>
                  </a:lnTo>
                  <a:lnTo>
                    <a:pt x="565061" y="156210"/>
                  </a:lnTo>
                  <a:lnTo>
                    <a:pt x="565340" y="153670"/>
                  </a:lnTo>
                  <a:lnTo>
                    <a:pt x="565912" y="153670"/>
                  </a:lnTo>
                  <a:lnTo>
                    <a:pt x="566191" y="152400"/>
                  </a:lnTo>
                  <a:lnTo>
                    <a:pt x="567702" y="156210"/>
                  </a:lnTo>
                  <a:lnTo>
                    <a:pt x="568782" y="158635"/>
                  </a:lnTo>
                  <a:lnTo>
                    <a:pt x="568782" y="153631"/>
                  </a:lnTo>
                  <a:lnTo>
                    <a:pt x="567359" y="152400"/>
                  </a:lnTo>
                  <a:lnTo>
                    <a:pt x="565886" y="151130"/>
                  </a:lnTo>
                  <a:lnTo>
                    <a:pt x="565556" y="148590"/>
                  </a:lnTo>
                  <a:lnTo>
                    <a:pt x="565658" y="147320"/>
                  </a:lnTo>
                  <a:lnTo>
                    <a:pt x="566051" y="147320"/>
                  </a:lnTo>
                  <a:lnTo>
                    <a:pt x="565658" y="146050"/>
                  </a:lnTo>
                  <a:lnTo>
                    <a:pt x="565137" y="146050"/>
                  </a:lnTo>
                  <a:lnTo>
                    <a:pt x="564972" y="144780"/>
                  </a:lnTo>
                  <a:lnTo>
                    <a:pt x="564616" y="143510"/>
                  </a:lnTo>
                  <a:lnTo>
                    <a:pt x="565848" y="142240"/>
                  </a:lnTo>
                  <a:lnTo>
                    <a:pt x="564972" y="141084"/>
                  </a:lnTo>
                  <a:lnTo>
                    <a:pt x="564972" y="142240"/>
                  </a:lnTo>
                  <a:lnTo>
                    <a:pt x="564756" y="142240"/>
                  </a:lnTo>
                  <a:lnTo>
                    <a:pt x="564540" y="143103"/>
                  </a:lnTo>
                  <a:lnTo>
                    <a:pt x="564438" y="143510"/>
                  </a:lnTo>
                  <a:lnTo>
                    <a:pt x="564210" y="142240"/>
                  </a:lnTo>
                  <a:lnTo>
                    <a:pt x="563918" y="142240"/>
                  </a:lnTo>
                  <a:lnTo>
                    <a:pt x="563499" y="140970"/>
                  </a:lnTo>
                  <a:lnTo>
                    <a:pt x="564311" y="140970"/>
                  </a:lnTo>
                  <a:lnTo>
                    <a:pt x="564972" y="142240"/>
                  </a:lnTo>
                  <a:lnTo>
                    <a:pt x="564972" y="141084"/>
                  </a:lnTo>
                  <a:lnTo>
                    <a:pt x="563930" y="139700"/>
                  </a:lnTo>
                  <a:lnTo>
                    <a:pt x="563372" y="138430"/>
                  </a:lnTo>
                  <a:lnTo>
                    <a:pt x="561619" y="138430"/>
                  </a:lnTo>
                  <a:lnTo>
                    <a:pt x="561086" y="137160"/>
                  </a:lnTo>
                  <a:lnTo>
                    <a:pt x="560539" y="139065"/>
                  </a:lnTo>
                  <a:lnTo>
                    <a:pt x="560692" y="139700"/>
                  </a:lnTo>
                  <a:lnTo>
                    <a:pt x="560755" y="139877"/>
                  </a:lnTo>
                  <a:lnTo>
                    <a:pt x="560717" y="140144"/>
                  </a:lnTo>
                  <a:lnTo>
                    <a:pt x="560870" y="140169"/>
                  </a:lnTo>
                  <a:lnTo>
                    <a:pt x="561187" y="140970"/>
                  </a:lnTo>
                  <a:lnTo>
                    <a:pt x="561441" y="140970"/>
                  </a:lnTo>
                  <a:lnTo>
                    <a:pt x="563105" y="144780"/>
                  </a:lnTo>
                  <a:lnTo>
                    <a:pt x="561682" y="143510"/>
                  </a:lnTo>
                  <a:lnTo>
                    <a:pt x="560400" y="143510"/>
                  </a:lnTo>
                  <a:lnTo>
                    <a:pt x="560717" y="140970"/>
                  </a:lnTo>
                  <a:lnTo>
                    <a:pt x="559244" y="140970"/>
                  </a:lnTo>
                  <a:lnTo>
                    <a:pt x="557745" y="139750"/>
                  </a:lnTo>
                  <a:lnTo>
                    <a:pt x="557745" y="157480"/>
                  </a:lnTo>
                  <a:lnTo>
                    <a:pt x="557174" y="157480"/>
                  </a:lnTo>
                  <a:lnTo>
                    <a:pt x="557441" y="158750"/>
                  </a:lnTo>
                  <a:lnTo>
                    <a:pt x="557301" y="160020"/>
                  </a:lnTo>
                  <a:lnTo>
                    <a:pt x="557047" y="158750"/>
                  </a:lnTo>
                  <a:lnTo>
                    <a:pt x="556234" y="157480"/>
                  </a:lnTo>
                  <a:lnTo>
                    <a:pt x="556768" y="156210"/>
                  </a:lnTo>
                  <a:lnTo>
                    <a:pt x="557517" y="156210"/>
                  </a:lnTo>
                  <a:lnTo>
                    <a:pt x="557745" y="157480"/>
                  </a:lnTo>
                  <a:lnTo>
                    <a:pt x="557745" y="139750"/>
                  </a:lnTo>
                  <a:lnTo>
                    <a:pt x="556920" y="139700"/>
                  </a:lnTo>
                  <a:lnTo>
                    <a:pt x="558596" y="137160"/>
                  </a:lnTo>
                  <a:lnTo>
                    <a:pt x="558533" y="135890"/>
                  </a:lnTo>
                  <a:lnTo>
                    <a:pt x="558457" y="134620"/>
                  </a:lnTo>
                  <a:lnTo>
                    <a:pt x="558393" y="133400"/>
                  </a:lnTo>
                  <a:lnTo>
                    <a:pt x="558317" y="132080"/>
                  </a:lnTo>
                  <a:lnTo>
                    <a:pt x="559638" y="130822"/>
                  </a:lnTo>
                  <a:lnTo>
                    <a:pt x="556729" y="127000"/>
                  </a:lnTo>
                  <a:lnTo>
                    <a:pt x="554482" y="119380"/>
                  </a:lnTo>
                  <a:lnTo>
                    <a:pt x="549884" y="118110"/>
                  </a:lnTo>
                  <a:lnTo>
                    <a:pt x="548919" y="116840"/>
                  </a:lnTo>
                  <a:lnTo>
                    <a:pt x="550240" y="116840"/>
                  </a:lnTo>
                  <a:lnTo>
                    <a:pt x="550494" y="115874"/>
                  </a:lnTo>
                  <a:lnTo>
                    <a:pt x="550252" y="115570"/>
                  </a:lnTo>
                  <a:lnTo>
                    <a:pt x="549617" y="113030"/>
                  </a:lnTo>
                  <a:lnTo>
                    <a:pt x="548982" y="110490"/>
                  </a:lnTo>
                  <a:lnTo>
                    <a:pt x="548728" y="109474"/>
                  </a:lnTo>
                  <a:lnTo>
                    <a:pt x="548665" y="109220"/>
                  </a:lnTo>
                  <a:lnTo>
                    <a:pt x="548309" y="109385"/>
                  </a:lnTo>
                  <a:lnTo>
                    <a:pt x="548106" y="109042"/>
                  </a:lnTo>
                  <a:lnTo>
                    <a:pt x="548106" y="109486"/>
                  </a:lnTo>
                  <a:lnTo>
                    <a:pt x="546023" y="110490"/>
                  </a:lnTo>
                  <a:lnTo>
                    <a:pt x="545922" y="109220"/>
                  </a:lnTo>
                  <a:lnTo>
                    <a:pt x="545833" y="107950"/>
                  </a:lnTo>
                  <a:lnTo>
                    <a:pt x="545731" y="106680"/>
                  </a:lnTo>
                  <a:lnTo>
                    <a:pt x="548106" y="109486"/>
                  </a:lnTo>
                  <a:lnTo>
                    <a:pt x="548106" y="109042"/>
                  </a:lnTo>
                  <a:lnTo>
                    <a:pt x="546709" y="106680"/>
                  </a:lnTo>
                  <a:lnTo>
                    <a:pt x="547687" y="106680"/>
                  </a:lnTo>
                  <a:lnTo>
                    <a:pt x="546227" y="101600"/>
                  </a:lnTo>
                  <a:lnTo>
                    <a:pt x="545858" y="100330"/>
                  </a:lnTo>
                  <a:lnTo>
                    <a:pt x="543890" y="97853"/>
                  </a:lnTo>
                  <a:lnTo>
                    <a:pt x="541794" y="95250"/>
                  </a:lnTo>
                  <a:lnTo>
                    <a:pt x="537857" y="90170"/>
                  </a:lnTo>
                  <a:lnTo>
                    <a:pt x="537806" y="89903"/>
                  </a:lnTo>
                  <a:lnTo>
                    <a:pt x="537806" y="107950"/>
                  </a:lnTo>
                  <a:lnTo>
                    <a:pt x="535813" y="109220"/>
                  </a:lnTo>
                  <a:lnTo>
                    <a:pt x="535406" y="106680"/>
                  </a:lnTo>
                  <a:lnTo>
                    <a:pt x="534860" y="103365"/>
                  </a:lnTo>
                  <a:lnTo>
                    <a:pt x="537502" y="105410"/>
                  </a:lnTo>
                  <a:lnTo>
                    <a:pt x="537806" y="107950"/>
                  </a:lnTo>
                  <a:lnTo>
                    <a:pt x="537806" y="89903"/>
                  </a:lnTo>
                  <a:lnTo>
                    <a:pt x="536651" y="83820"/>
                  </a:lnTo>
                  <a:lnTo>
                    <a:pt x="536409" y="82550"/>
                  </a:lnTo>
                  <a:lnTo>
                    <a:pt x="536397" y="83820"/>
                  </a:lnTo>
                  <a:lnTo>
                    <a:pt x="536067" y="83820"/>
                  </a:lnTo>
                  <a:lnTo>
                    <a:pt x="535647" y="82550"/>
                  </a:lnTo>
                  <a:lnTo>
                    <a:pt x="534416" y="78740"/>
                  </a:lnTo>
                  <a:lnTo>
                    <a:pt x="533996" y="77470"/>
                  </a:lnTo>
                  <a:lnTo>
                    <a:pt x="533171" y="74930"/>
                  </a:lnTo>
                  <a:lnTo>
                    <a:pt x="529158" y="66040"/>
                  </a:lnTo>
                  <a:lnTo>
                    <a:pt x="525399" y="57150"/>
                  </a:lnTo>
                  <a:lnTo>
                    <a:pt x="523252" y="48260"/>
                  </a:lnTo>
                  <a:lnTo>
                    <a:pt x="522617" y="44450"/>
                  </a:lnTo>
                  <a:lnTo>
                    <a:pt x="520966" y="44450"/>
                  </a:lnTo>
                  <a:lnTo>
                    <a:pt x="519023" y="43180"/>
                  </a:lnTo>
                  <a:lnTo>
                    <a:pt x="520674" y="41910"/>
                  </a:lnTo>
                  <a:lnTo>
                    <a:pt x="517067" y="39370"/>
                  </a:lnTo>
                  <a:lnTo>
                    <a:pt x="515874" y="38100"/>
                  </a:lnTo>
                  <a:lnTo>
                    <a:pt x="513486" y="35560"/>
                  </a:lnTo>
                  <a:lnTo>
                    <a:pt x="518490" y="29210"/>
                  </a:lnTo>
                  <a:lnTo>
                    <a:pt x="514324" y="25400"/>
                  </a:lnTo>
                  <a:lnTo>
                    <a:pt x="512940" y="24130"/>
                  </a:lnTo>
                  <a:lnTo>
                    <a:pt x="511937" y="25400"/>
                  </a:lnTo>
                  <a:lnTo>
                    <a:pt x="511302" y="22860"/>
                  </a:lnTo>
                  <a:lnTo>
                    <a:pt x="508381" y="19050"/>
                  </a:lnTo>
                  <a:lnTo>
                    <a:pt x="510032" y="19050"/>
                  </a:lnTo>
                  <a:lnTo>
                    <a:pt x="509917" y="18618"/>
                  </a:lnTo>
                  <a:lnTo>
                    <a:pt x="509816" y="18199"/>
                  </a:lnTo>
                  <a:lnTo>
                    <a:pt x="509701" y="17780"/>
                  </a:lnTo>
                  <a:lnTo>
                    <a:pt x="508711" y="17780"/>
                  </a:lnTo>
                  <a:lnTo>
                    <a:pt x="509714" y="16510"/>
                  </a:lnTo>
                  <a:lnTo>
                    <a:pt x="505802" y="12700"/>
                  </a:lnTo>
                  <a:lnTo>
                    <a:pt x="504863" y="7620"/>
                  </a:lnTo>
                  <a:lnTo>
                    <a:pt x="510108" y="11430"/>
                  </a:lnTo>
                  <a:lnTo>
                    <a:pt x="508762" y="7620"/>
                  </a:lnTo>
                  <a:lnTo>
                    <a:pt x="507860" y="5080"/>
                  </a:lnTo>
                  <a:lnTo>
                    <a:pt x="507212" y="3810"/>
                  </a:lnTo>
                  <a:lnTo>
                    <a:pt x="506552" y="2540"/>
                  </a:lnTo>
                  <a:lnTo>
                    <a:pt x="502310" y="0"/>
                  </a:lnTo>
                  <a:lnTo>
                    <a:pt x="501967" y="1270"/>
                  </a:lnTo>
                  <a:lnTo>
                    <a:pt x="502285" y="1270"/>
                  </a:lnTo>
                  <a:lnTo>
                    <a:pt x="502272" y="3810"/>
                  </a:lnTo>
                  <a:lnTo>
                    <a:pt x="501281" y="3810"/>
                  </a:lnTo>
                  <a:lnTo>
                    <a:pt x="499922" y="2540"/>
                  </a:lnTo>
                  <a:lnTo>
                    <a:pt x="493064" y="2540"/>
                  </a:lnTo>
                  <a:lnTo>
                    <a:pt x="493001" y="8890"/>
                  </a:lnTo>
                  <a:lnTo>
                    <a:pt x="496265" y="11430"/>
                  </a:lnTo>
                  <a:lnTo>
                    <a:pt x="495261" y="12700"/>
                  </a:lnTo>
                  <a:lnTo>
                    <a:pt x="493966" y="10160"/>
                  </a:lnTo>
                  <a:lnTo>
                    <a:pt x="493280" y="12700"/>
                  </a:lnTo>
                  <a:lnTo>
                    <a:pt x="494919" y="12700"/>
                  </a:lnTo>
                  <a:lnTo>
                    <a:pt x="496239" y="13970"/>
                  </a:lnTo>
                  <a:lnTo>
                    <a:pt x="495579" y="13970"/>
                  </a:lnTo>
                  <a:lnTo>
                    <a:pt x="495223" y="15240"/>
                  </a:lnTo>
                  <a:lnTo>
                    <a:pt x="499503" y="17780"/>
                  </a:lnTo>
                  <a:lnTo>
                    <a:pt x="499160" y="18199"/>
                  </a:lnTo>
                  <a:lnTo>
                    <a:pt x="500786" y="20320"/>
                  </a:lnTo>
                  <a:lnTo>
                    <a:pt x="500113" y="21590"/>
                  </a:lnTo>
                  <a:lnTo>
                    <a:pt x="498805" y="21590"/>
                  </a:lnTo>
                  <a:lnTo>
                    <a:pt x="498817" y="19050"/>
                  </a:lnTo>
                  <a:lnTo>
                    <a:pt x="498830" y="18618"/>
                  </a:lnTo>
                  <a:lnTo>
                    <a:pt x="498487" y="19050"/>
                  </a:lnTo>
                  <a:lnTo>
                    <a:pt x="496531" y="17780"/>
                  </a:lnTo>
                  <a:lnTo>
                    <a:pt x="496824" y="20320"/>
                  </a:lnTo>
                  <a:lnTo>
                    <a:pt x="498792" y="21590"/>
                  </a:lnTo>
                  <a:lnTo>
                    <a:pt x="500761" y="24130"/>
                  </a:lnTo>
                  <a:lnTo>
                    <a:pt x="500418" y="24130"/>
                  </a:lnTo>
                  <a:lnTo>
                    <a:pt x="501053" y="27940"/>
                  </a:lnTo>
                  <a:lnTo>
                    <a:pt x="503021" y="27940"/>
                  </a:lnTo>
                  <a:lnTo>
                    <a:pt x="502043" y="30480"/>
                  </a:lnTo>
                  <a:lnTo>
                    <a:pt x="505853" y="34290"/>
                  </a:lnTo>
                  <a:lnTo>
                    <a:pt x="502945" y="34290"/>
                  </a:lnTo>
                  <a:lnTo>
                    <a:pt x="503847" y="35560"/>
                  </a:lnTo>
                  <a:lnTo>
                    <a:pt x="506425" y="36830"/>
                  </a:lnTo>
                  <a:lnTo>
                    <a:pt x="507199" y="38100"/>
                  </a:lnTo>
                  <a:lnTo>
                    <a:pt x="502602" y="36830"/>
                  </a:lnTo>
                  <a:lnTo>
                    <a:pt x="509435" y="44450"/>
                  </a:lnTo>
                  <a:lnTo>
                    <a:pt x="505472" y="45720"/>
                  </a:lnTo>
                  <a:lnTo>
                    <a:pt x="509409" y="46990"/>
                  </a:lnTo>
                  <a:lnTo>
                    <a:pt x="510019" y="53340"/>
                  </a:lnTo>
                  <a:lnTo>
                    <a:pt x="513283" y="55880"/>
                  </a:lnTo>
                  <a:lnTo>
                    <a:pt x="512305" y="55880"/>
                  </a:lnTo>
                  <a:lnTo>
                    <a:pt x="512940" y="57150"/>
                  </a:lnTo>
                  <a:lnTo>
                    <a:pt x="512267" y="58420"/>
                  </a:lnTo>
                  <a:lnTo>
                    <a:pt x="512254" y="59690"/>
                  </a:lnTo>
                  <a:lnTo>
                    <a:pt x="514896" y="59690"/>
                  </a:lnTo>
                  <a:lnTo>
                    <a:pt x="516839" y="62230"/>
                  </a:lnTo>
                  <a:lnTo>
                    <a:pt x="519137" y="63500"/>
                  </a:lnTo>
                  <a:lnTo>
                    <a:pt x="517779" y="67310"/>
                  </a:lnTo>
                  <a:lnTo>
                    <a:pt x="515518" y="63500"/>
                  </a:lnTo>
                  <a:lnTo>
                    <a:pt x="513524" y="64770"/>
                  </a:lnTo>
                  <a:lnTo>
                    <a:pt x="515505" y="64770"/>
                  </a:lnTo>
                  <a:lnTo>
                    <a:pt x="517436" y="68580"/>
                  </a:lnTo>
                  <a:lnTo>
                    <a:pt x="518769" y="67310"/>
                  </a:lnTo>
                  <a:lnTo>
                    <a:pt x="518083" y="69850"/>
                  </a:lnTo>
                  <a:lnTo>
                    <a:pt x="518744" y="69850"/>
                  </a:lnTo>
                  <a:lnTo>
                    <a:pt x="517080" y="71120"/>
                  </a:lnTo>
                  <a:lnTo>
                    <a:pt x="520395" y="69850"/>
                  </a:lnTo>
                  <a:lnTo>
                    <a:pt x="518375" y="73660"/>
                  </a:lnTo>
                  <a:lnTo>
                    <a:pt x="521004" y="73660"/>
                  </a:lnTo>
                  <a:lnTo>
                    <a:pt x="520890" y="74930"/>
                  </a:lnTo>
                  <a:lnTo>
                    <a:pt x="520763" y="76200"/>
                  </a:lnTo>
                  <a:lnTo>
                    <a:pt x="520636" y="77470"/>
                  </a:lnTo>
                  <a:lnTo>
                    <a:pt x="518363" y="76200"/>
                  </a:lnTo>
                  <a:lnTo>
                    <a:pt x="520636" y="78740"/>
                  </a:lnTo>
                  <a:lnTo>
                    <a:pt x="520547" y="79362"/>
                  </a:lnTo>
                  <a:lnTo>
                    <a:pt x="520954" y="78740"/>
                  </a:lnTo>
                  <a:lnTo>
                    <a:pt x="522605" y="78740"/>
                  </a:lnTo>
                  <a:lnTo>
                    <a:pt x="524878" y="82550"/>
                  </a:lnTo>
                  <a:lnTo>
                    <a:pt x="521589" y="81280"/>
                  </a:lnTo>
                  <a:lnTo>
                    <a:pt x="520928" y="83820"/>
                  </a:lnTo>
                  <a:lnTo>
                    <a:pt x="522541" y="85090"/>
                  </a:lnTo>
                  <a:lnTo>
                    <a:pt x="525487" y="86360"/>
                  </a:lnTo>
                  <a:lnTo>
                    <a:pt x="526135" y="88900"/>
                  </a:lnTo>
                  <a:lnTo>
                    <a:pt x="525145" y="88900"/>
                  </a:lnTo>
                  <a:lnTo>
                    <a:pt x="528091" y="91440"/>
                  </a:lnTo>
                  <a:lnTo>
                    <a:pt x="528154" y="92710"/>
                  </a:lnTo>
                  <a:lnTo>
                    <a:pt x="528218" y="93980"/>
                  </a:lnTo>
                  <a:lnTo>
                    <a:pt x="528294" y="95250"/>
                  </a:lnTo>
                  <a:lnTo>
                    <a:pt x="528358" y="96520"/>
                  </a:lnTo>
                  <a:lnTo>
                    <a:pt x="528612" y="96710"/>
                  </a:lnTo>
                  <a:lnTo>
                    <a:pt x="531850" y="99060"/>
                  </a:lnTo>
                  <a:lnTo>
                    <a:pt x="532523" y="99060"/>
                  </a:lnTo>
                  <a:lnTo>
                    <a:pt x="533641" y="97853"/>
                  </a:lnTo>
                  <a:lnTo>
                    <a:pt x="534644" y="97853"/>
                  </a:lnTo>
                  <a:lnTo>
                    <a:pt x="535254" y="99060"/>
                  </a:lnTo>
                  <a:lnTo>
                    <a:pt x="537222" y="100330"/>
                  </a:lnTo>
                  <a:lnTo>
                    <a:pt x="535901" y="101600"/>
                  </a:lnTo>
                  <a:lnTo>
                    <a:pt x="535571" y="100330"/>
                  </a:lnTo>
                  <a:lnTo>
                    <a:pt x="534250" y="100330"/>
                  </a:lnTo>
                  <a:lnTo>
                    <a:pt x="535559" y="101600"/>
                  </a:lnTo>
                  <a:lnTo>
                    <a:pt x="535000" y="102450"/>
                  </a:lnTo>
                  <a:lnTo>
                    <a:pt x="534784" y="102870"/>
                  </a:lnTo>
                  <a:lnTo>
                    <a:pt x="534695" y="103251"/>
                  </a:lnTo>
                  <a:lnTo>
                    <a:pt x="534758" y="102870"/>
                  </a:lnTo>
                  <a:lnTo>
                    <a:pt x="534555" y="103136"/>
                  </a:lnTo>
                  <a:lnTo>
                    <a:pt x="534225" y="102870"/>
                  </a:lnTo>
                  <a:lnTo>
                    <a:pt x="533895" y="102450"/>
                  </a:lnTo>
                  <a:lnTo>
                    <a:pt x="533844" y="104203"/>
                  </a:lnTo>
                  <a:lnTo>
                    <a:pt x="534390" y="103365"/>
                  </a:lnTo>
                  <a:lnTo>
                    <a:pt x="534682" y="103365"/>
                  </a:lnTo>
                  <a:lnTo>
                    <a:pt x="534187" y="106680"/>
                  </a:lnTo>
                  <a:lnTo>
                    <a:pt x="533654" y="103365"/>
                  </a:lnTo>
                  <a:lnTo>
                    <a:pt x="533577" y="102870"/>
                  </a:lnTo>
                  <a:lnTo>
                    <a:pt x="531228" y="106680"/>
                  </a:lnTo>
                  <a:lnTo>
                    <a:pt x="532765" y="100965"/>
                  </a:lnTo>
                  <a:lnTo>
                    <a:pt x="532930" y="100330"/>
                  </a:lnTo>
                  <a:lnTo>
                    <a:pt x="532803" y="100838"/>
                  </a:lnTo>
                  <a:lnTo>
                    <a:pt x="532765" y="100965"/>
                  </a:lnTo>
                  <a:lnTo>
                    <a:pt x="533895" y="102450"/>
                  </a:lnTo>
                  <a:lnTo>
                    <a:pt x="533908" y="100330"/>
                  </a:lnTo>
                  <a:lnTo>
                    <a:pt x="533933" y="99060"/>
                  </a:lnTo>
                  <a:lnTo>
                    <a:pt x="532269" y="100330"/>
                  </a:lnTo>
                  <a:lnTo>
                    <a:pt x="532663" y="100838"/>
                  </a:lnTo>
                  <a:lnTo>
                    <a:pt x="530250" y="105410"/>
                  </a:lnTo>
                  <a:lnTo>
                    <a:pt x="531533" y="110490"/>
                  </a:lnTo>
                  <a:lnTo>
                    <a:pt x="533514" y="109220"/>
                  </a:lnTo>
                  <a:lnTo>
                    <a:pt x="534771" y="114300"/>
                  </a:lnTo>
                  <a:lnTo>
                    <a:pt x="536422" y="115570"/>
                  </a:lnTo>
                  <a:lnTo>
                    <a:pt x="536435" y="113030"/>
                  </a:lnTo>
                  <a:lnTo>
                    <a:pt x="538073" y="114300"/>
                  </a:lnTo>
                  <a:lnTo>
                    <a:pt x="542963" y="120650"/>
                  </a:lnTo>
                  <a:lnTo>
                    <a:pt x="534708" y="121920"/>
                  </a:lnTo>
                  <a:lnTo>
                    <a:pt x="539610" y="125730"/>
                  </a:lnTo>
                  <a:lnTo>
                    <a:pt x="544550" y="125730"/>
                  </a:lnTo>
                  <a:lnTo>
                    <a:pt x="544499" y="129540"/>
                  </a:lnTo>
                  <a:lnTo>
                    <a:pt x="541540" y="129540"/>
                  </a:lnTo>
                  <a:lnTo>
                    <a:pt x="543140" y="134620"/>
                  </a:lnTo>
                  <a:lnTo>
                    <a:pt x="546138" y="130822"/>
                  </a:lnTo>
                  <a:lnTo>
                    <a:pt x="546214" y="132080"/>
                  </a:lnTo>
                  <a:lnTo>
                    <a:pt x="546290" y="133400"/>
                  </a:lnTo>
                  <a:lnTo>
                    <a:pt x="546354" y="134620"/>
                  </a:lnTo>
                  <a:lnTo>
                    <a:pt x="546430" y="135890"/>
                  </a:lnTo>
                  <a:lnTo>
                    <a:pt x="547395" y="137160"/>
                  </a:lnTo>
                  <a:lnTo>
                    <a:pt x="545401" y="139700"/>
                  </a:lnTo>
                  <a:lnTo>
                    <a:pt x="547712" y="143510"/>
                  </a:lnTo>
                  <a:lnTo>
                    <a:pt x="551459" y="148590"/>
                  </a:lnTo>
                  <a:lnTo>
                    <a:pt x="554037" y="153670"/>
                  </a:lnTo>
                  <a:lnTo>
                    <a:pt x="552208" y="153670"/>
                  </a:lnTo>
                  <a:lnTo>
                    <a:pt x="552043" y="154940"/>
                  </a:lnTo>
                  <a:lnTo>
                    <a:pt x="555891" y="161290"/>
                  </a:lnTo>
                  <a:lnTo>
                    <a:pt x="557644" y="168910"/>
                  </a:lnTo>
                  <a:lnTo>
                    <a:pt x="559003" y="176530"/>
                  </a:lnTo>
                  <a:lnTo>
                    <a:pt x="561898" y="177800"/>
                  </a:lnTo>
                  <a:lnTo>
                    <a:pt x="562165" y="179120"/>
                  </a:lnTo>
                  <a:lnTo>
                    <a:pt x="563359" y="180340"/>
                  </a:lnTo>
                  <a:lnTo>
                    <a:pt x="564070" y="181610"/>
                  </a:lnTo>
                  <a:lnTo>
                    <a:pt x="562102" y="181610"/>
                  </a:lnTo>
                  <a:lnTo>
                    <a:pt x="565531" y="185420"/>
                  </a:lnTo>
                  <a:lnTo>
                    <a:pt x="570750" y="193040"/>
                  </a:lnTo>
                  <a:lnTo>
                    <a:pt x="570636" y="198120"/>
                  </a:lnTo>
                  <a:lnTo>
                    <a:pt x="569709" y="198120"/>
                  </a:lnTo>
                  <a:lnTo>
                    <a:pt x="570433" y="201942"/>
                  </a:lnTo>
                  <a:lnTo>
                    <a:pt x="575271" y="200660"/>
                  </a:lnTo>
                  <a:lnTo>
                    <a:pt x="575144" y="201942"/>
                  </a:lnTo>
                  <a:lnTo>
                    <a:pt x="575017" y="203200"/>
                  </a:lnTo>
                  <a:lnTo>
                    <a:pt x="574890" y="204470"/>
                  </a:lnTo>
                  <a:lnTo>
                    <a:pt x="574294" y="204470"/>
                  </a:lnTo>
                  <a:lnTo>
                    <a:pt x="576719" y="212090"/>
                  </a:lnTo>
                  <a:lnTo>
                    <a:pt x="582041" y="220980"/>
                  </a:lnTo>
                  <a:lnTo>
                    <a:pt x="581914" y="223520"/>
                  </a:lnTo>
                  <a:lnTo>
                    <a:pt x="581787" y="226060"/>
                  </a:lnTo>
                  <a:lnTo>
                    <a:pt x="581660" y="228600"/>
                  </a:lnTo>
                  <a:lnTo>
                    <a:pt x="584847" y="228600"/>
                  </a:lnTo>
                  <a:lnTo>
                    <a:pt x="583653" y="236220"/>
                  </a:lnTo>
                  <a:lnTo>
                    <a:pt x="587667" y="234950"/>
                  </a:lnTo>
                  <a:lnTo>
                    <a:pt x="587641" y="241300"/>
                  </a:lnTo>
                  <a:lnTo>
                    <a:pt x="586435" y="240030"/>
                  </a:lnTo>
                  <a:lnTo>
                    <a:pt x="588302" y="248920"/>
                  </a:lnTo>
                  <a:lnTo>
                    <a:pt x="591185" y="248920"/>
                  </a:lnTo>
                  <a:lnTo>
                    <a:pt x="592442" y="250190"/>
                  </a:lnTo>
                  <a:lnTo>
                    <a:pt x="590473" y="251460"/>
                  </a:lnTo>
                  <a:lnTo>
                    <a:pt x="593737" y="252730"/>
                  </a:lnTo>
                  <a:lnTo>
                    <a:pt x="591985" y="255270"/>
                  </a:lnTo>
                  <a:lnTo>
                    <a:pt x="593293" y="257810"/>
                  </a:lnTo>
                  <a:lnTo>
                    <a:pt x="593090" y="256540"/>
                  </a:lnTo>
                  <a:lnTo>
                    <a:pt x="593496" y="255270"/>
                  </a:lnTo>
                  <a:lnTo>
                    <a:pt x="594131" y="255270"/>
                  </a:lnTo>
                  <a:lnTo>
                    <a:pt x="596290" y="257810"/>
                  </a:lnTo>
                  <a:lnTo>
                    <a:pt x="595820" y="264160"/>
                  </a:lnTo>
                  <a:lnTo>
                    <a:pt x="594829" y="264160"/>
                  </a:lnTo>
                  <a:lnTo>
                    <a:pt x="599376" y="270344"/>
                  </a:lnTo>
                  <a:lnTo>
                    <a:pt x="599503" y="270510"/>
                  </a:lnTo>
                  <a:lnTo>
                    <a:pt x="598766" y="270510"/>
                  </a:lnTo>
                  <a:lnTo>
                    <a:pt x="600583" y="271780"/>
                  </a:lnTo>
                  <a:lnTo>
                    <a:pt x="595160" y="270510"/>
                  </a:lnTo>
                  <a:lnTo>
                    <a:pt x="598474" y="273050"/>
                  </a:lnTo>
                  <a:lnTo>
                    <a:pt x="600189" y="273050"/>
                  </a:lnTo>
                  <a:lnTo>
                    <a:pt x="599719" y="275590"/>
                  </a:lnTo>
                  <a:lnTo>
                    <a:pt x="601370" y="279400"/>
                  </a:lnTo>
                  <a:lnTo>
                    <a:pt x="603097" y="281940"/>
                  </a:lnTo>
                  <a:lnTo>
                    <a:pt x="601497" y="281940"/>
                  </a:lnTo>
                  <a:lnTo>
                    <a:pt x="603364" y="288290"/>
                  </a:lnTo>
                  <a:lnTo>
                    <a:pt x="606831" y="293370"/>
                  </a:lnTo>
                  <a:lnTo>
                    <a:pt x="609295" y="299720"/>
                  </a:lnTo>
                  <a:lnTo>
                    <a:pt x="609028" y="297180"/>
                  </a:lnTo>
                  <a:lnTo>
                    <a:pt x="611606" y="297180"/>
                  </a:lnTo>
                  <a:lnTo>
                    <a:pt x="612571" y="298450"/>
                  </a:lnTo>
                  <a:lnTo>
                    <a:pt x="612101" y="299097"/>
                  </a:lnTo>
                  <a:lnTo>
                    <a:pt x="613346" y="299720"/>
                  </a:lnTo>
                  <a:lnTo>
                    <a:pt x="613575" y="300799"/>
                  </a:lnTo>
                  <a:lnTo>
                    <a:pt x="613625" y="301053"/>
                  </a:lnTo>
                  <a:lnTo>
                    <a:pt x="612571" y="301053"/>
                  </a:lnTo>
                  <a:lnTo>
                    <a:pt x="611657" y="299720"/>
                  </a:lnTo>
                  <a:lnTo>
                    <a:pt x="610704" y="301053"/>
                  </a:lnTo>
                  <a:lnTo>
                    <a:pt x="610387" y="301053"/>
                  </a:lnTo>
                  <a:lnTo>
                    <a:pt x="610793" y="302260"/>
                  </a:lnTo>
                  <a:lnTo>
                    <a:pt x="609219" y="302260"/>
                  </a:lnTo>
                  <a:lnTo>
                    <a:pt x="608495" y="302260"/>
                  </a:lnTo>
                  <a:lnTo>
                    <a:pt x="609282" y="302907"/>
                  </a:lnTo>
                  <a:lnTo>
                    <a:pt x="609638" y="302907"/>
                  </a:lnTo>
                  <a:lnTo>
                    <a:pt x="627468" y="302907"/>
                  </a:lnTo>
                  <a:lnTo>
                    <a:pt x="627583" y="302260"/>
                  </a:lnTo>
                  <a:close/>
                </a:path>
                <a:path w="645794" h="405129">
                  <a:moveTo>
                    <a:pt x="645248" y="337820"/>
                  </a:moveTo>
                  <a:lnTo>
                    <a:pt x="642581" y="331470"/>
                  </a:lnTo>
                  <a:lnTo>
                    <a:pt x="639279" y="325120"/>
                  </a:lnTo>
                  <a:lnTo>
                    <a:pt x="634377" y="316230"/>
                  </a:lnTo>
                  <a:lnTo>
                    <a:pt x="632993" y="313715"/>
                  </a:lnTo>
                  <a:lnTo>
                    <a:pt x="629958" y="308610"/>
                  </a:lnTo>
                  <a:lnTo>
                    <a:pt x="627354" y="303530"/>
                  </a:lnTo>
                  <a:lnTo>
                    <a:pt x="610044" y="303530"/>
                  </a:lnTo>
                  <a:lnTo>
                    <a:pt x="609358" y="303530"/>
                  </a:lnTo>
                  <a:lnTo>
                    <a:pt x="610641" y="304800"/>
                  </a:lnTo>
                  <a:lnTo>
                    <a:pt x="611212" y="306070"/>
                  </a:lnTo>
                  <a:lnTo>
                    <a:pt x="614337" y="308610"/>
                  </a:lnTo>
                  <a:lnTo>
                    <a:pt x="613778" y="308610"/>
                  </a:lnTo>
                  <a:lnTo>
                    <a:pt x="615175" y="309880"/>
                  </a:lnTo>
                  <a:lnTo>
                    <a:pt x="613892" y="309880"/>
                  </a:lnTo>
                  <a:lnTo>
                    <a:pt x="612457" y="308610"/>
                  </a:lnTo>
                  <a:lnTo>
                    <a:pt x="610311" y="306070"/>
                  </a:lnTo>
                  <a:lnTo>
                    <a:pt x="608393" y="306070"/>
                  </a:lnTo>
                  <a:lnTo>
                    <a:pt x="609206" y="307378"/>
                  </a:lnTo>
                  <a:lnTo>
                    <a:pt x="608812" y="308610"/>
                  </a:lnTo>
                  <a:lnTo>
                    <a:pt x="608418" y="307555"/>
                  </a:lnTo>
                  <a:lnTo>
                    <a:pt x="608355" y="307378"/>
                  </a:lnTo>
                  <a:lnTo>
                    <a:pt x="606983" y="306070"/>
                  </a:lnTo>
                  <a:lnTo>
                    <a:pt x="607834" y="304800"/>
                  </a:lnTo>
                  <a:lnTo>
                    <a:pt x="603338" y="304800"/>
                  </a:lnTo>
                  <a:lnTo>
                    <a:pt x="601345" y="303530"/>
                  </a:lnTo>
                  <a:lnTo>
                    <a:pt x="595947" y="303530"/>
                  </a:lnTo>
                  <a:lnTo>
                    <a:pt x="596696" y="304800"/>
                  </a:lnTo>
                  <a:lnTo>
                    <a:pt x="594702" y="304800"/>
                  </a:lnTo>
                  <a:lnTo>
                    <a:pt x="593458" y="303530"/>
                  </a:lnTo>
                  <a:lnTo>
                    <a:pt x="593915" y="302260"/>
                  </a:lnTo>
                  <a:lnTo>
                    <a:pt x="594309" y="302260"/>
                  </a:lnTo>
                  <a:lnTo>
                    <a:pt x="588378" y="301053"/>
                  </a:lnTo>
                  <a:lnTo>
                    <a:pt x="588149" y="301053"/>
                  </a:lnTo>
                  <a:lnTo>
                    <a:pt x="582091" y="297180"/>
                  </a:lnTo>
                  <a:lnTo>
                    <a:pt x="578281" y="294640"/>
                  </a:lnTo>
                  <a:lnTo>
                    <a:pt x="576376" y="293370"/>
                  </a:lnTo>
                  <a:lnTo>
                    <a:pt x="570801" y="292100"/>
                  </a:lnTo>
                  <a:lnTo>
                    <a:pt x="566394" y="292100"/>
                  </a:lnTo>
                  <a:lnTo>
                    <a:pt x="564197" y="292100"/>
                  </a:lnTo>
                  <a:lnTo>
                    <a:pt x="561365" y="290830"/>
                  </a:lnTo>
                  <a:lnTo>
                    <a:pt x="566394" y="292100"/>
                  </a:lnTo>
                  <a:lnTo>
                    <a:pt x="564578" y="289560"/>
                  </a:lnTo>
                  <a:lnTo>
                    <a:pt x="556729" y="290830"/>
                  </a:lnTo>
                  <a:lnTo>
                    <a:pt x="553847" y="285750"/>
                  </a:lnTo>
                  <a:lnTo>
                    <a:pt x="547535" y="285750"/>
                  </a:lnTo>
                  <a:lnTo>
                    <a:pt x="547001" y="284480"/>
                  </a:lnTo>
                  <a:lnTo>
                    <a:pt x="545401" y="280670"/>
                  </a:lnTo>
                  <a:lnTo>
                    <a:pt x="544855" y="279400"/>
                  </a:lnTo>
                  <a:lnTo>
                    <a:pt x="543712" y="279514"/>
                  </a:lnTo>
                  <a:lnTo>
                    <a:pt x="543712" y="296278"/>
                  </a:lnTo>
                  <a:lnTo>
                    <a:pt x="540575" y="296875"/>
                  </a:lnTo>
                  <a:lnTo>
                    <a:pt x="540981" y="294640"/>
                  </a:lnTo>
                  <a:lnTo>
                    <a:pt x="542988" y="295986"/>
                  </a:lnTo>
                  <a:lnTo>
                    <a:pt x="543661" y="295986"/>
                  </a:lnTo>
                  <a:lnTo>
                    <a:pt x="543712" y="296278"/>
                  </a:lnTo>
                  <a:lnTo>
                    <a:pt x="543712" y="279514"/>
                  </a:lnTo>
                  <a:lnTo>
                    <a:pt x="531837" y="280670"/>
                  </a:lnTo>
                  <a:lnTo>
                    <a:pt x="528218" y="276860"/>
                  </a:lnTo>
                  <a:lnTo>
                    <a:pt x="527024" y="275590"/>
                  </a:lnTo>
                  <a:lnTo>
                    <a:pt x="526961" y="276860"/>
                  </a:lnTo>
                  <a:lnTo>
                    <a:pt x="525030" y="276860"/>
                  </a:lnTo>
                  <a:lnTo>
                    <a:pt x="525233" y="275971"/>
                  </a:lnTo>
                  <a:lnTo>
                    <a:pt x="524421" y="276860"/>
                  </a:lnTo>
                  <a:lnTo>
                    <a:pt x="522389" y="275590"/>
                  </a:lnTo>
                  <a:lnTo>
                    <a:pt x="522122" y="275590"/>
                  </a:lnTo>
                  <a:lnTo>
                    <a:pt x="516115" y="274320"/>
                  </a:lnTo>
                  <a:lnTo>
                    <a:pt x="509460" y="271780"/>
                  </a:lnTo>
                  <a:lnTo>
                    <a:pt x="506018" y="270510"/>
                  </a:lnTo>
                  <a:lnTo>
                    <a:pt x="499694" y="281940"/>
                  </a:lnTo>
                  <a:lnTo>
                    <a:pt x="494677" y="289560"/>
                  </a:lnTo>
                  <a:lnTo>
                    <a:pt x="490385" y="295986"/>
                  </a:lnTo>
                  <a:lnTo>
                    <a:pt x="486371" y="302260"/>
                  </a:lnTo>
                  <a:lnTo>
                    <a:pt x="483743" y="306070"/>
                  </a:lnTo>
                  <a:lnTo>
                    <a:pt x="490982" y="307378"/>
                  </a:lnTo>
                  <a:lnTo>
                    <a:pt x="490702" y="307378"/>
                  </a:lnTo>
                  <a:lnTo>
                    <a:pt x="485178" y="312420"/>
                  </a:lnTo>
                  <a:lnTo>
                    <a:pt x="483958" y="308610"/>
                  </a:lnTo>
                  <a:lnTo>
                    <a:pt x="481444" y="316230"/>
                  </a:lnTo>
                  <a:lnTo>
                    <a:pt x="477405" y="324980"/>
                  </a:lnTo>
                  <a:lnTo>
                    <a:pt x="474370" y="331470"/>
                  </a:lnTo>
                  <a:lnTo>
                    <a:pt x="472160" y="336727"/>
                  </a:lnTo>
                  <a:lnTo>
                    <a:pt x="486600" y="336727"/>
                  </a:lnTo>
                  <a:lnTo>
                    <a:pt x="486562" y="336550"/>
                  </a:lnTo>
                  <a:lnTo>
                    <a:pt x="488734" y="334010"/>
                  </a:lnTo>
                  <a:lnTo>
                    <a:pt x="489318" y="334010"/>
                  </a:lnTo>
                  <a:lnTo>
                    <a:pt x="488645" y="330606"/>
                  </a:lnTo>
                  <a:lnTo>
                    <a:pt x="488569" y="330200"/>
                  </a:lnTo>
                  <a:lnTo>
                    <a:pt x="490321" y="325120"/>
                  </a:lnTo>
                  <a:lnTo>
                    <a:pt x="491147" y="322580"/>
                  </a:lnTo>
                  <a:lnTo>
                    <a:pt x="491210" y="322389"/>
                  </a:lnTo>
                  <a:lnTo>
                    <a:pt x="490715" y="322580"/>
                  </a:lnTo>
                  <a:lnTo>
                    <a:pt x="491883" y="318770"/>
                  </a:lnTo>
                  <a:lnTo>
                    <a:pt x="493280" y="318770"/>
                  </a:lnTo>
                  <a:lnTo>
                    <a:pt x="495198" y="316230"/>
                  </a:lnTo>
                  <a:lnTo>
                    <a:pt x="497065" y="317500"/>
                  </a:lnTo>
                  <a:lnTo>
                    <a:pt x="495630" y="320040"/>
                  </a:lnTo>
                  <a:lnTo>
                    <a:pt x="498614" y="320040"/>
                  </a:lnTo>
                  <a:lnTo>
                    <a:pt x="497535" y="316230"/>
                  </a:lnTo>
                  <a:lnTo>
                    <a:pt x="498716" y="314960"/>
                  </a:lnTo>
                  <a:lnTo>
                    <a:pt x="499567" y="316230"/>
                  </a:lnTo>
                  <a:lnTo>
                    <a:pt x="500075" y="314960"/>
                  </a:lnTo>
                  <a:lnTo>
                    <a:pt x="501091" y="312420"/>
                  </a:lnTo>
                  <a:lnTo>
                    <a:pt x="501599" y="311150"/>
                  </a:lnTo>
                  <a:lnTo>
                    <a:pt x="499211" y="309880"/>
                  </a:lnTo>
                  <a:lnTo>
                    <a:pt x="501891" y="304800"/>
                  </a:lnTo>
                  <a:lnTo>
                    <a:pt x="500913" y="304800"/>
                  </a:lnTo>
                  <a:lnTo>
                    <a:pt x="499897" y="301053"/>
                  </a:lnTo>
                  <a:lnTo>
                    <a:pt x="503415" y="303530"/>
                  </a:lnTo>
                  <a:lnTo>
                    <a:pt x="503148" y="301053"/>
                  </a:lnTo>
                  <a:lnTo>
                    <a:pt x="503110" y="300799"/>
                  </a:lnTo>
                  <a:lnTo>
                    <a:pt x="502996" y="299720"/>
                  </a:lnTo>
                  <a:lnTo>
                    <a:pt x="505853" y="299720"/>
                  </a:lnTo>
                  <a:lnTo>
                    <a:pt x="506145" y="298450"/>
                  </a:lnTo>
                  <a:lnTo>
                    <a:pt x="506514" y="294640"/>
                  </a:lnTo>
                  <a:lnTo>
                    <a:pt x="506641" y="293370"/>
                  </a:lnTo>
                  <a:lnTo>
                    <a:pt x="506755" y="292100"/>
                  </a:lnTo>
                  <a:lnTo>
                    <a:pt x="507771" y="289560"/>
                  </a:lnTo>
                  <a:lnTo>
                    <a:pt x="508190" y="290576"/>
                  </a:lnTo>
                  <a:lnTo>
                    <a:pt x="508292" y="290830"/>
                  </a:lnTo>
                  <a:lnTo>
                    <a:pt x="508355" y="289560"/>
                  </a:lnTo>
                  <a:lnTo>
                    <a:pt x="508406" y="288290"/>
                  </a:lnTo>
                  <a:lnTo>
                    <a:pt x="510006" y="284480"/>
                  </a:lnTo>
                  <a:lnTo>
                    <a:pt x="511136" y="287020"/>
                  </a:lnTo>
                  <a:lnTo>
                    <a:pt x="512559" y="287020"/>
                  </a:lnTo>
                  <a:lnTo>
                    <a:pt x="514413" y="288290"/>
                  </a:lnTo>
                  <a:lnTo>
                    <a:pt x="516928" y="288290"/>
                  </a:lnTo>
                  <a:lnTo>
                    <a:pt x="517029" y="289560"/>
                  </a:lnTo>
                  <a:lnTo>
                    <a:pt x="517144" y="290830"/>
                  </a:lnTo>
                  <a:lnTo>
                    <a:pt x="524395" y="290830"/>
                  </a:lnTo>
                  <a:lnTo>
                    <a:pt x="530059" y="295986"/>
                  </a:lnTo>
                  <a:lnTo>
                    <a:pt x="530212" y="295986"/>
                  </a:lnTo>
                  <a:lnTo>
                    <a:pt x="537781" y="298450"/>
                  </a:lnTo>
                  <a:lnTo>
                    <a:pt x="536409" y="293370"/>
                  </a:lnTo>
                  <a:lnTo>
                    <a:pt x="540067" y="299720"/>
                  </a:lnTo>
                  <a:lnTo>
                    <a:pt x="540359" y="298056"/>
                  </a:lnTo>
                  <a:lnTo>
                    <a:pt x="541934" y="299275"/>
                  </a:lnTo>
                  <a:lnTo>
                    <a:pt x="540473" y="297395"/>
                  </a:lnTo>
                  <a:lnTo>
                    <a:pt x="540524" y="297116"/>
                  </a:lnTo>
                  <a:lnTo>
                    <a:pt x="541324" y="297116"/>
                  </a:lnTo>
                  <a:lnTo>
                    <a:pt x="540664" y="296951"/>
                  </a:lnTo>
                  <a:lnTo>
                    <a:pt x="544855" y="296951"/>
                  </a:lnTo>
                  <a:lnTo>
                    <a:pt x="545058" y="297116"/>
                  </a:lnTo>
                  <a:lnTo>
                    <a:pt x="541324" y="297116"/>
                  </a:lnTo>
                  <a:lnTo>
                    <a:pt x="546735" y="298577"/>
                  </a:lnTo>
                  <a:lnTo>
                    <a:pt x="546303" y="298157"/>
                  </a:lnTo>
                  <a:lnTo>
                    <a:pt x="548208" y="299720"/>
                  </a:lnTo>
                  <a:lnTo>
                    <a:pt x="549097" y="302260"/>
                  </a:lnTo>
                  <a:lnTo>
                    <a:pt x="545757" y="300799"/>
                  </a:lnTo>
                  <a:lnTo>
                    <a:pt x="549871" y="303530"/>
                  </a:lnTo>
                  <a:lnTo>
                    <a:pt x="547103" y="303530"/>
                  </a:lnTo>
                  <a:lnTo>
                    <a:pt x="549338" y="306070"/>
                  </a:lnTo>
                  <a:lnTo>
                    <a:pt x="549287" y="304800"/>
                  </a:lnTo>
                  <a:lnTo>
                    <a:pt x="551408" y="304800"/>
                  </a:lnTo>
                  <a:lnTo>
                    <a:pt x="553453" y="306070"/>
                  </a:lnTo>
                  <a:lnTo>
                    <a:pt x="552615" y="304800"/>
                  </a:lnTo>
                  <a:lnTo>
                    <a:pt x="550951" y="302260"/>
                  </a:lnTo>
                  <a:lnTo>
                    <a:pt x="557174" y="302260"/>
                  </a:lnTo>
                  <a:lnTo>
                    <a:pt x="554494" y="307378"/>
                  </a:lnTo>
                  <a:lnTo>
                    <a:pt x="560717" y="307378"/>
                  </a:lnTo>
                  <a:lnTo>
                    <a:pt x="558596" y="308610"/>
                  </a:lnTo>
                  <a:lnTo>
                    <a:pt x="561695" y="308610"/>
                  </a:lnTo>
                  <a:lnTo>
                    <a:pt x="569061" y="311150"/>
                  </a:lnTo>
                  <a:lnTo>
                    <a:pt x="572960" y="309880"/>
                  </a:lnTo>
                  <a:lnTo>
                    <a:pt x="573303" y="309880"/>
                  </a:lnTo>
                  <a:lnTo>
                    <a:pt x="573582" y="311150"/>
                  </a:lnTo>
                  <a:lnTo>
                    <a:pt x="572236" y="311150"/>
                  </a:lnTo>
                  <a:lnTo>
                    <a:pt x="578916" y="313715"/>
                  </a:lnTo>
                  <a:lnTo>
                    <a:pt x="588556" y="313715"/>
                  </a:lnTo>
                  <a:lnTo>
                    <a:pt x="593115" y="317500"/>
                  </a:lnTo>
                  <a:lnTo>
                    <a:pt x="593610" y="317500"/>
                  </a:lnTo>
                  <a:lnTo>
                    <a:pt x="595109" y="316230"/>
                  </a:lnTo>
                  <a:lnTo>
                    <a:pt x="596341" y="318770"/>
                  </a:lnTo>
                  <a:lnTo>
                    <a:pt x="600011" y="318770"/>
                  </a:lnTo>
                  <a:lnTo>
                    <a:pt x="601484" y="320040"/>
                  </a:lnTo>
                  <a:lnTo>
                    <a:pt x="599681" y="320040"/>
                  </a:lnTo>
                  <a:lnTo>
                    <a:pt x="600062" y="321310"/>
                  </a:lnTo>
                  <a:lnTo>
                    <a:pt x="601179" y="321310"/>
                  </a:lnTo>
                  <a:lnTo>
                    <a:pt x="603605" y="322580"/>
                  </a:lnTo>
                  <a:lnTo>
                    <a:pt x="604888" y="322580"/>
                  </a:lnTo>
                  <a:lnTo>
                    <a:pt x="608507" y="323850"/>
                  </a:lnTo>
                  <a:lnTo>
                    <a:pt x="619061" y="323850"/>
                  </a:lnTo>
                  <a:lnTo>
                    <a:pt x="622706" y="325120"/>
                  </a:lnTo>
                  <a:lnTo>
                    <a:pt x="624039" y="326390"/>
                  </a:lnTo>
                  <a:lnTo>
                    <a:pt x="627024" y="328930"/>
                  </a:lnTo>
                  <a:lnTo>
                    <a:pt x="634301" y="332740"/>
                  </a:lnTo>
                  <a:lnTo>
                    <a:pt x="641223" y="336550"/>
                  </a:lnTo>
                  <a:lnTo>
                    <a:pt x="641743" y="336550"/>
                  </a:lnTo>
                  <a:lnTo>
                    <a:pt x="645248" y="337820"/>
                  </a:lnTo>
                  <a:close/>
                </a:path>
              </a:pathLst>
            </a:custGeom>
            <a:solidFill>
              <a:srgbClr val="B5D8CC"/>
            </a:solidFill>
          </p:spPr>
          <p:txBody>
            <a:bodyPr wrap="square" lIns="0" tIns="0" rIns="0" bIns="0" rtlCol="0"/>
            <a:lstStyle/>
            <a:p>
              <a:endParaRPr sz="1092"/>
            </a:p>
          </p:txBody>
        </p:sp>
      </p:grpSp>
      <p:grpSp>
        <p:nvGrpSpPr>
          <p:cNvPr id="32" name="Ryhmä 31">
            <a:extLst>
              <a:ext uri="{FF2B5EF4-FFF2-40B4-BE49-F238E27FC236}">
                <a16:creationId xmlns:a16="http://schemas.microsoft.com/office/drawing/2014/main" id="{23D0DA80-AB45-7D5F-A0A2-01BF83AA4F58}"/>
              </a:ext>
              <a:ext uri="{C183D7F6-B498-43B3-948B-1728B52AA6E4}">
                <adec:decorative xmlns:adec="http://schemas.microsoft.com/office/drawing/2017/decorative" val="1"/>
              </a:ext>
            </a:extLst>
          </p:cNvPr>
          <p:cNvGrpSpPr/>
          <p:nvPr/>
        </p:nvGrpSpPr>
        <p:grpSpPr>
          <a:xfrm>
            <a:off x="6452899" y="2153538"/>
            <a:ext cx="369864" cy="337231"/>
            <a:chOff x="9649130" y="1615251"/>
            <a:chExt cx="535240" cy="488016"/>
          </a:xfrm>
        </p:grpSpPr>
        <p:sp>
          <p:nvSpPr>
            <p:cNvPr id="33" name="object 17">
              <a:extLst>
                <a:ext uri="{FF2B5EF4-FFF2-40B4-BE49-F238E27FC236}">
                  <a16:creationId xmlns:a16="http://schemas.microsoft.com/office/drawing/2014/main" id="{F0AC2682-19DA-5E38-E090-77717E990F2B}"/>
                </a:ext>
              </a:extLst>
            </p:cNvPr>
            <p:cNvSpPr/>
            <p:nvPr/>
          </p:nvSpPr>
          <p:spPr>
            <a:xfrm>
              <a:off x="9813668" y="1759789"/>
              <a:ext cx="368507" cy="343478"/>
            </a:xfrm>
            <a:custGeom>
              <a:avLst/>
              <a:gdLst/>
              <a:ahLst/>
              <a:cxnLst/>
              <a:rect l="l" t="t" r="r" b="b"/>
              <a:pathLst>
                <a:path w="607694" h="566420">
                  <a:moveTo>
                    <a:pt x="13208" y="30213"/>
                  </a:moveTo>
                  <a:lnTo>
                    <a:pt x="12814" y="29171"/>
                  </a:lnTo>
                  <a:lnTo>
                    <a:pt x="12331" y="28536"/>
                  </a:lnTo>
                  <a:lnTo>
                    <a:pt x="12065" y="28575"/>
                  </a:lnTo>
                  <a:lnTo>
                    <a:pt x="12598" y="29692"/>
                  </a:lnTo>
                  <a:lnTo>
                    <a:pt x="12814" y="30022"/>
                  </a:lnTo>
                  <a:lnTo>
                    <a:pt x="12992" y="30264"/>
                  </a:lnTo>
                  <a:lnTo>
                    <a:pt x="13131" y="30353"/>
                  </a:lnTo>
                  <a:lnTo>
                    <a:pt x="13208" y="30213"/>
                  </a:lnTo>
                  <a:close/>
                </a:path>
                <a:path w="607694" h="566420">
                  <a:moveTo>
                    <a:pt x="21412" y="21907"/>
                  </a:moveTo>
                  <a:lnTo>
                    <a:pt x="21297" y="20916"/>
                  </a:lnTo>
                  <a:lnTo>
                    <a:pt x="21120" y="20180"/>
                  </a:lnTo>
                  <a:lnTo>
                    <a:pt x="19481" y="19494"/>
                  </a:lnTo>
                  <a:lnTo>
                    <a:pt x="20218" y="20408"/>
                  </a:lnTo>
                  <a:lnTo>
                    <a:pt x="20916" y="21183"/>
                  </a:lnTo>
                  <a:lnTo>
                    <a:pt x="21412" y="21907"/>
                  </a:lnTo>
                  <a:close/>
                </a:path>
                <a:path w="607694" h="566420">
                  <a:moveTo>
                    <a:pt x="21793" y="17780"/>
                  </a:moveTo>
                  <a:lnTo>
                    <a:pt x="20472" y="16598"/>
                  </a:lnTo>
                  <a:lnTo>
                    <a:pt x="21475" y="17780"/>
                  </a:lnTo>
                  <a:lnTo>
                    <a:pt x="21793" y="17780"/>
                  </a:lnTo>
                  <a:close/>
                </a:path>
                <a:path w="607694" h="566420">
                  <a:moveTo>
                    <a:pt x="22390" y="23596"/>
                  </a:moveTo>
                  <a:lnTo>
                    <a:pt x="22047" y="22821"/>
                  </a:lnTo>
                  <a:lnTo>
                    <a:pt x="21412" y="21907"/>
                  </a:lnTo>
                  <a:lnTo>
                    <a:pt x="21501" y="22720"/>
                  </a:lnTo>
                  <a:lnTo>
                    <a:pt x="21577" y="23787"/>
                  </a:lnTo>
                  <a:lnTo>
                    <a:pt x="22225" y="24650"/>
                  </a:lnTo>
                  <a:lnTo>
                    <a:pt x="22390" y="23596"/>
                  </a:lnTo>
                  <a:close/>
                </a:path>
                <a:path w="607694" h="566420">
                  <a:moveTo>
                    <a:pt x="25209" y="89992"/>
                  </a:moveTo>
                  <a:lnTo>
                    <a:pt x="24638" y="89090"/>
                  </a:lnTo>
                  <a:lnTo>
                    <a:pt x="24853" y="89636"/>
                  </a:lnTo>
                  <a:lnTo>
                    <a:pt x="25209" y="90170"/>
                  </a:lnTo>
                  <a:lnTo>
                    <a:pt x="25209" y="89992"/>
                  </a:lnTo>
                  <a:close/>
                </a:path>
                <a:path w="607694" h="566420">
                  <a:moveTo>
                    <a:pt x="25920" y="88900"/>
                  </a:moveTo>
                  <a:lnTo>
                    <a:pt x="25476" y="87630"/>
                  </a:lnTo>
                  <a:lnTo>
                    <a:pt x="24815" y="86360"/>
                  </a:lnTo>
                  <a:lnTo>
                    <a:pt x="25895" y="89319"/>
                  </a:lnTo>
                  <a:lnTo>
                    <a:pt x="25920" y="88900"/>
                  </a:lnTo>
                  <a:close/>
                </a:path>
                <a:path w="607694" h="566420">
                  <a:moveTo>
                    <a:pt x="29006" y="266"/>
                  </a:moveTo>
                  <a:lnTo>
                    <a:pt x="21374" y="1066"/>
                  </a:lnTo>
                  <a:lnTo>
                    <a:pt x="26987" y="584"/>
                  </a:lnTo>
                  <a:lnTo>
                    <a:pt x="29006" y="266"/>
                  </a:lnTo>
                  <a:close/>
                </a:path>
                <a:path w="607694" h="566420">
                  <a:moveTo>
                    <a:pt x="29311" y="101600"/>
                  </a:moveTo>
                  <a:lnTo>
                    <a:pt x="28867" y="101600"/>
                  </a:lnTo>
                  <a:lnTo>
                    <a:pt x="29146" y="102425"/>
                  </a:lnTo>
                  <a:lnTo>
                    <a:pt x="29311" y="101600"/>
                  </a:lnTo>
                  <a:close/>
                </a:path>
                <a:path w="607694" h="566420">
                  <a:moveTo>
                    <a:pt x="29730" y="104140"/>
                  </a:moveTo>
                  <a:lnTo>
                    <a:pt x="29146" y="102425"/>
                  </a:lnTo>
                  <a:lnTo>
                    <a:pt x="29057" y="102870"/>
                  </a:lnTo>
                  <a:lnTo>
                    <a:pt x="29730" y="104140"/>
                  </a:lnTo>
                  <a:close/>
                </a:path>
                <a:path w="607694" h="566420">
                  <a:moveTo>
                    <a:pt x="36893" y="111823"/>
                  </a:moveTo>
                  <a:lnTo>
                    <a:pt x="36804" y="111290"/>
                  </a:lnTo>
                  <a:lnTo>
                    <a:pt x="36690" y="110820"/>
                  </a:lnTo>
                  <a:lnTo>
                    <a:pt x="36880" y="112522"/>
                  </a:lnTo>
                  <a:lnTo>
                    <a:pt x="36893" y="111823"/>
                  </a:lnTo>
                  <a:close/>
                </a:path>
                <a:path w="607694" h="566420">
                  <a:moveTo>
                    <a:pt x="38658" y="113309"/>
                  </a:moveTo>
                  <a:lnTo>
                    <a:pt x="38404" y="111760"/>
                  </a:lnTo>
                  <a:lnTo>
                    <a:pt x="38252" y="113030"/>
                  </a:lnTo>
                  <a:lnTo>
                    <a:pt x="38658" y="113309"/>
                  </a:lnTo>
                  <a:close/>
                </a:path>
                <a:path w="607694" h="566420">
                  <a:moveTo>
                    <a:pt x="40093" y="114300"/>
                  </a:moveTo>
                  <a:lnTo>
                    <a:pt x="38658" y="113309"/>
                  </a:lnTo>
                  <a:lnTo>
                    <a:pt x="39039" y="115570"/>
                  </a:lnTo>
                  <a:lnTo>
                    <a:pt x="40093" y="114300"/>
                  </a:lnTo>
                  <a:close/>
                </a:path>
                <a:path w="607694" h="566420">
                  <a:moveTo>
                    <a:pt x="42354" y="134683"/>
                  </a:moveTo>
                  <a:lnTo>
                    <a:pt x="41998" y="134175"/>
                  </a:lnTo>
                  <a:lnTo>
                    <a:pt x="42214" y="134683"/>
                  </a:lnTo>
                  <a:lnTo>
                    <a:pt x="42354" y="134683"/>
                  </a:lnTo>
                  <a:close/>
                </a:path>
                <a:path w="607694" h="566420">
                  <a:moveTo>
                    <a:pt x="45567" y="133350"/>
                  </a:moveTo>
                  <a:lnTo>
                    <a:pt x="45173" y="133146"/>
                  </a:lnTo>
                  <a:lnTo>
                    <a:pt x="44983" y="133350"/>
                  </a:lnTo>
                  <a:lnTo>
                    <a:pt x="45567" y="133350"/>
                  </a:lnTo>
                  <a:close/>
                </a:path>
                <a:path w="607694" h="566420">
                  <a:moveTo>
                    <a:pt x="45999" y="143510"/>
                  </a:moveTo>
                  <a:lnTo>
                    <a:pt x="44373" y="139700"/>
                  </a:lnTo>
                  <a:lnTo>
                    <a:pt x="42214" y="134683"/>
                  </a:lnTo>
                  <a:lnTo>
                    <a:pt x="38595" y="137172"/>
                  </a:lnTo>
                  <a:lnTo>
                    <a:pt x="41960" y="142240"/>
                  </a:lnTo>
                  <a:lnTo>
                    <a:pt x="43154" y="140093"/>
                  </a:lnTo>
                  <a:lnTo>
                    <a:pt x="45999" y="143510"/>
                  </a:lnTo>
                  <a:close/>
                </a:path>
                <a:path w="607694" h="566420">
                  <a:moveTo>
                    <a:pt x="52997" y="107035"/>
                  </a:moveTo>
                  <a:lnTo>
                    <a:pt x="52451" y="105930"/>
                  </a:lnTo>
                  <a:lnTo>
                    <a:pt x="51689" y="104762"/>
                  </a:lnTo>
                  <a:lnTo>
                    <a:pt x="51777" y="105016"/>
                  </a:lnTo>
                  <a:lnTo>
                    <a:pt x="51879" y="105257"/>
                  </a:lnTo>
                  <a:lnTo>
                    <a:pt x="52006" y="105473"/>
                  </a:lnTo>
                  <a:lnTo>
                    <a:pt x="52997" y="107035"/>
                  </a:lnTo>
                  <a:close/>
                </a:path>
                <a:path w="607694" h="566420">
                  <a:moveTo>
                    <a:pt x="54051" y="175158"/>
                  </a:moveTo>
                  <a:lnTo>
                    <a:pt x="53835" y="175272"/>
                  </a:lnTo>
                  <a:lnTo>
                    <a:pt x="53606" y="175552"/>
                  </a:lnTo>
                  <a:lnTo>
                    <a:pt x="53327" y="176352"/>
                  </a:lnTo>
                  <a:lnTo>
                    <a:pt x="53682" y="176060"/>
                  </a:lnTo>
                  <a:lnTo>
                    <a:pt x="53873" y="175615"/>
                  </a:lnTo>
                  <a:lnTo>
                    <a:pt x="54051" y="175158"/>
                  </a:lnTo>
                  <a:close/>
                </a:path>
                <a:path w="607694" h="566420">
                  <a:moveTo>
                    <a:pt x="65824" y="149161"/>
                  </a:moveTo>
                  <a:lnTo>
                    <a:pt x="65735" y="144780"/>
                  </a:lnTo>
                  <a:lnTo>
                    <a:pt x="63830" y="145402"/>
                  </a:lnTo>
                  <a:lnTo>
                    <a:pt x="65824" y="149161"/>
                  </a:lnTo>
                  <a:close/>
                </a:path>
                <a:path w="607694" h="566420">
                  <a:moveTo>
                    <a:pt x="74841" y="2679"/>
                  </a:moveTo>
                  <a:lnTo>
                    <a:pt x="72072" y="2997"/>
                  </a:lnTo>
                  <a:lnTo>
                    <a:pt x="74688" y="3517"/>
                  </a:lnTo>
                  <a:lnTo>
                    <a:pt x="74841" y="2679"/>
                  </a:lnTo>
                  <a:close/>
                </a:path>
                <a:path w="607694" h="566420">
                  <a:moveTo>
                    <a:pt x="76073" y="236562"/>
                  </a:moveTo>
                  <a:lnTo>
                    <a:pt x="75057" y="234899"/>
                  </a:lnTo>
                  <a:lnTo>
                    <a:pt x="72034" y="235419"/>
                  </a:lnTo>
                  <a:lnTo>
                    <a:pt x="73736" y="238150"/>
                  </a:lnTo>
                  <a:lnTo>
                    <a:pt x="76073" y="236562"/>
                  </a:lnTo>
                  <a:close/>
                </a:path>
                <a:path w="607694" h="566420">
                  <a:moveTo>
                    <a:pt x="85445" y="204457"/>
                  </a:moveTo>
                  <a:lnTo>
                    <a:pt x="85356" y="204050"/>
                  </a:lnTo>
                  <a:lnTo>
                    <a:pt x="85382" y="204279"/>
                  </a:lnTo>
                  <a:lnTo>
                    <a:pt x="85445" y="204457"/>
                  </a:lnTo>
                  <a:close/>
                </a:path>
                <a:path w="607694" h="566420">
                  <a:moveTo>
                    <a:pt x="86880" y="210312"/>
                  </a:moveTo>
                  <a:lnTo>
                    <a:pt x="86614" y="208699"/>
                  </a:lnTo>
                  <a:lnTo>
                    <a:pt x="86106" y="206654"/>
                  </a:lnTo>
                  <a:lnTo>
                    <a:pt x="85496" y="204673"/>
                  </a:lnTo>
                  <a:lnTo>
                    <a:pt x="86880" y="210312"/>
                  </a:lnTo>
                  <a:close/>
                </a:path>
                <a:path w="607694" h="566420">
                  <a:moveTo>
                    <a:pt x="92456" y="230720"/>
                  </a:moveTo>
                  <a:lnTo>
                    <a:pt x="92290" y="226656"/>
                  </a:lnTo>
                  <a:lnTo>
                    <a:pt x="91782" y="227888"/>
                  </a:lnTo>
                  <a:lnTo>
                    <a:pt x="91630" y="229082"/>
                  </a:lnTo>
                  <a:lnTo>
                    <a:pt x="91655" y="230263"/>
                  </a:lnTo>
                  <a:lnTo>
                    <a:pt x="91909" y="230428"/>
                  </a:lnTo>
                  <a:lnTo>
                    <a:pt x="92138" y="230657"/>
                  </a:lnTo>
                  <a:lnTo>
                    <a:pt x="92456" y="230720"/>
                  </a:lnTo>
                  <a:close/>
                </a:path>
                <a:path w="607694" h="566420">
                  <a:moveTo>
                    <a:pt x="100431" y="252730"/>
                  </a:moveTo>
                  <a:lnTo>
                    <a:pt x="99415" y="251460"/>
                  </a:lnTo>
                  <a:lnTo>
                    <a:pt x="99225" y="251764"/>
                  </a:lnTo>
                  <a:lnTo>
                    <a:pt x="100431" y="252730"/>
                  </a:lnTo>
                  <a:close/>
                </a:path>
                <a:path w="607694" h="566420">
                  <a:moveTo>
                    <a:pt x="102095" y="312420"/>
                  </a:moveTo>
                  <a:lnTo>
                    <a:pt x="100660" y="312420"/>
                  </a:lnTo>
                  <a:lnTo>
                    <a:pt x="101333" y="311238"/>
                  </a:lnTo>
                  <a:lnTo>
                    <a:pt x="99618" y="312420"/>
                  </a:lnTo>
                  <a:lnTo>
                    <a:pt x="100723" y="314960"/>
                  </a:lnTo>
                  <a:lnTo>
                    <a:pt x="102006" y="312559"/>
                  </a:lnTo>
                  <a:lnTo>
                    <a:pt x="102095" y="312420"/>
                  </a:lnTo>
                  <a:close/>
                </a:path>
                <a:path w="607694" h="566420">
                  <a:moveTo>
                    <a:pt x="109347" y="347256"/>
                  </a:moveTo>
                  <a:lnTo>
                    <a:pt x="108800" y="344868"/>
                  </a:lnTo>
                  <a:lnTo>
                    <a:pt x="109093" y="342226"/>
                  </a:lnTo>
                  <a:lnTo>
                    <a:pt x="108394" y="341134"/>
                  </a:lnTo>
                  <a:lnTo>
                    <a:pt x="107454" y="342671"/>
                  </a:lnTo>
                  <a:lnTo>
                    <a:pt x="107530" y="345833"/>
                  </a:lnTo>
                  <a:lnTo>
                    <a:pt x="109347" y="347256"/>
                  </a:lnTo>
                  <a:close/>
                </a:path>
                <a:path w="607694" h="566420">
                  <a:moveTo>
                    <a:pt x="116547" y="363486"/>
                  </a:moveTo>
                  <a:lnTo>
                    <a:pt x="115582" y="361950"/>
                  </a:lnTo>
                  <a:lnTo>
                    <a:pt x="113233" y="358140"/>
                  </a:lnTo>
                  <a:lnTo>
                    <a:pt x="110629" y="354330"/>
                  </a:lnTo>
                  <a:lnTo>
                    <a:pt x="111506" y="356870"/>
                  </a:lnTo>
                  <a:lnTo>
                    <a:pt x="113880" y="364274"/>
                  </a:lnTo>
                  <a:lnTo>
                    <a:pt x="113982" y="364591"/>
                  </a:lnTo>
                  <a:lnTo>
                    <a:pt x="114122" y="364591"/>
                  </a:lnTo>
                  <a:lnTo>
                    <a:pt x="116001" y="365760"/>
                  </a:lnTo>
                  <a:lnTo>
                    <a:pt x="115379" y="364591"/>
                  </a:lnTo>
                  <a:lnTo>
                    <a:pt x="115112" y="364274"/>
                  </a:lnTo>
                  <a:lnTo>
                    <a:pt x="114185" y="363321"/>
                  </a:lnTo>
                  <a:lnTo>
                    <a:pt x="114211" y="361950"/>
                  </a:lnTo>
                  <a:lnTo>
                    <a:pt x="116547" y="363486"/>
                  </a:lnTo>
                  <a:close/>
                </a:path>
                <a:path w="607694" h="566420">
                  <a:moveTo>
                    <a:pt x="119710" y="6400"/>
                  </a:moveTo>
                  <a:lnTo>
                    <a:pt x="116357" y="5511"/>
                  </a:lnTo>
                  <a:lnTo>
                    <a:pt x="116116" y="6426"/>
                  </a:lnTo>
                  <a:lnTo>
                    <a:pt x="118084" y="6184"/>
                  </a:lnTo>
                  <a:lnTo>
                    <a:pt x="119710" y="6400"/>
                  </a:lnTo>
                  <a:close/>
                </a:path>
                <a:path w="607694" h="566420">
                  <a:moveTo>
                    <a:pt x="138493" y="433451"/>
                  </a:moveTo>
                  <a:lnTo>
                    <a:pt x="138468" y="433679"/>
                  </a:lnTo>
                  <a:lnTo>
                    <a:pt x="138493" y="433451"/>
                  </a:lnTo>
                  <a:close/>
                </a:path>
                <a:path w="607694" h="566420">
                  <a:moveTo>
                    <a:pt x="142925" y="394970"/>
                  </a:moveTo>
                  <a:lnTo>
                    <a:pt x="142811" y="394436"/>
                  </a:lnTo>
                  <a:lnTo>
                    <a:pt x="142773" y="394220"/>
                  </a:lnTo>
                  <a:lnTo>
                    <a:pt x="142417" y="394436"/>
                  </a:lnTo>
                  <a:lnTo>
                    <a:pt x="142925" y="394970"/>
                  </a:lnTo>
                  <a:close/>
                </a:path>
                <a:path w="607694" h="566420">
                  <a:moveTo>
                    <a:pt x="143649" y="393700"/>
                  </a:moveTo>
                  <a:lnTo>
                    <a:pt x="143446" y="392430"/>
                  </a:lnTo>
                  <a:lnTo>
                    <a:pt x="142379" y="392430"/>
                  </a:lnTo>
                  <a:lnTo>
                    <a:pt x="142659" y="393700"/>
                  </a:lnTo>
                  <a:lnTo>
                    <a:pt x="142773" y="394220"/>
                  </a:lnTo>
                  <a:lnTo>
                    <a:pt x="143649" y="393700"/>
                  </a:lnTo>
                  <a:close/>
                </a:path>
                <a:path w="607694" h="566420">
                  <a:moveTo>
                    <a:pt x="144729" y="3581"/>
                  </a:moveTo>
                  <a:lnTo>
                    <a:pt x="144653" y="3225"/>
                  </a:lnTo>
                  <a:lnTo>
                    <a:pt x="144513" y="2908"/>
                  </a:lnTo>
                  <a:lnTo>
                    <a:pt x="144335" y="2717"/>
                  </a:lnTo>
                  <a:lnTo>
                    <a:pt x="144335" y="3022"/>
                  </a:lnTo>
                  <a:lnTo>
                    <a:pt x="144500" y="3302"/>
                  </a:lnTo>
                  <a:lnTo>
                    <a:pt x="144729" y="3581"/>
                  </a:lnTo>
                  <a:close/>
                </a:path>
                <a:path w="607694" h="566420">
                  <a:moveTo>
                    <a:pt x="154508" y="7683"/>
                  </a:moveTo>
                  <a:lnTo>
                    <a:pt x="151765" y="6540"/>
                  </a:lnTo>
                  <a:lnTo>
                    <a:pt x="151866" y="6400"/>
                  </a:lnTo>
                  <a:lnTo>
                    <a:pt x="151422" y="6400"/>
                  </a:lnTo>
                  <a:lnTo>
                    <a:pt x="151396" y="6540"/>
                  </a:lnTo>
                  <a:lnTo>
                    <a:pt x="151320" y="6400"/>
                  </a:lnTo>
                  <a:lnTo>
                    <a:pt x="149542" y="6400"/>
                  </a:lnTo>
                  <a:lnTo>
                    <a:pt x="150977" y="7620"/>
                  </a:lnTo>
                  <a:lnTo>
                    <a:pt x="151561" y="6819"/>
                  </a:lnTo>
                  <a:lnTo>
                    <a:pt x="152869" y="9029"/>
                  </a:lnTo>
                  <a:lnTo>
                    <a:pt x="154266" y="7683"/>
                  </a:lnTo>
                  <a:lnTo>
                    <a:pt x="154508" y="7683"/>
                  </a:lnTo>
                  <a:close/>
                </a:path>
                <a:path w="607694" h="566420">
                  <a:moveTo>
                    <a:pt x="177088" y="2946"/>
                  </a:moveTo>
                  <a:lnTo>
                    <a:pt x="175209" y="4102"/>
                  </a:lnTo>
                  <a:lnTo>
                    <a:pt x="176237" y="4102"/>
                  </a:lnTo>
                  <a:lnTo>
                    <a:pt x="176530" y="3771"/>
                  </a:lnTo>
                  <a:lnTo>
                    <a:pt x="176822" y="3390"/>
                  </a:lnTo>
                  <a:lnTo>
                    <a:pt x="177088" y="2946"/>
                  </a:lnTo>
                  <a:close/>
                </a:path>
                <a:path w="607694" h="566420">
                  <a:moveTo>
                    <a:pt x="181762" y="15671"/>
                  </a:moveTo>
                  <a:lnTo>
                    <a:pt x="181724" y="15519"/>
                  </a:lnTo>
                  <a:lnTo>
                    <a:pt x="181381" y="15303"/>
                  </a:lnTo>
                  <a:lnTo>
                    <a:pt x="180975" y="15062"/>
                  </a:lnTo>
                  <a:lnTo>
                    <a:pt x="181089" y="15265"/>
                  </a:lnTo>
                  <a:lnTo>
                    <a:pt x="181305" y="15481"/>
                  </a:lnTo>
                  <a:lnTo>
                    <a:pt x="181762" y="15671"/>
                  </a:lnTo>
                  <a:close/>
                </a:path>
                <a:path w="607694" h="566420">
                  <a:moveTo>
                    <a:pt x="182524" y="485140"/>
                  </a:moveTo>
                  <a:lnTo>
                    <a:pt x="182359" y="483870"/>
                  </a:lnTo>
                  <a:lnTo>
                    <a:pt x="181406" y="482600"/>
                  </a:lnTo>
                  <a:lnTo>
                    <a:pt x="182524" y="485140"/>
                  </a:lnTo>
                  <a:close/>
                </a:path>
                <a:path w="607694" h="566420">
                  <a:moveTo>
                    <a:pt x="186486" y="478790"/>
                  </a:moveTo>
                  <a:lnTo>
                    <a:pt x="184975" y="478790"/>
                  </a:lnTo>
                  <a:lnTo>
                    <a:pt x="186067" y="481330"/>
                  </a:lnTo>
                  <a:lnTo>
                    <a:pt x="186486" y="478790"/>
                  </a:lnTo>
                  <a:close/>
                </a:path>
                <a:path w="607694" h="566420">
                  <a:moveTo>
                    <a:pt x="187337" y="478790"/>
                  </a:moveTo>
                  <a:lnTo>
                    <a:pt x="186905" y="476250"/>
                  </a:lnTo>
                  <a:lnTo>
                    <a:pt x="186486" y="478790"/>
                  </a:lnTo>
                  <a:lnTo>
                    <a:pt x="187337" y="478790"/>
                  </a:lnTo>
                  <a:close/>
                </a:path>
                <a:path w="607694" h="566420">
                  <a:moveTo>
                    <a:pt x="197637" y="502920"/>
                  </a:moveTo>
                  <a:lnTo>
                    <a:pt x="178574" y="502920"/>
                  </a:lnTo>
                  <a:lnTo>
                    <a:pt x="178181" y="502920"/>
                  </a:lnTo>
                  <a:lnTo>
                    <a:pt x="178346" y="505460"/>
                  </a:lnTo>
                  <a:lnTo>
                    <a:pt x="178435" y="506730"/>
                  </a:lnTo>
                  <a:lnTo>
                    <a:pt x="178511" y="508000"/>
                  </a:lnTo>
                  <a:lnTo>
                    <a:pt x="177596" y="508000"/>
                  </a:lnTo>
                  <a:lnTo>
                    <a:pt x="176809" y="506730"/>
                  </a:lnTo>
                  <a:lnTo>
                    <a:pt x="176390" y="506730"/>
                  </a:lnTo>
                  <a:lnTo>
                    <a:pt x="176098" y="505460"/>
                  </a:lnTo>
                  <a:lnTo>
                    <a:pt x="175856" y="506730"/>
                  </a:lnTo>
                  <a:lnTo>
                    <a:pt x="175729" y="508000"/>
                  </a:lnTo>
                  <a:lnTo>
                    <a:pt x="175653" y="509270"/>
                  </a:lnTo>
                  <a:lnTo>
                    <a:pt x="175552" y="513080"/>
                  </a:lnTo>
                  <a:lnTo>
                    <a:pt x="175285" y="514350"/>
                  </a:lnTo>
                  <a:lnTo>
                    <a:pt x="175412" y="510540"/>
                  </a:lnTo>
                  <a:lnTo>
                    <a:pt x="175488" y="508000"/>
                  </a:lnTo>
                  <a:lnTo>
                    <a:pt x="174790" y="505460"/>
                  </a:lnTo>
                  <a:lnTo>
                    <a:pt x="175526" y="502920"/>
                  </a:lnTo>
                  <a:lnTo>
                    <a:pt x="175145" y="502920"/>
                  </a:lnTo>
                  <a:lnTo>
                    <a:pt x="174891" y="501650"/>
                  </a:lnTo>
                  <a:lnTo>
                    <a:pt x="173570" y="501650"/>
                  </a:lnTo>
                  <a:lnTo>
                    <a:pt x="172262" y="500380"/>
                  </a:lnTo>
                  <a:lnTo>
                    <a:pt x="171754" y="501650"/>
                  </a:lnTo>
                  <a:lnTo>
                    <a:pt x="171729" y="502920"/>
                  </a:lnTo>
                  <a:lnTo>
                    <a:pt x="171107" y="502920"/>
                  </a:lnTo>
                  <a:lnTo>
                    <a:pt x="170484" y="501650"/>
                  </a:lnTo>
                  <a:lnTo>
                    <a:pt x="171018" y="499110"/>
                  </a:lnTo>
                  <a:lnTo>
                    <a:pt x="171653" y="499110"/>
                  </a:lnTo>
                  <a:lnTo>
                    <a:pt x="170662" y="496570"/>
                  </a:lnTo>
                  <a:lnTo>
                    <a:pt x="170561" y="495300"/>
                  </a:lnTo>
                  <a:lnTo>
                    <a:pt x="170370" y="495300"/>
                  </a:lnTo>
                  <a:lnTo>
                    <a:pt x="169710" y="491490"/>
                  </a:lnTo>
                  <a:lnTo>
                    <a:pt x="169151" y="485140"/>
                  </a:lnTo>
                  <a:lnTo>
                    <a:pt x="169049" y="483870"/>
                  </a:lnTo>
                  <a:lnTo>
                    <a:pt x="168363" y="477520"/>
                  </a:lnTo>
                  <a:lnTo>
                    <a:pt x="167614" y="469900"/>
                  </a:lnTo>
                  <a:lnTo>
                    <a:pt x="163957" y="466090"/>
                  </a:lnTo>
                  <a:lnTo>
                    <a:pt x="164338" y="466090"/>
                  </a:lnTo>
                  <a:lnTo>
                    <a:pt x="158978" y="457200"/>
                  </a:lnTo>
                  <a:lnTo>
                    <a:pt x="157924" y="452120"/>
                  </a:lnTo>
                  <a:lnTo>
                    <a:pt x="161404" y="459740"/>
                  </a:lnTo>
                  <a:lnTo>
                    <a:pt x="161480" y="458470"/>
                  </a:lnTo>
                  <a:lnTo>
                    <a:pt x="161569" y="457200"/>
                  </a:lnTo>
                  <a:lnTo>
                    <a:pt x="161645" y="455930"/>
                  </a:lnTo>
                  <a:lnTo>
                    <a:pt x="159435" y="452120"/>
                  </a:lnTo>
                  <a:lnTo>
                    <a:pt x="157962" y="449580"/>
                  </a:lnTo>
                  <a:lnTo>
                    <a:pt x="156845" y="445770"/>
                  </a:lnTo>
                  <a:lnTo>
                    <a:pt x="156095" y="443230"/>
                  </a:lnTo>
                  <a:lnTo>
                    <a:pt x="154559" y="436880"/>
                  </a:lnTo>
                  <a:lnTo>
                    <a:pt x="151853" y="430530"/>
                  </a:lnTo>
                  <a:lnTo>
                    <a:pt x="152349" y="422910"/>
                  </a:lnTo>
                  <a:lnTo>
                    <a:pt x="149542" y="414020"/>
                  </a:lnTo>
                  <a:lnTo>
                    <a:pt x="146177" y="405130"/>
                  </a:lnTo>
                  <a:lnTo>
                    <a:pt x="145173" y="397510"/>
                  </a:lnTo>
                  <a:lnTo>
                    <a:pt x="144995" y="396240"/>
                  </a:lnTo>
                  <a:lnTo>
                    <a:pt x="143700" y="397510"/>
                  </a:lnTo>
                  <a:lnTo>
                    <a:pt x="141541" y="394970"/>
                  </a:lnTo>
                  <a:lnTo>
                    <a:pt x="142417" y="394436"/>
                  </a:lnTo>
                  <a:lnTo>
                    <a:pt x="141681" y="393700"/>
                  </a:lnTo>
                  <a:lnTo>
                    <a:pt x="136537" y="378460"/>
                  </a:lnTo>
                  <a:lnTo>
                    <a:pt x="133553" y="365760"/>
                  </a:lnTo>
                  <a:lnTo>
                    <a:pt x="132651" y="361950"/>
                  </a:lnTo>
                  <a:lnTo>
                    <a:pt x="129311" y="345440"/>
                  </a:lnTo>
                  <a:lnTo>
                    <a:pt x="128435" y="341630"/>
                  </a:lnTo>
                  <a:lnTo>
                    <a:pt x="126682" y="334010"/>
                  </a:lnTo>
                  <a:lnTo>
                    <a:pt x="125806" y="330200"/>
                  </a:lnTo>
                  <a:lnTo>
                    <a:pt x="123609" y="326390"/>
                  </a:lnTo>
                  <a:lnTo>
                    <a:pt x="120700" y="325120"/>
                  </a:lnTo>
                  <a:lnTo>
                    <a:pt x="118275" y="322580"/>
                  </a:lnTo>
                  <a:lnTo>
                    <a:pt x="117462" y="317500"/>
                  </a:lnTo>
                  <a:lnTo>
                    <a:pt x="121005" y="318770"/>
                  </a:lnTo>
                  <a:lnTo>
                    <a:pt x="120383" y="317500"/>
                  </a:lnTo>
                  <a:lnTo>
                    <a:pt x="116027" y="308610"/>
                  </a:lnTo>
                  <a:lnTo>
                    <a:pt x="112306" y="295910"/>
                  </a:lnTo>
                  <a:lnTo>
                    <a:pt x="108686" y="284480"/>
                  </a:lnTo>
                  <a:lnTo>
                    <a:pt x="104051" y="273050"/>
                  </a:lnTo>
                  <a:lnTo>
                    <a:pt x="104952" y="274320"/>
                  </a:lnTo>
                  <a:lnTo>
                    <a:pt x="105765" y="274320"/>
                  </a:lnTo>
                  <a:lnTo>
                    <a:pt x="106210" y="275590"/>
                  </a:lnTo>
                  <a:lnTo>
                    <a:pt x="107200" y="271780"/>
                  </a:lnTo>
                  <a:lnTo>
                    <a:pt x="102692" y="264160"/>
                  </a:lnTo>
                  <a:lnTo>
                    <a:pt x="101066" y="264160"/>
                  </a:lnTo>
                  <a:lnTo>
                    <a:pt x="100533" y="261620"/>
                  </a:lnTo>
                  <a:lnTo>
                    <a:pt x="102349" y="262890"/>
                  </a:lnTo>
                  <a:lnTo>
                    <a:pt x="102717" y="261620"/>
                  </a:lnTo>
                  <a:lnTo>
                    <a:pt x="102781" y="260350"/>
                  </a:lnTo>
                  <a:lnTo>
                    <a:pt x="102895" y="257810"/>
                  </a:lnTo>
                  <a:lnTo>
                    <a:pt x="97751" y="254000"/>
                  </a:lnTo>
                  <a:lnTo>
                    <a:pt x="99225" y="251764"/>
                  </a:lnTo>
                  <a:lnTo>
                    <a:pt x="98831" y="251460"/>
                  </a:lnTo>
                  <a:lnTo>
                    <a:pt x="98069" y="246380"/>
                  </a:lnTo>
                  <a:lnTo>
                    <a:pt x="97688" y="243840"/>
                  </a:lnTo>
                  <a:lnTo>
                    <a:pt x="96037" y="246380"/>
                  </a:lnTo>
                  <a:lnTo>
                    <a:pt x="95377" y="240030"/>
                  </a:lnTo>
                  <a:lnTo>
                    <a:pt x="91706" y="236220"/>
                  </a:lnTo>
                  <a:lnTo>
                    <a:pt x="91655" y="231140"/>
                  </a:lnTo>
                  <a:lnTo>
                    <a:pt x="88214" y="228600"/>
                  </a:lnTo>
                  <a:lnTo>
                    <a:pt x="89903" y="220980"/>
                  </a:lnTo>
                  <a:lnTo>
                    <a:pt x="86029" y="220980"/>
                  </a:lnTo>
                  <a:lnTo>
                    <a:pt x="89865" y="219710"/>
                  </a:lnTo>
                  <a:lnTo>
                    <a:pt x="88188" y="215900"/>
                  </a:lnTo>
                  <a:lnTo>
                    <a:pt x="85966" y="210820"/>
                  </a:lnTo>
                  <a:lnTo>
                    <a:pt x="83121" y="207010"/>
                  </a:lnTo>
                  <a:lnTo>
                    <a:pt x="84607" y="208280"/>
                  </a:lnTo>
                  <a:lnTo>
                    <a:pt x="84289" y="207010"/>
                  </a:lnTo>
                  <a:lnTo>
                    <a:pt x="83337" y="203200"/>
                  </a:lnTo>
                  <a:lnTo>
                    <a:pt x="85318" y="204470"/>
                  </a:lnTo>
                  <a:lnTo>
                    <a:pt x="84010" y="200660"/>
                  </a:lnTo>
                  <a:lnTo>
                    <a:pt x="67386" y="200660"/>
                  </a:lnTo>
                  <a:lnTo>
                    <a:pt x="64922" y="200660"/>
                  </a:lnTo>
                  <a:lnTo>
                    <a:pt x="64820" y="203200"/>
                  </a:lnTo>
                  <a:lnTo>
                    <a:pt x="62115" y="199390"/>
                  </a:lnTo>
                  <a:lnTo>
                    <a:pt x="62826" y="200660"/>
                  </a:lnTo>
                  <a:lnTo>
                    <a:pt x="63169" y="203200"/>
                  </a:lnTo>
                  <a:lnTo>
                    <a:pt x="64312" y="203200"/>
                  </a:lnTo>
                  <a:lnTo>
                    <a:pt x="63715" y="204470"/>
                  </a:lnTo>
                  <a:lnTo>
                    <a:pt x="68491" y="208280"/>
                  </a:lnTo>
                  <a:lnTo>
                    <a:pt x="67614" y="212090"/>
                  </a:lnTo>
                  <a:lnTo>
                    <a:pt x="70421" y="212090"/>
                  </a:lnTo>
                  <a:lnTo>
                    <a:pt x="71107" y="214630"/>
                  </a:lnTo>
                  <a:lnTo>
                    <a:pt x="72669" y="218440"/>
                  </a:lnTo>
                  <a:lnTo>
                    <a:pt x="73748" y="215900"/>
                  </a:lnTo>
                  <a:lnTo>
                    <a:pt x="73672" y="218440"/>
                  </a:lnTo>
                  <a:lnTo>
                    <a:pt x="73545" y="222250"/>
                  </a:lnTo>
                  <a:lnTo>
                    <a:pt x="75692" y="229870"/>
                  </a:lnTo>
                  <a:lnTo>
                    <a:pt x="77901" y="237490"/>
                  </a:lnTo>
                  <a:lnTo>
                    <a:pt x="77939" y="242925"/>
                  </a:lnTo>
                  <a:lnTo>
                    <a:pt x="77635" y="242214"/>
                  </a:lnTo>
                  <a:lnTo>
                    <a:pt x="77482" y="241871"/>
                  </a:lnTo>
                  <a:lnTo>
                    <a:pt x="77685" y="243725"/>
                  </a:lnTo>
                  <a:lnTo>
                    <a:pt x="77800" y="243484"/>
                  </a:lnTo>
                  <a:lnTo>
                    <a:pt x="77863" y="243192"/>
                  </a:lnTo>
                  <a:lnTo>
                    <a:pt x="77939" y="242963"/>
                  </a:lnTo>
                  <a:lnTo>
                    <a:pt x="77952" y="243840"/>
                  </a:lnTo>
                  <a:lnTo>
                    <a:pt x="80073" y="248920"/>
                  </a:lnTo>
                  <a:lnTo>
                    <a:pt x="82499" y="254000"/>
                  </a:lnTo>
                  <a:lnTo>
                    <a:pt x="84048" y="259080"/>
                  </a:lnTo>
                  <a:lnTo>
                    <a:pt x="83121" y="259080"/>
                  </a:lnTo>
                  <a:lnTo>
                    <a:pt x="83223" y="260350"/>
                  </a:lnTo>
                  <a:lnTo>
                    <a:pt x="83324" y="261620"/>
                  </a:lnTo>
                  <a:lnTo>
                    <a:pt x="83413" y="262890"/>
                  </a:lnTo>
                  <a:lnTo>
                    <a:pt x="83515" y="264160"/>
                  </a:lnTo>
                  <a:lnTo>
                    <a:pt x="83604" y="265430"/>
                  </a:lnTo>
                  <a:lnTo>
                    <a:pt x="88988" y="260350"/>
                  </a:lnTo>
                  <a:lnTo>
                    <a:pt x="89065" y="261620"/>
                  </a:lnTo>
                  <a:lnTo>
                    <a:pt x="89154" y="262890"/>
                  </a:lnTo>
                  <a:lnTo>
                    <a:pt x="89230" y="264160"/>
                  </a:lnTo>
                  <a:lnTo>
                    <a:pt x="89319" y="265430"/>
                  </a:lnTo>
                  <a:lnTo>
                    <a:pt x="89395" y="266700"/>
                  </a:lnTo>
                  <a:lnTo>
                    <a:pt x="89471" y="267970"/>
                  </a:lnTo>
                  <a:lnTo>
                    <a:pt x="89560" y="269240"/>
                  </a:lnTo>
                  <a:lnTo>
                    <a:pt x="88099" y="273050"/>
                  </a:lnTo>
                  <a:lnTo>
                    <a:pt x="87337" y="267970"/>
                  </a:lnTo>
                  <a:lnTo>
                    <a:pt x="87223" y="267220"/>
                  </a:lnTo>
                  <a:lnTo>
                    <a:pt x="87134" y="266700"/>
                  </a:lnTo>
                  <a:lnTo>
                    <a:pt x="87020" y="265925"/>
                  </a:lnTo>
                  <a:lnTo>
                    <a:pt x="86944" y="265430"/>
                  </a:lnTo>
                  <a:lnTo>
                    <a:pt x="86893" y="265925"/>
                  </a:lnTo>
                  <a:lnTo>
                    <a:pt x="86791" y="266915"/>
                  </a:lnTo>
                  <a:lnTo>
                    <a:pt x="86677" y="267970"/>
                  </a:lnTo>
                  <a:lnTo>
                    <a:pt x="81673" y="270510"/>
                  </a:lnTo>
                  <a:lnTo>
                    <a:pt x="90119" y="276860"/>
                  </a:lnTo>
                  <a:lnTo>
                    <a:pt x="88531" y="281940"/>
                  </a:lnTo>
                  <a:lnTo>
                    <a:pt x="87845" y="281940"/>
                  </a:lnTo>
                  <a:lnTo>
                    <a:pt x="87198" y="285750"/>
                  </a:lnTo>
                  <a:lnTo>
                    <a:pt x="92684" y="289560"/>
                  </a:lnTo>
                  <a:lnTo>
                    <a:pt x="94208" y="295910"/>
                  </a:lnTo>
                  <a:lnTo>
                    <a:pt x="93383" y="295910"/>
                  </a:lnTo>
                  <a:lnTo>
                    <a:pt x="97396" y="299720"/>
                  </a:lnTo>
                  <a:lnTo>
                    <a:pt x="100736" y="307340"/>
                  </a:lnTo>
                  <a:lnTo>
                    <a:pt x="102717" y="311238"/>
                  </a:lnTo>
                  <a:lnTo>
                    <a:pt x="102095" y="312420"/>
                  </a:lnTo>
                  <a:lnTo>
                    <a:pt x="103251" y="312420"/>
                  </a:lnTo>
                  <a:lnTo>
                    <a:pt x="103390" y="312559"/>
                  </a:lnTo>
                  <a:lnTo>
                    <a:pt x="104990" y="316230"/>
                  </a:lnTo>
                  <a:lnTo>
                    <a:pt x="104381" y="317500"/>
                  </a:lnTo>
                  <a:lnTo>
                    <a:pt x="104444" y="318770"/>
                  </a:lnTo>
                  <a:lnTo>
                    <a:pt x="104559" y="321310"/>
                  </a:lnTo>
                  <a:lnTo>
                    <a:pt x="102463" y="322580"/>
                  </a:lnTo>
                  <a:lnTo>
                    <a:pt x="100799" y="317500"/>
                  </a:lnTo>
                  <a:lnTo>
                    <a:pt x="98666" y="321310"/>
                  </a:lnTo>
                  <a:lnTo>
                    <a:pt x="102895" y="325120"/>
                  </a:lnTo>
                  <a:lnTo>
                    <a:pt x="103187" y="327660"/>
                  </a:lnTo>
                  <a:lnTo>
                    <a:pt x="101815" y="327660"/>
                  </a:lnTo>
                  <a:lnTo>
                    <a:pt x="104584" y="335280"/>
                  </a:lnTo>
                  <a:lnTo>
                    <a:pt x="107823" y="334010"/>
                  </a:lnTo>
                  <a:lnTo>
                    <a:pt x="110134" y="342900"/>
                  </a:lnTo>
                  <a:lnTo>
                    <a:pt x="110832" y="341630"/>
                  </a:lnTo>
                  <a:lnTo>
                    <a:pt x="115404" y="344170"/>
                  </a:lnTo>
                  <a:lnTo>
                    <a:pt x="110210" y="345440"/>
                  </a:lnTo>
                  <a:lnTo>
                    <a:pt x="113957" y="349250"/>
                  </a:lnTo>
                  <a:lnTo>
                    <a:pt x="111137" y="351790"/>
                  </a:lnTo>
                  <a:lnTo>
                    <a:pt x="112826" y="354330"/>
                  </a:lnTo>
                  <a:lnTo>
                    <a:pt x="117449" y="360680"/>
                  </a:lnTo>
                  <a:lnTo>
                    <a:pt x="119697" y="365760"/>
                  </a:lnTo>
                  <a:lnTo>
                    <a:pt x="117754" y="364274"/>
                  </a:lnTo>
                  <a:lnTo>
                    <a:pt x="116547" y="363486"/>
                  </a:lnTo>
                  <a:lnTo>
                    <a:pt x="117563" y="364274"/>
                  </a:lnTo>
                  <a:lnTo>
                    <a:pt x="118033" y="364591"/>
                  </a:lnTo>
                  <a:lnTo>
                    <a:pt x="120573" y="369570"/>
                  </a:lnTo>
                  <a:lnTo>
                    <a:pt x="122326" y="374650"/>
                  </a:lnTo>
                  <a:lnTo>
                    <a:pt x="119976" y="377190"/>
                  </a:lnTo>
                  <a:lnTo>
                    <a:pt x="120967" y="383540"/>
                  </a:lnTo>
                  <a:lnTo>
                    <a:pt x="122529" y="391160"/>
                  </a:lnTo>
                  <a:lnTo>
                    <a:pt x="121881" y="396240"/>
                  </a:lnTo>
                  <a:lnTo>
                    <a:pt x="125107" y="403860"/>
                  </a:lnTo>
                  <a:lnTo>
                    <a:pt x="127127" y="411480"/>
                  </a:lnTo>
                  <a:lnTo>
                    <a:pt x="128879" y="420370"/>
                  </a:lnTo>
                  <a:lnTo>
                    <a:pt x="131292" y="429260"/>
                  </a:lnTo>
                  <a:lnTo>
                    <a:pt x="134861" y="422910"/>
                  </a:lnTo>
                  <a:lnTo>
                    <a:pt x="133324" y="429564"/>
                  </a:lnTo>
                  <a:lnTo>
                    <a:pt x="133223" y="429437"/>
                  </a:lnTo>
                  <a:lnTo>
                    <a:pt x="133235" y="429958"/>
                  </a:lnTo>
                  <a:lnTo>
                    <a:pt x="132524" y="433070"/>
                  </a:lnTo>
                  <a:lnTo>
                    <a:pt x="133324" y="432650"/>
                  </a:lnTo>
                  <a:lnTo>
                    <a:pt x="133388" y="434505"/>
                  </a:lnTo>
                  <a:lnTo>
                    <a:pt x="133591" y="433679"/>
                  </a:lnTo>
                  <a:lnTo>
                    <a:pt x="133832" y="432384"/>
                  </a:lnTo>
                  <a:lnTo>
                    <a:pt x="134848" y="431838"/>
                  </a:lnTo>
                  <a:lnTo>
                    <a:pt x="137998" y="440283"/>
                  </a:lnTo>
                  <a:lnTo>
                    <a:pt x="138391" y="434733"/>
                  </a:lnTo>
                  <a:lnTo>
                    <a:pt x="138404" y="434505"/>
                  </a:lnTo>
                  <a:lnTo>
                    <a:pt x="138468" y="433679"/>
                  </a:lnTo>
                  <a:lnTo>
                    <a:pt x="137744" y="434505"/>
                  </a:lnTo>
                  <a:lnTo>
                    <a:pt x="135178" y="431660"/>
                  </a:lnTo>
                  <a:lnTo>
                    <a:pt x="137299" y="430530"/>
                  </a:lnTo>
                  <a:lnTo>
                    <a:pt x="138480" y="433070"/>
                  </a:lnTo>
                  <a:lnTo>
                    <a:pt x="138734" y="434340"/>
                  </a:lnTo>
                  <a:lnTo>
                    <a:pt x="138493" y="434340"/>
                  </a:lnTo>
                  <a:lnTo>
                    <a:pt x="138430" y="435610"/>
                  </a:lnTo>
                  <a:lnTo>
                    <a:pt x="138328" y="438150"/>
                  </a:lnTo>
                  <a:lnTo>
                    <a:pt x="138214" y="440690"/>
                  </a:lnTo>
                  <a:lnTo>
                    <a:pt x="138112" y="443230"/>
                  </a:lnTo>
                  <a:lnTo>
                    <a:pt x="137287" y="445770"/>
                  </a:lnTo>
                  <a:lnTo>
                    <a:pt x="136182" y="441960"/>
                  </a:lnTo>
                  <a:lnTo>
                    <a:pt x="135153" y="441960"/>
                  </a:lnTo>
                  <a:lnTo>
                    <a:pt x="136652" y="448310"/>
                  </a:lnTo>
                  <a:lnTo>
                    <a:pt x="133819" y="445770"/>
                  </a:lnTo>
                  <a:lnTo>
                    <a:pt x="133743" y="449580"/>
                  </a:lnTo>
                  <a:lnTo>
                    <a:pt x="135280" y="448310"/>
                  </a:lnTo>
                  <a:lnTo>
                    <a:pt x="136956" y="450850"/>
                  </a:lnTo>
                  <a:lnTo>
                    <a:pt x="137363" y="454660"/>
                  </a:lnTo>
                  <a:lnTo>
                    <a:pt x="138150" y="449580"/>
                  </a:lnTo>
                  <a:lnTo>
                    <a:pt x="143459" y="457200"/>
                  </a:lnTo>
                  <a:lnTo>
                    <a:pt x="136232" y="457200"/>
                  </a:lnTo>
                  <a:lnTo>
                    <a:pt x="141541" y="466090"/>
                  </a:lnTo>
                  <a:lnTo>
                    <a:pt x="139128" y="463550"/>
                  </a:lnTo>
                  <a:lnTo>
                    <a:pt x="141414" y="467360"/>
                  </a:lnTo>
                  <a:lnTo>
                    <a:pt x="144145" y="480060"/>
                  </a:lnTo>
                  <a:lnTo>
                    <a:pt x="149504" y="482600"/>
                  </a:lnTo>
                  <a:lnTo>
                    <a:pt x="149174" y="483870"/>
                  </a:lnTo>
                  <a:lnTo>
                    <a:pt x="148120" y="485140"/>
                  </a:lnTo>
                  <a:lnTo>
                    <a:pt x="147154" y="483870"/>
                  </a:lnTo>
                  <a:lnTo>
                    <a:pt x="148488" y="488950"/>
                  </a:lnTo>
                  <a:lnTo>
                    <a:pt x="151384" y="494030"/>
                  </a:lnTo>
                  <a:lnTo>
                    <a:pt x="154216" y="500380"/>
                  </a:lnTo>
                  <a:lnTo>
                    <a:pt x="157238" y="508000"/>
                  </a:lnTo>
                  <a:lnTo>
                    <a:pt x="158000" y="510540"/>
                  </a:lnTo>
                  <a:lnTo>
                    <a:pt x="160007" y="515620"/>
                  </a:lnTo>
                  <a:lnTo>
                    <a:pt x="161023" y="519430"/>
                  </a:lnTo>
                  <a:lnTo>
                    <a:pt x="161658" y="524510"/>
                  </a:lnTo>
                  <a:lnTo>
                    <a:pt x="160401" y="524510"/>
                  </a:lnTo>
                  <a:lnTo>
                    <a:pt x="161772" y="527050"/>
                  </a:lnTo>
                  <a:lnTo>
                    <a:pt x="163652" y="527050"/>
                  </a:lnTo>
                  <a:lnTo>
                    <a:pt x="164198" y="533400"/>
                  </a:lnTo>
                  <a:lnTo>
                    <a:pt x="163080" y="533400"/>
                  </a:lnTo>
                  <a:lnTo>
                    <a:pt x="163550" y="535940"/>
                  </a:lnTo>
                  <a:lnTo>
                    <a:pt x="164934" y="537210"/>
                  </a:lnTo>
                  <a:lnTo>
                    <a:pt x="166878" y="541020"/>
                  </a:lnTo>
                  <a:lnTo>
                    <a:pt x="167817" y="542290"/>
                  </a:lnTo>
                  <a:lnTo>
                    <a:pt x="168363" y="546100"/>
                  </a:lnTo>
                  <a:lnTo>
                    <a:pt x="167246" y="546100"/>
                  </a:lnTo>
                  <a:lnTo>
                    <a:pt x="166649" y="544830"/>
                  </a:lnTo>
                  <a:lnTo>
                    <a:pt x="168490" y="553720"/>
                  </a:lnTo>
                  <a:lnTo>
                    <a:pt x="170421" y="558800"/>
                  </a:lnTo>
                  <a:lnTo>
                    <a:pt x="173786" y="565150"/>
                  </a:lnTo>
                  <a:lnTo>
                    <a:pt x="175234" y="565150"/>
                  </a:lnTo>
                  <a:lnTo>
                    <a:pt x="176568" y="566420"/>
                  </a:lnTo>
                  <a:lnTo>
                    <a:pt x="177469" y="561340"/>
                  </a:lnTo>
                  <a:lnTo>
                    <a:pt x="178346" y="557530"/>
                  </a:lnTo>
                  <a:lnTo>
                    <a:pt x="179285" y="553720"/>
                  </a:lnTo>
                  <a:lnTo>
                    <a:pt x="179349" y="554990"/>
                  </a:lnTo>
                  <a:lnTo>
                    <a:pt x="179476" y="557530"/>
                  </a:lnTo>
                  <a:lnTo>
                    <a:pt x="179539" y="558800"/>
                  </a:lnTo>
                  <a:lnTo>
                    <a:pt x="180708" y="560070"/>
                  </a:lnTo>
                  <a:lnTo>
                    <a:pt x="183807" y="554990"/>
                  </a:lnTo>
                  <a:lnTo>
                    <a:pt x="184327" y="553720"/>
                  </a:lnTo>
                  <a:lnTo>
                    <a:pt x="186944" y="547370"/>
                  </a:lnTo>
                  <a:lnTo>
                    <a:pt x="187071" y="548640"/>
                  </a:lnTo>
                  <a:lnTo>
                    <a:pt x="187490" y="547370"/>
                  </a:lnTo>
                  <a:lnTo>
                    <a:pt x="187909" y="546100"/>
                  </a:lnTo>
                  <a:lnTo>
                    <a:pt x="189572" y="541020"/>
                  </a:lnTo>
                  <a:lnTo>
                    <a:pt x="193573" y="524510"/>
                  </a:lnTo>
                  <a:lnTo>
                    <a:pt x="195122" y="516890"/>
                  </a:lnTo>
                  <a:lnTo>
                    <a:pt x="195580" y="514350"/>
                  </a:lnTo>
                  <a:lnTo>
                    <a:pt x="196723" y="508000"/>
                  </a:lnTo>
                  <a:lnTo>
                    <a:pt x="197637" y="502920"/>
                  </a:lnTo>
                  <a:close/>
                </a:path>
                <a:path w="607694" h="566420">
                  <a:moveTo>
                    <a:pt x="197726" y="13931"/>
                  </a:moveTo>
                  <a:lnTo>
                    <a:pt x="193878" y="12700"/>
                  </a:lnTo>
                  <a:lnTo>
                    <a:pt x="193789" y="13335"/>
                  </a:lnTo>
                  <a:lnTo>
                    <a:pt x="193700" y="13970"/>
                  </a:lnTo>
                  <a:lnTo>
                    <a:pt x="197688" y="13970"/>
                  </a:lnTo>
                  <a:close/>
                </a:path>
                <a:path w="607694" h="566420">
                  <a:moveTo>
                    <a:pt x="199326" y="432422"/>
                  </a:moveTo>
                  <a:lnTo>
                    <a:pt x="199275" y="431800"/>
                  </a:lnTo>
                  <a:lnTo>
                    <a:pt x="199161" y="430530"/>
                  </a:lnTo>
                  <a:lnTo>
                    <a:pt x="198869" y="431800"/>
                  </a:lnTo>
                  <a:lnTo>
                    <a:pt x="199326" y="432422"/>
                  </a:lnTo>
                  <a:close/>
                </a:path>
                <a:path w="607694" h="566420">
                  <a:moveTo>
                    <a:pt x="205397" y="410159"/>
                  </a:moveTo>
                  <a:lnTo>
                    <a:pt x="205193" y="410641"/>
                  </a:lnTo>
                  <a:lnTo>
                    <a:pt x="205117" y="411111"/>
                  </a:lnTo>
                  <a:lnTo>
                    <a:pt x="205295" y="411530"/>
                  </a:lnTo>
                  <a:lnTo>
                    <a:pt x="205397" y="410159"/>
                  </a:lnTo>
                  <a:close/>
                </a:path>
                <a:path w="607694" h="566420">
                  <a:moveTo>
                    <a:pt x="208241" y="399783"/>
                  </a:moveTo>
                  <a:lnTo>
                    <a:pt x="208000" y="398716"/>
                  </a:lnTo>
                  <a:lnTo>
                    <a:pt x="207657" y="399618"/>
                  </a:lnTo>
                  <a:lnTo>
                    <a:pt x="208241" y="399783"/>
                  </a:lnTo>
                  <a:close/>
                </a:path>
                <a:path w="607694" h="566420">
                  <a:moveTo>
                    <a:pt x="218262" y="4914"/>
                  </a:moveTo>
                  <a:lnTo>
                    <a:pt x="218135" y="4368"/>
                  </a:lnTo>
                  <a:lnTo>
                    <a:pt x="217805" y="3670"/>
                  </a:lnTo>
                  <a:lnTo>
                    <a:pt x="216839" y="3556"/>
                  </a:lnTo>
                  <a:lnTo>
                    <a:pt x="216509" y="5969"/>
                  </a:lnTo>
                  <a:lnTo>
                    <a:pt x="216141" y="7023"/>
                  </a:lnTo>
                  <a:lnTo>
                    <a:pt x="216687" y="6032"/>
                  </a:lnTo>
                  <a:lnTo>
                    <a:pt x="217398" y="5562"/>
                  </a:lnTo>
                  <a:lnTo>
                    <a:pt x="218236" y="5372"/>
                  </a:lnTo>
                  <a:lnTo>
                    <a:pt x="218262" y="4914"/>
                  </a:lnTo>
                  <a:close/>
                </a:path>
                <a:path w="607694" h="566420">
                  <a:moveTo>
                    <a:pt x="219303" y="440690"/>
                  </a:moveTo>
                  <a:lnTo>
                    <a:pt x="215188" y="438150"/>
                  </a:lnTo>
                  <a:lnTo>
                    <a:pt x="216674" y="435610"/>
                  </a:lnTo>
                  <a:lnTo>
                    <a:pt x="218147" y="433070"/>
                  </a:lnTo>
                  <a:lnTo>
                    <a:pt x="199796" y="433070"/>
                  </a:lnTo>
                  <a:lnTo>
                    <a:pt x="199390" y="433070"/>
                  </a:lnTo>
                  <a:lnTo>
                    <a:pt x="199504" y="434340"/>
                  </a:lnTo>
                  <a:lnTo>
                    <a:pt x="199605" y="435610"/>
                  </a:lnTo>
                  <a:lnTo>
                    <a:pt x="198869" y="434340"/>
                  </a:lnTo>
                  <a:lnTo>
                    <a:pt x="195935" y="429260"/>
                  </a:lnTo>
                  <a:lnTo>
                    <a:pt x="196062" y="430530"/>
                  </a:lnTo>
                  <a:lnTo>
                    <a:pt x="196176" y="431800"/>
                  </a:lnTo>
                  <a:lnTo>
                    <a:pt x="196303" y="433070"/>
                  </a:lnTo>
                  <a:lnTo>
                    <a:pt x="196418" y="434340"/>
                  </a:lnTo>
                  <a:lnTo>
                    <a:pt x="196545" y="435610"/>
                  </a:lnTo>
                  <a:lnTo>
                    <a:pt x="197345" y="434340"/>
                  </a:lnTo>
                  <a:lnTo>
                    <a:pt x="197929" y="435610"/>
                  </a:lnTo>
                  <a:lnTo>
                    <a:pt x="198399" y="436880"/>
                  </a:lnTo>
                  <a:lnTo>
                    <a:pt x="195999" y="438150"/>
                  </a:lnTo>
                  <a:lnTo>
                    <a:pt x="193992" y="445770"/>
                  </a:lnTo>
                  <a:lnTo>
                    <a:pt x="193167" y="450850"/>
                  </a:lnTo>
                  <a:lnTo>
                    <a:pt x="191706" y="448310"/>
                  </a:lnTo>
                  <a:lnTo>
                    <a:pt x="189611" y="455930"/>
                  </a:lnTo>
                  <a:lnTo>
                    <a:pt x="187782" y="462280"/>
                  </a:lnTo>
                  <a:lnTo>
                    <a:pt x="185978" y="469900"/>
                  </a:lnTo>
                  <a:lnTo>
                    <a:pt x="183934" y="477520"/>
                  </a:lnTo>
                  <a:lnTo>
                    <a:pt x="185813" y="473710"/>
                  </a:lnTo>
                  <a:lnTo>
                    <a:pt x="188595" y="476250"/>
                  </a:lnTo>
                  <a:lnTo>
                    <a:pt x="188010" y="478790"/>
                  </a:lnTo>
                  <a:lnTo>
                    <a:pt x="187337" y="478790"/>
                  </a:lnTo>
                  <a:lnTo>
                    <a:pt x="187782" y="481330"/>
                  </a:lnTo>
                  <a:lnTo>
                    <a:pt x="186359" y="485140"/>
                  </a:lnTo>
                  <a:lnTo>
                    <a:pt x="183984" y="482600"/>
                  </a:lnTo>
                  <a:lnTo>
                    <a:pt x="183870" y="481330"/>
                  </a:lnTo>
                  <a:lnTo>
                    <a:pt x="183756" y="480060"/>
                  </a:lnTo>
                  <a:lnTo>
                    <a:pt x="183654" y="481330"/>
                  </a:lnTo>
                  <a:lnTo>
                    <a:pt x="183540" y="482600"/>
                  </a:lnTo>
                  <a:lnTo>
                    <a:pt x="183438" y="483870"/>
                  </a:lnTo>
                  <a:lnTo>
                    <a:pt x="183324" y="485140"/>
                  </a:lnTo>
                  <a:lnTo>
                    <a:pt x="182524" y="485140"/>
                  </a:lnTo>
                  <a:lnTo>
                    <a:pt x="176390" y="490220"/>
                  </a:lnTo>
                  <a:lnTo>
                    <a:pt x="178473" y="494030"/>
                  </a:lnTo>
                  <a:lnTo>
                    <a:pt x="177609" y="494030"/>
                  </a:lnTo>
                  <a:lnTo>
                    <a:pt x="177584" y="496570"/>
                  </a:lnTo>
                  <a:lnTo>
                    <a:pt x="177419" y="497840"/>
                  </a:lnTo>
                  <a:lnTo>
                    <a:pt x="178282" y="501650"/>
                  </a:lnTo>
                  <a:lnTo>
                    <a:pt x="197866" y="501650"/>
                  </a:lnTo>
                  <a:lnTo>
                    <a:pt x="198094" y="500380"/>
                  </a:lnTo>
                  <a:lnTo>
                    <a:pt x="198551" y="496570"/>
                  </a:lnTo>
                  <a:lnTo>
                    <a:pt x="198755" y="495300"/>
                  </a:lnTo>
                  <a:lnTo>
                    <a:pt x="199009" y="494030"/>
                  </a:lnTo>
                  <a:lnTo>
                    <a:pt x="202996" y="487680"/>
                  </a:lnTo>
                  <a:lnTo>
                    <a:pt x="206324" y="478790"/>
                  </a:lnTo>
                  <a:lnTo>
                    <a:pt x="207949" y="473710"/>
                  </a:lnTo>
                  <a:lnTo>
                    <a:pt x="209575" y="468630"/>
                  </a:lnTo>
                  <a:lnTo>
                    <a:pt x="212788" y="461010"/>
                  </a:lnTo>
                  <a:lnTo>
                    <a:pt x="213321" y="459740"/>
                  </a:lnTo>
                  <a:lnTo>
                    <a:pt x="212140" y="461010"/>
                  </a:lnTo>
                  <a:lnTo>
                    <a:pt x="210578" y="458470"/>
                  </a:lnTo>
                  <a:lnTo>
                    <a:pt x="210820" y="457200"/>
                  </a:lnTo>
                  <a:lnTo>
                    <a:pt x="212356" y="454660"/>
                  </a:lnTo>
                  <a:lnTo>
                    <a:pt x="211251" y="450850"/>
                  </a:lnTo>
                  <a:lnTo>
                    <a:pt x="210515" y="448310"/>
                  </a:lnTo>
                  <a:lnTo>
                    <a:pt x="213588" y="450773"/>
                  </a:lnTo>
                  <a:lnTo>
                    <a:pt x="217195" y="449580"/>
                  </a:lnTo>
                  <a:lnTo>
                    <a:pt x="217385" y="448310"/>
                  </a:lnTo>
                  <a:lnTo>
                    <a:pt x="217957" y="444500"/>
                  </a:lnTo>
                  <a:lnTo>
                    <a:pt x="219303" y="440690"/>
                  </a:lnTo>
                  <a:close/>
                </a:path>
                <a:path w="607694" h="566420">
                  <a:moveTo>
                    <a:pt x="220738" y="431660"/>
                  </a:moveTo>
                  <a:lnTo>
                    <a:pt x="220027" y="433463"/>
                  </a:lnTo>
                  <a:lnTo>
                    <a:pt x="220268" y="435825"/>
                  </a:lnTo>
                  <a:lnTo>
                    <a:pt x="220738" y="431660"/>
                  </a:lnTo>
                  <a:close/>
                </a:path>
                <a:path w="607694" h="566420">
                  <a:moveTo>
                    <a:pt x="226999" y="15760"/>
                  </a:moveTo>
                  <a:lnTo>
                    <a:pt x="226606" y="16789"/>
                  </a:lnTo>
                  <a:lnTo>
                    <a:pt x="226860" y="16370"/>
                  </a:lnTo>
                  <a:lnTo>
                    <a:pt x="226936" y="16052"/>
                  </a:lnTo>
                  <a:lnTo>
                    <a:pt x="226999" y="15760"/>
                  </a:lnTo>
                  <a:close/>
                </a:path>
                <a:path w="607694" h="566420">
                  <a:moveTo>
                    <a:pt x="227888" y="4445"/>
                  </a:moveTo>
                  <a:lnTo>
                    <a:pt x="224256" y="3530"/>
                  </a:lnTo>
                  <a:lnTo>
                    <a:pt x="224447" y="3009"/>
                  </a:lnTo>
                  <a:lnTo>
                    <a:pt x="221615" y="4064"/>
                  </a:lnTo>
                  <a:lnTo>
                    <a:pt x="224307" y="4876"/>
                  </a:lnTo>
                  <a:lnTo>
                    <a:pt x="227888" y="4445"/>
                  </a:lnTo>
                  <a:close/>
                </a:path>
                <a:path w="607694" h="566420">
                  <a:moveTo>
                    <a:pt x="230644" y="512800"/>
                  </a:moveTo>
                  <a:lnTo>
                    <a:pt x="230327" y="513410"/>
                  </a:lnTo>
                  <a:lnTo>
                    <a:pt x="229819" y="513372"/>
                  </a:lnTo>
                  <a:lnTo>
                    <a:pt x="229069" y="513981"/>
                  </a:lnTo>
                  <a:lnTo>
                    <a:pt x="228346" y="514540"/>
                  </a:lnTo>
                  <a:lnTo>
                    <a:pt x="227418" y="515721"/>
                  </a:lnTo>
                  <a:lnTo>
                    <a:pt x="227291" y="517321"/>
                  </a:lnTo>
                  <a:lnTo>
                    <a:pt x="227774" y="515493"/>
                  </a:lnTo>
                  <a:lnTo>
                    <a:pt x="228511" y="515378"/>
                  </a:lnTo>
                  <a:lnTo>
                    <a:pt x="228955" y="515493"/>
                  </a:lnTo>
                  <a:lnTo>
                    <a:pt x="229489" y="515518"/>
                  </a:lnTo>
                  <a:lnTo>
                    <a:pt x="229692" y="515848"/>
                  </a:lnTo>
                  <a:lnTo>
                    <a:pt x="230644" y="512800"/>
                  </a:lnTo>
                  <a:close/>
                </a:path>
                <a:path w="607694" h="566420">
                  <a:moveTo>
                    <a:pt x="230720" y="512572"/>
                  </a:moveTo>
                  <a:lnTo>
                    <a:pt x="230644" y="512800"/>
                  </a:lnTo>
                  <a:lnTo>
                    <a:pt x="230720" y="512572"/>
                  </a:lnTo>
                  <a:close/>
                </a:path>
                <a:path w="607694" h="566420">
                  <a:moveTo>
                    <a:pt x="234442" y="7683"/>
                  </a:moveTo>
                  <a:lnTo>
                    <a:pt x="230403" y="6400"/>
                  </a:lnTo>
                  <a:lnTo>
                    <a:pt x="230187" y="6400"/>
                  </a:lnTo>
                  <a:lnTo>
                    <a:pt x="234442" y="7683"/>
                  </a:lnTo>
                  <a:close/>
                </a:path>
                <a:path w="607694" h="566420">
                  <a:moveTo>
                    <a:pt x="243878" y="285750"/>
                  </a:moveTo>
                  <a:lnTo>
                    <a:pt x="242570" y="285750"/>
                  </a:lnTo>
                  <a:lnTo>
                    <a:pt x="242404" y="284480"/>
                  </a:lnTo>
                  <a:lnTo>
                    <a:pt x="240258" y="288290"/>
                  </a:lnTo>
                  <a:lnTo>
                    <a:pt x="243878" y="285750"/>
                  </a:lnTo>
                  <a:close/>
                </a:path>
                <a:path w="607694" h="566420">
                  <a:moveTo>
                    <a:pt x="243916" y="17780"/>
                  </a:moveTo>
                  <a:lnTo>
                    <a:pt x="242201" y="17780"/>
                  </a:lnTo>
                  <a:lnTo>
                    <a:pt x="243700" y="18148"/>
                  </a:lnTo>
                  <a:lnTo>
                    <a:pt x="243916" y="17780"/>
                  </a:lnTo>
                  <a:close/>
                </a:path>
                <a:path w="607694" h="566420">
                  <a:moveTo>
                    <a:pt x="247357" y="19050"/>
                  </a:moveTo>
                  <a:lnTo>
                    <a:pt x="243700" y="18148"/>
                  </a:lnTo>
                  <a:lnTo>
                    <a:pt x="243192" y="19050"/>
                  </a:lnTo>
                  <a:lnTo>
                    <a:pt x="247357" y="19050"/>
                  </a:lnTo>
                  <a:close/>
                </a:path>
                <a:path w="607694" h="566420">
                  <a:moveTo>
                    <a:pt x="252056" y="4521"/>
                  </a:moveTo>
                  <a:lnTo>
                    <a:pt x="248640" y="3670"/>
                  </a:lnTo>
                  <a:lnTo>
                    <a:pt x="248678" y="4470"/>
                  </a:lnTo>
                  <a:lnTo>
                    <a:pt x="248640" y="5727"/>
                  </a:lnTo>
                  <a:lnTo>
                    <a:pt x="245033" y="6223"/>
                  </a:lnTo>
                  <a:lnTo>
                    <a:pt x="251726" y="6934"/>
                  </a:lnTo>
                  <a:lnTo>
                    <a:pt x="250558" y="5994"/>
                  </a:lnTo>
                  <a:lnTo>
                    <a:pt x="249008" y="4737"/>
                  </a:lnTo>
                  <a:lnTo>
                    <a:pt x="252056" y="4521"/>
                  </a:lnTo>
                  <a:close/>
                </a:path>
                <a:path w="607694" h="566420">
                  <a:moveTo>
                    <a:pt x="266534" y="213360"/>
                  </a:moveTo>
                  <a:lnTo>
                    <a:pt x="265823" y="213360"/>
                  </a:lnTo>
                  <a:lnTo>
                    <a:pt x="261835" y="218440"/>
                  </a:lnTo>
                  <a:lnTo>
                    <a:pt x="265836" y="218440"/>
                  </a:lnTo>
                  <a:lnTo>
                    <a:pt x="264998" y="217170"/>
                  </a:lnTo>
                  <a:lnTo>
                    <a:pt x="266534" y="213360"/>
                  </a:lnTo>
                  <a:close/>
                </a:path>
                <a:path w="607694" h="566420">
                  <a:moveTo>
                    <a:pt x="275945" y="235915"/>
                  </a:moveTo>
                  <a:lnTo>
                    <a:pt x="275640" y="236194"/>
                  </a:lnTo>
                  <a:lnTo>
                    <a:pt x="275374" y="236461"/>
                  </a:lnTo>
                  <a:lnTo>
                    <a:pt x="275132" y="236740"/>
                  </a:lnTo>
                  <a:lnTo>
                    <a:pt x="275323" y="237020"/>
                  </a:lnTo>
                  <a:lnTo>
                    <a:pt x="275678" y="237553"/>
                  </a:lnTo>
                  <a:lnTo>
                    <a:pt x="275755" y="237248"/>
                  </a:lnTo>
                  <a:lnTo>
                    <a:pt x="275907" y="236651"/>
                  </a:lnTo>
                  <a:lnTo>
                    <a:pt x="275932" y="236397"/>
                  </a:lnTo>
                  <a:lnTo>
                    <a:pt x="275882" y="236232"/>
                  </a:lnTo>
                  <a:lnTo>
                    <a:pt x="275945" y="235915"/>
                  </a:lnTo>
                  <a:close/>
                </a:path>
                <a:path w="607694" h="566420">
                  <a:moveTo>
                    <a:pt x="282155" y="17018"/>
                  </a:moveTo>
                  <a:lnTo>
                    <a:pt x="280149" y="15544"/>
                  </a:lnTo>
                  <a:lnTo>
                    <a:pt x="278345" y="17018"/>
                  </a:lnTo>
                  <a:lnTo>
                    <a:pt x="282155" y="17018"/>
                  </a:lnTo>
                  <a:close/>
                </a:path>
                <a:path w="607694" h="566420">
                  <a:moveTo>
                    <a:pt x="283070" y="166090"/>
                  </a:moveTo>
                  <a:lnTo>
                    <a:pt x="281978" y="167640"/>
                  </a:lnTo>
                  <a:lnTo>
                    <a:pt x="282930" y="167284"/>
                  </a:lnTo>
                  <a:lnTo>
                    <a:pt x="283032" y="166370"/>
                  </a:lnTo>
                  <a:lnTo>
                    <a:pt x="283070" y="166090"/>
                  </a:lnTo>
                  <a:close/>
                </a:path>
                <a:path w="607694" h="566420">
                  <a:moveTo>
                    <a:pt x="283337" y="159854"/>
                  </a:moveTo>
                  <a:lnTo>
                    <a:pt x="281520" y="159905"/>
                  </a:lnTo>
                  <a:lnTo>
                    <a:pt x="282498" y="154597"/>
                  </a:lnTo>
                  <a:lnTo>
                    <a:pt x="280771" y="160845"/>
                  </a:lnTo>
                  <a:lnTo>
                    <a:pt x="281647" y="160274"/>
                  </a:lnTo>
                  <a:lnTo>
                    <a:pt x="282511" y="160020"/>
                  </a:lnTo>
                  <a:lnTo>
                    <a:pt x="283337" y="159854"/>
                  </a:lnTo>
                  <a:close/>
                </a:path>
                <a:path w="607694" h="566420">
                  <a:moveTo>
                    <a:pt x="283768" y="319570"/>
                  </a:moveTo>
                  <a:lnTo>
                    <a:pt x="282930" y="321157"/>
                  </a:lnTo>
                  <a:lnTo>
                    <a:pt x="283159" y="321030"/>
                  </a:lnTo>
                  <a:lnTo>
                    <a:pt x="283349" y="320827"/>
                  </a:lnTo>
                  <a:lnTo>
                    <a:pt x="283578" y="320675"/>
                  </a:lnTo>
                  <a:lnTo>
                    <a:pt x="283768" y="319570"/>
                  </a:lnTo>
                  <a:close/>
                </a:path>
                <a:path w="607694" h="566420">
                  <a:moveTo>
                    <a:pt x="284111" y="18453"/>
                  </a:moveTo>
                  <a:lnTo>
                    <a:pt x="282752" y="17462"/>
                  </a:lnTo>
                  <a:lnTo>
                    <a:pt x="282435" y="17221"/>
                  </a:lnTo>
                  <a:lnTo>
                    <a:pt x="280250" y="17221"/>
                  </a:lnTo>
                  <a:lnTo>
                    <a:pt x="282371" y="18453"/>
                  </a:lnTo>
                  <a:lnTo>
                    <a:pt x="284111" y="18453"/>
                  </a:lnTo>
                  <a:close/>
                </a:path>
                <a:path w="607694" h="566420">
                  <a:moveTo>
                    <a:pt x="284353" y="18630"/>
                  </a:moveTo>
                  <a:lnTo>
                    <a:pt x="282676" y="18630"/>
                  </a:lnTo>
                  <a:lnTo>
                    <a:pt x="283108" y="18884"/>
                  </a:lnTo>
                  <a:lnTo>
                    <a:pt x="284353" y="18630"/>
                  </a:lnTo>
                  <a:close/>
                </a:path>
                <a:path w="607694" h="566420">
                  <a:moveTo>
                    <a:pt x="285242" y="18453"/>
                  </a:moveTo>
                  <a:lnTo>
                    <a:pt x="284111" y="18453"/>
                  </a:lnTo>
                  <a:lnTo>
                    <a:pt x="284353" y="18630"/>
                  </a:lnTo>
                  <a:lnTo>
                    <a:pt x="284772" y="18935"/>
                  </a:lnTo>
                  <a:lnTo>
                    <a:pt x="285242" y="18453"/>
                  </a:lnTo>
                  <a:close/>
                </a:path>
                <a:path w="607694" h="566420">
                  <a:moveTo>
                    <a:pt x="285546" y="162560"/>
                  </a:moveTo>
                  <a:lnTo>
                    <a:pt x="283438" y="162560"/>
                  </a:lnTo>
                  <a:lnTo>
                    <a:pt x="283286" y="164007"/>
                  </a:lnTo>
                  <a:lnTo>
                    <a:pt x="283171" y="165100"/>
                  </a:lnTo>
                  <a:lnTo>
                    <a:pt x="283070" y="166090"/>
                  </a:lnTo>
                  <a:lnTo>
                    <a:pt x="285546" y="162560"/>
                  </a:lnTo>
                  <a:close/>
                </a:path>
                <a:path w="607694" h="566420">
                  <a:moveTo>
                    <a:pt x="286016" y="17640"/>
                  </a:moveTo>
                  <a:lnTo>
                    <a:pt x="285242" y="18453"/>
                  </a:lnTo>
                  <a:lnTo>
                    <a:pt x="285737" y="18453"/>
                  </a:lnTo>
                  <a:lnTo>
                    <a:pt x="286016" y="17640"/>
                  </a:lnTo>
                  <a:close/>
                </a:path>
                <a:path w="607694" h="566420">
                  <a:moveTo>
                    <a:pt x="286029" y="7721"/>
                  </a:moveTo>
                  <a:lnTo>
                    <a:pt x="285699" y="7772"/>
                  </a:lnTo>
                  <a:lnTo>
                    <a:pt x="285343" y="7899"/>
                  </a:lnTo>
                  <a:lnTo>
                    <a:pt x="286029" y="7721"/>
                  </a:lnTo>
                  <a:close/>
                </a:path>
                <a:path w="607694" h="566420">
                  <a:moveTo>
                    <a:pt x="286321" y="16776"/>
                  </a:moveTo>
                  <a:lnTo>
                    <a:pt x="286016" y="17640"/>
                  </a:lnTo>
                  <a:lnTo>
                    <a:pt x="286181" y="17462"/>
                  </a:lnTo>
                  <a:lnTo>
                    <a:pt x="286283" y="17183"/>
                  </a:lnTo>
                  <a:lnTo>
                    <a:pt x="286321" y="16776"/>
                  </a:lnTo>
                  <a:close/>
                </a:path>
                <a:path w="607694" h="566420">
                  <a:moveTo>
                    <a:pt x="287210" y="198323"/>
                  </a:moveTo>
                  <a:lnTo>
                    <a:pt x="286740" y="200660"/>
                  </a:lnTo>
                  <a:lnTo>
                    <a:pt x="287159" y="200660"/>
                  </a:lnTo>
                  <a:lnTo>
                    <a:pt x="287210" y="198323"/>
                  </a:lnTo>
                  <a:close/>
                </a:path>
                <a:path w="607694" h="566420">
                  <a:moveTo>
                    <a:pt x="287362" y="196608"/>
                  </a:moveTo>
                  <a:lnTo>
                    <a:pt x="287197" y="196900"/>
                  </a:lnTo>
                  <a:lnTo>
                    <a:pt x="287337" y="196900"/>
                  </a:lnTo>
                  <a:lnTo>
                    <a:pt x="287362" y="196608"/>
                  </a:lnTo>
                  <a:close/>
                </a:path>
                <a:path w="607694" h="566420">
                  <a:moveTo>
                    <a:pt x="288975" y="126441"/>
                  </a:moveTo>
                  <a:lnTo>
                    <a:pt x="288937" y="121920"/>
                  </a:lnTo>
                  <a:lnTo>
                    <a:pt x="287274" y="127000"/>
                  </a:lnTo>
                  <a:lnTo>
                    <a:pt x="288975" y="126441"/>
                  </a:lnTo>
                  <a:close/>
                </a:path>
                <a:path w="607694" h="566420">
                  <a:moveTo>
                    <a:pt x="290639" y="125895"/>
                  </a:moveTo>
                  <a:lnTo>
                    <a:pt x="288975" y="126441"/>
                  </a:lnTo>
                  <a:lnTo>
                    <a:pt x="288975" y="127000"/>
                  </a:lnTo>
                  <a:lnTo>
                    <a:pt x="290639" y="125895"/>
                  </a:lnTo>
                  <a:close/>
                </a:path>
                <a:path w="607694" h="566420">
                  <a:moveTo>
                    <a:pt x="291058" y="125628"/>
                  </a:moveTo>
                  <a:lnTo>
                    <a:pt x="290639" y="125895"/>
                  </a:lnTo>
                  <a:lnTo>
                    <a:pt x="290880" y="125895"/>
                  </a:lnTo>
                  <a:lnTo>
                    <a:pt x="291058" y="125628"/>
                  </a:lnTo>
                  <a:close/>
                </a:path>
                <a:path w="607694" h="566420">
                  <a:moveTo>
                    <a:pt x="293789" y="17348"/>
                  </a:moveTo>
                  <a:lnTo>
                    <a:pt x="293217" y="17373"/>
                  </a:lnTo>
                  <a:lnTo>
                    <a:pt x="292620" y="17399"/>
                  </a:lnTo>
                  <a:lnTo>
                    <a:pt x="292036" y="17373"/>
                  </a:lnTo>
                  <a:lnTo>
                    <a:pt x="292836" y="17449"/>
                  </a:lnTo>
                  <a:lnTo>
                    <a:pt x="293370" y="17437"/>
                  </a:lnTo>
                  <a:lnTo>
                    <a:pt x="293789" y="17348"/>
                  </a:lnTo>
                  <a:close/>
                </a:path>
                <a:path w="607694" h="566420">
                  <a:moveTo>
                    <a:pt x="295135" y="16522"/>
                  </a:moveTo>
                  <a:lnTo>
                    <a:pt x="294868" y="16306"/>
                  </a:lnTo>
                  <a:lnTo>
                    <a:pt x="294665" y="16916"/>
                  </a:lnTo>
                  <a:lnTo>
                    <a:pt x="294347" y="17221"/>
                  </a:lnTo>
                  <a:lnTo>
                    <a:pt x="293789" y="17348"/>
                  </a:lnTo>
                  <a:lnTo>
                    <a:pt x="294208" y="17322"/>
                  </a:lnTo>
                  <a:lnTo>
                    <a:pt x="294614" y="17272"/>
                  </a:lnTo>
                  <a:lnTo>
                    <a:pt x="294995" y="17221"/>
                  </a:lnTo>
                  <a:lnTo>
                    <a:pt x="295097" y="16865"/>
                  </a:lnTo>
                  <a:lnTo>
                    <a:pt x="295135" y="16522"/>
                  </a:lnTo>
                  <a:close/>
                </a:path>
                <a:path w="607694" h="566420">
                  <a:moveTo>
                    <a:pt x="296710" y="16916"/>
                  </a:moveTo>
                  <a:lnTo>
                    <a:pt x="296138" y="17030"/>
                  </a:lnTo>
                  <a:lnTo>
                    <a:pt x="295579" y="17145"/>
                  </a:lnTo>
                  <a:lnTo>
                    <a:pt x="295008" y="17221"/>
                  </a:lnTo>
                  <a:lnTo>
                    <a:pt x="294944" y="17500"/>
                  </a:lnTo>
                  <a:lnTo>
                    <a:pt x="294894" y="17665"/>
                  </a:lnTo>
                  <a:lnTo>
                    <a:pt x="295592" y="17526"/>
                  </a:lnTo>
                  <a:lnTo>
                    <a:pt x="296176" y="17259"/>
                  </a:lnTo>
                  <a:lnTo>
                    <a:pt x="296710" y="16916"/>
                  </a:lnTo>
                  <a:close/>
                </a:path>
                <a:path w="607694" h="566420">
                  <a:moveTo>
                    <a:pt x="296799" y="15341"/>
                  </a:moveTo>
                  <a:lnTo>
                    <a:pt x="296329" y="14173"/>
                  </a:lnTo>
                  <a:lnTo>
                    <a:pt x="296252" y="13970"/>
                  </a:lnTo>
                  <a:lnTo>
                    <a:pt x="294436" y="13970"/>
                  </a:lnTo>
                  <a:lnTo>
                    <a:pt x="295173" y="12700"/>
                  </a:lnTo>
                  <a:lnTo>
                    <a:pt x="296646" y="10160"/>
                  </a:lnTo>
                  <a:lnTo>
                    <a:pt x="291198" y="12700"/>
                  </a:lnTo>
                  <a:lnTo>
                    <a:pt x="290029" y="12700"/>
                  </a:lnTo>
                  <a:lnTo>
                    <a:pt x="289636" y="11430"/>
                  </a:lnTo>
                  <a:lnTo>
                    <a:pt x="289229" y="10160"/>
                  </a:lnTo>
                  <a:lnTo>
                    <a:pt x="291858" y="10160"/>
                  </a:lnTo>
                  <a:lnTo>
                    <a:pt x="288150" y="7683"/>
                  </a:lnTo>
                  <a:lnTo>
                    <a:pt x="288213" y="9029"/>
                  </a:lnTo>
                  <a:lnTo>
                    <a:pt x="288493" y="11430"/>
                  </a:lnTo>
                  <a:lnTo>
                    <a:pt x="285394" y="9029"/>
                  </a:lnTo>
                  <a:lnTo>
                    <a:pt x="284911" y="9029"/>
                  </a:lnTo>
                  <a:lnTo>
                    <a:pt x="281609" y="10160"/>
                  </a:lnTo>
                  <a:lnTo>
                    <a:pt x="282257" y="9029"/>
                  </a:lnTo>
                  <a:lnTo>
                    <a:pt x="282498" y="9029"/>
                  </a:lnTo>
                  <a:lnTo>
                    <a:pt x="281063" y="7683"/>
                  </a:lnTo>
                  <a:lnTo>
                    <a:pt x="283464" y="7683"/>
                  </a:lnTo>
                  <a:lnTo>
                    <a:pt x="276682" y="5105"/>
                  </a:lnTo>
                  <a:lnTo>
                    <a:pt x="275526" y="6400"/>
                  </a:lnTo>
                  <a:lnTo>
                    <a:pt x="272491" y="10160"/>
                  </a:lnTo>
                  <a:lnTo>
                    <a:pt x="270040" y="7683"/>
                  </a:lnTo>
                  <a:lnTo>
                    <a:pt x="260146" y="9029"/>
                  </a:lnTo>
                  <a:lnTo>
                    <a:pt x="262242" y="9029"/>
                  </a:lnTo>
                  <a:lnTo>
                    <a:pt x="269633" y="10160"/>
                  </a:lnTo>
                  <a:lnTo>
                    <a:pt x="262674" y="12700"/>
                  </a:lnTo>
                  <a:lnTo>
                    <a:pt x="260794" y="10160"/>
                  </a:lnTo>
                  <a:lnTo>
                    <a:pt x="258127" y="6540"/>
                  </a:lnTo>
                  <a:lnTo>
                    <a:pt x="258025" y="6400"/>
                  </a:lnTo>
                  <a:lnTo>
                    <a:pt x="257911" y="6540"/>
                  </a:lnTo>
                  <a:lnTo>
                    <a:pt x="257009" y="9029"/>
                  </a:lnTo>
                  <a:lnTo>
                    <a:pt x="254927" y="9029"/>
                  </a:lnTo>
                  <a:lnTo>
                    <a:pt x="253098" y="10160"/>
                  </a:lnTo>
                  <a:lnTo>
                    <a:pt x="252298" y="9931"/>
                  </a:lnTo>
                  <a:lnTo>
                    <a:pt x="251993" y="9855"/>
                  </a:lnTo>
                  <a:lnTo>
                    <a:pt x="254673" y="9029"/>
                  </a:lnTo>
                  <a:lnTo>
                    <a:pt x="254165" y="9029"/>
                  </a:lnTo>
                  <a:lnTo>
                    <a:pt x="254546" y="7683"/>
                  </a:lnTo>
                  <a:lnTo>
                    <a:pt x="252564" y="9029"/>
                  </a:lnTo>
                  <a:lnTo>
                    <a:pt x="251574" y="9740"/>
                  </a:lnTo>
                  <a:lnTo>
                    <a:pt x="249034" y="9029"/>
                  </a:lnTo>
                  <a:lnTo>
                    <a:pt x="248005" y="9029"/>
                  </a:lnTo>
                  <a:lnTo>
                    <a:pt x="240385" y="11430"/>
                  </a:lnTo>
                  <a:lnTo>
                    <a:pt x="240042" y="10160"/>
                  </a:lnTo>
                  <a:lnTo>
                    <a:pt x="239953" y="9867"/>
                  </a:lnTo>
                  <a:lnTo>
                    <a:pt x="243179" y="9029"/>
                  </a:lnTo>
                  <a:lnTo>
                    <a:pt x="243039" y="9029"/>
                  </a:lnTo>
                  <a:lnTo>
                    <a:pt x="239903" y="9690"/>
                  </a:lnTo>
                  <a:lnTo>
                    <a:pt x="239699" y="8928"/>
                  </a:lnTo>
                  <a:lnTo>
                    <a:pt x="239699" y="9931"/>
                  </a:lnTo>
                  <a:lnTo>
                    <a:pt x="238836" y="10160"/>
                  </a:lnTo>
                  <a:lnTo>
                    <a:pt x="238760" y="9931"/>
                  </a:lnTo>
                  <a:lnTo>
                    <a:pt x="239699" y="9931"/>
                  </a:lnTo>
                  <a:lnTo>
                    <a:pt x="239699" y="8928"/>
                  </a:lnTo>
                  <a:lnTo>
                    <a:pt x="239369" y="7683"/>
                  </a:lnTo>
                  <a:lnTo>
                    <a:pt x="238429" y="9029"/>
                  </a:lnTo>
                  <a:lnTo>
                    <a:pt x="237604" y="6819"/>
                  </a:lnTo>
                  <a:lnTo>
                    <a:pt x="237502" y="6540"/>
                  </a:lnTo>
                  <a:lnTo>
                    <a:pt x="237451" y="6400"/>
                  </a:lnTo>
                  <a:lnTo>
                    <a:pt x="237261" y="6540"/>
                  </a:lnTo>
                  <a:lnTo>
                    <a:pt x="233133" y="11430"/>
                  </a:lnTo>
                  <a:lnTo>
                    <a:pt x="229184" y="9029"/>
                  </a:lnTo>
                  <a:lnTo>
                    <a:pt x="228854" y="9029"/>
                  </a:lnTo>
                  <a:lnTo>
                    <a:pt x="230111" y="6540"/>
                  </a:lnTo>
                  <a:lnTo>
                    <a:pt x="230187" y="6400"/>
                  </a:lnTo>
                  <a:lnTo>
                    <a:pt x="229958" y="6400"/>
                  </a:lnTo>
                  <a:lnTo>
                    <a:pt x="227457" y="10160"/>
                  </a:lnTo>
                  <a:lnTo>
                    <a:pt x="226212" y="9029"/>
                  </a:lnTo>
                  <a:lnTo>
                    <a:pt x="221843" y="5105"/>
                  </a:lnTo>
                  <a:lnTo>
                    <a:pt x="221703" y="5105"/>
                  </a:lnTo>
                  <a:lnTo>
                    <a:pt x="218071" y="6400"/>
                  </a:lnTo>
                  <a:lnTo>
                    <a:pt x="218059" y="8877"/>
                  </a:lnTo>
                  <a:lnTo>
                    <a:pt x="210921" y="7683"/>
                  </a:lnTo>
                  <a:lnTo>
                    <a:pt x="210197" y="7683"/>
                  </a:lnTo>
                  <a:lnTo>
                    <a:pt x="204546" y="8890"/>
                  </a:lnTo>
                  <a:lnTo>
                    <a:pt x="204914" y="7683"/>
                  </a:lnTo>
                  <a:lnTo>
                    <a:pt x="205549" y="7683"/>
                  </a:lnTo>
                  <a:lnTo>
                    <a:pt x="193852" y="6400"/>
                  </a:lnTo>
                  <a:lnTo>
                    <a:pt x="193573" y="6400"/>
                  </a:lnTo>
                  <a:lnTo>
                    <a:pt x="187934" y="5105"/>
                  </a:lnTo>
                  <a:lnTo>
                    <a:pt x="186842" y="7683"/>
                  </a:lnTo>
                  <a:lnTo>
                    <a:pt x="176974" y="7683"/>
                  </a:lnTo>
                  <a:lnTo>
                    <a:pt x="177088" y="6819"/>
                  </a:lnTo>
                  <a:lnTo>
                    <a:pt x="177139" y="6400"/>
                  </a:lnTo>
                  <a:lnTo>
                    <a:pt x="177876" y="5105"/>
                  </a:lnTo>
                  <a:lnTo>
                    <a:pt x="176212" y="5105"/>
                  </a:lnTo>
                  <a:lnTo>
                    <a:pt x="175272" y="6400"/>
                  </a:lnTo>
                  <a:lnTo>
                    <a:pt x="171526" y="6400"/>
                  </a:lnTo>
                  <a:lnTo>
                    <a:pt x="172529" y="3810"/>
                  </a:lnTo>
                  <a:lnTo>
                    <a:pt x="167322" y="3810"/>
                  </a:lnTo>
                  <a:lnTo>
                    <a:pt x="162039" y="7620"/>
                  </a:lnTo>
                  <a:lnTo>
                    <a:pt x="155422" y="5105"/>
                  </a:lnTo>
                  <a:lnTo>
                    <a:pt x="155130" y="6400"/>
                  </a:lnTo>
                  <a:lnTo>
                    <a:pt x="155054" y="7683"/>
                  </a:lnTo>
                  <a:lnTo>
                    <a:pt x="160667" y="11430"/>
                  </a:lnTo>
                  <a:lnTo>
                    <a:pt x="153568" y="12700"/>
                  </a:lnTo>
                  <a:lnTo>
                    <a:pt x="153047" y="10160"/>
                  </a:lnTo>
                  <a:lnTo>
                    <a:pt x="154686" y="9029"/>
                  </a:lnTo>
                  <a:lnTo>
                    <a:pt x="154101" y="9029"/>
                  </a:lnTo>
                  <a:lnTo>
                    <a:pt x="152730" y="10160"/>
                  </a:lnTo>
                  <a:lnTo>
                    <a:pt x="151511" y="10160"/>
                  </a:lnTo>
                  <a:lnTo>
                    <a:pt x="152755" y="9029"/>
                  </a:lnTo>
                  <a:lnTo>
                    <a:pt x="150291" y="9029"/>
                  </a:lnTo>
                  <a:lnTo>
                    <a:pt x="150355" y="7683"/>
                  </a:lnTo>
                  <a:lnTo>
                    <a:pt x="148475" y="7683"/>
                  </a:lnTo>
                  <a:lnTo>
                    <a:pt x="148717" y="6819"/>
                  </a:lnTo>
                  <a:lnTo>
                    <a:pt x="148831" y="6400"/>
                  </a:lnTo>
                  <a:lnTo>
                    <a:pt x="149313" y="6400"/>
                  </a:lnTo>
                  <a:lnTo>
                    <a:pt x="145923" y="5105"/>
                  </a:lnTo>
                  <a:lnTo>
                    <a:pt x="144729" y="3810"/>
                  </a:lnTo>
                  <a:lnTo>
                    <a:pt x="144957" y="5105"/>
                  </a:lnTo>
                  <a:lnTo>
                    <a:pt x="144716" y="6400"/>
                  </a:lnTo>
                  <a:lnTo>
                    <a:pt x="137337" y="6400"/>
                  </a:lnTo>
                  <a:lnTo>
                    <a:pt x="140830" y="5105"/>
                  </a:lnTo>
                  <a:lnTo>
                    <a:pt x="141008" y="5105"/>
                  </a:lnTo>
                  <a:lnTo>
                    <a:pt x="137896" y="3810"/>
                  </a:lnTo>
                  <a:lnTo>
                    <a:pt x="136613" y="5080"/>
                  </a:lnTo>
                  <a:lnTo>
                    <a:pt x="133299" y="3810"/>
                  </a:lnTo>
                  <a:lnTo>
                    <a:pt x="133210" y="6400"/>
                  </a:lnTo>
                  <a:lnTo>
                    <a:pt x="131699" y="6400"/>
                  </a:lnTo>
                  <a:lnTo>
                    <a:pt x="131406" y="5105"/>
                  </a:lnTo>
                  <a:lnTo>
                    <a:pt x="130810" y="3810"/>
                  </a:lnTo>
                  <a:lnTo>
                    <a:pt x="128041" y="5105"/>
                  </a:lnTo>
                  <a:lnTo>
                    <a:pt x="118262" y="5105"/>
                  </a:lnTo>
                  <a:lnTo>
                    <a:pt x="119811" y="6413"/>
                  </a:lnTo>
                  <a:lnTo>
                    <a:pt x="121335" y="7683"/>
                  </a:lnTo>
                  <a:lnTo>
                    <a:pt x="121145" y="7683"/>
                  </a:lnTo>
                  <a:lnTo>
                    <a:pt x="114757" y="8890"/>
                  </a:lnTo>
                  <a:lnTo>
                    <a:pt x="108280" y="7683"/>
                  </a:lnTo>
                  <a:lnTo>
                    <a:pt x="94361" y="7683"/>
                  </a:lnTo>
                  <a:lnTo>
                    <a:pt x="94373" y="6400"/>
                  </a:lnTo>
                  <a:lnTo>
                    <a:pt x="94132" y="6400"/>
                  </a:lnTo>
                  <a:lnTo>
                    <a:pt x="88861" y="7683"/>
                  </a:lnTo>
                  <a:lnTo>
                    <a:pt x="82511" y="7683"/>
                  </a:lnTo>
                  <a:lnTo>
                    <a:pt x="78536" y="9029"/>
                  </a:lnTo>
                  <a:lnTo>
                    <a:pt x="77685" y="9029"/>
                  </a:lnTo>
                  <a:lnTo>
                    <a:pt x="75425" y="7683"/>
                  </a:lnTo>
                  <a:lnTo>
                    <a:pt x="75272" y="7683"/>
                  </a:lnTo>
                  <a:lnTo>
                    <a:pt x="75882" y="6540"/>
                  </a:lnTo>
                  <a:lnTo>
                    <a:pt x="75958" y="6400"/>
                  </a:lnTo>
                  <a:lnTo>
                    <a:pt x="75806" y="6400"/>
                  </a:lnTo>
                  <a:lnTo>
                    <a:pt x="71780" y="7683"/>
                  </a:lnTo>
                  <a:lnTo>
                    <a:pt x="66001" y="6400"/>
                  </a:lnTo>
                  <a:lnTo>
                    <a:pt x="65557" y="6400"/>
                  </a:lnTo>
                  <a:lnTo>
                    <a:pt x="69659" y="5105"/>
                  </a:lnTo>
                  <a:lnTo>
                    <a:pt x="64693" y="5105"/>
                  </a:lnTo>
                  <a:lnTo>
                    <a:pt x="63487" y="3810"/>
                  </a:lnTo>
                  <a:lnTo>
                    <a:pt x="57899" y="5080"/>
                  </a:lnTo>
                  <a:lnTo>
                    <a:pt x="59804" y="3810"/>
                  </a:lnTo>
                  <a:lnTo>
                    <a:pt x="53987" y="2540"/>
                  </a:lnTo>
                  <a:lnTo>
                    <a:pt x="51511" y="3810"/>
                  </a:lnTo>
                  <a:lnTo>
                    <a:pt x="55257" y="5105"/>
                  </a:lnTo>
                  <a:lnTo>
                    <a:pt x="47459" y="5105"/>
                  </a:lnTo>
                  <a:lnTo>
                    <a:pt x="48806" y="2540"/>
                  </a:lnTo>
                  <a:lnTo>
                    <a:pt x="43497" y="0"/>
                  </a:lnTo>
                  <a:lnTo>
                    <a:pt x="38684" y="2540"/>
                  </a:lnTo>
                  <a:lnTo>
                    <a:pt x="34201" y="3810"/>
                  </a:lnTo>
                  <a:lnTo>
                    <a:pt x="19507" y="3810"/>
                  </a:lnTo>
                  <a:lnTo>
                    <a:pt x="15163" y="2540"/>
                  </a:lnTo>
                  <a:lnTo>
                    <a:pt x="13665" y="3810"/>
                  </a:lnTo>
                  <a:lnTo>
                    <a:pt x="16294" y="3810"/>
                  </a:lnTo>
                  <a:lnTo>
                    <a:pt x="21361" y="5105"/>
                  </a:lnTo>
                  <a:lnTo>
                    <a:pt x="23482" y="5105"/>
                  </a:lnTo>
                  <a:lnTo>
                    <a:pt x="22275" y="6400"/>
                  </a:lnTo>
                  <a:lnTo>
                    <a:pt x="19151" y="6400"/>
                  </a:lnTo>
                  <a:lnTo>
                    <a:pt x="2032" y="1270"/>
                  </a:lnTo>
                  <a:lnTo>
                    <a:pt x="0" y="1270"/>
                  </a:lnTo>
                  <a:lnTo>
                    <a:pt x="571" y="5105"/>
                  </a:lnTo>
                  <a:lnTo>
                    <a:pt x="800" y="6400"/>
                  </a:lnTo>
                  <a:lnTo>
                    <a:pt x="1892" y="7683"/>
                  </a:lnTo>
                  <a:lnTo>
                    <a:pt x="2997" y="9029"/>
                  </a:lnTo>
                  <a:lnTo>
                    <a:pt x="4953" y="12700"/>
                  </a:lnTo>
                  <a:lnTo>
                    <a:pt x="7112" y="15341"/>
                  </a:lnTo>
                  <a:lnTo>
                    <a:pt x="8978" y="17780"/>
                  </a:lnTo>
                  <a:lnTo>
                    <a:pt x="9842" y="22860"/>
                  </a:lnTo>
                  <a:lnTo>
                    <a:pt x="10515" y="21590"/>
                  </a:lnTo>
                  <a:lnTo>
                    <a:pt x="13373" y="21590"/>
                  </a:lnTo>
                  <a:lnTo>
                    <a:pt x="16065" y="26670"/>
                  </a:lnTo>
                  <a:lnTo>
                    <a:pt x="16713" y="29210"/>
                  </a:lnTo>
                  <a:lnTo>
                    <a:pt x="16205" y="31394"/>
                  </a:lnTo>
                  <a:lnTo>
                    <a:pt x="16116" y="31750"/>
                  </a:lnTo>
                  <a:lnTo>
                    <a:pt x="14274" y="33020"/>
                  </a:lnTo>
                  <a:lnTo>
                    <a:pt x="13004" y="33020"/>
                  </a:lnTo>
                  <a:lnTo>
                    <a:pt x="12877" y="32829"/>
                  </a:lnTo>
                  <a:lnTo>
                    <a:pt x="12877" y="39370"/>
                  </a:lnTo>
                  <a:lnTo>
                    <a:pt x="12839" y="38950"/>
                  </a:lnTo>
                  <a:lnTo>
                    <a:pt x="12865" y="38100"/>
                  </a:lnTo>
                  <a:lnTo>
                    <a:pt x="12877" y="39370"/>
                  </a:lnTo>
                  <a:lnTo>
                    <a:pt x="12877" y="32829"/>
                  </a:lnTo>
                  <a:lnTo>
                    <a:pt x="12788" y="32702"/>
                  </a:lnTo>
                  <a:lnTo>
                    <a:pt x="12788" y="38531"/>
                  </a:lnTo>
                  <a:lnTo>
                    <a:pt x="12738" y="38100"/>
                  </a:lnTo>
                  <a:lnTo>
                    <a:pt x="12649" y="36830"/>
                  </a:lnTo>
                  <a:lnTo>
                    <a:pt x="12560" y="35560"/>
                  </a:lnTo>
                  <a:lnTo>
                    <a:pt x="12712" y="36830"/>
                  </a:lnTo>
                  <a:lnTo>
                    <a:pt x="12788" y="38531"/>
                  </a:lnTo>
                  <a:lnTo>
                    <a:pt x="12788" y="32702"/>
                  </a:lnTo>
                  <a:lnTo>
                    <a:pt x="12166" y="31750"/>
                  </a:lnTo>
                  <a:lnTo>
                    <a:pt x="12115" y="31394"/>
                  </a:lnTo>
                  <a:lnTo>
                    <a:pt x="12014" y="30759"/>
                  </a:lnTo>
                  <a:lnTo>
                    <a:pt x="11887" y="29210"/>
                  </a:lnTo>
                  <a:lnTo>
                    <a:pt x="12065" y="29210"/>
                  </a:lnTo>
                  <a:lnTo>
                    <a:pt x="11049" y="26670"/>
                  </a:lnTo>
                  <a:lnTo>
                    <a:pt x="9639" y="24130"/>
                  </a:lnTo>
                  <a:lnTo>
                    <a:pt x="9512" y="25400"/>
                  </a:lnTo>
                  <a:lnTo>
                    <a:pt x="9398" y="26670"/>
                  </a:lnTo>
                  <a:lnTo>
                    <a:pt x="10718" y="27940"/>
                  </a:lnTo>
                  <a:lnTo>
                    <a:pt x="10706" y="29210"/>
                  </a:lnTo>
                  <a:lnTo>
                    <a:pt x="11823" y="35560"/>
                  </a:lnTo>
                  <a:lnTo>
                    <a:pt x="11823" y="36830"/>
                  </a:lnTo>
                  <a:lnTo>
                    <a:pt x="10795" y="36830"/>
                  </a:lnTo>
                  <a:lnTo>
                    <a:pt x="12839" y="40665"/>
                  </a:lnTo>
                  <a:lnTo>
                    <a:pt x="12877" y="39382"/>
                  </a:lnTo>
                  <a:lnTo>
                    <a:pt x="12915" y="40665"/>
                  </a:lnTo>
                  <a:lnTo>
                    <a:pt x="13004" y="41910"/>
                  </a:lnTo>
                  <a:lnTo>
                    <a:pt x="15405" y="44450"/>
                  </a:lnTo>
                  <a:lnTo>
                    <a:pt x="16332" y="50584"/>
                  </a:lnTo>
                  <a:lnTo>
                    <a:pt x="16268" y="50939"/>
                  </a:lnTo>
                  <a:lnTo>
                    <a:pt x="16268" y="51460"/>
                  </a:lnTo>
                  <a:lnTo>
                    <a:pt x="16560" y="51676"/>
                  </a:lnTo>
                  <a:lnTo>
                    <a:pt x="16484" y="51219"/>
                  </a:lnTo>
                  <a:lnTo>
                    <a:pt x="16433" y="50825"/>
                  </a:lnTo>
                  <a:lnTo>
                    <a:pt x="16395" y="50622"/>
                  </a:lnTo>
                  <a:lnTo>
                    <a:pt x="16598" y="49530"/>
                  </a:lnTo>
                  <a:lnTo>
                    <a:pt x="17475" y="48260"/>
                  </a:lnTo>
                  <a:lnTo>
                    <a:pt x="17767" y="49530"/>
                  </a:lnTo>
                  <a:lnTo>
                    <a:pt x="19138" y="58280"/>
                  </a:lnTo>
                  <a:lnTo>
                    <a:pt x="19532" y="58940"/>
                  </a:lnTo>
                  <a:lnTo>
                    <a:pt x="20828" y="53340"/>
                  </a:lnTo>
                  <a:lnTo>
                    <a:pt x="23152" y="59690"/>
                  </a:lnTo>
                  <a:lnTo>
                    <a:pt x="22745" y="63500"/>
                  </a:lnTo>
                  <a:lnTo>
                    <a:pt x="19621" y="59080"/>
                  </a:lnTo>
                  <a:lnTo>
                    <a:pt x="19532" y="58940"/>
                  </a:lnTo>
                  <a:lnTo>
                    <a:pt x="19164" y="58420"/>
                  </a:lnTo>
                  <a:lnTo>
                    <a:pt x="19240" y="58940"/>
                  </a:lnTo>
                  <a:lnTo>
                    <a:pt x="19354" y="59690"/>
                  </a:lnTo>
                  <a:lnTo>
                    <a:pt x="19494" y="59080"/>
                  </a:lnTo>
                  <a:lnTo>
                    <a:pt x="22377" y="64770"/>
                  </a:lnTo>
                  <a:lnTo>
                    <a:pt x="22555" y="68580"/>
                  </a:lnTo>
                  <a:lnTo>
                    <a:pt x="18796" y="64770"/>
                  </a:lnTo>
                  <a:lnTo>
                    <a:pt x="22415" y="69850"/>
                  </a:lnTo>
                  <a:lnTo>
                    <a:pt x="20815" y="76200"/>
                  </a:lnTo>
                  <a:lnTo>
                    <a:pt x="21463" y="78740"/>
                  </a:lnTo>
                  <a:lnTo>
                    <a:pt x="19761" y="76200"/>
                  </a:lnTo>
                  <a:lnTo>
                    <a:pt x="20777" y="78740"/>
                  </a:lnTo>
                  <a:lnTo>
                    <a:pt x="21653" y="81280"/>
                  </a:lnTo>
                  <a:lnTo>
                    <a:pt x="23088" y="78740"/>
                  </a:lnTo>
                  <a:lnTo>
                    <a:pt x="23177" y="80010"/>
                  </a:lnTo>
                  <a:lnTo>
                    <a:pt x="23279" y="81280"/>
                  </a:lnTo>
                  <a:lnTo>
                    <a:pt x="23736" y="82550"/>
                  </a:lnTo>
                  <a:lnTo>
                    <a:pt x="22910" y="82550"/>
                  </a:lnTo>
                  <a:lnTo>
                    <a:pt x="24739" y="83820"/>
                  </a:lnTo>
                  <a:lnTo>
                    <a:pt x="25717" y="80010"/>
                  </a:lnTo>
                  <a:lnTo>
                    <a:pt x="28562" y="82550"/>
                  </a:lnTo>
                  <a:lnTo>
                    <a:pt x="28422" y="83820"/>
                  </a:lnTo>
                  <a:lnTo>
                    <a:pt x="28346" y="85166"/>
                  </a:lnTo>
                  <a:lnTo>
                    <a:pt x="28105" y="83820"/>
                  </a:lnTo>
                  <a:lnTo>
                    <a:pt x="27139" y="92710"/>
                  </a:lnTo>
                  <a:lnTo>
                    <a:pt x="25971" y="89522"/>
                  </a:lnTo>
                  <a:lnTo>
                    <a:pt x="26022" y="90170"/>
                  </a:lnTo>
                  <a:lnTo>
                    <a:pt x="26123" y="91440"/>
                  </a:lnTo>
                  <a:lnTo>
                    <a:pt x="25209" y="91440"/>
                  </a:lnTo>
                  <a:lnTo>
                    <a:pt x="25184" y="92710"/>
                  </a:lnTo>
                  <a:lnTo>
                    <a:pt x="25057" y="99060"/>
                  </a:lnTo>
                  <a:lnTo>
                    <a:pt x="29121" y="92710"/>
                  </a:lnTo>
                  <a:lnTo>
                    <a:pt x="31305" y="100330"/>
                  </a:lnTo>
                  <a:lnTo>
                    <a:pt x="29565" y="100330"/>
                  </a:lnTo>
                  <a:lnTo>
                    <a:pt x="29311" y="101600"/>
                  </a:lnTo>
                  <a:lnTo>
                    <a:pt x="31737" y="101600"/>
                  </a:lnTo>
                  <a:lnTo>
                    <a:pt x="33667" y="104140"/>
                  </a:lnTo>
                  <a:lnTo>
                    <a:pt x="33743" y="105410"/>
                  </a:lnTo>
                  <a:lnTo>
                    <a:pt x="33820" y="106680"/>
                  </a:lnTo>
                  <a:lnTo>
                    <a:pt x="33896" y="107950"/>
                  </a:lnTo>
                  <a:lnTo>
                    <a:pt x="33972" y="109220"/>
                  </a:lnTo>
                  <a:lnTo>
                    <a:pt x="36068" y="109220"/>
                  </a:lnTo>
                  <a:lnTo>
                    <a:pt x="36690" y="111760"/>
                  </a:lnTo>
                  <a:lnTo>
                    <a:pt x="36576" y="110490"/>
                  </a:lnTo>
                  <a:lnTo>
                    <a:pt x="36474" y="109220"/>
                  </a:lnTo>
                  <a:lnTo>
                    <a:pt x="36360" y="107950"/>
                  </a:lnTo>
                  <a:lnTo>
                    <a:pt x="38112" y="109220"/>
                  </a:lnTo>
                  <a:lnTo>
                    <a:pt x="38633" y="111760"/>
                  </a:lnTo>
                  <a:lnTo>
                    <a:pt x="40093" y="114300"/>
                  </a:lnTo>
                  <a:lnTo>
                    <a:pt x="41922" y="115570"/>
                  </a:lnTo>
                  <a:lnTo>
                    <a:pt x="38125" y="121920"/>
                  </a:lnTo>
                  <a:lnTo>
                    <a:pt x="41389" y="127000"/>
                  </a:lnTo>
                  <a:lnTo>
                    <a:pt x="41122" y="129540"/>
                  </a:lnTo>
                  <a:lnTo>
                    <a:pt x="38722" y="127000"/>
                  </a:lnTo>
                  <a:lnTo>
                    <a:pt x="38696" y="129540"/>
                  </a:lnTo>
                  <a:lnTo>
                    <a:pt x="41998" y="134175"/>
                  </a:lnTo>
                  <a:lnTo>
                    <a:pt x="41643" y="133350"/>
                  </a:lnTo>
                  <a:lnTo>
                    <a:pt x="44513" y="137172"/>
                  </a:lnTo>
                  <a:lnTo>
                    <a:pt x="46405" y="139700"/>
                  </a:lnTo>
                  <a:lnTo>
                    <a:pt x="45961" y="137795"/>
                  </a:lnTo>
                  <a:lnTo>
                    <a:pt x="50330" y="139700"/>
                  </a:lnTo>
                  <a:lnTo>
                    <a:pt x="49784" y="144780"/>
                  </a:lnTo>
                  <a:lnTo>
                    <a:pt x="44907" y="146050"/>
                  </a:lnTo>
                  <a:lnTo>
                    <a:pt x="44894" y="153670"/>
                  </a:lnTo>
                  <a:lnTo>
                    <a:pt x="51206" y="157480"/>
                  </a:lnTo>
                  <a:lnTo>
                    <a:pt x="52730" y="166090"/>
                  </a:lnTo>
                  <a:lnTo>
                    <a:pt x="52730" y="164007"/>
                  </a:lnTo>
                  <a:lnTo>
                    <a:pt x="55016" y="164007"/>
                  </a:lnTo>
                  <a:lnTo>
                    <a:pt x="54889" y="166090"/>
                  </a:lnTo>
                  <a:lnTo>
                    <a:pt x="54813" y="167284"/>
                  </a:lnTo>
                  <a:lnTo>
                    <a:pt x="54711" y="168910"/>
                  </a:lnTo>
                  <a:lnTo>
                    <a:pt x="56400" y="171450"/>
                  </a:lnTo>
                  <a:lnTo>
                    <a:pt x="54698" y="172720"/>
                  </a:lnTo>
                  <a:lnTo>
                    <a:pt x="54673" y="173990"/>
                  </a:lnTo>
                  <a:lnTo>
                    <a:pt x="54063" y="175260"/>
                  </a:lnTo>
                  <a:lnTo>
                    <a:pt x="55206" y="175260"/>
                  </a:lnTo>
                  <a:lnTo>
                    <a:pt x="55994" y="182880"/>
                  </a:lnTo>
                  <a:lnTo>
                    <a:pt x="59474" y="182880"/>
                  </a:lnTo>
                  <a:lnTo>
                    <a:pt x="58597" y="186690"/>
                  </a:lnTo>
                  <a:lnTo>
                    <a:pt x="59969" y="194310"/>
                  </a:lnTo>
                  <a:lnTo>
                    <a:pt x="65773" y="194310"/>
                  </a:lnTo>
                  <a:lnTo>
                    <a:pt x="67056" y="199390"/>
                  </a:lnTo>
                  <a:lnTo>
                    <a:pt x="83400" y="199390"/>
                  </a:lnTo>
                  <a:lnTo>
                    <a:pt x="82892" y="198323"/>
                  </a:lnTo>
                  <a:lnTo>
                    <a:pt x="82778" y="198120"/>
                  </a:lnTo>
                  <a:lnTo>
                    <a:pt x="82207" y="196900"/>
                  </a:lnTo>
                  <a:lnTo>
                    <a:pt x="80492" y="198120"/>
                  </a:lnTo>
                  <a:lnTo>
                    <a:pt x="80391" y="196608"/>
                  </a:lnTo>
                  <a:lnTo>
                    <a:pt x="80327" y="195580"/>
                  </a:lnTo>
                  <a:lnTo>
                    <a:pt x="80251" y="194310"/>
                  </a:lnTo>
                  <a:lnTo>
                    <a:pt x="80162" y="193040"/>
                  </a:lnTo>
                  <a:lnTo>
                    <a:pt x="77724" y="187960"/>
                  </a:lnTo>
                  <a:lnTo>
                    <a:pt x="75692" y="182880"/>
                  </a:lnTo>
                  <a:lnTo>
                    <a:pt x="76644" y="179070"/>
                  </a:lnTo>
                  <a:lnTo>
                    <a:pt x="72529" y="170180"/>
                  </a:lnTo>
                  <a:lnTo>
                    <a:pt x="69888" y="164007"/>
                  </a:lnTo>
                  <a:lnTo>
                    <a:pt x="68719" y="161290"/>
                  </a:lnTo>
                  <a:lnTo>
                    <a:pt x="66954" y="157480"/>
                  </a:lnTo>
                  <a:lnTo>
                    <a:pt x="66827" y="157187"/>
                  </a:lnTo>
                  <a:lnTo>
                    <a:pt x="69723" y="156210"/>
                  </a:lnTo>
                  <a:lnTo>
                    <a:pt x="66192" y="149860"/>
                  </a:lnTo>
                  <a:lnTo>
                    <a:pt x="65824" y="149161"/>
                  </a:lnTo>
                  <a:lnTo>
                    <a:pt x="65938" y="155270"/>
                  </a:lnTo>
                  <a:lnTo>
                    <a:pt x="65201" y="153670"/>
                  </a:lnTo>
                  <a:lnTo>
                    <a:pt x="61912" y="146050"/>
                  </a:lnTo>
                  <a:lnTo>
                    <a:pt x="63830" y="145402"/>
                  </a:lnTo>
                  <a:lnTo>
                    <a:pt x="62826" y="143510"/>
                  </a:lnTo>
                  <a:lnTo>
                    <a:pt x="59918" y="137172"/>
                  </a:lnTo>
                  <a:lnTo>
                    <a:pt x="58191" y="132080"/>
                  </a:lnTo>
                  <a:lnTo>
                    <a:pt x="57759" y="130810"/>
                  </a:lnTo>
                  <a:lnTo>
                    <a:pt x="57594" y="129540"/>
                  </a:lnTo>
                  <a:lnTo>
                    <a:pt x="57442" y="128270"/>
                  </a:lnTo>
                  <a:lnTo>
                    <a:pt x="59817" y="132080"/>
                  </a:lnTo>
                  <a:lnTo>
                    <a:pt x="60731" y="132080"/>
                  </a:lnTo>
                  <a:lnTo>
                    <a:pt x="59245" y="128270"/>
                  </a:lnTo>
                  <a:lnTo>
                    <a:pt x="57759" y="124460"/>
                  </a:lnTo>
                  <a:lnTo>
                    <a:pt x="55460" y="118110"/>
                  </a:lnTo>
                  <a:lnTo>
                    <a:pt x="53124" y="110490"/>
                  </a:lnTo>
                  <a:lnTo>
                    <a:pt x="51904" y="107950"/>
                  </a:lnTo>
                  <a:lnTo>
                    <a:pt x="51295" y="106680"/>
                  </a:lnTo>
                  <a:lnTo>
                    <a:pt x="50076" y="104140"/>
                  </a:lnTo>
                  <a:lnTo>
                    <a:pt x="51003" y="104140"/>
                  </a:lnTo>
                  <a:lnTo>
                    <a:pt x="50927" y="101600"/>
                  </a:lnTo>
                  <a:lnTo>
                    <a:pt x="49314" y="101600"/>
                  </a:lnTo>
                  <a:lnTo>
                    <a:pt x="50304" y="102870"/>
                  </a:lnTo>
                  <a:lnTo>
                    <a:pt x="48768" y="106680"/>
                  </a:lnTo>
                  <a:lnTo>
                    <a:pt x="46177" y="102679"/>
                  </a:lnTo>
                  <a:lnTo>
                    <a:pt x="46177" y="132080"/>
                  </a:lnTo>
                  <a:lnTo>
                    <a:pt x="45072" y="135369"/>
                  </a:lnTo>
                  <a:lnTo>
                    <a:pt x="43256" y="133350"/>
                  </a:lnTo>
                  <a:lnTo>
                    <a:pt x="43053" y="132080"/>
                  </a:lnTo>
                  <a:lnTo>
                    <a:pt x="45173" y="133146"/>
                  </a:lnTo>
                  <a:lnTo>
                    <a:pt x="46177" y="132080"/>
                  </a:lnTo>
                  <a:lnTo>
                    <a:pt x="46177" y="102679"/>
                  </a:lnTo>
                  <a:lnTo>
                    <a:pt x="43014" y="97790"/>
                  </a:lnTo>
                  <a:lnTo>
                    <a:pt x="41630" y="97790"/>
                  </a:lnTo>
                  <a:lnTo>
                    <a:pt x="43929" y="96520"/>
                  </a:lnTo>
                  <a:lnTo>
                    <a:pt x="43942" y="93980"/>
                  </a:lnTo>
                  <a:lnTo>
                    <a:pt x="44297" y="91440"/>
                  </a:lnTo>
                  <a:lnTo>
                    <a:pt x="47612" y="91440"/>
                  </a:lnTo>
                  <a:lnTo>
                    <a:pt x="46939" y="90170"/>
                  </a:lnTo>
                  <a:lnTo>
                    <a:pt x="45681" y="88900"/>
                  </a:lnTo>
                  <a:lnTo>
                    <a:pt x="44640" y="90170"/>
                  </a:lnTo>
                  <a:lnTo>
                    <a:pt x="44538" y="88900"/>
                  </a:lnTo>
                  <a:lnTo>
                    <a:pt x="44424" y="87630"/>
                  </a:lnTo>
                  <a:lnTo>
                    <a:pt x="44907" y="87630"/>
                  </a:lnTo>
                  <a:lnTo>
                    <a:pt x="46736" y="88900"/>
                  </a:lnTo>
                  <a:lnTo>
                    <a:pt x="46151" y="87630"/>
                  </a:lnTo>
                  <a:lnTo>
                    <a:pt x="45034" y="85166"/>
                  </a:lnTo>
                  <a:lnTo>
                    <a:pt x="43827" y="82550"/>
                  </a:lnTo>
                  <a:lnTo>
                    <a:pt x="43294" y="83820"/>
                  </a:lnTo>
                  <a:lnTo>
                    <a:pt x="42786" y="84823"/>
                  </a:lnTo>
                  <a:lnTo>
                    <a:pt x="42786" y="85166"/>
                  </a:lnTo>
                  <a:lnTo>
                    <a:pt x="42786" y="84823"/>
                  </a:lnTo>
                  <a:lnTo>
                    <a:pt x="42405" y="83820"/>
                  </a:lnTo>
                  <a:lnTo>
                    <a:pt x="41338" y="80010"/>
                  </a:lnTo>
                  <a:lnTo>
                    <a:pt x="40982" y="78740"/>
                  </a:lnTo>
                  <a:lnTo>
                    <a:pt x="41808" y="78740"/>
                  </a:lnTo>
                  <a:lnTo>
                    <a:pt x="42481" y="80010"/>
                  </a:lnTo>
                  <a:lnTo>
                    <a:pt x="43624" y="80010"/>
                  </a:lnTo>
                  <a:lnTo>
                    <a:pt x="38620" y="74930"/>
                  </a:lnTo>
                  <a:lnTo>
                    <a:pt x="37769" y="69850"/>
                  </a:lnTo>
                  <a:lnTo>
                    <a:pt x="38849" y="69850"/>
                  </a:lnTo>
                  <a:lnTo>
                    <a:pt x="38442" y="68580"/>
                  </a:lnTo>
                  <a:lnTo>
                    <a:pt x="36804" y="63500"/>
                  </a:lnTo>
                  <a:lnTo>
                    <a:pt x="36398" y="62230"/>
                  </a:lnTo>
                  <a:lnTo>
                    <a:pt x="31800" y="59220"/>
                  </a:lnTo>
                  <a:lnTo>
                    <a:pt x="31800" y="90170"/>
                  </a:lnTo>
                  <a:lnTo>
                    <a:pt x="29476" y="91440"/>
                  </a:lnTo>
                  <a:lnTo>
                    <a:pt x="28346" y="85178"/>
                  </a:lnTo>
                  <a:lnTo>
                    <a:pt x="31800" y="90170"/>
                  </a:lnTo>
                  <a:lnTo>
                    <a:pt x="31800" y="59220"/>
                  </a:lnTo>
                  <a:lnTo>
                    <a:pt x="30594" y="58420"/>
                  </a:lnTo>
                  <a:lnTo>
                    <a:pt x="30556" y="58280"/>
                  </a:lnTo>
                  <a:lnTo>
                    <a:pt x="29895" y="53340"/>
                  </a:lnTo>
                  <a:lnTo>
                    <a:pt x="29222" y="48260"/>
                  </a:lnTo>
                  <a:lnTo>
                    <a:pt x="33604" y="49530"/>
                  </a:lnTo>
                  <a:lnTo>
                    <a:pt x="32562" y="48260"/>
                  </a:lnTo>
                  <a:lnTo>
                    <a:pt x="29413" y="44450"/>
                  </a:lnTo>
                  <a:lnTo>
                    <a:pt x="32308" y="43180"/>
                  </a:lnTo>
                  <a:lnTo>
                    <a:pt x="31178" y="40830"/>
                  </a:lnTo>
                  <a:lnTo>
                    <a:pt x="31089" y="40665"/>
                  </a:lnTo>
                  <a:lnTo>
                    <a:pt x="29845" y="38100"/>
                  </a:lnTo>
                  <a:lnTo>
                    <a:pt x="28981" y="40640"/>
                  </a:lnTo>
                  <a:lnTo>
                    <a:pt x="27686" y="36830"/>
                  </a:lnTo>
                  <a:lnTo>
                    <a:pt x="26543" y="35560"/>
                  </a:lnTo>
                  <a:lnTo>
                    <a:pt x="24257" y="33020"/>
                  </a:lnTo>
                  <a:lnTo>
                    <a:pt x="24155" y="30480"/>
                  </a:lnTo>
                  <a:lnTo>
                    <a:pt x="24104" y="29210"/>
                  </a:lnTo>
                  <a:lnTo>
                    <a:pt x="26365" y="31750"/>
                  </a:lnTo>
                  <a:lnTo>
                    <a:pt x="24409" y="26670"/>
                  </a:lnTo>
                  <a:lnTo>
                    <a:pt x="23660" y="25400"/>
                  </a:lnTo>
                  <a:lnTo>
                    <a:pt x="23533" y="26670"/>
                  </a:lnTo>
                  <a:lnTo>
                    <a:pt x="23520" y="29210"/>
                  </a:lnTo>
                  <a:lnTo>
                    <a:pt x="20662" y="25400"/>
                  </a:lnTo>
                  <a:lnTo>
                    <a:pt x="19735" y="30480"/>
                  </a:lnTo>
                  <a:lnTo>
                    <a:pt x="18986" y="25400"/>
                  </a:lnTo>
                  <a:lnTo>
                    <a:pt x="19685" y="26670"/>
                  </a:lnTo>
                  <a:lnTo>
                    <a:pt x="19202" y="25400"/>
                  </a:lnTo>
                  <a:lnTo>
                    <a:pt x="17754" y="21590"/>
                  </a:lnTo>
                  <a:lnTo>
                    <a:pt x="19469" y="20320"/>
                  </a:lnTo>
                  <a:lnTo>
                    <a:pt x="17843" y="17780"/>
                  </a:lnTo>
                  <a:lnTo>
                    <a:pt x="15951" y="15341"/>
                  </a:lnTo>
                  <a:lnTo>
                    <a:pt x="15951" y="12700"/>
                  </a:lnTo>
                  <a:lnTo>
                    <a:pt x="16116" y="12700"/>
                  </a:lnTo>
                  <a:lnTo>
                    <a:pt x="18021" y="14173"/>
                  </a:lnTo>
                  <a:lnTo>
                    <a:pt x="19380" y="15341"/>
                  </a:lnTo>
                  <a:lnTo>
                    <a:pt x="20459" y="16598"/>
                  </a:lnTo>
                  <a:lnTo>
                    <a:pt x="21780" y="16598"/>
                  </a:lnTo>
                  <a:lnTo>
                    <a:pt x="26619" y="15341"/>
                  </a:lnTo>
                  <a:lnTo>
                    <a:pt x="27012" y="15341"/>
                  </a:lnTo>
                  <a:lnTo>
                    <a:pt x="27559" y="14173"/>
                  </a:lnTo>
                  <a:lnTo>
                    <a:pt x="27660" y="13970"/>
                  </a:lnTo>
                  <a:lnTo>
                    <a:pt x="27571" y="14173"/>
                  </a:lnTo>
                  <a:lnTo>
                    <a:pt x="27228" y="15341"/>
                  </a:lnTo>
                  <a:lnTo>
                    <a:pt x="27990" y="16598"/>
                  </a:lnTo>
                  <a:lnTo>
                    <a:pt x="28295" y="16598"/>
                  </a:lnTo>
                  <a:lnTo>
                    <a:pt x="28397" y="15913"/>
                  </a:lnTo>
                  <a:lnTo>
                    <a:pt x="28473" y="15341"/>
                  </a:lnTo>
                  <a:lnTo>
                    <a:pt x="28702" y="14173"/>
                  </a:lnTo>
                  <a:lnTo>
                    <a:pt x="28752" y="13970"/>
                  </a:lnTo>
                  <a:lnTo>
                    <a:pt x="30683" y="15341"/>
                  </a:lnTo>
                  <a:lnTo>
                    <a:pt x="30632" y="16598"/>
                  </a:lnTo>
                  <a:lnTo>
                    <a:pt x="32626" y="16598"/>
                  </a:lnTo>
                  <a:lnTo>
                    <a:pt x="32512" y="15913"/>
                  </a:lnTo>
                  <a:lnTo>
                    <a:pt x="32410" y="15341"/>
                  </a:lnTo>
                  <a:lnTo>
                    <a:pt x="31940" y="14173"/>
                  </a:lnTo>
                  <a:lnTo>
                    <a:pt x="31851" y="13970"/>
                  </a:lnTo>
                  <a:lnTo>
                    <a:pt x="35445" y="13970"/>
                  </a:lnTo>
                  <a:lnTo>
                    <a:pt x="34798" y="15341"/>
                  </a:lnTo>
                  <a:lnTo>
                    <a:pt x="34569" y="15341"/>
                  </a:lnTo>
                  <a:lnTo>
                    <a:pt x="41529" y="16510"/>
                  </a:lnTo>
                  <a:lnTo>
                    <a:pt x="48653" y="13970"/>
                  </a:lnTo>
                  <a:lnTo>
                    <a:pt x="56299" y="15341"/>
                  </a:lnTo>
                  <a:lnTo>
                    <a:pt x="55765" y="15341"/>
                  </a:lnTo>
                  <a:lnTo>
                    <a:pt x="57746" y="17780"/>
                  </a:lnTo>
                  <a:lnTo>
                    <a:pt x="49898" y="15341"/>
                  </a:lnTo>
                  <a:lnTo>
                    <a:pt x="49606" y="15341"/>
                  </a:lnTo>
                  <a:lnTo>
                    <a:pt x="49733" y="15557"/>
                  </a:lnTo>
                  <a:lnTo>
                    <a:pt x="45834" y="16192"/>
                  </a:lnTo>
                  <a:lnTo>
                    <a:pt x="48526" y="17564"/>
                  </a:lnTo>
                  <a:lnTo>
                    <a:pt x="49758" y="15608"/>
                  </a:lnTo>
                  <a:lnTo>
                    <a:pt x="51917" y="19050"/>
                  </a:lnTo>
                  <a:lnTo>
                    <a:pt x="59651" y="17780"/>
                  </a:lnTo>
                  <a:lnTo>
                    <a:pt x="74460" y="15341"/>
                  </a:lnTo>
                  <a:lnTo>
                    <a:pt x="80797" y="15341"/>
                  </a:lnTo>
                  <a:lnTo>
                    <a:pt x="81114" y="14173"/>
                  </a:lnTo>
                  <a:lnTo>
                    <a:pt x="81178" y="13970"/>
                  </a:lnTo>
                  <a:lnTo>
                    <a:pt x="81508" y="12700"/>
                  </a:lnTo>
                  <a:lnTo>
                    <a:pt x="82194" y="10160"/>
                  </a:lnTo>
                  <a:lnTo>
                    <a:pt x="88138" y="17780"/>
                  </a:lnTo>
                  <a:lnTo>
                    <a:pt x="91770" y="15913"/>
                  </a:lnTo>
                  <a:lnTo>
                    <a:pt x="91490" y="17780"/>
                  </a:lnTo>
                  <a:lnTo>
                    <a:pt x="98526" y="17780"/>
                  </a:lnTo>
                  <a:lnTo>
                    <a:pt x="105003" y="16598"/>
                  </a:lnTo>
                  <a:lnTo>
                    <a:pt x="104762" y="16598"/>
                  </a:lnTo>
                  <a:lnTo>
                    <a:pt x="114782" y="15341"/>
                  </a:lnTo>
                  <a:lnTo>
                    <a:pt x="118681" y="16598"/>
                  </a:lnTo>
                  <a:lnTo>
                    <a:pt x="129019" y="16598"/>
                  </a:lnTo>
                  <a:lnTo>
                    <a:pt x="130276" y="15341"/>
                  </a:lnTo>
                  <a:lnTo>
                    <a:pt x="130606" y="15341"/>
                  </a:lnTo>
                  <a:lnTo>
                    <a:pt x="132816" y="16510"/>
                  </a:lnTo>
                  <a:lnTo>
                    <a:pt x="132143" y="15341"/>
                  </a:lnTo>
                  <a:lnTo>
                    <a:pt x="131457" y="14173"/>
                  </a:lnTo>
                  <a:lnTo>
                    <a:pt x="131330" y="13970"/>
                  </a:lnTo>
                  <a:lnTo>
                    <a:pt x="140982" y="16510"/>
                  </a:lnTo>
                  <a:lnTo>
                    <a:pt x="159308" y="13970"/>
                  </a:lnTo>
                  <a:lnTo>
                    <a:pt x="168465" y="16598"/>
                  </a:lnTo>
                  <a:lnTo>
                    <a:pt x="166598" y="16598"/>
                  </a:lnTo>
                  <a:lnTo>
                    <a:pt x="164807" y="17780"/>
                  </a:lnTo>
                  <a:lnTo>
                    <a:pt x="165912" y="17780"/>
                  </a:lnTo>
                  <a:lnTo>
                    <a:pt x="175107" y="16598"/>
                  </a:lnTo>
                  <a:lnTo>
                    <a:pt x="175895" y="16598"/>
                  </a:lnTo>
                  <a:lnTo>
                    <a:pt x="175501" y="15341"/>
                  </a:lnTo>
                  <a:lnTo>
                    <a:pt x="175145" y="14173"/>
                  </a:lnTo>
                  <a:lnTo>
                    <a:pt x="175069" y="13970"/>
                  </a:lnTo>
                  <a:lnTo>
                    <a:pt x="174548" y="15227"/>
                  </a:lnTo>
                  <a:lnTo>
                    <a:pt x="172466" y="13970"/>
                  </a:lnTo>
                  <a:lnTo>
                    <a:pt x="173723" y="12700"/>
                  </a:lnTo>
                  <a:lnTo>
                    <a:pt x="176542" y="11430"/>
                  </a:lnTo>
                  <a:lnTo>
                    <a:pt x="179006" y="11430"/>
                  </a:lnTo>
                  <a:lnTo>
                    <a:pt x="174536" y="12700"/>
                  </a:lnTo>
                  <a:lnTo>
                    <a:pt x="179044" y="13970"/>
                  </a:lnTo>
                  <a:lnTo>
                    <a:pt x="180721" y="15074"/>
                  </a:lnTo>
                  <a:lnTo>
                    <a:pt x="181203" y="14173"/>
                  </a:lnTo>
                  <a:lnTo>
                    <a:pt x="181444" y="14173"/>
                  </a:lnTo>
                  <a:lnTo>
                    <a:pt x="186347" y="17780"/>
                  </a:lnTo>
                  <a:lnTo>
                    <a:pt x="184302" y="14173"/>
                  </a:lnTo>
                  <a:lnTo>
                    <a:pt x="184175" y="13970"/>
                  </a:lnTo>
                  <a:lnTo>
                    <a:pt x="182740" y="11430"/>
                  </a:lnTo>
                  <a:lnTo>
                    <a:pt x="182016" y="10160"/>
                  </a:lnTo>
                  <a:lnTo>
                    <a:pt x="189115" y="12700"/>
                  </a:lnTo>
                  <a:lnTo>
                    <a:pt x="191401" y="12700"/>
                  </a:lnTo>
                  <a:lnTo>
                    <a:pt x="193840" y="11430"/>
                  </a:lnTo>
                  <a:lnTo>
                    <a:pt x="196710" y="11430"/>
                  </a:lnTo>
                  <a:lnTo>
                    <a:pt x="197827" y="13843"/>
                  </a:lnTo>
                  <a:lnTo>
                    <a:pt x="200317" y="11430"/>
                  </a:lnTo>
                  <a:lnTo>
                    <a:pt x="201625" y="10160"/>
                  </a:lnTo>
                  <a:lnTo>
                    <a:pt x="205270" y="12700"/>
                  </a:lnTo>
                  <a:lnTo>
                    <a:pt x="201104" y="12700"/>
                  </a:lnTo>
                  <a:lnTo>
                    <a:pt x="199402" y="13970"/>
                  </a:lnTo>
                  <a:lnTo>
                    <a:pt x="203365" y="16510"/>
                  </a:lnTo>
                  <a:lnTo>
                    <a:pt x="203784" y="15341"/>
                  </a:lnTo>
                  <a:lnTo>
                    <a:pt x="204089" y="15341"/>
                  </a:lnTo>
                  <a:lnTo>
                    <a:pt x="206997" y="16598"/>
                  </a:lnTo>
                  <a:lnTo>
                    <a:pt x="213296" y="17780"/>
                  </a:lnTo>
                  <a:lnTo>
                    <a:pt x="211683" y="16598"/>
                  </a:lnTo>
                  <a:lnTo>
                    <a:pt x="211480" y="16598"/>
                  </a:lnTo>
                  <a:lnTo>
                    <a:pt x="212471" y="15341"/>
                  </a:lnTo>
                  <a:lnTo>
                    <a:pt x="216598" y="10160"/>
                  </a:lnTo>
                  <a:lnTo>
                    <a:pt x="221792" y="15240"/>
                  </a:lnTo>
                  <a:lnTo>
                    <a:pt x="228600" y="11430"/>
                  </a:lnTo>
                  <a:lnTo>
                    <a:pt x="221996" y="15240"/>
                  </a:lnTo>
                  <a:lnTo>
                    <a:pt x="227507" y="13970"/>
                  </a:lnTo>
                  <a:lnTo>
                    <a:pt x="226974" y="16598"/>
                  </a:lnTo>
                  <a:lnTo>
                    <a:pt x="228930" y="16598"/>
                  </a:lnTo>
                  <a:lnTo>
                    <a:pt x="231355" y="17780"/>
                  </a:lnTo>
                  <a:lnTo>
                    <a:pt x="230606" y="19050"/>
                  </a:lnTo>
                  <a:lnTo>
                    <a:pt x="233692" y="16598"/>
                  </a:lnTo>
                  <a:lnTo>
                    <a:pt x="233857" y="16598"/>
                  </a:lnTo>
                  <a:lnTo>
                    <a:pt x="235953" y="20320"/>
                  </a:lnTo>
                  <a:lnTo>
                    <a:pt x="240474" y="17780"/>
                  </a:lnTo>
                  <a:lnTo>
                    <a:pt x="242201" y="17780"/>
                  </a:lnTo>
                  <a:lnTo>
                    <a:pt x="242531" y="16598"/>
                  </a:lnTo>
                  <a:lnTo>
                    <a:pt x="254152" y="16598"/>
                  </a:lnTo>
                  <a:lnTo>
                    <a:pt x="260096" y="17780"/>
                  </a:lnTo>
                  <a:lnTo>
                    <a:pt x="266369" y="16598"/>
                  </a:lnTo>
                  <a:lnTo>
                    <a:pt x="274142" y="15341"/>
                  </a:lnTo>
                  <a:lnTo>
                    <a:pt x="274815" y="15341"/>
                  </a:lnTo>
                  <a:lnTo>
                    <a:pt x="275272" y="14173"/>
                  </a:lnTo>
                  <a:lnTo>
                    <a:pt x="275348" y="13970"/>
                  </a:lnTo>
                  <a:lnTo>
                    <a:pt x="275844" y="12700"/>
                  </a:lnTo>
                  <a:lnTo>
                    <a:pt x="276339" y="11430"/>
                  </a:lnTo>
                  <a:lnTo>
                    <a:pt x="283730" y="10160"/>
                  </a:lnTo>
                  <a:lnTo>
                    <a:pt x="286219" y="11430"/>
                  </a:lnTo>
                  <a:lnTo>
                    <a:pt x="281686" y="13970"/>
                  </a:lnTo>
                  <a:lnTo>
                    <a:pt x="286067" y="15341"/>
                  </a:lnTo>
                  <a:lnTo>
                    <a:pt x="288391" y="15341"/>
                  </a:lnTo>
                  <a:lnTo>
                    <a:pt x="291896" y="14173"/>
                  </a:lnTo>
                  <a:lnTo>
                    <a:pt x="292658" y="15341"/>
                  </a:lnTo>
                  <a:lnTo>
                    <a:pt x="293700" y="16510"/>
                  </a:lnTo>
                  <a:lnTo>
                    <a:pt x="296481" y="15341"/>
                  </a:lnTo>
                  <a:lnTo>
                    <a:pt x="296799" y="15341"/>
                  </a:lnTo>
                  <a:close/>
                </a:path>
                <a:path w="607694" h="566420">
                  <a:moveTo>
                    <a:pt x="299758" y="13970"/>
                  </a:moveTo>
                  <a:lnTo>
                    <a:pt x="295744" y="12700"/>
                  </a:lnTo>
                  <a:lnTo>
                    <a:pt x="296252" y="13970"/>
                  </a:lnTo>
                  <a:lnTo>
                    <a:pt x="299758" y="13970"/>
                  </a:lnTo>
                  <a:close/>
                </a:path>
                <a:path w="607694" h="566420">
                  <a:moveTo>
                    <a:pt x="300939" y="253149"/>
                  </a:moveTo>
                  <a:lnTo>
                    <a:pt x="300697" y="253111"/>
                  </a:lnTo>
                  <a:lnTo>
                    <a:pt x="300342" y="253212"/>
                  </a:lnTo>
                  <a:lnTo>
                    <a:pt x="299681" y="253707"/>
                  </a:lnTo>
                  <a:lnTo>
                    <a:pt x="300139" y="253657"/>
                  </a:lnTo>
                  <a:lnTo>
                    <a:pt x="300545" y="253415"/>
                  </a:lnTo>
                  <a:lnTo>
                    <a:pt x="300939" y="253149"/>
                  </a:lnTo>
                  <a:close/>
                </a:path>
                <a:path w="607694" h="566420">
                  <a:moveTo>
                    <a:pt x="303377" y="88900"/>
                  </a:moveTo>
                  <a:lnTo>
                    <a:pt x="303009" y="88900"/>
                  </a:lnTo>
                  <a:lnTo>
                    <a:pt x="303225" y="89319"/>
                  </a:lnTo>
                  <a:lnTo>
                    <a:pt x="303377" y="88900"/>
                  </a:lnTo>
                  <a:close/>
                </a:path>
                <a:path w="607694" h="566420">
                  <a:moveTo>
                    <a:pt x="307873" y="16598"/>
                  </a:moveTo>
                  <a:lnTo>
                    <a:pt x="305219" y="16598"/>
                  </a:lnTo>
                  <a:lnTo>
                    <a:pt x="304012" y="17780"/>
                  </a:lnTo>
                  <a:lnTo>
                    <a:pt x="307873" y="16598"/>
                  </a:lnTo>
                  <a:close/>
                </a:path>
                <a:path w="607694" h="566420">
                  <a:moveTo>
                    <a:pt x="308102" y="15341"/>
                  </a:moveTo>
                  <a:lnTo>
                    <a:pt x="307848" y="14706"/>
                  </a:lnTo>
                  <a:lnTo>
                    <a:pt x="307949" y="15341"/>
                  </a:lnTo>
                  <a:lnTo>
                    <a:pt x="308102" y="15341"/>
                  </a:lnTo>
                  <a:close/>
                </a:path>
                <a:path w="607694" h="566420">
                  <a:moveTo>
                    <a:pt x="308787" y="16598"/>
                  </a:moveTo>
                  <a:lnTo>
                    <a:pt x="308356" y="15913"/>
                  </a:lnTo>
                  <a:lnTo>
                    <a:pt x="308584" y="16598"/>
                  </a:lnTo>
                  <a:lnTo>
                    <a:pt x="308787" y="16598"/>
                  </a:lnTo>
                  <a:close/>
                </a:path>
                <a:path w="607694" h="566420">
                  <a:moveTo>
                    <a:pt x="310375" y="13970"/>
                  </a:moveTo>
                  <a:lnTo>
                    <a:pt x="307746" y="9029"/>
                  </a:lnTo>
                  <a:lnTo>
                    <a:pt x="307428" y="9029"/>
                  </a:lnTo>
                  <a:lnTo>
                    <a:pt x="299758" y="13970"/>
                  </a:lnTo>
                  <a:lnTo>
                    <a:pt x="298983" y="15341"/>
                  </a:lnTo>
                  <a:lnTo>
                    <a:pt x="298602" y="15913"/>
                  </a:lnTo>
                  <a:lnTo>
                    <a:pt x="298081" y="16598"/>
                  </a:lnTo>
                  <a:lnTo>
                    <a:pt x="296722" y="17780"/>
                  </a:lnTo>
                  <a:lnTo>
                    <a:pt x="303530" y="15341"/>
                  </a:lnTo>
                  <a:lnTo>
                    <a:pt x="307555" y="13970"/>
                  </a:lnTo>
                  <a:lnTo>
                    <a:pt x="307733" y="13970"/>
                  </a:lnTo>
                  <a:lnTo>
                    <a:pt x="310375" y="13970"/>
                  </a:lnTo>
                  <a:close/>
                </a:path>
                <a:path w="607694" h="566420">
                  <a:moveTo>
                    <a:pt x="311175" y="16598"/>
                  </a:moveTo>
                  <a:lnTo>
                    <a:pt x="308787" y="16598"/>
                  </a:lnTo>
                  <a:lnTo>
                    <a:pt x="309511" y="17780"/>
                  </a:lnTo>
                  <a:lnTo>
                    <a:pt x="311175" y="16598"/>
                  </a:lnTo>
                  <a:close/>
                </a:path>
                <a:path w="607694" h="566420">
                  <a:moveTo>
                    <a:pt x="312178" y="54483"/>
                  </a:moveTo>
                  <a:lnTo>
                    <a:pt x="312026" y="54165"/>
                  </a:lnTo>
                  <a:lnTo>
                    <a:pt x="311886" y="54038"/>
                  </a:lnTo>
                  <a:lnTo>
                    <a:pt x="311772" y="54356"/>
                  </a:lnTo>
                  <a:lnTo>
                    <a:pt x="311937" y="54444"/>
                  </a:lnTo>
                  <a:lnTo>
                    <a:pt x="312178" y="54483"/>
                  </a:lnTo>
                  <a:close/>
                </a:path>
                <a:path w="607694" h="566420">
                  <a:moveTo>
                    <a:pt x="313639" y="17602"/>
                  </a:moveTo>
                  <a:lnTo>
                    <a:pt x="312572" y="17881"/>
                  </a:lnTo>
                  <a:lnTo>
                    <a:pt x="313524" y="17983"/>
                  </a:lnTo>
                  <a:lnTo>
                    <a:pt x="313524" y="17818"/>
                  </a:lnTo>
                  <a:lnTo>
                    <a:pt x="313575" y="17691"/>
                  </a:lnTo>
                  <a:close/>
                </a:path>
                <a:path w="607694" h="566420">
                  <a:moveTo>
                    <a:pt x="314706" y="17310"/>
                  </a:moveTo>
                  <a:lnTo>
                    <a:pt x="314223" y="17310"/>
                  </a:lnTo>
                  <a:lnTo>
                    <a:pt x="313791" y="17335"/>
                  </a:lnTo>
                  <a:lnTo>
                    <a:pt x="313651" y="17602"/>
                  </a:lnTo>
                  <a:lnTo>
                    <a:pt x="314706" y="17310"/>
                  </a:lnTo>
                  <a:close/>
                </a:path>
                <a:path w="607694" h="566420">
                  <a:moveTo>
                    <a:pt x="314960" y="12700"/>
                  </a:moveTo>
                  <a:lnTo>
                    <a:pt x="313436" y="12700"/>
                  </a:lnTo>
                  <a:lnTo>
                    <a:pt x="314782" y="13335"/>
                  </a:lnTo>
                  <a:lnTo>
                    <a:pt x="314960" y="12700"/>
                  </a:lnTo>
                  <a:close/>
                </a:path>
                <a:path w="607694" h="566420">
                  <a:moveTo>
                    <a:pt x="316115" y="13970"/>
                  </a:moveTo>
                  <a:lnTo>
                    <a:pt x="314782" y="13335"/>
                  </a:lnTo>
                  <a:lnTo>
                    <a:pt x="314185" y="15341"/>
                  </a:lnTo>
                  <a:lnTo>
                    <a:pt x="312940" y="15341"/>
                  </a:lnTo>
                  <a:lnTo>
                    <a:pt x="311175" y="16598"/>
                  </a:lnTo>
                  <a:lnTo>
                    <a:pt x="314782" y="16598"/>
                  </a:lnTo>
                  <a:lnTo>
                    <a:pt x="316001" y="14173"/>
                  </a:lnTo>
                  <a:lnTo>
                    <a:pt x="316115" y="13970"/>
                  </a:lnTo>
                  <a:close/>
                </a:path>
                <a:path w="607694" h="566420">
                  <a:moveTo>
                    <a:pt x="316941" y="16700"/>
                  </a:moveTo>
                  <a:lnTo>
                    <a:pt x="314706" y="17310"/>
                  </a:lnTo>
                  <a:lnTo>
                    <a:pt x="315480" y="17310"/>
                  </a:lnTo>
                  <a:lnTo>
                    <a:pt x="316433" y="17399"/>
                  </a:lnTo>
                  <a:lnTo>
                    <a:pt x="316941" y="16700"/>
                  </a:lnTo>
                  <a:close/>
                </a:path>
                <a:path w="607694" h="566420">
                  <a:moveTo>
                    <a:pt x="321856" y="191973"/>
                  </a:moveTo>
                  <a:lnTo>
                    <a:pt x="321081" y="193421"/>
                  </a:lnTo>
                  <a:lnTo>
                    <a:pt x="321475" y="192874"/>
                  </a:lnTo>
                  <a:lnTo>
                    <a:pt x="321691" y="192392"/>
                  </a:lnTo>
                  <a:lnTo>
                    <a:pt x="321856" y="191973"/>
                  </a:lnTo>
                  <a:close/>
                </a:path>
                <a:path w="607694" h="566420">
                  <a:moveTo>
                    <a:pt x="322122" y="31750"/>
                  </a:moveTo>
                  <a:lnTo>
                    <a:pt x="321538" y="31750"/>
                  </a:lnTo>
                  <a:lnTo>
                    <a:pt x="321030" y="27940"/>
                  </a:lnTo>
                  <a:lnTo>
                    <a:pt x="319074" y="31750"/>
                  </a:lnTo>
                  <a:lnTo>
                    <a:pt x="319989" y="34290"/>
                  </a:lnTo>
                  <a:lnTo>
                    <a:pt x="322122" y="31750"/>
                  </a:lnTo>
                  <a:close/>
                </a:path>
                <a:path w="607694" h="566420">
                  <a:moveTo>
                    <a:pt x="323773" y="167894"/>
                  </a:moveTo>
                  <a:lnTo>
                    <a:pt x="323659" y="168465"/>
                  </a:lnTo>
                  <a:lnTo>
                    <a:pt x="323659" y="169087"/>
                  </a:lnTo>
                  <a:lnTo>
                    <a:pt x="323748" y="168948"/>
                  </a:lnTo>
                  <a:lnTo>
                    <a:pt x="323773" y="167894"/>
                  </a:lnTo>
                  <a:close/>
                </a:path>
                <a:path w="607694" h="566420">
                  <a:moveTo>
                    <a:pt x="325043" y="16598"/>
                  </a:moveTo>
                  <a:lnTo>
                    <a:pt x="323786" y="17780"/>
                  </a:lnTo>
                  <a:lnTo>
                    <a:pt x="322516" y="19050"/>
                  </a:lnTo>
                  <a:lnTo>
                    <a:pt x="323545" y="20320"/>
                  </a:lnTo>
                  <a:lnTo>
                    <a:pt x="323773" y="21590"/>
                  </a:lnTo>
                  <a:lnTo>
                    <a:pt x="324078" y="20320"/>
                  </a:lnTo>
                  <a:lnTo>
                    <a:pt x="325043" y="16598"/>
                  </a:lnTo>
                  <a:close/>
                </a:path>
                <a:path w="607694" h="566420">
                  <a:moveTo>
                    <a:pt x="331673" y="60960"/>
                  </a:moveTo>
                  <a:lnTo>
                    <a:pt x="331165" y="55880"/>
                  </a:lnTo>
                  <a:lnTo>
                    <a:pt x="315722" y="55880"/>
                  </a:lnTo>
                  <a:lnTo>
                    <a:pt x="312788" y="55880"/>
                  </a:lnTo>
                  <a:lnTo>
                    <a:pt x="313524" y="60960"/>
                  </a:lnTo>
                  <a:lnTo>
                    <a:pt x="312889" y="63500"/>
                  </a:lnTo>
                  <a:lnTo>
                    <a:pt x="311111" y="62230"/>
                  </a:lnTo>
                  <a:lnTo>
                    <a:pt x="308013" y="69850"/>
                  </a:lnTo>
                  <a:lnTo>
                    <a:pt x="305460" y="71120"/>
                  </a:lnTo>
                  <a:lnTo>
                    <a:pt x="308279" y="74930"/>
                  </a:lnTo>
                  <a:lnTo>
                    <a:pt x="303364" y="83820"/>
                  </a:lnTo>
                  <a:lnTo>
                    <a:pt x="303415" y="84950"/>
                  </a:lnTo>
                  <a:lnTo>
                    <a:pt x="303530" y="87630"/>
                  </a:lnTo>
                  <a:lnTo>
                    <a:pt x="303644" y="90170"/>
                  </a:lnTo>
                  <a:lnTo>
                    <a:pt x="303326" y="89522"/>
                  </a:lnTo>
                  <a:lnTo>
                    <a:pt x="303225" y="89319"/>
                  </a:lnTo>
                  <a:lnTo>
                    <a:pt x="302006" y="92710"/>
                  </a:lnTo>
                  <a:lnTo>
                    <a:pt x="300520" y="92710"/>
                  </a:lnTo>
                  <a:lnTo>
                    <a:pt x="299110" y="95250"/>
                  </a:lnTo>
                  <a:lnTo>
                    <a:pt x="302183" y="96520"/>
                  </a:lnTo>
                  <a:lnTo>
                    <a:pt x="301282" y="101600"/>
                  </a:lnTo>
                  <a:lnTo>
                    <a:pt x="302387" y="105410"/>
                  </a:lnTo>
                  <a:lnTo>
                    <a:pt x="297992" y="109220"/>
                  </a:lnTo>
                  <a:lnTo>
                    <a:pt x="299389" y="101600"/>
                  </a:lnTo>
                  <a:lnTo>
                    <a:pt x="296011" y="101600"/>
                  </a:lnTo>
                  <a:lnTo>
                    <a:pt x="298678" y="102870"/>
                  </a:lnTo>
                  <a:lnTo>
                    <a:pt x="296367" y="110490"/>
                  </a:lnTo>
                  <a:lnTo>
                    <a:pt x="298970" y="109220"/>
                  </a:lnTo>
                  <a:lnTo>
                    <a:pt x="296062" y="111760"/>
                  </a:lnTo>
                  <a:lnTo>
                    <a:pt x="297192" y="111760"/>
                  </a:lnTo>
                  <a:lnTo>
                    <a:pt x="294017" y="113030"/>
                  </a:lnTo>
                  <a:lnTo>
                    <a:pt x="297865" y="114300"/>
                  </a:lnTo>
                  <a:lnTo>
                    <a:pt x="293776" y="115570"/>
                  </a:lnTo>
                  <a:lnTo>
                    <a:pt x="295427" y="119380"/>
                  </a:lnTo>
                  <a:lnTo>
                    <a:pt x="292023" y="123190"/>
                  </a:lnTo>
                  <a:lnTo>
                    <a:pt x="291299" y="119380"/>
                  </a:lnTo>
                  <a:lnTo>
                    <a:pt x="291198" y="121920"/>
                  </a:lnTo>
                  <a:lnTo>
                    <a:pt x="291096" y="125628"/>
                  </a:lnTo>
                  <a:lnTo>
                    <a:pt x="292557" y="127000"/>
                  </a:lnTo>
                  <a:lnTo>
                    <a:pt x="291541" y="133146"/>
                  </a:lnTo>
                  <a:lnTo>
                    <a:pt x="291503" y="133350"/>
                  </a:lnTo>
                  <a:lnTo>
                    <a:pt x="290855" y="132156"/>
                  </a:lnTo>
                  <a:lnTo>
                    <a:pt x="290855" y="181610"/>
                  </a:lnTo>
                  <a:lnTo>
                    <a:pt x="290080" y="187731"/>
                  </a:lnTo>
                  <a:lnTo>
                    <a:pt x="287858" y="186690"/>
                  </a:lnTo>
                  <a:lnTo>
                    <a:pt x="290106" y="182880"/>
                  </a:lnTo>
                  <a:lnTo>
                    <a:pt x="290855" y="181610"/>
                  </a:lnTo>
                  <a:lnTo>
                    <a:pt x="290855" y="132156"/>
                  </a:lnTo>
                  <a:lnTo>
                    <a:pt x="289445" y="129540"/>
                  </a:lnTo>
                  <a:lnTo>
                    <a:pt x="287248" y="130810"/>
                  </a:lnTo>
                  <a:lnTo>
                    <a:pt x="287147" y="132080"/>
                  </a:lnTo>
                  <a:lnTo>
                    <a:pt x="287058" y="133146"/>
                  </a:lnTo>
                  <a:lnTo>
                    <a:pt x="286943" y="134683"/>
                  </a:lnTo>
                  <a:lnTo>
                    <a:pt x="286842" y="135890"/>
                  </a:lnTo>
                  <a:lnTo>
                    <a:pt x="288721" y="139700"/>
                  </a:lnTo>
                  <a:lnTo>
                    <a:pt x="287705" y="142240"/>
                  </a:lnTo>
                  <a:lnTo>
                    <a:pt x="286359" y="142240"/>
                  </a:lnTo>
                  <a:lnTo>
                    <a:pt x="287515" y="147320"/>
                  </a:lnTo>
                  <a:lnTo>
                    <a:pt x="282740" y="154940"/>
                  </a:lnTo>
                  <a:lnTo>
                    <a:pt x="284302" y="160020"/>
                  </a:lnTo>
                  <a:lnTo>
                    <a:pt x="286689" y="160020"/>
                  </a:lnTo>
                  <a:lnTo>
                    <a:pt x="287731" y="161290"/>
                  </a:lnTo>
                  <a:lnTo>
                    <a:pt x="287032" y="164007"/>
                  </a:lnTo>
                  <a:lnTo>
                    <a:pt x="287172" y="164007"/>
                  </a:lnTo>
                  <a:lnTo>
                    <a:pt x="288328" y="166370"/>
                  </a:lnTo>
                  <a:lnTo>
                    <a:pt x="286067" y="166370"/>
                  </a:lnTo>
                  <a:lnTo>
                    <a:pt x="286575" y="165100"/>
                  </a:lnTo>
                  <a:lnTo>
                    <a:pt x="285813" y="165100"/>
                  </a:lnTo>
                  <a:lnTo>
                    <a:pt x="285457" y="164007"/>
                  </a:lnTo>
                  <a:lnTo>
                    <a:pt x="285508" y="166370"/>
                  </a:lnTo>
                  <a:lnTo>
                    <a:pt x="282930" y="167284"/>
                  </a:lnTo>
                  <a:lnTo>
                    <a:pt x="282943" y="168097"/>
                  </a:lnTo>
                  <a:lnTo>
                    <a:pt x="283311" y="167640"/>
                  </a:lnTo>
                  <a:lnTo>
                    <a:pt x="283057" y="168097"/>
                  </a:lnTo>
                  <a:lnTo>
                    <a:pt x="283032" y="168910"/>
                  </a:lnTo>
                  <a:lnTo>
                    <a:pt x="283552" y="173990"/>
                  </a:lnTo>
                  <a:lnTo>
                    <a:pt x="281622" y="176530"/>
                  </a:lnTo>
                  <a:lnTo>
                    <a:pt x="278612" y="176530"/>
                  </a:lnTo>
                  <a:lnTo>
                    <a:pt x="280619" y="172720"/>
                  </a:lnTo>
                  <a:lnTo>
                    <a:pt x="282968" y="168287"/>
                  </a:lnTo>
                  <a:lnTo>
                    <a:pt x="282943" y="168097"/>
                  </a:lnTo>
                  <a:lnTo>
                    <a:pt x="279336" y="172720"/>
                  </a:lnTo>
                  <a:lnTo>
                    <a:pt x="280454" y="170180"/>
                  </a:lnTo>
                  <a:lnTo>
                    <a:pt x="282130" y="166370"/>
                  </a:lnTo>
                  <a:lnTo>
                    <a:pt x="276415" y="170180"/>
                  </a:lnTo>
                  <a:lnTo>
                    <a:pt x="283286" y="164007"/>
                  </a:lnTo>
                  <a:lnTo>
                    <a:pt x="283057" y="164007"/>
                  </a:lnTo>
                  <a:lnTo>
                    <a:pt x="277583" y="166370"/>
                  </a:lnTo>
                  <a:lnTo>
                    <a:pt x="274485" y="172720"/>
                  </a:lnTo>
                  <a:lnTo>
                    <a:pt x="276440" y="175260"/>
                  </a:lnTo>
                  <a:lnTo>
                    <a:pt x="273354" y="181610"/>
                  </a:lnTo>
                  <a:lnTo>
                    <a:pt x="274383" y="184150"/>
                  </a:lnTo>
                  <a:lnTo>
                    <a:pt x="275805" y="182880"/>
                  </a:lnTo>
                  <a:lnTo>
                    <a:pt x="276834" y="184150"/>
                  </a:lnTo>
                  <a:lnTo>
                    <a:pt x="275374" y="189750"/>
                  </a:lnTo>
                  <a:lnTo>
                    <a:pt x="275285" y="190055"/>
                  </a:lnTo>
                  <a:lnTo>
                    <a:pt x="275170" y="190500"/>
                  </a:lnTo>
                  <a:lnTo>
                    <a:pt x="272059" y="193040"/>
                  </a:lnTo>
                  <a:lnTo>
                    <a:pt x="269278" y="195580"/>
                  </a:lnTo>
                  <a:lnTo>
                    <a:pt x="268617" y="199390"/>
                  </a:lnTo>
                  <a:lnTo>
                    <a:pt x="269849" y="201930"/>
                  </a:lnTo>
                  <a:lnTo>
                    <a:pt x="273138" y="204470"/>
                  </a:lnTo>
                  <a:lnTo>
                    <a:pt x="270281" y="208559"/>
                  </a:lnTo>
                  <a:lnTo>
                    <a:pt x="270281" y="256540"/>
                  </a:lnTo>
                  <a:lnTo>
                    <a:pt x="268376" y="262890"/>
                  </a:lnTo>
                  <a:lnTo>
                    <a:pt x="267411" y="265925"/>
                  </a:lnTo>
                  <a:lnTo>
                    <a:pt x="267093" y="265404"/>
                  </a:lnTo>
                  <a:lnTo>
                    <a:pt x="267093" y="266915"/>
                  </a:lnTo>
                  <a:lnTo>
                    <a:pt x="266750" y="267970"/>
                  </a:lnTo>
                  <a:lnTo>
                    <a:pt x="266725" y="266700"/>
                  </a:lnTo>
                  <a:lnTo>
                    <a:pt x="267093" y="266915"/>
                  </a:lnTo>
                  <a:lnTo>
                    <a:pt x="267093" y="265404"/>
                  </a:lnTo>
                  <a:lnTo>
                    <a:pt x="264795" y="261620"/>
                  </a:lnTo>
                  <a:lnTo>
                    <a:pt x="267690" y="257810"/>
                  </a:lnTo>
                  <a:lnTo>
                    <a:pt x="268643" y="256540"/>
                  </a:lnTo>
                  <a:lnTo>
                    <a:pt x="269430" y="257810"/>
                  </a:lnTo>
                  <a:lnTo>
                    <a:pt x="269913" y="256540"/>
                  </a:lnTo>
                  <a:lnTo>
                    <a:pt x="270281" y="256540"/>
                  </a:lnTo>
                  <a:lnTo>
                    <a:pt x="270281" y="208559"/>
                  </a:lnTo>
                  <a:lnTo>
                    <a:pt x="269582" y="209550"/>
                  </a:lnTo>
                  <a:lnTo>
                    <a:pt x="267004" y="207010"/>
                  </a:lnTo>
                  <a:lnTo>
                    <a:pt x="264477" y="213360"/>
                  </a:lnTo>
                  <a:lnTo>
                    <a:pt x="270268" y="212090"/>
                  </a:lnTo>
                  <a:lnTo>
                    <a:pt x="265836" y="218440"/>
                  </a:lnTo>
                  <a:lnTo>
                    <a:pt x="266547" y="218440"/>
                  </a:lnTo>
                  <a:lnTo>
                    <a:pt x="265391" y="222250"/>
                  </a:lnTo>
                  <a:lnTo>
                    <a:pt x="262369" y="222250"/>
                  </a:lnTo>
                  <a:lnTo>
                    <a:pt x="261124" y="227330"/>
                  </a:lnTo>
                  <a:lnTo>
                    <a:pt x="259118" y="241134"/>
                  </a:lnTo>
                  <a:lnTo>
                    <a:pt x="259118" y="245110"/>
                  </a:lnTo>
                  <a:lnTo>
                    <a:pt x="258521" y="247650"/>
                  </a:lnTo>
                  <a:lnTo>
                    <a:pt x="258737" y="246380"/>
                  </a:lnTo>
                  <a:lnTo>
                    <a:pt x="259118" y="245110"/>
                  </a:lnTo>
                  <a:lnTo>
                    <a:pt x="259118" y="241134"/>
                  </a:lnTo>
                  <a:lnTo>
                    <a:pt x="259092" y="241300"/>
                  </a:lnTo>
                  <a:lnTo>
                    <a:pt x="258483" y="244208"/>
                  </a:lnTo>
                  <a:lnTo>
                    <a:pt x="258483" y="254000"/>
                  </a:lnTo>
                  <a:lnTo>
                    <a:pt x="258127" y="255270"/>
                  </a:lnTo>
                  <a:lnTo>
                    <a:pt x="257771" y="254000"/>
                  </a:lnTo>
                  <a:lnTo>
                    <a:pt x="256565" y="256540"/>
                  </a:lnTo>
                  <a:lnTo>
                    <a:pt x="255422" y="257810"/>
                  </a:lnTo>
                  <a:lnTo>
                    <a:pt x="256870" y="254000"/>
                  </a:lnTo>
                  <a:lnTo>
                    <a:pt x="257771" y="254000"/>
                  </a:lnTo>
                  <a:lnTo>
                    <a:pt x="258483" y="254000"/>
                  </a:lnTo>
                  <a:lnTo>
                    <a:pt x="258483" y="244208"/>
                  </a:lnTo>
                  <a:lnTo>
                    <a:pt x="257759" y="247650"/>
                  </a:lnTo>
                  <a:lnTo>
                    <a:pt x="257073" y="246380"/>
                  </a:lnTo>
                  <a:lnTo>
                    <a:pt x="256641" y="245110"/>
                  </a:lnTo>
                  <a:lnTo>
                    <a:pt x="255181" y="246380"/>
                  </a:lnTo>
                  <a:lnTo>
                    <a:pt x="253161" y="255270"/>
                  </a:lnTo>
                  <a:lnTo>
                    <a:pt x="250190" y="264160"/>
                  </a:lnTo>
                  <a:lnTo>
                    <a:pt x="246672" y="271780"/>
                  </a:lnTo>
                  <a:lnTo>
                    <a:pt x="242989" y="280670"/>
                  </a:lnTo>
                  <a:lnTo>
                    <a:pt x="244182" y="284480"/>
                  </a:lnTo>
                  <a:lnTo>
                    <a:pt x="243878" y="285750"/>
                  </a:lnTo>
                  <a:lnTo>
                    <a:pt x="244221" y="288290"/>
                  </a:lnTo>
                  <a:lnTo>
                    <a:pt x="243687" y="290830"/>
                  </a:lnTo>
                  <a:lnTo>
                    <a:pt x="241909" y="290830"/>
                  </a:lnTo>
                  <a:lnTo>
                    <a:pt x="241630" y="288290"/>
                  </a:lnTo>
                  <a:lnTo>
                    <a:pt x="241287" y="294640"/>
                  </a:lnTo>
                  <a:lnTo>
                    <a:pt x="234924" y="317500"/>
                  </a:lnTo>
                  <a:lnTo>
                    <a:pt x="234670" y="316230"/>
                  </a:lnTo>
                  <a:lnTo>
                    <a:pt x="231889" y="321310"/>
                  </a:lnTo>
                  <a:lnTo>
                    <a:pt x="237578" y="323850"/>
                  </a:lnTo>
                  <a:lnTo>
                    <a:pt x="233680" y="328930"/>
                  </a:lnTo>
                  <a:lnTo>
                    <a:pt x="233553" y="327660"/>
                  </a:lnTo>
                  <a:lnTo>
                    <a:pt x="230276" y="337820"/>
                  </a:lnTo>
                  <a:lnTo>
                    <a:pt x="227380" y="346710"/>
                  </a:lnTo>
                  <a:lnTo>
                    <a:pt x="224155" y="356870"/>
                  </a:lnTo>
                  <a:lnTo>
                    <a:pt x="219875" y="364591"/>
                  </a:lnTo>
                  <a:lnTo>
                    <a:pt x="220065" y="364591"/>
                  </a:lnTo>
                  <a:lnTo>
                    <a:pt x="222846" y="367030"/>
                  </a:lnTo>
                  <a:lnTo>
                    <a:pt x="214541" y="375920"/>
                  </a:lnTo>
                  <a:lnTo>
                    <a:pt x="219125" y="378460"/>
                  </a:lnTo>
                  <a:lnTo>
                    <a:pt x="214515" y="384810"/>
                  </a:lnTo>
                  <a:lnTo>
                    <a:pt x="214401" y="383540"/>
                  </a:lnTo>
                  <a:lnTo>
                    <a:pt x="214274" y="382270"/>
                  </a:lnTo>
                  <a:lnTo>
                    <a:pt x="209550" y="392430"/>
                  </a:lnTo>
                  <a:lnTo>
                    <a:pt x="208495" y="394970"/>
                  </a:lnTo>
                  <a:lnTo>
                    <a:pt x="211315" y="397510"/>
                  </a:lnTo>
                  <a:lnTo>
                    <a:pt x="210794" y="401320"/>
                  </a:lnTo>
                  <a:lnTo>
                    <a:pt x="208241" y="400050"/>
                  </a:lnTo>
                  <a:lnTo>
                    <a:pt x="209486" y="406400"/>
                  </a:lnTo>
                  <a:lnTo>
                    <a:pt x="205714" y="407670"/>
                  </a:lnTo>
                  <a:lnTo>
                    <a:pt x="205397" y="410159"/>
                  </a:lnTo>
                  <a:lnTo>
                    <a:pt x="205930" y="410210"/>
                  </a:lnTo>
                  <a:lnTo>
                    <a:pt x="207352" y="408940"/>
                  </a:lnTo>
                  <a:lnTo>
                    <a:pt x="208026" y="408940"/>
                  </a:lnTo>
                  <a:lnTo>
                    <a:pt x="207657" y="414020"/>
                  </a:lnTo>
                  <a:lnTo>
                    <a:pt x="202577" y="420370"/>
                  </a:lnTo>
                  <a:lnTo>
                    <a:pt x="201244" y="420370"/>
                  </a:lnTo>
                  <a:lnTo>
                    <a:pt x="199948" y="431800"/>
                  </a:lnTo>
                  <a:lnTo>
                    <a:pt x="199872" y="432422"/>
                  </a:lnTo>
                  <a:lnTo>
                    <a:pt x="218516" y="432422"/>
                  </a:lnTo>
                  <a:lnTo>
                    <a:pt x="220357" y="429260"/>
                  </a:lnTo>
                  <a:lnTo>
                    <a:pt x="222923" y="419100"/>
                  </a:lnTo>
                  <a:lnTo>
                    <a:pt x="225082" y="410210"/>
                  </a:lnTo>
                  <a:lnTo>
                    <a:pt x="226072" y="408940"/>
                  </a:lnTo>
                  <a:lnTo>
                    <a:pt x="229031" y="405130"/>
                  </a:lnTo>
                  <a:lnTo>
                    <a:pt x="228752" y="401320"/>
                  </a:lnTo>
                  <a:lnTo>
                    <a:pt x="229755" y="398780"/>
                  </a:lnTo>
                  <a:lnTo>
                    <a:pt x="229654" y="397510"/>
                  </a:lnTo>
                  <a:lnTo>
                    <a:pt x="229565" y="396240"/>
                  </a:lnTo>
                  <a:lnTo>
                    <a:pt x="229463" y="394970"/>
                  </a:lnTo>
                  <a:lnTo>
                    <a:pt x="231749" y="396240"/>
                  </a:lnTo>
                  <a:lnTo>
                    <a:pt x="232270" y="394970"/>
                  </a:lnTo>
                  <a:lnTo>
                    <a:pt x="235953" y="386080"/>
                  </a:lnTo>
                  <a:lnTo>
                    <a:pt x="236232" y="384810"/>
                  </a:lnTo>
                  <a:lnTo>
                    <a:pt x="238150" y="375920"/>
                  </a:lnTo>
                  <a:lnTo>
                    <a:pt x="239255" y="378460"/>
                  </a:lnTo>
                  <a:lnTo>
                    <a:pt x="240106" y="375920"/>
                  </a:lnTo>
                  <a:lnTo>
                    <a:pt x="240957" y="373380"/>
                  </a:lnTo>
                  <a:lnTo>
                    <a:pt x="234505" y="369570"/>
                  </a:lnTo>
                  <a:lnTo>
                    <a:pt x="235800" y="365760"/>
                  </a:lnTo>
                  <a:lnTo>
                    <a:pt x="239356" y="364591"/>
                  </a:lnTo>
                  <a:lnTo>
                    <a:pt x="239649" y="364591"/>
                  </a:lnTo>
                  <a:lnTo>
                    <a:pt x="242125" y="358140"/>
                  </a:lnTo>
                  <a:lnTo>
                    <a:pt x="244843" y="351790"/>
                  </a:lnTo>
                  <a:lnTo>
                    <a:pt x="246976" y="345440"/>
                  </a:lnTo>
                  <a:lnTo>
                    <a:pt x="247091" y="344170"/>
                  </a:lnTo>
                  <a:lnTo>
                    <a:pt x="247192" y="342900"/>
                  </a:lnTo>
                  <a:lnTo>
                    <a:pt x="247307" y="341630"/>
                  </a:lnTo>
                  <a:lnTo>
                    <a:pt x="247421" y="340360"/>
                  </a:lnTo>
                  <a:lnTo>
                    <a:pt x="247535" y="339090"/>
                  </a:lnTo>
                  <a:lnTo>
                    <a:pt x="247637" y="337820"/>
                  </a:lnTo>
                  <a:lnTo>
                    <a:pt x="249034" y="339090"/>
                  </a:lnTo>
                  <a:lnTo>
                    <a:pt x="248729" y="340360"/>
                  </a:lnTo>
                  <a:lnTo>
                    <a:pt x="249643" y="337820"/>
                  </a:lnTo>
                  <a:lnTo>
                    <a:pt x="250088" y="336550"/>
                  </a:lnTo>
                  <a:lnTo>
                    <a:pt x="254025" y="328930"/>
                  </a:lnTo>
                  <a:lnTo>
                    <a:pt x="255346" y="326390"/>
                  </a:lnTo>
                  <a:lnTo>
                    <a:pt x="255993" y="325120"/>
                  </a:lnTo>
                  <a:lnTo>
                    <a:pt x="253911" y="325120"/>
                  </a:lnTo>
                  <a:lnTo>
                    <a:pt x="253936" y="317500"/>
                  </a:lnTo>
                  <a:lnTo>
                    <a:pt x="253961" y="311238"/>
                  </a:lnTo>
                  <a:lnTo>
                    <a:pt x="254114" y="311238"/>
                  </a:lnTo>
                  <a:lnTo>
                    <a:pt x="256019" y="312420"/>
                  </a:lnTo>
                  <a:lnTo>
                    <a:pt x="255625" y="311238"/>
                  </a:lnTo>
                  <a:lnTo>
                    <a:pt x="254330" y="307340"/>
                  </a:lnTo>
                  <a:lnTo>
                    <a:pt x="253568" y="307340"/>
                  </a:lnTo>
                  <a:lnTo>
                    <a:pt x="254482" y="300990"/>
                  </a:lnTo>
                  <a:lnTo>
                    <a:pt x="255181" y="299720"/>
                  </a:lnTo>
                  <a:lnTo>
                    <a:pt x="256819" y="299720"/>
                  </a:lnTo>
                  <a:lnTo>
                    <a:pt x="258089" y="297180"/>
                  </a:lnTo>
                  <a:lnTo>
                    <a:pt x="254444" y="297180"/>
                  </a:lnTo>
                  <a:lnTo>
                    <a:pt x="257302" y="292100"/>
                  </a:lnTo>
                  <a:lnTo>
                    <a:pt x="258140" y="294640"/>
                  </a:lnTo>
                  <a:lnTo>
                    <a:pt x="259194" y="292100"/>
                  </a:lnTo>
                  <a:lnTo>
                    <a:pt x="259715" y="290830"/>
                  </a:lnTo>
                  <a:lnTo>
                    <a:pt x="258826" y="290830"/>
                  </a:lnTo>
                  <a:lnTo>
                    <a:pt x="257898" y="287020"/>
                  </a:lnTo>
                  <a:lnTo>
                    <a:pt x="257848" y="284480"/>
                  </a:lnTo>
                  <a:lnTo>
                    <a:pt x="261124" y="279400"/>
                  </a:lnTo>
                  <a:lnTo>
                    <a:pt x="263385" y="279400"/>
                  </a:lnTo>
                  <a:lnTo>
                    <a:pt x="262318" y="278130"/>
                  </a:lnTo>
                  <a:lnTo>
                    <a:pt x="261404" y="275590"/>
                  </a:lnTo>
                  <a:lnTo>
                    <a:pt x="262813" y="271780"/>
                  </a:lnTo>
                  <a:lnTo>
                    <a:pt x="263702" y="271780"/>
                  </a:lnTo>
                  <a:lnTo>
                    <a:pt x="263893" y="273050"/>
                  </a:lnTo>
                  <a:lnTo>
                    <a:pt x="263982" y="274320"/>
                  </a:lnTo>
                  <a:lnTo>
                    <a:pt x="265277" y="271780"/>
                  </a:lnTo>
                  <a:lnTo>
                    <a:pt x="267220" y="267970"/>
                  </a:lnTo>
                  <a:lnTo>
                    <a:pt x="267601" y="267220"/>
                  </a:lnTo>
                  <a:lnTo>
                    <a:pt x="268820" y="267970"/>
                  </a:lnTo>
                  <a:lnTo>
                    <a:pt x="270700" y="262890"/>
                  </a:lnTo>
                  <a:lnTo>
                    <a:pt x="272415" y="267970"/>
                  </a:lnTo>
                  <a:lnTo>
                    <a:pt x="272326" y="266700"/>
                  </a:lnTo>
                  <a:lnTo>
                    <a:pt x="272224" y="265430"/>
                  </a:lnTo>
                  <a:lnTo>
                    <a:pt x="272122" y="264160"/>
                  </a:lnTo>
                  <a:lnTo>
                    <a:pt x="272034" y="262890"/>
                  </a:lnTo>
                  <a:lnTo>
                    <a:pt x="270865" y="256540"/>
                  </a:lnTo>
                  <a:lnTo>
                    <a:pt x="270637" y="255270"/>
                  </a:lnTo>
                  <a:lnTo>
                    <a:pt x="271449" y="254000"/>
                  </a:lnTo>
                  <a:lnTo>
                    <a:pt x="273088" y="251460"/>
                  </a:lnTo>
                  <a:lnTo>
                    <a:pt x="273634" y="250190"/>
                  </a:lnTo>
                  <a:lnTo>
                    <a:pt x="274015" y="250190"/>
                  </a:lnTo>
                  <a:lnTo>
                    <a:pt x="274091" y="251460"/>
                  </a:lnTo>
                  <a:lnTo>
                    <a:pt x="274650" y="250190"/>
                  </a:lnTo>
                  <a:lnTo>
                    <a:pt x="274675" y="247650"/>
                  </a:lnTo>
                  <a:lnTo>
                    <a:pt x="275501" y="246380"/>
                  </a:lnTo>
                  <a:lnTo>
                    <a:pt x="276034" y="245110"/>
                  </a:lnTo>
                  <a:lnTo>
                    <a:pt x="276517" y="243840"/>
                  </a:lnTo>
                  <a:lnTo>
                    <a:pt x="276707" y="243840"/>
                  </a:lnTo>
                  <a:lnTo>
                    <a:pt x="277291" y="240030"/>
                  </a:lnTo>
                  <a:lnTo>
                    <a:pt x="277469" y="240030"/>
                  </a:lnTo>
                  <a:lnTo>
                    <a:pt x="277825" y="241300"/>
                  </a:lnTo>
                  <a:lnTo>
                    <a:pt x="278041" y="241300"/>
                  </a:lnTo>
                  <a:lnTo>
                    <a:pt x="277876" y="242570"/>
                  </a:lnTo>
                  <a:lnTo>
                    <a:pt x="277241" y="243840"/>
                  </a:lnTo>
                  <a:lnTo>
                    <a:pt x="278434" y="243840"/>
                  </a:lnTo>
                  <a:lnTo>
                    <a:pt x="278993" y="240030"/>
                  </a:lnTo>
                  <a:lnTo>
                    <a:pt x="279184" y="238760"/>
                  </a:lnTo>
                  <a:lnTo>
                    <a:pt x="280022" y="236220"/>
                  </a:lnTo>
                  <a:lnTo>
                    <a:pt x="277647" y="236220"/>
                  </a:lnTo>
                  <a:lnTo>
                    <a:pt x="278993" y="232410"/>
                  </a:lnTo>
                  <a:lnTo>
                    <a:pt x="276174" y="234950"/>
                  </a:lnTo>
                  <a:lnTo>
                    <a:pt x="276453" y="234950"/>
                  </a:lnTo>
                  <a:lnTo>
                    <a:pt x="276313" y="236220"/>
                  </a:lnTo>
                  <a:lnTo>
                    <a:pt x="275907" y="237490"/>
                  </a:lnTo>
                  <a:lnTo>
                    <a:pt x="275742" y="238760"/>
                  </a:lnTo>
                  <a:lnTo>
                    <a:pt x="275221" y="240030"/>
                  </a:lnTo>
                  <a:lnTo>
                    <a:pt x="273977" y="243840"/>
                  </a:lnTo>
                  <a:lnTo>
                    <a:pt x="273392" y="242570"/>
                  </a:lnTo>
                  <a:lnTo>
                    <a:pt x="273024" y="240030"/>
                  </a:lnTo>
                  <a:lnTo>
                    <a:pt x="275132" y="237490"/>
                  </a:lnTo>
                  <a:lnTo>
                    <a:pt x="274027" y="236220"/>
                  </a:lnTo>
                  <a:lnTo>
                    <a:pt x="272935" y="233680"/>
                  </a:lnTo>
                  <a:lnTo>
                    <a:pt x="272453" y="232410"/>
                  </a:lnTo>
                  <a:lnTo>
                    <a:pt x="276694" y="229870"/>
                  </a:lnTo>
                  <a:lnTo>
                    <a:pt x="280390" y="224790"/>
                  </a:lnTo>
                  <a:lnTo>
                    <a:pt x="282663" y="223520"/>
                  </a:lnTo>
                  <a:lnTo>
                    <a:pt x="283641" y="215900"/>
                  </a:lnTo>
                  <a:lnTo>
                    <a:pt x="284975" y="212090"/>
                  </a:lnTo>
                  <a:lnTo>
                    <a:pt x="285851" y="209550"/>
                  </a:lnTo>
                  <a:lnTo>
                    <a:pt x="287185" y="205740"/>
                  </a:lnTo>
                  <a:lnTo>
                    <a:pt x="284276" y="200660"/>
                  </a:lnTo>
                  <a:lnTo>
                    <a:pt x="284378" y="198120"/>
                  </a:lnTo>
                  <a:lnTo>
                    <a:pt x="286270" y="198120"/>
                  </a:lnTo>
                  <a:lnTo>
                    <a:pt x="287362" y="196608"/>
                  </a:lnTo>
                  <a:lnTo>
                    <a:pt x="287655" y="195580"/>
                  </a:lnTo>
                  <a:lnTo>
                    <a:pt x="289788" y="190055"/>
                  </a:lnTo>
                  <a:lnTo>
                    <a:pt x="289826" y="189750"/>
                  </a:lnTo>
                  <a:lnTo>
                    <a:pt x="290309" y="187960"/>
                  </a:lnTo>
                  <a:lnTo>
                    <a:pt x="289902" y="189750"/>
                  </a:lnTo>
                  <a:lnTo>
                    <a:pt x="290576" y="187960"/>
                  </a:lnTo>
                  <a:lnTo>
                    <a:pt x="290334" y="187858"/>
                  </a:lnTo>
                  <a:lnTo>
                    <a:pt x="291477" y="182880"/>
                  </a:lnTo>
                  <a:lnTo>
                    <a:pt x="292100" y="184150"/>
                  </a:lnTo>
                  <a:lnTo>
                    <a:pt x="292608" y="182880"/>
                  </a:lnTo>
                  <a:lnTo>
                    <a:pt x="293103" y="181610"/>
                  </a:lnTo>
                  <a:lnTo>
                    <a:pt x="295097" y="176530"/>
                  </a:lnTo>
                  <a:lnTo>
                    <a:pt x="296087" y="173990"/>
                  </a:lnTo>
                  <a:lnTo>
                    <a:pt x="296164" y="172720"/>
                  </a:lnTo>
                  <a:lnTo>
                    <a:pt x="296240" y="171450"/>
                  </a:lnTo>
                  <a:lnTo>
                    <a:pt x="296316" y="170180"/>
                  </a:lnTo>
                  <a:lnTo>
                    <a:pt x="296443" y="168097"/>
                  </a:lnTo>
                  <a:lnTo>
                    <a:pt x="296468" y="167640"/>
                  </a:lnTo>
                  <a:lnTo>
                    <a:pt x="296545" y="166370"/>
                  </a:lnTo>
                  <a:lnTo>
                    <a:pt x="296608" y="165100"/>
                  </a:lnTo>
                  <a:lnTo>
                    <a:pt x="296672" y="164007"/>
                  </a:lnTo>
                  <a:lnTo>
                    <a:pt x="297281" y="157480"/>
                  </a:lnTo>
                  <a:lnTo>
                    <a:pt x="297395" y="156210"/>
                  </a:lnTo>
                  <a:lnTo>
                    <a:pt x="297510" y="154940"/>
                  </a:lnTo>
                  <a:lnTo>
                    <a:pt x="297637" y="153670"/>
                  </a:lnTo>
                  <a:lnTo>
                    <a:pt x="302044" y="144780"/>
                  </a:lnTo>
                  <a:lnTo>
                    <a:pt x="302666" y="143510"/>
                  </a:lnTo>
                  <a:lnTo>
                    <a:pt x="301599" y="144780"/>
                  </a:lnTo>
                  <a:lnTo>
                    <a:pt x="301028" y="144780"/>
                  </a:lnTo>
                  <a:lnTo>
                    <a:pt x="305168" y="133350"/>
                  </a:lnTo>
                  <a:lnTo>
                    <a:pt x="306082" y="130810"/>
                  </a:lnTo>
                  <a:lnTo>
                    <a:pt x="308140" y="123190"/>
                  </a:lnTo>
                  <a:lnTo>
                    <a:pt x="309854" y="116840"/>
                  </a:lnTo>
                  <a:lnTo>
                    <a:pt x="313893" y="102870"/>
                  </a:lnTo>
                  <a:lnTo>
                    <a:pt x="319278" y="90170"/>
                  </a:lnTo>
                  <a:lnTo>
                    <a:pt x="319824" y="88900"/>
                  </a:lnTo>
                  <a:lnTo>
                    <a:pt x="322262" y="83820"/>
                  </a:lnTo>
                  <a:lnTo>
                    <a:pt x="320497" y="83820"/>
                  </a:lnTo>
                  <a:lnTo>
                    <a:pt x="319989" y="80010"/>
                  </a:lnTo>
                  <a:lnTo>
                    <a:pt x="322808" y="78740"/>
                  </a:lnTo>
                  <a:lnTo>
                    <a:pt x="321576" y="72390"/>
                  </a:lnTo>
                  <a:lnTo>
                    <a:pt x="321691" y="68580"/>
                  </a:lnTo>
                  <a:lnTo>
                    <a:pt x="321805" y="64770"/>
                  </a:lnTo>
                  <a:lnTo>
                    <a:pt x="325094" y="63500"/>
                  </a:lnTo>
                  <a:lnTo>
                    <a:pt x="331673" y="60960"/>
                  </a:lnTo>
                  <a:close/>
                </a:path>
                <a:path w="607694" h="566420">
                  <a:moveTo>
                    <a:pt x="332536" y="40665"/>
                  </a:moveTo>
                  <a:lnTo>
                    <a:pt x="331317" y="39370"/>
                  </a:lnTo>
                  <a:lnTo>
                    <a:pt x="319786" y="39370"/>
                  </a:lnTo>
                  <a:lnTo>
                    <a:pt x="318681" y="39370"/>
                  </a:lnTo>
                  <a:lnTo>
                    <a:pt x="318414" y="39370"/>
                  </a:lnTo>
                  <a:lnTo>
                    <a:pt x="318414" y="40830"/>
                  </a:lnTo>
                  <a:lnTo>
                    <a:pt x="316445" y="44450"/>
                  </a:lnTo>
                  <a:lnTo>
                    <a:pt x="318033" y="46990"/>
                  </a:lnTo>
                  <a:lnTo>
                    <a:pt x="315048" y="49530"/>
                  </a:lnTo>
                  <a:lnTo>
                    <a:pt x="315582" y="54610"/>
                  </a:lnTo>
                  <a:lnTo>
                    <a:pt x="331038" y="54610"/>
                  </a:lnTo>
                  <a:lnTo>
                    <a:pt x="330644" y="50800"/>
                  </a:lnTo>
                  <a:lnTo>
                    <a:pt x="328612" y="50800"/>
                  </a:lnTo>
                  <a:lnTo>
                    <a:pt x="329984" y="48260"/>
                  </a:lnTo>
                  <a:lnTo>
                    <a:pt x="330936" y="40830"/>
                  </a:lnTo>
                  <a:lnTo>
                    <a:pt x="330962" y="40665"/>
                  </a:lnTo>
                  <a:lnTo>
                    <a:pt x="332536" y="40665"/>
                  </a:lnTo>
                  <a:close/>
                </a:path>
                <a:path w="607694" h="566420">
                  <a:moveTo>
                    <a:pt x="338162" y="132321"/>
                  </a:moveTo>
                  <a:lnTo>
                    <a:pt x="337769" y="132689"/>
                  </a:lnTo>
                  <a:lnTo>
                    <a:pt x="337502" y="133108"/>
                  </a:lnTo>
                  <a:lnTo>
                    <a:pt x="337616" y="133438"/>
                  </a:lnTo>
                  <a:lnTo>
                    <a:pt x="338162" y="132321"/>
                  </a:lnTo>
                  <a:close/>
                </a:path>
                <a:path w="607694" h="566420">
                  <a:moveTo>
                    <a:pt x="338658" y="11772"/>
                  </a:moveTo>
                  <a:lnTo>
                    <a:pt x="337489" y="10553"/>
                  </a:lnTo>
                  <a:lnTo>
                    <a:pt x="337413" y="11239"/>
                  </a:lnTo>
                  <a:lnTo>
                    <a:pt x="337820" y="11442"/>
                  </a:lnTo>
                  <a:lnTo>
                    <a:pt x="338239" y="11658"/>
                  </a:lnTo>
                  <a:lnTo>
                    <a:pt x="338658" y="11772"/>
                  </a:lnTo>
                  <a:close/>
                </a:path>
                <a:path w="607694" h="566420">
                  <a:moveTo>
                    <a:pt x="342887" y="19050"/>
                  </a:moveTo>
                  <a:lnTo>
                    <a:pt x="342480" y="16598"/>
                  </a:lnTo>
                  <a:lnTo>
                    <a:pt x="342379" y="15913"/>
                  </a:lnTo>
                  <a:lnTo>
                    <a:pt x="342277" y="15341"/>
                  </a:lnTo>
                  <a:lnTo>
                    <a:pt x="341630" y="11430"/>
                  </a:lnTo>
                  <a:lnTo>
                    <a:pt x="340360" y="12700"/>
                  </a:lnTo>
                  <a:lnTo>
                    <a:pt x="339852" y="13970"/>
                  </a:lnTo>
                  <a:lnTo>
                    <a:pt x="338302" y="15341"/>
                  </a:lnTo>
                  <a:lnTo>
                    <a:pt x="337654" y="15341"/>
                  </a:lnTo>
                  <a:lnTo>
                    <a:pt x="337223" y="13703"/>
                  </a:lnTo>
                  <a:lnTo>
                    <a:pt x="337312" y="12700"/>
                  </a:lnTo>
                  <a:lnTo>
                    <a:pt x="337413" y="11430"/>
                  </a:lnTo>
                  <a:lnTo>
                    <a:pt x="333781" y="10160"/>
                  </a:lnTo>
                  <a:lnTo>
                    <a:pt x="330796" y="6540"/>
                  </a:lnTo>
                  <a:lnTo>
                    <a:pt x="330669" y="6400"/>
                  </a:lnTo>
                  <a:lnTo>
                    <a:pt x="330492" y="6540"/>
                  </a:lnTo>
                  <a:lnTo>
                    <a:pt x="327545" y="10934"/>
                  </a:lnTo>
                  <a:lnTo>
                    <a:pt x="326339" y="10896"/>
                  </a:lnTo>
                  <a:lnTo>
                    <a:pt x="322757" y="12700"/>
                  </a:lnTo>
                  <a:lnTo>
                    <a:pt x="321983" y="12090"/>
                  </a:lnTo>
                  <a:lnTo>
                    <a:pt x="322732" y="11341"/>
                  </a:lnTo>
                  <a:lnTo>
                    <a:pt x="322910" y="10820"/>
                  </a:lnTo>
                  <a:lnTo>
                    <a:pt x="320471" y="12192"/>
                  </a:lnTo>
                  <a:lnTo>
                    <a:pt x="317639" y="14617"/>
                  </a:lnTo>
                  <a:lnTo>
                    <a:pt x="319239" y="17221"/>
                  </a:lnTo>
                  <a:lnTo>
                    <a:pt x="321652" y="14490"/>
                  </a:lnTo>
                  <a:lnTo>
                    <a:pt x="322237" y="15621"/>
                  </a:lnTo>
                  <a:lnTo>
                    <a:pt x="324853" y="12382"/>
                  </a:lnTo>
                  <a:lnTo>
                    <a:pt x="326783" y="12077"/>
                  </a:lnTo>
                  <a:lnTo>
                    <a:pt x="325513" y="13970"/>
                  </a:lnTo>
                  <a:lnTo>
                    <a:pt x="326161" y="20320"/>
                  </a:lnTo>
                  <a:lnTo>
                    <a:pt x="323773" y="21590"/>
                  </a:lnTo>
                  <a:lnTo>
                    <a:pt x="324015" y="22860"/>
                  </a:lnTo>
                  <a:lnTo>
                    <a:pt x="322897" y="22860"/>
                  </a:lnTo>
                  <a:lnTo>
                    <a:pt x="321970" y="24130"/>
                  </a:lnTo>
                  <a:lnTo>
                    <a:pt x="321271" y="25400"/>
                  </a:lnTo>
                  <a:lnTo>
                    <a:pt x="322846" y="30480"/>
                  </a:lnTo>
                  <a:lnTo>
                    <a:pt x="322935" y="30759"/>
                  </a:lnTo>
                  <a:lnTo>
                    <a:pt x="323176" y="30480"/>
                  </a:lnTo>
                  <a:lnTo>
                    <a:pt x="323138" y="31394"/>
                  </a:lnTo>
                  <a:lnTo>
                    <a:pt x="322935" y="30759"/>
                  </a:lnTo>
                  <a:lnTo>
                    <a:pt x="322122" y="31750"/>
                  </a:lnTo>
                  <a:lnTo>
                    <a:pt x="323126" y="31750"/>
                  </a:lnTo>
                  <a:lnTo>
                    <a:pt x="322999" y="34290"/>
                  </a:lnTo>
                  <a:lnTo>
                    <a:pt x="320446" y="36830"/>
                  </a:lnTo>
                  <a:lnTo>
                    <a:pt x="319265" y="35560"/>
                  </a:lnTo>
                  <a:lnTo>
                    <a:pt x="319608" y="38100"/>
                  </a:lnTo>
                  <a:lnTo>
                    <a:pt x="332600" y="38100"/>
                  </a:lnTo>
                  <a:lnTo>
                    <a:pt x="333921" y="39370"/>
                  </a:lnTo>
                  <a:lnTo>
                    <a:pt x="333971" y="38100"/>
                  </a:lnTo>
                  <a:lnTo>
                    <a:pt x="334022" y="36830"/>
                  </a:lnTo>
                  <a:lnTo>
                    <a:pt x="334111" y="34290"/>
                  </a:lnTo>
                  <a:lnTo>
                    <a:pt x="334238" y="30759"/>
                  </a:lnTo>
                  <a:lnTo>
                    <a:pt x="334251" y="30480"/>
                  </a:lnTo>
                  <a:lnTo>
                    <a:pt x="334289" y="29210"/>
                  </a:lnTo>
                  <a:lnTo>
                    <a:pt x="336334" y="26670"/>
                  </a:lnTo>
                  <a:lnTo>
                    <a:pt x="340118" y="26670"/>
                  </a:lnTo>
                  <a:lnTo>
                    <a:pt x="342303" y="22860"/>
                  </a:lnTo>
                  <a:lnTo>
                    <a:pt x="342887" y="19050"/>
                  </a:lnTo>
                  <a:close/>
                </a:path>
                <a:path w="607694" h="566420">
                  <a:moveTo>
                    <a:pt x="346824" y="113461"/>
                  </a:moveTo>
                  <a:lnTo>
                    <a:pt x="346659" y="113004"/>
                  </a:lnTo>
                  <a:lnTo>
                    <a:pt x="346430" y="112890"/>
                  </a:lnTo>
                  <a:lnTo>
                    <a:pt x="346354" y="113779"/>
                  </a:lnTo>
                  <a:lnTo>
                    <a:pt x="346329" y="114503"/>
                  </a:lnTo>
                  <a:lnTo>
                    <a:pt x="346621" y="114376"/>
                  </a:lnTo>
                  <a:lnTo>
                    <a:pt x="346824" y="113461"/>
                  </a:lnTo>
                  <a:close/>
                </a:path>
                <a:path w="607694" h="566420">
                  <a:moveTo>
                    <a:pt x="395579" y="6400"/>
                  </a:moveTo>
                  <a:lnTo>
                    <a:pt x="393928" y="5956"/>
                  </a:lnTo>
                  <a:lnTo>
                    <a:pt x="391718" y="5511"/>
                  </a:lnTo>
                  <a:lnTo>
                    <a:pt x="391477" y="6426"/>
                  </a:lnTo>
                  <a:lnTo>
                    <a:pt x="394208" y="6184"/>
                  </a:lnTo>
                  <a:lnTo>
                    <a:pt x="395579" y="6400"/>
                  </a:lnTo>
                  <a:close/>
                </a:path>
                <a:path w="607694" h="566420">
                  <a:moveTo>
                    <a:pt x="396849" y="6731"/>
                  </a:moveTo>
                  <a:lnTo>
                    <a:pt x="396506" y="6540"/>
                  </a:lnTo>
                  <a:lnTo>
                    <a:pt x="396074" y="6451"/>
                  </a:lnTo>
                  <a:lnTo>
                    <a:pt x="395579" y="6400"/>
                  </a:lnTo>
                  <a:lnTo>
                    <a:pt x="396849" y="6731"/>
                  </a:lnTo>
                  <a:close/>
                </a:path>
                <a:path w="607694" h="566420">
                  <a:moveTo>
                    <a:pt x="419849" y="3581"/>
                  </a:moveTo>
                  <a:lnTo>
                    <a:pt x="419773" y="3225"/>
                  </a:lnTo>
                  <a:lnTo>
                    <a:pt x="419633" y="2908"/>
                  </a:lnTo>
                  <a:lnTo>
                    <a:pt x="419468" y="2717"/>
                  </a:lnTo>
                  <a:lnTo>
                    <a:pt x="419468" y="3022"/>
                  </a:lnTo>
                  <a:lnTo>
                    <a:pt x="419620" y="3302"/>
                  </a:lnTo>
                  <a:lnTo>
                    <a:pt x="419849" y="3581"/>
                  </a:lnTo>
                  <a:close/>
                </a:path>
                <a:path w="607694" h="566420">
                  <a:moveTo>
                    <a:pt x="451243" y="2946"/>
                  </a:moveTo>
                  <a:lnTo>
                    <a:pt x="449427" y="4102"/>
                  </a:lnTo>
                  <a:lnTo>
                    <a:pt x="450418" y="4102"/>
                  </a:lnTo>
                  <a:lnTo>
                    <a:pt x="450710" y="3771"/>
                  </a:lnTo>
                  <a:lnTo>
                    <a:pt x="450989" y="3390"/>
                  </a:lnTo>
                  <a:lnTo>
                    <a:pt x="451243" y="2946"/>
                  </a:lnTo>
                  <a:close/>
                </a:path>
                <a:path w="607694" h="566420">
                  <a:moveTo>
                    <a:pt x="491185" y="4914"/>
                  </a:moveTo>
                  <a:lnTo>
                    <a:pt x="491058" y="4368"/>
                  </a:lnTo>
                  <a:lnTo>
                    <a:pt x="490753" y="3670"/>
                  </a:lnTo>
                  <a:lnTo>
                    <a:pt x="489813" y="3556"/>
                  </a:lnTo>
                  <a:lnTo>
                    <a:pt x="489496" y="5969"/>
                  </a:lnTo>
                  <a:lnTo>
                    <a:pt x="489140" y="7023"/>
                  </a:lnTo>
                  <a:lnTo>
                    <a:pt x="489661" y="6032"/>
                  </a:lnTo>
                  <a:lnTo>
                    <a:pt x="490347" y="5562"/>
                  </a:lnTo>
                  <a:lnTo>
                    <a:pt x="491172" y="5372"/>
                  </a:lnTo>
                  <a:lnTo>
                    <a:pt x="491185" y="4914"/>
                  </a:lnTo>
                  <a:close/>
                </a:path>
                <a:path w="607694" h="566420">
                  <a:moveTo>
                    <a:pt x="509460" y="124358"/>
                  </a:moveTo>
                  <a:lnTo>
                    <a:pt x="505853" y="129514"/>
                  </a:lnTo>
                  <a:lnTo>
                    <a:pt x="506857" y="129298"/>
                  </a:lnTo>
                  <a:lnTo>
                    <a:pt x="507746" y="129349"/>
                  </a:lnTo>
                  <a:lnTo>
                    <a:pt x="508558" y="129489"/>
                  </a:lnTo>
                  <a:lnTo>
                    <a:pt x="506869" y="128905"/>
                  </a:lnTo>
                  <a:lnTo>
                    <a:pt x="509460" y="124358"/>
                  </a:lnTo>
                  <a:close/>
                </a:path>
                <a:path w="607694" h="566420">
                  <a:moveTo>
                    <a:pt x="556920" y="7721"/>
                  </a:moveTo>
                  <a:lnTo>
                    <a:pt x="556628" y="7772"/>
                  </a:lnTo>
                  <a:lnTo>
                    <a:pt x="556272" y="7899"/>
                  </a:lnTo>
                  <a:lnTo>
                    <a:pt x="556920" y="7721"/>
                  </a:lnTo>
                  <a:close/>
                </a:path>
                <a:path w="607694" h="566420">
                  <a:moveTo>
                    <a:pt x="564464" y="17348"/>
                  </a:moveTo>
                  <a:lnTo>
                    <a:pt x="563905" y="17373"/>
                  </a:lnTo>
                  <a:lnTo>
                    <a:pt x="563346" y="17399"/>
                  </a:lnTo>
                  <a:lnTo>
                    <a:pt x="562762" y="17373"/>
                  </a:lnTo>
                  <a:lnTo>
                    <a:pt x="563537" y="17449"/>
                  </a:lnTo>
                  <a:lnTo>
                    <a:pt x="564070" y="17437"/>
                  </a:lnTo>
                  <a:lnTo>
                    <a:pt x="564464" y="17348"/>
                  </a:lnTo>
                  <a:close/>
                </a:path>
                <a:path w="607694" h="566420">
                  <a:moveTo>
                    <a:pt x="567296" y="16916"/>
                  </a:moveTo>
                  <a:lnTo>
                    <a:pt x="566750" y="17030"/>
                  </a:lnTo>
                  <a:lnTo>
                    <a:pt x="566204" y="17145"/>
                  </a:lnTo>
                  <a:lnTo>
                    <a:pt x="565645" y="17221"/>
                  </a:lnTo>
                  <a:lnTo>
                    <a:pt x="565746" y="16865"/>
                  </a:lnTo>
                  <a:lnTo>
                    <a:pt x="565759" y="16522"/>
                  </a:lnTo>
                  <a:lnTo>
                    <a:pt x="565518" y="16306"/>
                  </a:lnTo>
                  <a:lnTo>
                    <a:pt x="565302" y="16916"/>
                  </a:lnTo>
                  <a:lnTo>
                    <a:pt x="564997" y="17221"/>
                  </a:lnTo>
                  <a:lnTo>
                    <a:pt x="564464" y="17348"/>
                  </a:lnTo>
                  <a:lnTo>
                    <a:pt x="564870" y="17322"/>
                  </a:lnTo>
                  <a:lnTo>
                    <a:pt x="565264" y="17272"/>
                  </a:lnTo>
                  <a:lnTo>
                    <a:pt x="565619" y="17233"/>
                  </a:lnTo>
                  <a:lnTo>
                    <a:pt x="565607" y="17373"/>
                  </a:lnTo>
                  <a:lnTo>
                    <a:pt x="565581" y="17500"/>
                  </a:lnTo>
                  <a:lnTo>
                    <a:pt x="565531" y="17665"/>
                  </a:lnTo>
                  <a:lnTo>
                    <a:pt x="566216" y="17526"/>
                  </a:lnTo>
                  <a:lnTo>
                    <a:pt x="566788" y="17259"/>
                  </a:lnTo>
                  <a:lnTo>
                    <a:pt x="567296" y="16916"/>
                  </a:lnTo>
                  <a:close/>
                </a:path>
                <a:path w="607694" h="566420">
                  <a:moveTo>
                    <a:pt x="569112" y="42468"/>
                  </a:moveTo>
                  <a:lnTo>
                    <a:pt x="569048" y="42138"/>
                  </a:lnTo>
                  <a:lnTo>
                    <a:pt x="568960" y="41973"/>
                  </a:lnTo>
                  <a:lnTo>
                    <a:pt x="568756" y="42227"/>
                  </a:lnTo>
                  <a:lnTo>
                    <a:pt x="568985" y="42379"/>
                  </a:lnTo>
                  <a:lnTo>
                    <a:pt x="569112" y="42468"/>
                  </a:lnTo>
                  <a:close/>
                </a:path>
                <a:path w="607694" h="566420">
                  <a:moveTo>
                    <a:pt x="601992" y="13182"/>
                  </a:moveTo>
                  <a:lnTo>
                    <a:pt x="599363" y="10985"/>
                  </a:lnTo>
                  <a:lnTo>
                    <a:pt x="596049" y="10896"/>
                  </a:lnTo>
                  <a:lnTo>
                    <a:pt x="592569" y="12700"/>
                  </a:lnTo>
                  <a:lnTo>
                    <a:pt x="591820" y="12090"/>
                  </a:lnTo>
                  <a:lnTo>
                    <a:pt x="592543" y="11341"/>
                  </a:lnTo>
                  <a:lnTo>
                    <a:pt x="592721" y="10820"/>
                  </a:lnTo>
                  <a:lnTo>
                    <a:pt x="590346" y="12192"/>
                  </a:lnTo>
                  <a:lnTo>
                    <a:pt x="587603" y="14617"/>
                  </a:lnTo>
                  <a:lnTo>
                    <a:pt x="589140" y="17221"/>
                  </a:lnTo>
                  <a:lnTo>
                    <a:pt x="591489" y="14490"/>
                  </a:lnTo>
                  <a:lnTo>
                    <a:pt x="592061" y="15621"/>
                  </a:lnTo>
                  <a:lnTo>
                    <a:pt x="594588" y="12382"/>
                  </a:lnTo>
                  <a:lnTo>
                    <a:pt x="596607" y="12052"/>
                  </a:lnTo>
                  <a:lnTo>
                    <a:pt x="598106" y="13296"/>
                  </a:lnTo>
                  <a:lnTo>
                    <a:pt x="597776" y="14338"/>
                  </a:lnTo>
                  <a:lnTo>
                    <a:pt x="598487" y="13601"/>
                  </a:lnTo>
                  <a:lnTo>
                    <a:pt x="600900" y="14960"/>
                  </a:lnTo>
                  <a:lnTo>
                    <a:pt x="601992" y="13182"/>
                  </a:lnTo>
                  <a:close/>
                </a:path>
                <a:path w="607694" h="566420">
                  <a:moveTo>
                    <a:pt x="607021" y="15341"/>
                  </a:moveTo>
                  <a:lnTo>
                    <a:pt x="606602" y="13665"/>
                  </a:lnTo>
                  <a:lnTo>
                    <a:pt x="604583" y="13995"/>
                  </a:lnTo>
                  <a:lnTo>
                    <a:pt x="603148" y="16827"/>
                  </a:lnTo>
                  <a:lnTo>
                    <a:pt x="606285" y="16078"/>
                  </a:lnTo>
                  <a:lnTo>
                    <a:pt x="607021" y="15341"/>
                  </a:lnTo>
                  <a:close/>
                </a:path>
                <a:path w="607694" h="566420">
                  <a:moveTo>
                    <a:pt x="607491" y="12268"/>
                  </a:moveTo>
                  <a:lnTo>
                    <a:pt x="606780" y="10744"/>
                  </a:lnTo>
                  <a:lnTo>
                    <a:pt x="606488" y="11353"/>
                  </a:lnTo>
                  <a:lnTo>
                    <a:pt x="606818" y="11684"/>
                  </a:lnTo>
                  <a:lnTo>
                    <a:pt x="607136" y="12014"/>
                  </a:lnTo>
                  <a:lnTo>
                    <a:pt x="607491" y="12268"/>
                  </a:lnTo>
                  <a:close/>
                </a:path>
              </a:pathLst>
            </a:custGeom>
            <a:solidFill>
              <a:srgbClr val="1C7385"/>
            </a:solidFill>
          </p:spPr>
          <p:txBody>
            <a:bodyPr wrap="square" lIns="0" tIns="0" rIns="0" bIns="0" rtlCol="0"/>
            <a:lstStyle/>
            <a:p>
              <a:endParaRPr sz="1092"/>
            </a:p>
          </p:txBody>
        </p:sp>
        <p:sp>
          <p:nvSpPr>
            <p:cNvPr id="37" name="object 18">
              <a:extLst>
                <a:ext uri="{FF2B5EF4-FFF2-40B4-BE49-F238E27FC236}">
                  <a16:creationId xmlns:a16="http://schemas.microsoft.com/office/drawing/2014/main" id="{DF211AAA-479B-B352-4D1B-D824DEBFEB60}"/>
                </a:ext>
              </a:extLst>
            </p:cNvPr>
            <p:cNvSpPr/>
            <p:nvPr/>
          </p:nvSpPr>
          <p:spPr>
            <a:xfrm>
              <a:off x="9653450" y="1761437"/>
              <a:ext cx="530619" cy="316137"/>
            </a:xfrm>
            <a:custGeom>
              <a:avLst/>
              <a:gdLst/>
              <a:ahLst/>
              <a:cxnLst/>
              <a:rect l="l" t="t" r="r" b="b"/>
              <a:pathLst>
                <a:path w="875030" h="521335">
                  <a:moveTo>
                    <a:pt x="13233" y="3683"/>
                  </a:moveTo>
                  <a:lnTo>
                    <a:pt x="7810" y="2794"/>
                  </a:lnTo>
                  <a:lnTo>
                    <a:pt x="8775" y="3708"/>
                  </a:lnTo>
                  <a:lnTo>
                    <a:pt x="10934" y="3467"/>
                  </a:lnTo>
                  <a:lnTo>
                    <a:pt x="13233" y="3683"/>
                  </a:lnTo>
                  <a:close/>
                </a:path>
                <a:path w="875030" h="521335">
                  <a:moveTo>
                    <a:pt x="15214" y="4013"/>
                  </a:moveTo>
                  <a:lnTo>
                    <a:pt x="14579" y="3822"/>
                  </a:lnTo>
                  <a:lnTo>
                    <a:pt x="13906" y="3733"/>
                  </a:lnTo>
                  <a:lnTo>
                    <a:pt x="13233" y="3683"/>
                  </a:lnTo>
                  <a:lnTo>
                    <a:pt x="15214" y="4013"/>
                  </a:lnTo>
                  <a:close/>
                </a:path>
                <a:path w="875030" h="521335">
                  <a:moveTo>
                    <a:pt x="23583" y="42214"/>
                  </a:moveTo>
                  <a:lnTo>
                    <a:pt x="23190" y="41275"/>
                  </a:lnTo>
                  <a:lnTo>
                    <a:pt x="22771" y="40944"/>
                  </a:lnTo>
                  <a:lnTo>
                    <a:pt x="23583" y="42214"/>
                  </a:lnTo>
                  <a:close/>
                </a:path>
                <a:path w="875030" h="521335">
                  <a:moveTo>
                    <a:pt x="23888" y="21894"/>
                  </a:moveTo>
                  <a:lnTo>
                    <a:pt x="23012" y="21513"/>
                  </a:lnTo>
                  <a:lnTo>
                    <a:pt x="23126" y="21894"/>
                  </a:lnTo>
                  <a:lnTo>
                    <a:pt x="23888" y="21894"/>
                  </a:lnTo>
                  <a:close/>
                </a:path>
                <a:path w="875030" h="521335">
                  <a:moveTo>
                    <a:pt x="40767" y="43484"/>
                  </a:moveTo>
                  <a:lnTo>
                    <a:pt x="40513" y="42811"/>
                  </a:lnTo>
                  <a:lnTo>
                    <a:pt x="40424" y="42532"/>
                  </a:lnTo>
                  <a:lnTo>
                    <a:pt x="40335" y="42214"/>
                  </a:lnTo>
                  <a:lnTo>
                    <a:pt x="40208" y="42532"/>
                  </a:lnTo>
                  <a:lnTo>
                    <a:pt x="40106" y="42811"/>
                  </a:lnTo>
                  <a:lnTo>
                    <a:pt x="40767" y="43484"/>
                  </a:lnTo>
                  <a:close/>
                </a:path>
                <a:path w="875030" h="521335">
                  <a:moveTo>
                    <a:pt x="41960" y="863"/>
                  </a:moveTo>
                  <a:lnTo>
                    <a:pt x="41884" y="508"/>
                  </a:lnTo>
                  <a:lnTo>
                    <a:pt x="41744" y="190"/>
                  </a:lnTo>
                  <a:lnTo>
                    <a:pt x="41592" y="0"/>
                  </a:lnTo>
                  <a:lnTo>
                    <a:pt x="41592" y="304"/>
                  </a:lnTo>
                  <a:lnTo>
                    <a:pt x="41732" y="584"/>
                  </a:lnTo>
                  <a:lnTo>
                    <a:pt x="41960" y="863"/>
                  </a:lnTo>
                  <a:close/>
                </a:path>
                <a:path w="875030" h="521335">
                  <a:moveTo>
                    <a:pt x="43916" y="47294"/>
                  </a:moveTo>
                  <a:lnTo>
                    <a:pt x="40767" y="43484"/>
                  </a:lnTo>
                  <a:lnTo>
                    <a:pt x="41122" y="44754"/>
                  </a:lnTo>
                  <a:lnTo>
                    <a:pt x="43091" y="51104"/>
                  </a:lnTo>
                  <a:lnTo>
                    <a:pt x="43916" y="47294"/>
                  </a:lnTo>
                  <a:close/>
                </a:path>
                <a:path w="875030" h="521335">
                  <a:moveTo>
                    <a:pt x="47117" y="76339"/>
                  </a:moveTo>
                  <a:lnTo>
                    <a:pt x="46761" y="75234"/>
                  </a:lnTo>
                  <a:lnTo>
                    <a:pt x="46164" y="75234"/>
                  </a:lnTo>
                  <a:lnTo>
                    <a:pt x="47117" y="76339"/>
                  </a:lnTo>
                  <a:close/>
                </a:path>
                <a:path w="875030" h="521335">
                  <a:moveTo>
                    <a:pt x="51130" y="6743"/>
                  </a:moveTo>
                  <a:lnTo>
                    <a:pt x="50050" y="6743"/>
                  </a:lnTo>
                  <a:lnTo>
                    <a:pt x="50139" y="7632"/>
                  </a:lnTo>
                  <a:lnTo>
                    <a:pt x="51130" y="6743"/>
                  </a:lnTo>
                  <a:close/>
                </a:path>
                <a:path w="875030" h="521335">
                  <a:moveTo>
                    <a:pt x="51574" y="5499"/>
                  </a:moveTo>
                  <a:lnTo>
                    <a:pt x="48336" y="4114"/>
                  </a:lnTo>
                  <a:lnTo>
                    <a:pt x="49491" y="6210"/>
                  </a:lnTo>
                  <a:lnTo>
                    <a:pt x="51041" y="5499"/>
                  </a:lnTo>
                  <a:lnTo>
                    <a:pt x="51574" y="5499"/>
                  </a:lnTo>
                  <a:close/>
                </a:path>
                <a:path w="875030" h="521335">
                  <a:moveTo>
                    <a:pt x="51587" y="81584"/>
                  </a:moveTo>
                  <a:lnTo>
                    <a:pt x="47117" y="76339"/>
                  </a:lnTo>
                  <a:lnTo>
                    <a:pt x="48361" y="80314"/>
                  </a:lnTo>
                  <a:lnTo>
                    <a:pt x="51587" y="81584"/>
                  </a:lnTo>
                  <a:close/>
                </a:path>
                <a:path w="875030" h="521335">
                  <a:moveTo>
                    <a:pt x="66814" y="99707"/>
                  </a:moveTo>
                  <a:lnTo>
                    <a:pt x="66205" y="98996"/>
                  </a:lnTo>
                  <a:lnTo>
                    <a:pt x="65747" y="98844"/>
                  </a:lnTo>
                  <a:lnTo>
                    <a:pt x="65519" y="98958"/>
                  </a:lnTo>
                  <a:lnTo>
                    <a:pt x="66179" y="99555"/>
                  </a:lnTo>
                  <a:lnTo>
                    <a:pt x="66751" y="100025"/>
                  </a:lnTo>
                  <a:lnTo>
                    <a:pt x="66814" y="99707"/>
                  </a:lnTo>
                  <a:close/>
                </a:path>
                <a:path w="875030" h="521335">
                  <a:moveTo>
                    <a:pt x="70345" y="87160"/>
                  </a:moveTo>
                  <a:lnTo>
                    <a:pt x="69545" y="85750"/>
                  </a:lnTo>
                  <a:lnTo>
                    <a:pt x="68834" y="84696"/>
                  </a:lnTo>
                  <a:lnTo>
                    <a:pt x="67703" y="85471"/>
                  </a:lnTo>
                  <a:lnTo>
                    <a:pt x="69532" y="86499"/>
                  </a:lnTo>
                  <a:lnTo>
                    <a:pt x="70345" y="87160"/>
                  </a:lnTo>
                  <a:close/>
                </a:path>
                <a:path w="875030" h="521335">
                  <a:moveTo>
                    <a:pt x="72834" y="90589"/>
                  </a:moveTo>
                  <a:lnTo>
                    <a:pt x="72250" y="89001"/>
                  </a:lnTo>
                  <a:lnTo>
                    <a:pt x="71361" y="87972"/>
                  </a:lnTo>
                  <a:lnTo>
                    <a:pt x="70345" y="87160"/>
                  </a:lnTo>
                  <a:lnTo>
                    <a:pt x="71005" y="88328"/>
                  </a:lnTo>
                  <a:lnTo>
                    <a:pt x="71742" y="89725"/>
                  </a:lnTo>
                  <a:lnTo>
                    <a:pt x="72834" y="90589"/>
                  </a:lnTo>
                  <a:close/>
                </a:path>
                <a:path w="875030" h="521335">
                  <a:moveTo>
                    <a:pt x="73355" y="228"/>
                  </a:moveTo>
                  <a:lnTo>
                    <a:pt x="71539" y="1384"/>
                  </a:lnTo>
                  <a:lnTo>
                    <a:pt x="72529" y="1384"/>
                  </a:lnTo>
                  <a:lnTo>
                    <a:pt x="72821" y="1054"/>
                  </a:lnTo>
                  <a:lnTo>
                    <a:pt x="73101" y="673"/>
                  </a:lnTo>
                  <a:lnTo>
                    <a:pt x="73355" y="228"/>
                  </a:lnTo>
                  <a:close/>
                </a:path>
                <a:path w="875030" h="521335">
                  <a:moveTo>
                    <a:pt x="76669" y="118351"/>
                  </a:moveTo>
                  <a:lnTo>
                    <a:pt x="76466" y="117944"/>
                  </a:lnTo>
                  <a:lnTo>
                    <a:pt x="76288" y="117602"/>
                  </a:lnTo>
                  <a:lnTo>
                    <a:pt x="76098" y="117246"/>
                  </a:lnTo>
                  <a:lnTo>
                    <a:pt x="76174" y="117767"/>
                  </a:lnTo>
                  <a:lnTo>
                    <a:pt x="76327" y="118237"/>
                  </a:lnTo>
                  <a:lnTo>
                    <a:pt x="76669" y="118351"/>
                  </a:lnTo>
                  <a:close/>
                </a:path>
                <a:path w="875030" h="521335">
                  <a:moveTo>
                    <a:pt x="77889" y="12954"/>
                  </a:moveTo>
                  <a:lnTo>
                    <a:pt x="77851" y="12801"/>
                  </a:lnTo>
                  <a:lnTo>
                    <a:pt x="77520" y="12585"/>
                  </a:lnTo>
                  <a:lnTo>
                    <a:pt x="77127" y="12357"/>
                  </a:lnTo>
                  <a:lnTo>
                    <a:pt x="77228" y="12547"/>
                  </a:lnTo>
                  <a:lnTo>
                    <a:pt x="77457" y="12763"/>
                  </a:lnTo>
                  <a:lnTo>
                    <a:pt x="77889" y="12954"/>
                  </a:lnTo>
                  <a:close/>
                </a:path>
                <a:path w="875030" h="521335">
                  <a:moveTo>
                    <a:pt x="89319" y="142151"/>
                  </a:moveTo>
                  <a:lnTo>
                    <a:pt x="88722" y="141274"/>
                  </a:lnTo>
                  <a:lnTo>
                    <a:pt x="87261" y="140004"/>
                  </a:lnTo>
                  <a:lnTo>
                    <a:pt x="89319" y="142151"/>
                  </a:lnTo>
                  <a:close/>
                </a:path>
                <a:path w="875030" h="521335">
                  <a:moveTo>
                    <a:pt x="93395" y="11684"/>
                  </a:moveTo>
                  <a:lnTo>
                    <a:pt x="89649" y="10464"/>
                  </a:lnTo>
                  <a:lnTo>
                    <a:pt x="89560" y="11099"/>
                  </a:lnTo>
                  <a:lnTo>
                    <a:pt x="89458" y="11811"/>
                  </a:lnTo>
                  <a:lnTo>
                    <a:pt x="93268" y="11811"/>
                  </a:lnTo>
                  <a:lnTo>
                    <a:pt x="93395" y="11684"/>
                  </a:lnTo>
                  <a:close/>
                </a:path>
                <a:path w="875030" h="521335">
                  <a:moveTo>
                    <a:pt x="93789" y="11811"/>
                  </a:moveTo>
                  <a:lnTo>
                    <a:pt x="93548" y="11734"/>
                  </a:lnTo>
                  <a:lnTo>
                    <a:pt x="93789" y="11811"/>
                  </a:lnTo>
                  <a:close/>
                </a:path>
                <a:path w="875030" h="521335">
                  <a:moveTo>
                    <a:pt x="96837" y="150901"/>
                  </a:moveTo>
                  <a:lnTo>
                    <a:pt x="96774" y="150736"/>
                  </a:lnTo>
                  <a:lnTo>
                    <a:pt x="95961" y="150088"/>
                  </a:lnTo>
                  <a:lnTo>
                    <a:pt x="96329" y="150520"/>
                  </a:lnTo>
                  <a:lnTo>
                    <a:pt x="96837" y="150901"/>
                  </a:lnTo>
                  <a:close/>
                </a:path>
                <a:path w="875030" h="521335">
                  <a:moveTo>
                    <a:pt x="103466" y="128079"/>
                  </a:moveTo>
                  <a:lnTo>
                    <a:pt x="103136" y="127495"/>
                  </a:lnTo>
                  <a:lnTo>
                    <a:pt x="103022" y="127330"/>
                  </a:lnTo>
                  <a:lnTo>
                    <a:pt x="102971" y="127495"/>
                  </a:lnTo>
                  <a:lnTo>
                    <a:pt x="103466" y="128079"/>
                  </a:lnTo>
                  <a:close/>
                </a:path>
                <a:path w="875030" h="521335">
                  <a:moveTo>
                    <a:pt x="104089" y="160769"/>
                  </a:moveTo>
                  <a:lnTo>
                    <a:pt x="103962" y="160108"/>
                  </a:lnTo>
                  <a:lnTo>
                    <a:pt x="103505" y="160337"/>
                  </a:lnTo>
                  <a:lnTo>
                    <a:pt x="104089" y="160769"/>
                  </a:lnTo>
                  <a:close/>
                </a:path>
                <a:path w="875030" h="521335">
                  <a:moveTo>
                    <a:pt x="105206" y="161594"/>
                  </a:moveTo>
                  <a:lnTo>
                    <a:pt x="104089" y="160769"/>
                  </a:lnTo>
                  <a:lnTo>
                    <a:pt x="104241" y="161594"/>
                  </a:lnTo>
                  <a:lnTo>
                    <a:pt x="105206" y="161594"/>
                  </a:lnTo>
                  <a:close/>
                </a:path>
                <a:path w="875030" h="521335">
                  <a:moveTo>
                    <a:pt x="108483" y="14274"/>
                  </a:moveTo>
                  <a:lnTo>
                    <a:pt x="107289" y="14046"/>
                  </a:lnTo>
                  <a:lnTo>
                    <a:pt x="106972" y="14046"/>
                  </a:lnTo>
                  <a:lnTo>
                    <a:pt x="106807" y="14274"/>
                  </a:lnTo>
                  <a:lnTo>
                    <a:pt x="108483" y="14274"/>
                  </a:lnTo>
                  <a:close/>
                </a:path>
                <a:path w="875030" h="521335">
                  <a:moveTo>
                    <a:pt x="110871" y="136194"/>
                  </a:moveTo>
                  <a:lnTo>
                    <a:pt x="108788" y="134924"/>
                  </a:lnTo>
                  <a:lnTo>
                    <a:pt x="109702" y="136194"/>
                  </a:lnTo>
                  <a:lnTo>
                    <a:pt x="110871" y="136194"/>
                  </a:lnTo>
                  <a:close/>
                </a:path>
                <a:path w="875030" h="521335">
                  <a:moveTo>
                    <a:pt x="113296" y="2197"/>
                  </a:moveTo>
                  <a:lnTo>
                    <a:pt x="113169" y="1651"/>
                  </a:lnTo>
                  <a:lnTo>
                    <a:pt x="112864" y="952"/>
                  </a:lnTo>
                  <a:lnTo>
                    <a:pt x="111925" y="838"/>
                  </a:lnTo>
                  <a:lnTo>
                    <a:pt x="111607" y="3251"/>
                  </a:lnTo>
                  <a:lnTo>
                    <a:pt x="111239" y="4305"/>
                  </a:lnTo>
                  <a:lnTo>
                    <a:pt x="111772" y="3314"/>
                  </a:lnTo>
                  <a:lnTo>
                    <a:pt x="112458" y="2844"/>
                  </a:lnTo>
                  <a:lnTo>
                    <a:pt x="113284" y="2654"/>
                  </a:lnTo>
                  <a:lnTo>
                    <a:pt x="113296" y="2197"/>
                  </a:lnTo>
                  <a:close/>
                </a:path>
                <a:path w="875030" h="521335">
                  <a:moveTo>
                    <a:pt x="114769" y="167551"/>
                  </a:moveTo>
                  <a:lnTo>
                    <a:pt x="114554" y="166903"/>
                  </a:lnTo>
                  <a:lnTo>
                    <a:pt x="114312" y="166446"/>
                  </a:lnTo>
                  <a:lnTo>
                    <a:pt x="114071" y="166052"/>
                  </a:lnTo>
                  <a:lnTo>
                    <a:pt x="114769" y="167551"/>
                  </a:lnTo>
                  <a:close/>
                </a:path>
                <a:path w="875030" h="521335">
                  <a:moveTo>
                    <a:pt x="116687" y="13106"/>
                  </a:moveTo>
                  <a:lnTo>
                    <a:pt x="116547" y="13106"/>
                  </a:lnTo>
                  <a:lnTo>
                    <a:pt x="115862" y="13500"/>
                  </a:lnTo>
                  <a:lnTo>
                    <a:pt x="116687" y="13106"/>
                  </a:lnTo>
                  <a:close/>
                </a:path>
                <a:path w="875030" h="521335">
                  <a:moveTo>
                    <a:pt x="116725" y="168135"/>
                  </a:moveTo>
                  <a:lnTo>
                    <a:pt x="115785" y="166674"/>
                  </a:lnTo>
                  <a:lnTo>
                    <a:pt x="116065" y="167944"/>
                  </a:lnTo>
                  <a:lnTo>
                    <a:pt x="116725" y="168135"/>
                  </a:lnTo>
                  <a:close/>
                </a:path>
                <a:path w="875030" h="521335">
                  <a:moveTo>
                    <a:pt x="117881" y="168478"/>
                  </a:moveTo>
                  <a:lnTo>
                    <a:pt x="116725" y="168135"/>
                  </a:lnTo>
                  <a:lnTo>
                    <a:pt x="117424" y="169214"/>
                  </a:lnTo>
                  <a:lnTo>
                    <a:pt x="117881" y="168478"/>
                  </a:lnTo>
                  <a:close/>
                </a:path>
                <a:path w="875030" h="521335">
                  <a:moveTo>
                    <a:pt x="121780" y="13042"/>
                  </a:moveTo>
                  <a:lnTo>
                    <a:pt x="121399" y="14071"/>
                  </a:lnTo>
                  <a:lnTo>
                    <a:pt x="121640" y="13652"/>
                  </a:lnTo>
                  <a:lnTo>
                    <a:pt x="121716" y="13335"/>
                  </a:lnTo>
                  <a:lnTo>
                    <a:pt x="121780" y="13042"/>
                  </a:lnTo>
                  <a:close/>
                </a:path>
                <a:path w="875030" h="521335">
                  <a:moveTo>
                    <a:pt x="122643" y="1727"/>
                  </a:moveTo>
                  <a:lnTo>
                    <a:pt x="119113" y="812"/>
                  </a:lnTo>
                  <a:lnTo>
                    <a:pt x="119303" y="292"/>
                  </a:lnTo>
                  <a:lnTo>
                    <a:pt x="116560" y="1346"/>
                  </a:lnTo>
                  <a:lnTo>
                    <a:pt x="119164" y="2159"/>
                  </a:lnTo>
                  <a:lnTo>
                    <a:pt x="122643" y="1727"/>
                  </a:lnTo>
                  <a:close/>
                </a:path>
                <a:path w="875030" h="521335">
                  <a:moveTo>
                    <a:pt x="125069" y="155244"/>
                  </a:moveTo>
                  <a:lnTo>
                    <a:pt x="124180" y="152704"/>
                  </a:lnTo>
                  <a:lnTo>
                    <a:pt x="122885" y="153974"/>
                  </a:lnTo>
                  <a:lnTo>
                    <a:pt x="124333" y="155244"/>
                  </a:lnTo>
                  <a:lnTo>
                    <a:pt x="125069" y="155244"/>
                  </a:lnTo>
                  <a:close/>
                </a:path>
                <a:path w="875030" h="521335">
                  <a:moveTo>
                    <a:pt x="126009" y="15544"/>
                  </a:moveTo>
                  <a:lnTo>
                    <a:pt x="125679" y="15379"/>
                  </a:lnTo>
                  <a:lnTo>
                    <a:pt x="125285" y="15544"/>
                  </a:lnTo>
                  <a:lnTo>
                    <a:pt x="126009" y="15544"/>
                  </a:lnTo>
                  <a:close/>
                </a:path>
                <a:path w="875030" h="521335">
                  <a:moveTo>
                    <a:pt x="126250" y="156514"/>
                  </a:moveTo>
                  <a:lnTo>
                    <a:pt x="125450" y="155244"/>
                  </a:lnTo>
                  <a:lnTo>
                    <a:pt x="125069" y="155244"/>
                  </a:lnTo>
                  <a:lnTo>
                    <a:pt x="126250" y="156514"/>
                  </a:lnTo>
                  <a:close/>
                </a:path>
                <a:path w="875030" h="521335">
                  <a:moveTo>
                    <a:pt x="128193" y="157086"/>
                  </a:moveTo>
                  <a:lnTo>
                    <a:pt x="127342" y="156248"/>
                  </a:lnTo>
                  <a:lnTo>
                    <a:pt x="126250" y="155422"/>
                  </a:lnTo>
                  <a:lnTo>
                    <a:pt x="126415" y="155625"/>
                  </a:lnTo>
                  <a:lnTo>
                    <a:pt x="126593" y="155816"/>
                  </a:lnTo>
                  <a:lnTo>
                    <a:pt x="128193" y="157086"/>
                  </a:lnTo>
                  <a:close/>
                </a:path>
                <a:path w="875030" h="521335">
                  <a:moveTo>
                    <a:pt x="137706" y="6743"/>
                  </a:moveTo>
                  <a:lnTo>
                    <a:pt x="134112" y="6743"/>
                  </a:lnTo>
                  <a:lnTo>
                    <a:pt x="134353" y="7632"/>
                  </a:lnTo>
                  <a:lnTo>
                    <a:pt x="137706" y="6743"/>
                  </a:lnTo>
                  <a:close/>
                </a:path>
                <a:path w="875030" h="521335">
                  <a:moveTo>
                    <a:pt x="138188" y="14274"/>
                  </a:moveTo>
                  <a:lnTo>
                    <a:pt x="136702" y="14871"/>
                  </a:lnTo>
                  <a:lnTo>
                    <a:pt x="136575" y="15379"/>
                  </a:lnTo>
                  <a:lnTo>
                    <a:pt x="136525" y="15544"/>
                  </a:lnTo>
                  <a:lnTo>
                    <a:pt x="137833" y="15544"/>
                  </a:lnTo>
                  <a:lnTo>
                    <a:pt x="138188" y="14274"/>
                  </a:lnTo>
                  <a:close/>
                </a:path>
                <a:path w="875030" h="521335">
                  <a:moveTo>
                    <a:pt x="141528" y="15544"/>
                  </a:moveTo>
                  <a:lnTo>
                    <a:pt x="137833" y="15544"/>
                  </a:lnTo>
                  <a:lnTo>
                    <a:pt x="137477" y="16814"/>
                  </a:lnTo>
                  <a:lnTo>
                    <a:pt x="141528" y="15544"/>
                  </a:lnTo>
                  <a:close/>
                </a:path>
                <a:path w="875030" h="521335">
                  <a:moveTo>
                    <a:pt x="146088" y="1803"/>
                  </a:moveTo>
                  <a:lnTo>
                    <a:pt x="142773" y="952"/>
                  </a:lnTo>
                  <a:lnTo>
                    <a:pt x="142811" y="1752"/>
                  </a:lnTo>
                  <a:lnTo>
                    <a:pt x="142773" y="3009"/>
                  </a:lnTo>
                  <a:lnTo>
                    <a:pt x="139280" y="3505"/>
                  </a:lnTo>
                  <a:lnTo>
                    <a:pt x="145770" y="4216"/>
                  </a:lnTo>
                  <a:lnTo>
                    <a:pt x="144627" y="3276"/>
                  </a:lnTo>
                  <a:lnTo>
                    <a:pt x="143141" y="2019"/>
                  </a:lnTo>
                  <a:lnTo>
                    <a:pt x="146088" y="1803"/>
                  </a:lnTo>
                  <a:close/>
                </a:path>
                <a:path w="875030" h="521335">
                  <a:moveTo>
                    <a:pt x="150495" y="219468"/>
                  </a:moveTo>
                  <a:lnTo>
                    <a:pt x="150317" y="219646"/>
                  </a:lnTo>
                  <a:lnTo>
                    <a:pt x="150190" y="219989"/>
                  </a:lnTo>
                  <a:lnTo>
                    <a:pt x="150177" y="220827"/>
                  </a:lnTo>
                  <a:lnTo>
                    <a:pt x="150406" y="220421"/>
                  </a:lnTo>
                  <a:lnTo>
                    <a:pt x="150456" y="219951"/>
                  </a:lnTo>
                  <a:lnTo>
                    <a:pt x="150495" y="219468"/>
                  </a:lnTo>
                  <a:close/>
                </a:path>
                <a:path w="875030" h="521335">
                  <a:moveTo>
                    <a:pt x="152958" y="191427"/>
                  </a:moveTo>
                  <a:lnTo>
                    <a:pt x="151803" y="188264"/>
                  </a:lnTo>
                  <a:lnTo>
                    <a:pt x="150393" y="188798"/>
                  </a:lnTo>
                  <a:lnTo>
                    <a:pt x="152958" y="191427"/>
                  </a:lnTo>
                  <a:close/>
                </a:path>
                <a:path w="875030" h="521335">
                  <a:moveTo>
                    <a:pt x="175285" y="14300"/>
                  </a:moveTo>
                  <a:lnTo>
                    <a:pt x="173329" y="12827"/>
                  </a:lnTo>
                  <a:lnTo>
                    <a:pt x="171589" y="14300"/>
                  </a:lnTo>
                  <a:lnTo>
                    <a:pt x="175285" y="14300"/>
                  </a:lnTo>
                  <a:close/>
                </a:path>
                <a:path w="875030" h="521335">
                  <a:moveTo>
                    <a:pt x="176695" y="5499"/>
                  </a:moveTo>
                  <a:lnTo>
                    <a:pt x="175044" y="4610"/>
                  </a:lnTo>
                  <a:lnTo>
                    <a:pt x="174167" y="4114"/>
                  </a:lnTo>
                  <a:lnTo>
                    <a:pt x="174421" y="4610"/>
                  </a:lnTo>
                  <a:lnTo>
                    <a:pt x="176695" y="5499"/>
                  </a:lnTo>
                  <a:close/>
                </a:path>
                <a:path w="875030" h="521335">
                  <a:moveTo>
                    <a:pt x="177177" y="15735"/>
                  </a:moveTo>
                  <a:lnTo>
                    <a:pt x="175552" y="14503"/>
                  </a:lnTo>
                  <a:lnTo>
                    <a:pt x="173431" y="14503"/>
                  </a:lnTo>
                  <a:lnTo>
                    <a:pt x="175488" y="15735"/>
                  </a:lnTo>
                  <a:lnTo>
                    <a:pt x="177177" y="15735"/>
                  </a:lnTo>
                  <a:close/>
                </a:path>
                <a:path w="875030" h="521335">
                  <a:moveTo>
                    <a:pt x="178282" y="15735"/>
                  </a:moveTo>
                  <a:lnTo>
                    <a:pt x="177177" y="15735"/>
                  </a:lnTo>
                  <a:lnTo>
                    <a:pt x="177406" y="15913"/>
                  </a:lnTo>
                  <a:lnTo>
                    <a:pt x="175793" y="15913"/>
                  </a:lnTo>
                  <a:lnTo>
                    <a:pt x="176212" y="16167"/>
                  </a:lnTo>
                  <a:lnTo>
                    <a:pt x="177406" y="15925"/>
                  </a:lnTo>
                  <a:lnTo>
                    <a:pt x="177825" y="16217"/>
                  </a:lnTo>
                  <a:lnTo>
                    <a:pt x="178282" y="15735"/>
                  </a:lnTo>
                  <a:close/>
                </a:path>
                <a:path w="875030" h="521335">
                  <a:moveTo>
                    <a:pt x="179031" y="14922"/>
                  </a:moveTo>
                  <a:lnTo>
                    <a:pt x="178282" y="15735"/>
                  </a:lnTo>
                  <a:lnTo>
                    <a:pt x="178752" y="15735"/>
                  </a:lnTo>
                  <a:lnTo>
                    <a:pt x="179031" y="14922"/>
                  </a:lnTo>
                  <a:close/>
                </a:path>
                <a:path w="875030" h="521335">
                  <a:moveTo>
                    <a:pt x="179044" y="5003"/>
                  </a:moveTo>
                  <a:lnTo>
                    <a:pt x="178727" y="5054"/>
                  </a:lnTo>
                  <a:lnTo>
                    <a:pt x="178384" y="5181"/>
                  </a:lnTo>
                  <a:lnTo>
                    <a:pt x="179044" y="5003"/>
                  </a:lnTo>
                  <a:close/>
                </a:path>
                <a:path w="875030" h="521335">
                  <a:moveTo>
                    <a:pt x="179324" y="14058"/>
                  </a:moveTo>
                  <a:lnTo>
                    <a:pt x="179031" y="14922"/>
                  </a:lnTo>
                  <a:lnTo>
                    <a:pt x="179197" y="14744"/>
                  </a:lnTo>
                  <a:lnTo>
                    <a:pt x="179298" y="14465"/>
                  </a:lnTo>
                  <a:lnTo>
                    <a:pt x="179324" y="14058"/>
                  </a:lnTo>
                  <a:close/>
                </a:path>
                <a:path w="875030" h="521335">
                  <a:moveTo>
                    <a:pt x="186575" y="14630"/>
                  </a:moveTo>
                  <a:lnTo>
                    <a:pt x="186016" y="14655"/>
                  </a:lnTo>
                  <a:lnTo>
                    <a:pt x="185458" y="14681"/>
                  </a:lnTo>
                  <a:lnTo>
                    <a:pt x="184873" y="14655"/>
                  </a:lnTo>
                  <a:lnTo>
                    <a:pt x="185648" y="14732"/>
                  </a:lnTo>
                  <a:lnTo>
                    <a:pt x="186182" y="14719"/>
                  </a:lnTo>
                  <a:lnTo>
                    <a:pt x="186575" y="14630"/>
                  </a:lnTo>
                  <a:close/>
                </a:path>
                <a:path w="875030" h="521335">
                  <a:moveTo>
                    <a:pt x="189115" y="235889"/>
                  </a:moveTo>
                  <a:lnTo>
                    <a:pt x="188912" y="235546"/>
                  </a:lnTo>
                  <a:lnTo>
                    <a:pt x="189001" y="235737"/>
                  </a:lnTo>
                  <a:lnTo>
                    <a:pt x="189115" y="235889"/>
                  </a:lnTo>
                  <a:close/>
                </a:path>
                <a:path w="875030" h="521335">
                  <a:moveTo>
                    <a:pt x="189407" y="14198"/>
                  </a:moveTo>
                  <a:lnTo>
                    <a:pt x="188861" y="14312"/>
                  </a:lnTo>
                  <a:lnTo>
                    <a:pt x="188315" y="14427"/>
                  </a:lnTo>
                  <a:lnTo>
                    <a:pt x="187756" y="14503"/>
                  </a:lnTo>
                  <a:lnTo>
                    <a:pt x="187858" y="14147"/>
                  </a:lnTo>
                  <a:lnTo>
                    <a:pt x="187871" y="13804"/>
                  </a:lnTo>
                  <a:lnTo>
                    <a:pt x="187629" y="13589"/>
                  </a:lnTo>
                  <a:lnTo>
                    <a:pt x="187413" y="14198"/>
                  </a:lnTo>
                  <a:lnTo>
                    <a:pt x="187109" y="14503"/>
                  </a:lnTo>
                  <a:lnTo>
                    <a:pt x="186575" y="14630"/>
                  </a:lnTo>
                  <a:lnTo>
                    <a:pt x="186982" y="14605"/>
                  </a:lnTo>
                  <a:lnTo>
                    <a:pt x="187375" y="14554"/>
                  </a:lnTo>
                  <a:lnTo>
                    <a:pt x="187731" y="14516"/>
                  </a:lnTo>
                  <a:lnTo>
                    <a:pt x="187718" y="14655"/>
                  </a:lnTo>
                  <a:lnTo>
                    <a:pt x="187693" y="14782"/>
                  </a:lnTo>
                  <a:lnTo>
                    <a:pt x="187642" y="14947"/>
                  </a:lnTo>
                  <a:lnTo>
                    <a:pt x="188328" y="14808"/>
                  </a:lnTo>
                  <a:lnTo>
                    <a:pt x="188899" y="14541"/>
                  </a:lnTo>
                  <a:lnTo>
                    <a:pt x="189407" y="14198"/>
                  </a:lnTo>
                  <a:close/>
                </a:path>
                <a:path w="875030" h="521335">
                  <a:moveTo>
                    <a:pt x="192290" y="240817"/>
                  </a:moveTo>
                  <a:lnTo>
                    <a:pt x="191554" y="239395"/>
                  </a:lnTo>
                  <a:lnTo>
                    <a:pt x="190436" y="237680"/>
                  </a:lnTo>
                  <a:lnTo>
                    <a:pt x="189242" y="236067"/>
                  </a:lnTo>
                  <a:lnTo>
                    <a:pt x="192290" y="240817"/>
                  </a:lnTo>
                  <a:close/>
                </a:path>
                <a:path w="875030" h="521335">
                  <a:moveTo>
                    <a:pt x="201701" y="14046"/>
                  </a:moveTo>
                  <a:lnTo>
                    <a:pt x="200355" y="11811"/>
                  </a:lnTo>
                  <a:lnTo>
                    <a:pt x="199999" y="11811"/>
                  </a:lnTo>
                  <a:lnTo>
                    <a:pt x="200977" y="13106"/>
                  </a:lnTo>
                  <a:lnTo>
                    <a:pt x="200609" y="13106"/>
                  </a:lnTo>
                  <a:lnTo>
                    <a:pt x="197764" y="14274"/>
                  </a:lnTo>
                  <a:lnTo>
                    <a:pt x="196494" y="15544"/>
                  </a:lnTo>
                  <a:lnTo>
                    <a:pt x="200545" y="14274"/>
                  </a:lnTo>
                  <a:lnTo>
                    <a:pt x="201701" y="14046"/>
                  </a:lnTo>
                  <a:close/>
                </a:path>
                <a:path w="875030" h="521335">
                  <a:moveTo>
                    <a:pt x="202666" y="10464"/>
                  </a:moveTo>
                  <a:lnTo>
                    <a:pt x="200101" y="5499"/>
                  </a:lnTo>
                  <a:lnTo>
                    <a:pt x="199898" y="5499"/>
                  </a:lnTo>
                  <a:lnTo>
                    <a:pt x="193128" y="11099"/>
                  </a:lnTo>
                  <a:lnTo>
                    <a:pt x="192392" y="11747"/>
                  </a:lnTo>
                  <a:lnTo>
                    <a:pt x="188468" y="10464"/>
                  </a:lnTo>
                  <a:lnTo>
                    <a:pt x="188988" y="11811"/>
                  </a:lnTo>
                  <a:lnTo>
                    <a:pt x="192316" y="11811"/>
                  </a:lnTo>
                  <a:lnTo>
                    <a:pt x="191617" y="13106"/>
                  </a:lnTo>
                  <a:lnTo>
                    <a:pt x="190842" y="14274"/>
                  </a:lnTo>
                  <a:lnTo>
                    <a:pt x="192900" y="14274"/>
                  </a:lnTo>
                  <a:lnTo>
                    <a:pt x="196037" y="13106"/>
                  </a:lnTo>
                  <a:lnTo>
                    <a:pt x="199707" y="11811"/>
                  </a:lnTo>
                  <a:lnTo>
                    <a:pt x="199999" y="11811"/>
                  </a:lnTo>
                  <a:lnTo>
                    <a:pt x="202666" y="10464"/>
                  </a:lnTo>
                  <a:close/>
                </a:path>
                <a:path w="875030" h="521335">
                  <a:moveTo>
                    <a:pt x="203352" y="13716"/>
                  </a:moveTo>
                  <a:lnTo>
                    <a:pt x="201701" y="14046"/>
                  </a:lnTo>
                  <a:lnTo>
                    <a:pt x="201841" y="14274"/>
                  </a:lnTo>
                  <a:lnTo>
                    <a:pt x="203352" y="13716"/>
                  </a:lnTo>
                  <a:close/>
                </a:path>
                <a:path w="875030" h="521335">
                  <a:moveTo>
                    <a:pt x="203911" y="257733"/>
                  </a:moveTo>
                  <a:lnTo>
                    <a:pt x="202488" y="254038"/>
                  </a:lnTo>
                  <a:lnTo>
                    <a:pt x="202399" y="255346"/>
                  </a:lnTo>
                  <a:lnTo>
                    <a:pt x="202628" y="256489"/>
                  </a:lnTo>
                  <a:lnTo>
                    <a:pt x="203034" y="257568"/>
                  </a:lnTo>
                  <a:lnTo>
                    <a:pt x="203314" y="257644"/>
                  </a:lnTo>
                  <a:lnTo>
                    <a:pt x="203593" y="257771"/>
                  </a:lnTo>
                  <a:lnTo>
                    <a:pt x="203911" y="257733"/>
                  </a:lnTo>
                  <a:close/>
                </a:path>
                <a:path w="875030" h="521335">
                  <a:moveTo>
                    <a:pt x="204228" y="287324"/>
                  </a:moveTo>
                  <a:lnTo>
                    <a:pt x="203720" y="286054"/>
                  </a:lnTo>
                  <a:lnTo>
                    <a:pt x="204012" y="287324"/>
                  </a:lnTo>
                  <a:lnTo>
                    <a:pt x="204228" y="287324"/>
                  </a:lnTo>
                  <a:close/>
                </a:path>
                <a:path w="875030" h="521335">
                  <a:moveTo>
                    <a:pt x="205841" y="14884"/>
                  </a:moveTo>
                  <a:lnTo>
                    <a:pt x="204800" y="15163"/>
                  </a:lnTo>
                  <a:lnTo>
                    <a:pt x="205727" y="15265"/>
                  </a:lnTo>
                  <a:lnTo>
                    <a:pt x="205714" y="15100"/>
                  </a:lnTo>
                  <a:lnTo>
                    <a:pt x="205765" y="14973"/>
                  </a:lnTo>
                  <a:close/>
                </a:path>
                <a:path w="875030" h="521335">
                  <a:moveTo>
                    <a:pt x="206413" y="13106"/>
                  </a:moveTo>
                  <a:lnTo>
                    <a:pt x="205003" y="13106"/>
                  </a:lnTo>
                  <a:lnTo>
                    <a:pt x="203352" y="13716"/>
                  </a:lnTo>
                  <a:lnTo>
                    <a:pt x="206413" y="13106"/>
                  </a:lnTo>
                  <a:close/>
                </a:path>
                <a:path w="875030" h="521335">
                  <a:moveTo>
                    <a:pt x="206870" y="14592"/>
                  </a:moveTo>
                  <a:lnTo>
                    <a:pt x="206400" y="14592"/>
                  </a:lnTo>
                  <a:lnTo>
                    <a:pt x="205981" y="14617"/>
                  </a:lnTo>
                  <a:lnTo>
                    <a:pt x="205841" y="14884"/>
                  </a:lnTo>
                  <a:lnTo>
                    <a:pt x="206870" y="14592"/>
                  </a:lnTo>
                  <a:close/>
                </a:path>
                <a:path w="875030" h="521335">
                  <a:moveTo>
                    <a:pt x="207111" y="10464"/>
                  </a:moveTo>
                  <a:lnTo>
                    <a:pt x="205625" y="10464"/>
                  </a:lnTo>
                  <a:lnTo>
                    <a:pt x="206946" y="11099"/>
                  </a:lnTo>
                  <a:lnTo>
                    <a:pt x="207111" y="10464"/>
                  </a:lnTo>
                  <a:close/>
                </a:path>
                <a:path w="875030" h="521335">
                  <a:moveTo>
                    <a:pt x="208407" y="11811"/>
                  </a:moveTo>
                  <a:lnTo>
                    <a:pt x="206946" y="11099"/>
                  </a:lnTo>
                  <a:lnTo>
                    <a:pt x="206413" y="13106"/>
                  </a:lnTo>
                  <a:lnTo>
                    <a:pt x="206870" y="13106"/>
                  </a:lnTo>
                  <a:lnTo>
                    <a:pt x="208153" y="11811"/>
                  </a:lnTo>
                  <a:lnTo>
                    <a:pt x="208407" y="11811"/>
                  </a:lnTo>
                  <a:close/>
                </a:path>
                <a:path w="875030" h="521335">
                  <a:moveTo>
                    <a:pt x="209029" y="13982"/>
                  </a:moveTo>
                  <a:lnTo>
                    <a:pt x="206870" y="14592"/>
                  </a:lnTo>
                  <a:lnTo>
                    <a:pt x="207619" y="14592"/>
                  </a:lnTo>
                  <a:lnTo>
                    <a:pt x="208546" y="14681"/>
                  </a:lnTo>
                  <a:lnTo>
                    <a:pt x="209029" y="13982"/>
                  </a:lnTo>
                  <a:close/>
                </a:path>
                <a:path w="875030" h="521335">
                  <a:moveTo>
                    <a:pt x="218274" y="275894"/>
                  </a:moveTo>
                  <a:lnTo>
                    <a:pt x="216814" y="274624"/>
                  </a:lnTo>
                  <a:lnTo>
                    <a:pt x="216725" y="274929"/>
                  </a:lnTo>
                  <a:lnTo>
                    <a:pt x="218274" y="275894"/>
                  </a:lnTo>
                  <a:close/>
                </a:path>
                <a:path w="875030" h="521335">
                  <a:moveTo>
                    <a:pt x="227253" y="32905"/>
                  </a:moveTo>
                  <a:lnTo>
                    <a:pt x="226822" y="33324"/>
                  </a:lnTo>
                  <a:lnTo>
                    <a:pt x="224434" y="30784"/>
                  </a:lnTo>
                  <a:lnTo>
                    <a:pt x="224485" y="31457"/>
                  </a:lnTo>
                  <a:lnTo>
                    <a:pt x="224574" y="32905"/>
                  </a:lnTo>
                  <a:lnTo>
                    <a:pt x="224688" y="34594"/>
                  </a:lnTo>
                  <a:lnTo>
                    <a:pt x="227152" y="37147"/>
                  </a:lnTo>
                  <a:lnTo>
                    <a:pt x="227241" y="33324"/>
                  </a:lnTo>
                  <a:lnTo>
                    <a:pt x="227253" y="32905"/>
                  </a:lnTo>
                  <a:close/>
                </a:path>
                <a:path w="875030" h="521335">
                  <a:moveTo>
                    <a:pt x="228028" y="40944"/>
                  </a:moveTo>
                  <a:lnTo>
                    <a:pt x="227025" y="39674"/>
                  </a:lnTo>
                  <a:lnTo>
                    <a:pt x="227825" y="40944"/>
                  </a:lnTo>
                  <a:lnTo>
                    <a:pt x="228028" y="40944"/>
                  </a:lnTo>
                  <a:close/>
                </a:path>
                <a:path w="875030" h="521335">
                  <a:moveTo>
                    <a:pt x="230632" y="7823"/>
                  </a:moveTo>
                  <a:lnTo>
                    <a:pt x="228993" y="7480"/>
                  </a:lnTo>
                  <a:lnTo>
                    <a:pt x="229298" y="8077"/>
                  </a:lnTo>
                  <a:lnTo>
                    <a:pt x="230212" y="7950"/>
                  </a:lnTo>
                  <a:lnTo>
                    <a:pt x="230632" y="7823"/>
                  </a:lnTo>
                  <a:close/>
                </a:path>
                <a:path w="875030" h="521335">
                  <a:moveTo>
                    <a:pt x="231787" y="56654"/>
                  </a:moveTo>
                  <a:lnTo>
                    <a:pt x="231482" y="56502"/>
                  </a:lnTo>
                  <a:lnTo>
                    <a:pt x="231305" y="56476"/>
                  </a:lnTo>
                  <a:lnTo>
                    <a:pt x="231381" y="56781"/>
                  </a:lnTo>
                  <a:lnTo>
                    <a:pt x="231559" y="56756"/>
                  </a:lnTo>
                  <a:lnTo>
                    <a:pt x="231787" y="56654"/>
                  </a:lnTo>
                  <a:close/>
                </a:path>
                <a:path w="875030" h="521335">
                  <a:moveTo>
                    <a:pt x="238175" y="329857"/>
                  </a:moveTo>
                  <a:lnTo>
                    <a:pt x="236778" y="329234"/>
                  </a:lnTo>
                  <a:lnTo>
                    <a:pt x="237096" y="327964"/>
                  </a:lnTo>
                  <a:lnTo>
                    <a:pt x="235991" y="330504"/>
                  </a:lnTo>
                  <a:lnTo>
                    <a:pt x="237832" y="333044"/>
                  </a:lnTo>
                  <a:lnTo>
                    <a:pt x="238112" y="330504"/>
                  </a:lnTo>
                  <a:lnTo>
                    <a:pt x="238175" y="329857"/>
                  </a:lnTo>
                  <a:close/>
                </a:path>
                <a:path w="875030" h="521335">
                  <a:moveTo>
                    <a:pt x="239636" y="330504"/>
                  </a:moveTo>
                  <a:lnTo>
                    <a:pt x="238290" y="328866"/>
                  </a:lnTo>
                  <a:lnTo>
                    <a:pt x="238175" y="329857"/>
                  </a:lnTo>
                  <a:lnTo>
                    <a:pt x="239636" y="330504"/>
                  </a:lnTo>
                  <a:close/>
                </a:path>
                <a:path w="875030" h="521335">
                  <a:moveTo>
                    <a:pt x="241757" y="24434"/>
                  </a:moveTo>
                  <a:lnTo>
                    <a:pt x="240144" y="18084"/>
                  </a:lnTo>
                  <a:lnTo>
                    <a:pt x="239166" y="14274"/>
                  </a:lnTo>
                  <a:lnTo>
                    <a:pt x="237667" y="11811"/>
                  </a:lnTo>
                  <a:lnTo>
                    <a:pt x="232498" y="5499"/>
                  </a:lnTo>
                  <a:lnTo>
                    <a:pt x="232257" y="6210"/>
                  </a:lnTo>
                  <a:lnTo>
                    <a:pt x="231990" y="7632"/>
                  </a:lnTo>
                  <a:lnTo>
                    <a:pt x="231940" y="7924"/>
                  </a:lnTo>
                  <a:lnTo>
                    <a:pt x="232295" y="9194"/>
                  </a:lnTo>
                  <a:lnTo>
                    <a:pt x="232206" y="11811"/>
                  </a:lnTo>
                  <a:lnTo>
                    <a:pt x="230987" y="11811"/>
                  </a:lnTo>
                  <a:lnTo>
                    <a:pt x="229311" y="9194"/>
                  </a:lnTo>
                  <a:lnTo>
                    <a:pt x="225310" y="9194"/>
                  </a:lnTo>
                  <a:lnTo>
                    <a:pt x="220662" y="7924"/>
                  </a:lnTo>
                  <a:lnTo>
                    <a:pt x="220649" y="8255"/>
                  </a:lnTo>
                  <a:lnTo>
                    <a:pt x="218160" y="8178"/>
                  </a:lnTo>
                  <a:lnTo>
                    <a:pt x="214680" y="9982"/>
                  </a:lnTo>
                  <a:lnTo>
                    <a:pt x="213944" y="9372"/>
                  </a:lnTo>
                  <a:lnTo>
                    <a:pt x="214655" y="8623"/>
                  </a:lnTo>
                  <a:lnTo>
                    <a:pt x="214833" y="8102"/>
                  </a:lnTo>
                  <a:lnTo>
                    <a:pt x="212458" y="9474"/>
                  </a:lnTo>
                  <a:lnTo>
                    <a:pt x="209715" y="11899"/>
                  </a:lnTo>
                  <a:lnTo>
                    <a:pt x="211251" y="14503"/>
                  </a:lnTo>
                  <a:lnTo>
                    <a:pt x="213601" y="11772"/>
                  </a:lnTo>
                  <a:lnTo>
                    <a:pt x="214185" y="12903"/>
                  </a:lnTo>
                  <a:lnTo>
                    <a:pt x="216700" y="9664"/>
                  </a:lnTo>
                  <a:lnTo>
                    <a:pt x="218719" y="9334"/>
                  </a:lnTo>
                  <a:lnTo>
                    <a:pt x="220218" y="10579"/>
                  </a:lnTo>
                  <a:lnTo>
                    <a:pt x="219887" y="11620"/>
                  </a:lnTo>
                  <a:lnTo>
                    <a:pt x="220548" y="10934"/>
                  </a:lnTo>
                  <a:lnTo>
                    <a:pt x="220484" y="13106"/>
                  </a:lnTo>
                  <a:lnTo>
                    <a:pt x="220357" y="16814"/>
                  </a:lnTo>
                  <a:lnTo>
                    <a:pt x="224332" y="21894"/>
                  </a:lnTo>
                  <a:lnTo>
                    <a:pt x="223012" y="23164"/>
                  </a:lnTo>
                  <a:lnTo>
                    <a:pt x="221500" y="19354"/>
                  </a:lnTo>
                  <a:lnTo>
                    <a:pt x="220548" y="21894"/>
                  </a:lnTo>
                  <a:lnTo>
                    <a:pt x="222592" y="23164"/>
                  </a:lnTo>
                  <a:lnTo>
                    <a:pt x="224205" y="24434"/>
                  </a:lnTo>
                  <a:lnTo>
                    <a:pt x="223354" y="25704"/>
                  </a:lnTo>
                  <a:lnTo>
                    <a:pt x="222897" y="26974"/>
                  </a:lnTo>
                  <a:lnTo>
                    <a:pt x="222859" y="28244"/>
                  </a:lnTo>
                  <a:lnTo>
                    <a:pt x="227304" y="31457"/>
                  </a:lnTo>
                  <a:lnTo>
                    <a:pt x="227317" y="30784"/>
                  </a:lnTo>
                  <a:lnTo>
                    <a:pt x="228104" y="32067"/>
                  </a:lnTo>
                  <a:lnTo>
                    <a:pt x="227304" y="31457"/>
                  </a:lnTo>
                  <a:lnTo>
                    <a:pt x="227253" y="32905"/>
                  </a:lnTo>
                  <a:lnTo>
                    <a:pt x="228104" y="32080"/>
                  </a:lnTo>
                  <a:lnTo>
                    <a:pt x="229679" y="34594"/>
                  </a:lnTo>
                  <a:lnTo>
                    <a:pt x="229031" y="37147"/>
                  </a:lnTo>
                  <a:lnTo>
                    <a:pt x="240449" y="37147"/>
                  </a:lnTo>
                  <a:lnTo>
                    <a:pt x="239280" y="34594"/>
                  </a:lnTo>
                  <a:lnTo>
                    <a:pt x="239763" y="33324"/>
                  </a:lnTo>
                  <a:lnTo>
                    <a:pt x="241007" y="32067"/>
                  </a:lnTo>
                  <a:lnTo>
                    <a:pt x="240233" y="30784"/>
                  </a:lnTo>
                  <a:lnTo>
                    <a:pt x="236296" y="24434"/>
                  </a:lnTo>
                  <a:lnTo>
                    <a:pt x="236105" y="23164"/>
                  </a:lnTo>
                  <a:lnTo>
                    <a:pt x="235292" y="18084"/>
                  </a:lnTo>
                  <a:lnTo>
                    <a:pt x="241757" y="24434"/>
                  </a:lnTo>
                  <a:close/>
                </a:path>
                <a:path w="875030" h="521335">
                  <a:moveTo>
                    <a:pt x="251485" y="128079"/>
                  </a:moveTo>
                  <a:lnTo>
                    <a:pt x="248983" y="123494"/>
                  </a:lnTo>
                  <a:lnTo>
                    <a:pt x="250456" y="129844"/>
                  </a:lnTo>
                  <a:lnTo>
                    <a:pt x="251485" y="128079"/>
                  </a:lnTo>
                  <a:close/>
                </a:path>
                <a:path w="875030" h="521335">
                  <a:moveTo>
                    <a:pt x="251904" y="127495"/>
                  </a:moveTo>
                  <a:lnTo>
                    <a:pt x="251485" y="128079"/>
                  </a:lnTo>
                  <a:lnTo>
                    <a:pt x="251752" y="128574"/>
                  </a:lnTo>
                  <a:lnTo>
                    <a:pt x="251828" y="128079"/>
                  </a:lnTo>
                  <a:lnTo>
                    <a:pt x="251904" y="127495"/>
                  </a:lnTo>
                  <a:close/>
                </a:path>
                <a:path w="875030" h="521335">
                  <a:moveTo>
                    <a:pt x="265125" y="157276"/>
                  </a:moveTo>
                  <a:lnTo>
                    <a:pt x="263639" y="158292"/>
                  </a:lnTo>
                  <a:lnTo>
                    <a:pt x="261556" y="153492"/>
                  </a:lnTo>
                  <a:lnTo>
                    <a:pt x="263525" y="159461"/>
                  </a:lnTo>
                  <a:lnTo>
                    <a:pt x="263956" y="158521"/>
                  </a:lnTo>
                  <a:lnTo>
                    <a:pt x="264528" y="157848"/>
                  </a:lnTo>
                  <a:lnTo>
                    <a:pt x="265125" y="157276"/>
                  </a:lnTo>
                  <a:close/>
                </a:path>
                <a:path w="875030" h="521335">
                  <a:moveTo>
                    <a:pt x="267144" y="371729"/>
                  </a:moveTo>
                  <a:lnTo>
                    <a:pt x="266585" y="371144"/>
                  </a:lnTo>
                  <a:lnTo>
                    <a:pt x="263004" y="367334"/>
                  </a:lnTo>
                  <a:lnTo>
                    <a:pt x="259499" y="366064"/>
                  </a:lnTo>
                  <a:lnTo>
                    <a:pt x="261239" y="368604"/>
                  </a:lnTo>
                  <a:lnTo>
                    <a:pt x="265696" y="373684"/>
                  </a:lnTo>
                  <a:lnTo>
                    <a:pt x="266979" y="373684"/>
                  </a:lnTo>
                  <a:lnTo>
                    <a:pt x="265417" y="372414"/>
                  </a:lnTo>
                  <a:lnTo>
                    <a:pt x="265137" y="371144"/>
                  </a:lnTo>
                  <a:lnTo>
                    <a:pt x="267144" y="371729"/>
                  </a:lnTo>
                  <a:close/>
                </a:path>
                <a:path w="875030" h="521335">
                  <a:moveTo>
                    <a:pt x="268160" y="159054"/>
                  </a:moveTo>
                  <a:lnTo>
                    <a:pt x="266052" y="159054"/>
                  </a:lnTo>
                  <a:lnTo>
                    <a:pt x="266534" y="160108"/>
                  </a:lnTo>
                  <a:lnTo>
                    <a:pt x="266649" y="160337"/>
                  </a:lnTo>
                  <a:lnTo>
                    <a:pt x="266776" y="160604"/>
                  </a:lnTo>
                  <a:lnTo>
                    <a:pt x="266827" y="160337"/>
                  </a:lnTo>
                  <a:lnTo>
                    <a:pt x="266839" y="160769"/>
                  </a:lnTo>
                  <a:lnTo>
                    <a:pt x="267982" y="163233"/>
                  </a:lnTo>
                  <a:lnTo>
                    <a:pt x="268097" y="160337"/>
                  </a:lnTo>
                  <a:lnTo>
                    <a:pt x="268160" y="159054"/>
                  </a:lnTo>
                  <a:close/>
                </a:path>
                <a:path w="875030" h="521335">
                  <a:moveTo>
                    <a:pt x="268236" y="163791"/>
                  </a:moveTo>
                  <a:lnTo>
                    <a:pt x="267982" y="163233"/>
                  </a:lnTo>
                  <a:lnTo>
                    <a:pt x="267944" y="164185"/>
                  </a:lnTo>
                  <a:lnTo>
                    <a:pt x="268236" y="163791"/>
                  </a:lnTo>
                  <a:close/>
                </a:path>
                <a:path w="875030" h="521335">
                  <a:moveTo>
                    <a:pt x="269989" y="129844"/>
                  </a:moveTo>
                  <a:lnTo>
                    <a:pt x="269087" y="126034"/>
                  </a:lnTo>
                  <a:lnTo>
                    <a:pt x="268490" y="123494"/>
                  </a:lnTo>
                  <a:lnTo>
                    <a:pt x="268198" y="122224"/>
                  </a:lnTo>
                  <a:lnTo>
                    <a:pt x="264782" y="112064"/>
                  </a:lnTo>
                  <a:lnTo>
                    <a:pt x="264363" y="110794"/>
                  </a:lnTo>
                  <a:lnTo>
                    <a:pt x="263626" y="108623"/>
                  </a:lnTo>
                  <a:lnTo>
                    <a:pt x="259524" y="95554"/>
                  </a:lnTo>
                  <a:lnTo>
                    <a:pt x="259130" y="94284"/>
                  </a:lnTo>
                  <a:lnTo>
                    <a:pt x="258495" y="90474"/>
                  </a:lnTo>
                  <a:lnTo>
                    <a:pt x="256794" y="80314"/>
                  </a:lnTo>
                  <a:lnTo>
                    <a:pt x="256159" y="75234"/>
                  </a:lnTo>
                  <a:lnTo>
                    <a:pt x="254063" y="75234"/>
                  </a:lnTo>
                  <a:lnTo>
                    <a:pt x="251663" y="72694"/>
                  </a:lnTo>
                  <a:lnTo>
                    <a:pt x="253822" y="71424"/>
                  </a:lnTo>
                  <a:lnTo>
                    <a:pt x="249377" y="66344"/>
                  </a:lnTo>
                  <a:lnTo>
                    <a:pt x="248589" y="63804"/>
                  </a:lnTo>
                  <a:lnTo>
                    <a:pt x="247789" y="61264"/>
                  </a:lnTo>
                  <a:lnTo>
                    <a:pt x="247764" y="49834"/>
                  </a:lnTo>
                  <a:lnTo>
                    <a:pt x="245376" y="44754"/>
                  </a:lnTo>
                  <a:lnTo>
                    <a:pt x="244779" y="43484"/>
                  </a:lnTo>
                  <a:lnTo>
                    <a:pt x="243941" y="44310"/>
                  </a:lnTo>
                  <a:lnTo>
                    <a:pt x="243941" y="90474"/>
                  </a:lnTo>
                  <a:lnTo>
                    <a:pt x="242912" y="89382"/>
                  </a:lnTo>
                  <a:lnTo>
                    <a:pt x="242887" y="89204"/>
                  </a:lnTo>
                  <a:lnTo>
                    <a:pt x="242722" y="88925"/>
                  </a:lnTo>
                  <a:lnTo>
                    <a:pt x="243941" y="90474"/>
                  </a:lnTo>
                  <a:lnTo>
                    <a:pt x="243941" y="44310"/>
                  </a:lnTo>
                  <a:lnTo>
                    <a:pt x="243484" y="44754"/>
                  </a:lnTo>
                  <a:lnTo>
                    <a:pt x="242951" y="42811"/>
                  </a:lnTo>
                  <a:lnTo>
                    <a:pt x="242874" y="42532"/>
                  </a:lnTo>
                  <a:lnTo>
                    <a:pt x="242785" y="42214"/>
                  </a:lnTo>
                  <a:lnTo>
                    <a:pt x="241033" y="38404"/>
                  </a:lnTo>
                  <a:lnTo>
                    <a:pt x="228727" y="38404"/>
                  </a:lnTo>
                  <a:lnTo>
                    <a:pt x="227914" y="38404"/>
                  </a:lnTo>
                  <a:lnTo>
                    <a:pt x="229501" y="40944"/>
                  </a:lnTo>
                  <a:lnTo>
                    <a:pt x="228028" y="40944"/>
                  </a:lnTo>
                  <a:lnTo>
                    <a:pt x="229019" y="42214"/>
                  </a:lnTo>
                  <a:lnTo>
                    <a:pt x="229692" y="46024"/>
                  </a:lnTo>
                  <a:lnTo>
                    <a:pt x="232156" y="47294"/>
                  </a:lnTo>
                  <a:lnTo>
                    <a:pt x="230835" y="51104"/>
                  </a:lnTo>
                  <a:lnTo>
                    <a:pt x="235483" y="56184"/>
                  </a:lnTo>
                  <a:lnTo>
                    <a:pt x="231787" y="57454"/>
                  </a:lnTo>
                  <a:lnTo>
                    <a:pt x="232918" y="57454"/>
                  </a:lnTo>
                  <a:lnTo>
                    <a:pt x="236080" y="61264"/>
                  </a:lnTo>
                  <a:lnTo>
                    <a:pt x="236982" y="63804"/>
                  </a:lnTo>
                  <a:lnTo>
                    <a:pt x="231279" y="59994"/>
                  </a:lnTo>
                  <a:lnTo>
                    <a:pt x="239560" y="72694"/>
                  </a:lnTo>
                  <a:lnTo>
                    <a:pt x="234556" y="73964"/>
                  </a:lnTo>
                  <a:lnTo>
                    <a:pt x="239458" y="75234"/>
                  </a:lnTo>
                  <a:lnTo>
                    <a:pt x="239915" y="84124"/>
                  </a:lnTo>
                  <a:lnTo>
                    <a:pt x="239979" y="85394"/>
                  </a:lnTo>
                  <a:lnTo>
                    <a:pt x="242697" y="88887"/>
                  </a:lnTo>
                  <a:lnTo>
                    <a:pt x="243446" y="93014"/>
                  </a:lnTo>
                  <a:lnTo>
                    <a:pt x="242570" y="94284"/>
                  </a:lnTo>
                  <a:lnTo>
                    <a:pt x="242493" y="96824"/>
                  </a:lnTo>
                  <a:lnTo>
                    <a:pt x="245833" y="95554"/>
                  </a:lnTo>
                  <a:lnTo>
                    <a:pt x="248158" y="100634"/>
                  </a:lnTo>
                  <a:lnTo>
                    <a:pt x="250990" y="103174"/>
                  </a:lnTo>
                  <a:lnTo>
                    <a:pt x="249135" y="108254"/>
                  </a:lnTo>
                  <a:lnTo>
                    <a:pt x="246989" y="103174"/>
                  </a:lnTo>
                  <a:lnTo>
                    <a:pt x="246456" y="101904"/>
                  </a:lnTo>
                  <a:lnTo>
                    <a:pt x="243878" y="104444"/>
                  </a:lnTo>
                  <a:lnTo>
                    <a:pt x="246418" y="103174"/>
                  </a:lnTo>
                  <a:lnTo>
                    <a:pt x="248640" y="110794"/>
                  </a:lnTo>
                  <a:lnTo>
                    <a:pt x="250380" y="108254"/>
                  </a:lnTo>
                  <a:lnTo>
                    <a:pt x="249516" y="111683"/>
                  </a:lnTo>
                  <a:lnTo>
                    <a:pt x="248107" y="113334"/>
                  </a:lnTo>
                  <a:lnTo>
                    <a:pt x="252298" y="113334"/>
                  </a:lnTo>
                  <a:lnTo>
                    <a:pt x="249669" y="115874"/>
                  </a:lnTo>
                  <a:lnTo>
                    <a:pt x="252933" y="118414"/>
                  </a:lnTo>
                  <a:lnTo>
                    <a:pt x="252336" y="123494"/>
                  </a:lnTo>
                  <a:lnTo>
                    <a:pt x="249529" y="120954"/>
                  </a:lnTo>
                  <a:lnTo>
                    <a:pt x="251358" y="123494"/>
                  </a:lnTo>
                  <a:lnTo>
                    <a:pt x="252260" y="124879"/>
                  </a:lnTo>
                  <a:lnTo>
                    <a:pt x="251929" y="127330"/>
                  </a:lnTo>
                  <a:lnTo>
                    <a:pt x="252679" y="126034"/>
                  </a:lnTo>
                  <a:lnTo>
                    <a:pt x="254736" y="126034"/>
                  </a:lnTo>
                  <a:lnTo>
                    <a:pt x="256349" y="129844"/>
                  </a:lnTo>
                  <a:lnTo>
                    <a:pt x="269989" y="129844"/>
                  </a:lnTo>
                  <a:close/>
                </a:path>
                <a:path w="875030" h="521335">
                  <a:moveTo>
                    <a:pt x="270306" y="373253"/>
                  </a:moveTo>
                  <a:lnTo>
                    <a:pt x="269443" y="372414"/>
                  </a:lnTo>
                  <a:lnTo>
                    <a:pt x="267144" y="371729"/>
                  </a:lnTo>
                  <a:lnTo>
                    <a:pt x="267779" y="372414"/>
                  </a:lnTo>
                  <a:lnTo>
                    <a:pt x="270306" y="373253"/>
                  </a:lnTo>
                  <a:close/>
                </a:path>
                <a:path w="875030" h="521335">
                  <a:moveTo>
                    <a:pt x="281533" y="214261"/>
                  </a:moveTo>
                  <a:lnTo>
                    <a:pt x="280809" y="213702"/>
                  </a:lnTo>
                  <a:lnTo>
                    <a:pt x="280708" y="213448"/>
                  </a:lnTo>
                  <a:lnTo>
                    <a:pt x="279679" y="209854"/>
                  </a:lnTo>
                  <a:lnTo>
                    <a:pt x="279615" y="211124"/>
                  </a:lnTo>
                  <a:lnTo>
                    <a:pt x="278587" y="216204"/>
                  </a:lnTo>
                  <a:lnTo>
                    <a:pt x="281533" y="214261"/>
                  </a:lnTo>
                  <a:close/>
                </a:path>
                <a:path w="875030" h="521335">
                  <a:moveTo>
                    <a:pt x="282397" y="214934"/>
                  </a:moveTo>
                  <a:lnTo>
                    <a:pt x="282384" y="213702"/>
                  </a:lnTo>
                  <a:lnTo>
                    <a:pt x="281533" y="214261"/>
                  </a:lnTo>
                  <a:lnTo>
                    <a:pt x="282397" y="214934"/>
                  </a:lnTo>
                  <a:close/>
                </a:path>
                <a:path w="875030" h="521335">
                  <a:moveTo>
                    <a:pt x="300405" y="279704"/>
                  </a:moveTo>
                  <a:lnTo>
                    <a:pt x="299593" y="280974"/>
                  </a:lnTo>
                  <a:lnTo>
                    <a:pt x="298831" y="280974"/>
                  </a:lnTo>
                  <a:lnTo>
                    <a:pt x="298919" y="282244"/>
                  </a:lnTo>
                  <a:lnTo>
                    <a:pt x="299021" y="283514"/>
                  </a:lnTo>
                  <a:lnTo>
                    <a:pt x="299110" y="284784"/>
                  </a:lnTo>
                  <a:lnTo>
                    <a:pt x="300405" y="279704"/>
                  </a:lnTo>
                  <a:close/>
                </a:path>
                <a:path w="875030" h="521335">
                  <a:moveTo>
                    <a:pt x="302437" y="391464"/>
                  </a:moveTo>
                  <a:lnTo>
                    <a:pt x="302145" y="391160"/>
                  </a:lnTo>
                  <a:lnTo>
                    <a:pt x="301955" y="391464"/>
                  </a:lnTo>
                  <a:lnTo>
                    <a:pt x="302437" y="391464"/>
                  </a:lnTo>
                  <a:close/>
                </a:path>
                <a:path w="875030" h="521335">
                  <a:moveTo>
                    <a:pt x="302755" y="390194"/>
                  </a:moveTo>
                  <a:lnTo>
                    <a:pt x="301980" y="388924"/>
                  </a:lnTo>
                  <a:lnTo>
                    <a:pt x="301167" y="390194"/>
                  </a:lnTo>
                  <a:lnTo>
                    <a:pt x="302145" y="391160"/>
                  </a:lnTo>
                  <a:lnTo>
                    <a:pt x="302755" y="390194"/>
                  </a:lnTo>
                  <a:close/>
                </a:path>
                <a:path w="875030" h="521335">
                  <a:moveTo>
                    <a:pt x="333171" y="391490"/>
                  </a:moveTo>
                  <a:lnTo>
                    <a:pt x="332397" y="390766"/>
                  </a:lnTo>
                  <a:lnTo>
                    <a:pt x="332587" y="391680"/>
                  </a:lnTo>
                  <a:lnTo>
                    <a:pt x="333171" y="391490"/>
                  </a:lnTo>
                  <a:close/>
                </a:path>
                <a:path w="875030" h="521335">
                  <a:moveTo>
                    <a:pt x="337108" y="402564"/>
                  </a:moveTo>
                  <a:lnTo>
                    <a:pt x="336461" y="401408"/>
                  </a:lnTo>
                  <a:lnTo>
                    <a:pt x="336550" y="401904"/>
                  </a:lnTo>
                  <a:lnTo>
                    <a:pt x="336753" y="402323"/>
                  </a:lnTo>
                  <a:lnTo>
                    <a:pt x="337108" y="402564"/>
                  </a:lnTo>
                  <a:close/>
                </a:path>
                <a:path w="875030" h="521335">
                  <a:moveTo>
                    <a:pt x="343916" y="423214"/>
                  </a:moveTo>
                  <a:lnTo>
                    <a:pt x="341706" y="420674"/>
                  </a:lnTo>
                  <a:lnTo>
                    <a:pt x="342633" y="423214"/>
                  </a:lnTo>
                  <a:lnTo>
                    <a:pt x="343916" y="423214"/>
                  </a:lnTo>
                  <a:close/>
                </a:path>
                <a:path w="875030" h="521335">
                  <a:moveTo>
                    <a:pt x="347205" y="456234"/>
                  </a:moveTo>
                  <a:lnTo>
                    <a:pt x="346697" y="454964"/>
                  </a:lnTo>
                  <a:lnTo>
                    <a:pt x="345528" y="451358"/>
                  </a:lnTo>
                  <a:lnTo>
                    <a:pt x="345414" y="450875"/>
                  </a:lnTo>
                  <a:lnTo>
                    <a:pt x="345198" y="449884"/>
                  </a:lnTo>
                  <a:lnTo>
                    <a:pt x="344690" y="448614"/>
                  </a:lnTo>
                  <a:lnTo>
                    <a:pt x="343496" y="448614"/>
                  </a:lnTo>
                  <a:lnTo>
                    <a:pt x="343065" y="449884"/>
                  </a:lnTo>
                  <a:lnTo>
                    <a:pt x="339496" y="446074"/>
                  </a:lnTo>
                  <a:lnTo>
                    <a:pt x="337058" y="444804"/>
                  </a:lnTo>
                  <a:lnTo>
                    <a:pt x="335216" y="440994"/>
                  </a:lnTo>
                  <a:lnTo>
                    <a:pt x="334594" y="439724"/>
                  </a:lnTo>
                  <a:lnTo>
                    <a:pt x="340042" y="446074"/>
                  </a:lnTo>
                  <a:lnTo>
                    <a:pt x="339090" y="442264"/>
                  </a:lnTo>
                  <a:lnTo>
                    <a:pt x="336283" y="439724"/>
                  </a:lnTo>
                  <a:lnTo>
                    <a:pt x="333463" y="437184"/>
                  </a:lnTo>
                  <a:lnTo>
                    <a:pt x="329742" y="432104"/>
                  </a:lnTo>
                  <a:lnTo>
                    <a:pt x="326402" y="427024"/>
                  </a:lnTo>
                  <a:lnTo>
                    <a:pt x="325297" y="425754"/>
                  </a:lnTo>
                  <a:lnTo>
                    <a:pt x="321983" y="421944"/>
                  </a:lnTo>
                  <a:lnTo>
                    <a:pt x="321652" y="420674"/>
                  </a:lnTo>
                  <a:lnTo>
                    <a:pt x="320052" y="414324"/>
                  </a:lnTo>
                  <a:lnTo>
                    <a:pt x="314591" y="406704"/>
                  </a:lnTo>
                  <a:lnTo>
                    <a:pt x="308508" y="400354"/>
                  </a:lnTo>
                  <a:lnTo>
                    <a:pt x="305333" y="394004"/>
                  </a:lnTo>
                  <a:lnTo>
                    <a:pt x="304698" y="392734"/>
                  </a:lnTo>
                  <a:lnTo>
                    <a:pt x="303796" y="394004"/>
                  </a:lnTo>
                  <a:lnTo>
                    <a:pt x="301155" y="392734"/>
                  </a:lnTo>
                  <a:lnTo>
                    <a:pt x="301955" y="391464"/>
                  </a:lnTo>
                  <a:lnTo>
                    <a:pt x="300875" y="391464"/>
                  </a:lnTo>
                  <a:lnTo>
                    <a:pt x="291261" y="378764"/>
                  </a:lnTo>
                  <a:lnTo>
                    <a:pt x="287807" y="373684"/>
                  </a:lnTo>
                  <a:lnTo>
                    <a:pt x="282613" y="366064"/>
                  </a:lnTo>
                  <a:lnTo>
                    <a:pt x="275132" y="353364"/>
                  </a:lnTo>
                  <a:lnTo>
                    <a:pt x="272110" y="348284"/>
                  </a:lnTo>
                  <a:lnTo>
                    <a:pt x="266814" y="339394"/>
                  </a:lnTo>
                  <a:lnTo>
                    <a:pt x="266065" y="338124"/>
                  </a:lnTo>
                  <a:lnTo>
                    <a:pt x="262826" y="335584"/>
                  </a:lnTo>
                  <a:lnTo>
                    <a:pt x="259638" y="334314"/>
                  </a:lnTo>
                  <a:lnTo>
                    <a:pt x="256717" y="334314"/>
                  </a:lnTo>
                  <a:lnTo>
                    <a:pt x="254266" y="329234"/>
                  </a:lnTo>
                  <a:lnTo>
                    <a:pt x="258191" y="329234"/>
                  </a:lnTo>
                  <a:lnTo>
                    <a:pt x="256832" y="327964"/>
                  </a:lnTo>
                  <a:lnTo>
                    <a:pt x="250024" y="321614"/>
                  </a:lnTo>
                  <a:lnTo>
                    <a:pt x="242874" y="311454"/>
                  </a:lnTo>
                  <a:lnTo>
                    <a:pt x="235851" y="302564"/>
                  </a:lnTo>
                  <a:lnTo>
                    <a:pt x="232498" y="298754"/>
                  </a:lnTo>
                  <a:lnTo>
                    <a:pt x="228028" y="293674"/>
                  </a:lnTo>
                  <a:lnTo>
                    <a:pt x="229793" y="293674"/>
                  </a:lnTo>
                  <a:lnTo>
                    <a:pt x="230670" y="294944"/>
                  </a:lnTo>
                  <a:lnTo>
                    <a:pt x="230581" y="293674"/>
                  </a:lnTo>
                  <a:lnTo>
                    <a:pt x="230492" y="292404"/>
                  </a:lnTo>
                  <a:lnTo>
                    <a:pt x="230403" y="291134"/>
                  </a:lnTo>
                  <a:lnTo>
                    <a:pt x="225031" y="286054"/>
                  </a:lnTo>
                  <a:lnTo>
                    <a:pt x="223685" y="284784"/>
                  </a:lnTo>
                  <a:lnTo>
                    <a:pt x="222300" y="286054"/>
                  </a:lnTo>
                  <a:lnTo>
                    <a:pt x="221043" y="283514"/>
                  </a:lnTo>
                  <a:lnTo>
                    <a:pt x="223189" y="284784"/>
                  </a:lnTo>
                  <a:lnTo>
                    <a:pt x="223100" y="283514"/>
                  </a:lnTo>
                  <a:lnTo>
                    <a:pt x="223012" y="282244"/>
                  </a:lnTo>
                  <a:lnTo>
                    <a:pt x="222072" y="279704"/>
                  </a:lnTo>
                  <a:lnTo>
                    <a:pt x="216090" y="277164"/>
                  </a:lnTo>
                  <a:lnTo>
                    <a:pt x="216725" y="274929"/>
                  </a:lnTo>
                  <a:lnTo>
                    <a:pt x="216217" y="274624"/>
                  </a:lnTo>
                  <a:lnTo>
                    <a:pt x="214083" y="270814"/>
                  </a:lnTo>
                  <a:lnTo>
                    <a:pt x="212661" y="268274"/>
                  </a:lnTo>
                  <a:lnTo>
                    <a:pt x="211950" y="270814"/>
                  </a:lnTo>
                  <a:lnTo>
                    <a:pt x="209461" y="265734"/>
                  </a:lnTo>
                  <a:lnTo>
                    <a:pt x="204609" y="263194"/>
                  </a:lnTo>
                  <a:lnTo>
                    <a:pt x="203022" y="258114"/>
                  </a:lnTo>
                  <a:lnTo>
                    <a:pt x="199123" y="256844"/>
                  </a:lnTo>
                  <a:lnTo>
                    <a:pt x="198691" y="253034"/>
                  </a:lnTo>
                  <a:lnTo>
                    <a:pt x="198628" y="252526"/>
                  </a:lnTo>
                  <a:lnTo>
                    <a:pt x="198539" y="251764"/>
                  </a:lnTo>
                  <a:lnTo>
                    <a:pt x="198488" y="251333"/>
                  </a:lnTo>
                  <a:lnTo>
                    <a:pt x="198374" y="250291"/>
                  </a:lnTo>
                  <a:lnTo>
                    <a:pt x="198259" y="249275"/>
                  </a:lnTo>
                  <a:lnTo>
                    <a:pt x="198081" y="249275"/>
                  </a:lnTo>
                  <a:lnTo>
                    <a:pt x="195516" y="250190"/>
                  </a:lnTo>
                  <a:lnTo>
                    <a:pt x="197878" y="249275"/>
                  </a:lnTo>
                  <a:lnTo>
                    <a:pt x="198081" y="249275"/>
                  </a:lnTo>
                  <a:lnTo>
                    <a:pt x="196900" y="247954"/>
                  </a:lnTo>
                  <a:lnTo>
                    <a:pt x="191236" y="241604"/>
                  </a:lnTo>
                  <a:lnTo>
                    <a:pt x="187604" y="239064"/>
                  </a:lnTo>
                  <a:lnTo>
                    <a:pt x="189280" y="239064"/>
                  </a:lnTo>
                  <a:lnTo>
                    <a:pt x="186715" y="236524"/>
                  </a:lnTo>
                  <a:lnTo>
                    <a:pt x="188874" y="236524"/>
                  </a:lnTo>
                  <a:lnTo>
                    <a:pt x="186385" y="232714"/>
                  </a:lnTo>
                  <a:lnTo>
                    <a:pt x="184975" y="231444"/>
                  </a:lnTo>
                  <a:lnTo>
                    <a:pt x="183553" y="230174"/>
                  </a:lnTo>
                  <a:lnTo>
                    <a:pt x="182384" y="231444"/>
                  </a:lnTo>
                  <a:lnTo>
                    <a:pt x="182270" y="230174"/>
                  </a:lnTo>
                  <a:lnTo>
                    <a:pt x="182156" y="228904"/>
                  </a:lnTo>
                  <a:lnTo>
                    <a:pt x="182054" y="227634"/>
                  </a:lnTo>
                  <a:lnTo>
                    <a:pt x="181940" y="226364"/>
                  </a:lnTo>
                  <a:lnTo>
                    <a:pt x="181825" y="225094"/>
                  </a:lnTo>
                  <a:lnTo>
                    <a:pt x="181711" y="223824"/>
                  </a:lnTo>
                  <a:lnTo>
                    <a:pt x="181597" y="222554"/>
                  </a:lnTo>
                  <a:lnTo>
                    <a:pt x="170307" y="222554"/>
                  </a:lnTo>
                  <a:lnTo>
                    <a:pt x="171424" y="218744"/>
                  </a:lnTo>
                  <a:lnTo>
                    <a:pt x="172554" y="214934"/>
                  </a:lnTo>
                  <a:lnTo>
                    <a:pt x="167335" y="209854"/>
                  </a:lnTo>
                  <a:lnTo>
                    <a:pt x="166027" y="208584"/>
                  </a:lnTo>
                  <a:lnTo>
                    <a:pt x="159867" y="202234"/>
                  </a:lnTo>
                  <a:lnTo>
                    <a:pt x="157530" y="199694"/>
                  </a:lnTo>
                  <a:lnTo>
                    <a:pt x="156857" y="198958"/>
                  </a:lnTo>
                  <a:lnTo>
                    <a:pt x="158978" y="197154"/>
                  </a:lnTo>
                  <a:lnTo>
                    <a:pt x="153593" y="192074"/>
                  </a:lnTo>
                  <a:lnTo>
                    <a:pt x="152958" y="191427"/>
                  </a:lnTo>
                  <a:lnTo>
                    <a:pt x="154978" y="196913"/>
                  </a:lnTo>
                  <a:lnTo>
                    <a:pt x="154025" y="195884"/>
                  </a:lnTo>
                  <a:lnTo>
                    <a:pt x="148463" y="189534"/>
                  </a:lnTo>
                  <a:lnTo>
                    <a:pt x="150393" y="188798"/>
                  </a:lnTo>
                  <a:lnTo>
                    <a:pt x="148628" y="186994"/>
                  </a:lnTo>
                  <a:lnTo>
                    <a:pt x="144056" y="183184"/>
                  </a:lnTo>
                  <a:lnTo>
                    <a:pt x="139839" y="176834"/>
                  </a:lnTo>
                  <a:lnTo>
                    <a:pt x="138671" y="174294"/>
                  </a:lnTo>
                  <a:lnTo>
                    <a:pt x="142087" y="178104"/>
                  </a:lnTo>
                  <a:lnTo>
                    <a:pt x="143154" y="178104"/>
                  </a:lnTo>
                  <a:lnTo>
                    <a:pt x="140093" y="174294"/>
                  </a:lnTo>
                  <a:lnTo>
                    <a:pt x="138061" y="171754"/>
                  </a:lnTo>
                  <a:lnTo>
                    <a:pt x="133591" y="165404"/>
                  </a:lnTo>
                  <a:lnTo>
                    <a:pt x="132537" y="164185"/>
                  </a:lnTo>
                  <a:lnTo>
                    <a:pt x="129362" y="160528"/>
                  </a:lnTo>
                  <a:lnTo>
                    <a:pt x="129362" y="181914"/>
                  </a:lnTo>
                  <a:lnTo>
                    <a:pt x="129336" y="184416"/>
                  </a:lnTo>
                  <a:lnTo>
                    <a:pt x="128892" y="184226"/>
                  </a:lnTo>
                  <a:lnTo>
                    <a:pt x="128841" y="184454"/>
                  </a:lnTo>
                  <a:lnTo>
                    <a:pt x="129336" y="184454"/>
                  </a:lnTo>
                  <a:lnTo>
                    <a:pt x="129324" y="186334"/>
                  </a:lnTo>
                  <a:lnTo>
                    <a:pt x="128587" y="185724"/>
                  </a:lnTo>
                  <a:lnTo>
                    <a:pt x="127088" y="184454"/>
                  </a:lnTo>
                  <a:lnTo>
                    <a:pt x="126314" y="183184"/>
                  </a:lnTo>
                  <a:lnTo>
                    <a:pt x="128892" y="184226"/>
                  </a:lnTo>
                  <a:lnTo>
                    <a:pt x="129108" y="183184"/>
                  </a:lnTo>
                  <a:lnTo>
                    <a:pt x="129362" y="181914"/>
                  </a:lnTo>
                  <a:lnTo>
                    <a:pt x="129362" y="160528"/>
                  </a:lnTo>
                  <a:lnTo>
                    <a:pt x="129197" y="160337"/>
                  </a:lnTo>
                  <a:lnTo>
                    <a:pt x="124231" y="155244"/>
                  </a:lnTo>
                  <a:lnTo>
                    <a:pt x="124117" y="157784"/>
                  </a:lnTo>
                  <a:lnTo>
                    <a:pt x="124015" y="159054"/>
                  </a:lnTo>
                  <a:lnTo>
                    <a:pt x="115989" y="151676"/>
                  </a:lnTo>
                  <a:lnTo>
                    <a:pt x="116370" y="151434"/>
                  </a:lnTo>
                  <a:lnTo>
                    <a:pt x="115912" y="150164"/>
                  </a:lnTo>
                  <a:lnTo>
                    <a:pt x="115455" y="148894"/>
                  </a:lnTo>
                  <a:lnTo>
                    <a:pt x="114935" y="145084"/>
                  </a:lnTo>
                  <a:lnTo>
                    <a:pt x="118071" y="145084"/>
                  </a:lnTo>
                  <a:lnTo>
                    <a:pt x="117081" y="143814"/>
                  </a:lnTo>
                  <a:lnTo>
                    <a:pt x="115531" y="142557"/>
                  </a:lnTo>
                  <a:lnTo>
                    <a:pt x="115354" y="142811"/>
                  </a:lnTo>
                  <a:lnTo>
                    <a:pt x="114731" y="143814"/>
                  </a:lnTo>
                  <a:lnTo>
                    <a:pt x="114223" y="142989"/>
                  </a:lnTo>
                  <a:lnTo>
                    <a:pt x="114109" y="142811"/>
                  </a:lnTo>
                  <a:lnTo>
                    <a:pt x="114007" y="142151"/>
                  </a:lnTo>
                  <a:lnTo>
                    <a:pt x="114160" y="141274"/>
                  </a:lnTo>
                  <a:lnTo>
                    <a:pt x="116344" y="142557"/>
                  </a:lnTo>
                  <a:lnTo>
                    <a:pt x="115150" y="141274"/>
                  </a:lnTo>
                  <a:lnTo>
                    <a:pt x="113982" y="140004"/>
                  </a:lnTo>
                  <a:lnTo>
                    <a:pt x="111645" y="137464"/>
                  </a:lnTo>
                  <a:lnTo>
                    <a:pt x="111531" y="140004"/>
                  </a:lnTo>
                  <a:lnTo>
                    <a:pt x="108026" y="136194"/>
                  </a:lnTo>
                  <a:lnTo>
                    <a:pt x="108724" y="134924"/>
                  </a:lnTo>
                  <a:lnTo>
                    <a:pt x="106705" y="133654"/>
                  </a:lnTo>
                  <a:lnTo>
                    <a:pt x="104622" y="132384"/>
                  </a:lnTo>
                  <a:lnTo>
                    <a:pt x="102692" y="129324"/>
                  </a:lnTo>
                  <a:lnTo>
                    <a:pt x="102692" y="148894"/>
                  </a:lnTo>
                  <a:lnTo>
                    <a:pt x="101015" y="150164"/>
                  </a:lnTo>
                  <a:lnTo>
                    <a:pt x="99225" y="146977"/>
                  </a:lnTo>
                  <a:lnTo>
                    <a:pt x="102692" y="148894"/>
                  </a:lnTo>
                  <a:lnTo>
                    <a:pt x="102692" y="129324"/>
                  </a:lnTo>
                  <a:lnTo>
                    <a:pt x="102222" y="128574"/>
                  </a:lnTo>
                  <a:lnTo>
                    <a:pt x="102819" y="128574"/>
                  </a:lnTo>
                  <a:lnTo>
                    <a:pt x="102882" y="128079"/>
                  </a:lnTo>
                  <a:lnTo>
                    <a:pt x="102971" y="127495"/>
                  </a:lnTo>
                  <a:lnTo>
                    <a:pt x="102831" y="127330"/>
                  </a:lnTo>
                  <a:lnTo>
                    <a:pt x="98552" y="122224"/>
                  </a:lnTo>
                  <a:lnTo>
                    <a:pt x="91592" y="119684"/>
                  </a:lnTo>
                  <a:lnTo>
                    <a:pt x="90982" y="118414"/>
                  </a:lnTo>
                  <a:lnTo>
                    <a:pt x="89738" y="115874"/>
                  </a:lnTo>
                  <a:lnTo>
                    <a:pt x="87261" y="110794"/>
                  </a:lnTo>
                  <a:lnTo>
                    <a:pt x="91897" y="110794"/>
                  </a:lnTo>
                  <a:lnTo>
                    <a:pt x="86334" y="106984"/>
                  </a:lnTo>
                  <a:lnTo>
                    <a:pt x="88607" y="105714"/>
                  </a:lnTo>
                  <a:lnTo>
                    <a:pt x="84823" y="101904"/>
                  </a:lnTo>
                  <a:lnTo>
                    <a:pt x="84785" y="104444"/>
                  </a:lnTo>
                  <a:lnTo>
                    <a:pt x="83908" y="103174"/>
                  </a:lnTo>
                  <a:lnTo>
                    <a:pt x="82169" y="100634"/>
                  </a:lnTo>
                  <a:lnTo>
                    <a:pt x="77965" y="99364"/>
                  </a:lnTo>
                  <a:lnTo>
                    <a:pt x="77482" y="98094"/>
                  </a:lnTo>
                  <a:lnTo>
                    <a:pt x="76530" y="95554"/>
                  </a:lnTo>
                  <a:lnTo>
                    <a:pt x="79552" y="96824"/>
                  </a:lnTo>
                  <a:lnTo>
                    <a:pt x="74117" y="90474"/>
                  </a:lnTo>
                  <a:lnTo>
                    <a:pt x="75946" y="95554"/>
                  </a:lnTo>
                  <a:lnTo>
                    <a:pt x="71932" y="93014"/>
                  </a:lnTo>
                  <a:lnTo>
                    <a:pt x="72974" y="98094"/>
                  </a:lnTo>
                  <a:lnTo>
                    <a:pt x="70167" y="93014"/>
                  </a:lnTo>
                  <a:lnTo>
                    <a:pt x="71132" y="93014"/>
                  </a:lnTo>
                  <a:lnTo>
                    <a:pt x="68745" y="90474"/>
                  </a:lnTo>
                  <a:lnTo>
                    <a:pt x="67551" y="89204"/>
                  </a:lnTo>
                  <a:lnTo>
                    <a:pt x="67614" y="87934"/>
                  </a:lnTo>
                  <a:lnTo>
                    <a:pt x="67678" y="86664"/>
                  </a:lnTo>
                  <a:lnTo>
                    <a:pt x="65570" y="85394"/>
                  </a:lnTo>
                  <a:lnTo>
                    <a:pt x="63360" y="84124"/>
                  </a:lnTo>
                  <a:lnTo>
                    <a:pt x="62039" y="80314"/>
                  </a:lnTo>
                  <a:lnTo>
                    <a:pt x="62357" y="79044"/>
                  </a:lnTo>
                  <a:lnTo>
                    <a:pt x="65290" y="79044"/>
                  </a:lnTo>
                  <a:lnTo>
                    <a:pt x="65519" y="77774"/>
                  </a:lnTo>
                  <a:lnTo>
                    <a:pt x="62064" y="77774"/>
                  </a:lnTo>
                  <a:lnTo>
                    <a:pt x="58712" y="70154"/>
                  </a:lnTo>
                  <a:lnTo>
                    <a:pt x="55867" y="70154"/>
                  </a:lnTo>
                  <a:lnTo>
                    <a:pt x="57340" y="68884"/>
                  </a:lnTo>
                  <a:lnTo>
                    <a:pt x="54508" y="68884"/>
                  </a:lnTo>
                  <a:lnTo>
                    <a:pt x="53936" y="66344"/>
                  </a:lnTo>
                  <a:lnTo>
                    <a:pt x="55206" y="65074"/>
                  </a:lnTo>
                  <a:lnTo>
                    <a:pt x="51854" y="59994"/>
                  </a:lnTo>
                  <a:lnTo>
                    <a:pt x="53124" y="68884"/>
                  </a:lnTo>
                  <a:lnTo>
                    <a:pt x="50152" y="62534"/>
                  </a:lnTo>
                  <a:lnTo>
                    <a:pt x="50723" y="62534"/>
                  </a:lnTo>
                  <a:lnTo>
                    <a:pt x="51714" y="63804"/>
                  </a:lnTo>
                  <a:lnTo>
                    <a:pt x="51104" y="62534"/>
                  </a:lnTo>
                  <a:lnTo>
                    <a:pt x="48044" y="56184"/>
                  </a:lnTo>
                  <a:lnTo>
                    <a:pt x="42113" y="52374"/>
                  </a:lnTo>
                  <a:lnTo>
                    <a:pt x="38925" y="46024"/>
                  </a:lnTo>
                  <a:lnTo>
                    <a:pt x="39865" y="43484"/>
                  </a:lnTo>
                  <a:lnTo>
                    <a:pt x="40106" y="42811"/>
                  </a:lnTo>
                  <a:lnTo>
                    <a:pt x="36969" y="39674"/>
                  </a:lnTo>
                  <a:lnTo>
                    <a:pt x="31521" y="34594"/>
                  </a:lnTo>
                  <a:lnTo>
                    <a:pt x="29743" y="33324"/>
                  </a:lnTo>
                  <a:lnTo>
                    <a:pt x="27292" y="29514"/>
                  </a:lnTo>
                  <a:lnTo>
                    <a:pt x="26504" y="29514"/>
                  </a:lnTo>
                  <a:lnTo>
                    <a:pt x="25831" y="28244"/>
                  </a:lnTo>
                  <a:lnTo>
                    <a:pt x="25171" y="26974"/>
                  </a:lnTo>
                  <a:lnTo>
                    <a:pt x="24765" y="26974"/>
                  </a:lnTo>
                  <a:lnTo>
                    <a:pt x="22504" y="28244"/>
                  </a:lnTo>
                  <a:lnTo>
                    <a:pt x="21983" y="25704"/>
                  </a:lnTo>
                  <a:lnTo>
                    <a:pt x="21907" y="24434"/>
                  </a:lnTo>
                  <a:lnTo>
                    <a:pt x="21780" y="23164"/>
                  </a:lnTo>
                  <a:lnTo>
                    <a:pt x="22352" y="21894"/>
                  </a:lnTo>
                  <a:lnTo>
                    <a:pt x="19926" y="20624"/>
                  </a:lnTo>
                  <a:lnTo>
                    <a:pt x="20904" y="20624"/>
                  </a:lnTo>
                  <a:lnTo>
                    <a:pt x="23012" y="21513"/>
                  </a:lnTo>
                  <a:lnTo>
                    <a:pt x="22733" y="20624"/>
                  </a:lnTo>
                  <a:lnTo>
                    <a:pt x="22339" y="19354"/>
                  </a:lnTo>
                  <a:lnTo>
                    <a:pt x="21132" y="18084"/>
                  </a:lnTo>
                  <a:lnTo>
                    <a:pt x="19926" y="16814"/>
                  </a:lnTo>
                  <a:lnTo>
                    <a:pt x="15798" y="13106"/>
                  </a:lnTo>
                  <a:lnTo>
                    <a:pt x="17259" y="13106"/>
                  </a:lnTo>
                  <a:lnTo>
                    <a:pt x="18859" y="11811"/>
                  </a:lnTo>
                  <a:lnTo>
                    <a:pt x="19215" y="11811"/>
                  </a:lnTo>
                  <a:lnTo>
                    <a:pt x="19380" y="12560"/>
                  </a:lnTo>
                  <a:lnTo>
                    <a:pt x="19507" y="13106"/>
                  </a:lnTo>
                  <a:lnTo>
                    <a:pt x="20154" y="13106"/>
                  </a:lnTo>
                  <a:lnTo>
                    <a:pt x="23710" y="14274"/>
                  </a:lnTo>
                  <a:lnTo>
                    <a:pt x="29591" y="14274"/>
                  </a:lnTo>
                  <a:lnTo>
                    <a:pt x="29679" y="13500"/>
                  </a:lnTo>
                  <a:lnTo>
                    <a:pt x="29730" y="13106"/>
                  </a:lnTo>
                  <a:lnTo>
                    <a:pt x="31673" y="13106"/>
                  </a:lnTo>
                  <a:lnTo>
                    <a:pt x="30086" y="11811"/>
                  </a:lnTo>
                  <a:lnTo>
                    <a:pt x="31673" y="13106"/>
                  </a:lnTo>
                  <a:lnTo>
                    <a:pt x="33845" y="13106"/>
                  </a:lnTo>
                  <a:lnTo>
                    <a:pt x="35267" y="14274"/>
                  </a:lnTo>
                  <a:lnTo>
                    <a:pt x="41414" y="14274"/>
                  </a:lnTo>
                  <a:lnTo>
                    <a:pt x="44145" y="13106"/>
                  </a:lnTo>
                  <a:lnTo>
                    <a:pt x="43624" y="13106"/>
                  </a:lnTo>
                  <a:lnTo>
                    <a:pt x="52705" y="11811"/>
                  </a:lnTo>
                  <a:lnTo>
                    <a:pt x="52908" y="11811"/>
                  </a:lnTo>
                  <a:lnTo>
                    <a:pt x="59004" y="10464"/>
                  </a:lnTo>
                  <a:lnTo>
                    <a:pt x="64909" y="13106"/>
                  </a:lnTo>
                  <a:lnTo>
                    <a:pt x="63144" y="13106"/>
                  </a:lnTo>
                  <a:lnTo>
                    <a:pt x="61442" y="14274"/>
                  </a:lnTo>
                  <a:lnTo>
                    <a:pt x="62522" y="14274"/>
                  </a:lnTo>
                  <a:lnTo>
                    <a:pt x="71323" y="13106"/>
                  </a:lnTo>
                  <a:lnTo>
                    <a:pt x="72237" y="13106"/>
                  </a:lnTo>
                  <a:lnTo>
                    <a:pt x="71462" y="11811"/>
                  </a:lnTo>
                  <a:lnTo>
                    <a:pt x="71031" y="11811"/>
                  </a:lnTo>
                  <a:lnTo>
                    <a:pt x="68872" y="10464"/>
                  </a:lnTo>
                  <a:lnTo>
                    <a:pt x="70104" y="9194"/>
                  </a:lnTo>
                  <a:lnTo>
                    <a:pt x="75209" y="9194"/>
                  </a:lnTo>
                  <a:lnTo>
                    <a:pt x="70878" y="10464"/>
                  </a:lnTo>
                  <a:lnTo>
                    <a:pt x="75526" y="11811"/>
                  </a:lnTo>
                  <a:lnTo>
                    <a:pt x="75374" y="11811"/>
                  </a:lnTo>
                  <a:lnTo>
                    <a:pt x="76885" y="12839"/>
                  </a:lnTo>
                  <a:lnTo>
                    <a:pt x="77127" y="12357"/>
                  </a:lnTo>
                  <a:lnTo>
                    <a:pt x="77406" y="11811"/>
                  </a:lnTo>
                  <a:lnTo>
                    <a:pt x="77292" y="10464"/>
                  </a:lnTo>
                  <a:lnTo>
                    <a:pt x="82346" y="14274"/>
                  </a:lnTo>
                  <a:lnTo>
                    <a:pt x="80238" y="10464"/>
                  </a:lnTo>
                  <a:lnTo>
                    <a:pt x="79540" y="9194"/>
                  </a:lnTo>
                  <a:lnTo>
                    <a:pt x="78193" y="6743"/>
                  </a:lnTo>
                  <a:lnTo>
                    <a:pt x="78384" y="6743"/>
                  </a:lnTo>
                  <a:lnTo>
                    <a:pt x="85026" y="9194"/>
                  </a:lnTo>
                  <a:lnTo>
                    <a:pt x="84670" y="10464"/>
                  </a:lnTo>
                  <a:lnTo>
                    <a:pt x="87236" y="10464"/>
                  </a:lnTo>
                  <a:lnTo>
                    <a:pt x="89611" y="9194"/>
                  </a:lnTo>
                  <a:lnTo>
                    <a:pt x="92392" y="9194"/>
                  </a:lnTo>
                  <a:lnTo>
                    <a:pt x="93484" y="11595"/>
                  </a:lnTo>
                  <a:lnTo>
                    <a:pt x="95897" y="9194"/>
                  </a:lnTo>
                  <a:lnTo>
                    <a:pt x="97167" y="7924"/>
                  </a:lnTo>
                  <a:lnTo>
                    <a:pt x="100711" y="9194"/>
                  </a:lnTo>
                  <a:lnTo>
                    <a:pt x="99047" y="10464"/>
                  </a:lnTo>
                  <a:lnTo>
                    <a:pt x="94996" y="10464"/>
                  </a:lnTo>
                  <a:lnTo>
                    <a:pt x="98856" y="14274"/>
                  </a:lnTo>
                  <a:lnTo>
                    <a:pt x="99250" y="13106"/>
                  </a:lnTo>
                  <a:lnTo>
                    <a:pt x="102450" y="13106"/>
                  </a:lnTo>
                  <a:lnTo>
                    <a:pt x="105676" y="13741"/>
                  </a:lnTo>
                  <a:lnTo>
                    <a:pt x="107010" y="13995"/>
                  </a:lnTo>
                  <a:lnTo>
                    <a:pt x="107696" y="13106"/>
                  </a:lnTo>
                  <a:lnTo>
                    <a:pt x="111683" y="7924"/>
                  </a:lnTo>
                  <a:lnTo>
                    <a:pt x="116738" y="13004"/>
                  </a:lnTo>
                  <a:lnTo>
                    <a:pt x="123329" y="9194"/>
                  </a:lnTo>
                  <a:lnTo>
                    <a:pt x="117665" y="12560"/>
                  </a:lnTo>
                  <a:lnTo>
                    <a:pt x="116751" y="13017"/>
                  </a:lnTo>
                  <a:lnTo>
                    <a:pt x="122262" y="10464"/>
                  </a:lnTo>
                  <a:lnTo>
                    <a:pt x="122186" y="11099"/>
                  </a:lnTo>
                  <a:lnTo>
                    <a:pt x="122097" y="11811"/>
                  </a:lnTo>
                  <a:lnTo>
                    <a:pt x="121996" y="12560"/>
                  </a:lnTo>
                  <a:lnTo>
                    <a:pt x="121881" y="13500"/>
                  </a:lnTo>
                  <a:lnTo>
                    <a:pt x="121780" y="14274"/>
                  </a:lnTo>
                  <a:lnTo>
                    <a:pt x="123456" y="14274"/>
                  </a:lnTo>
                  <a:lnTo>
                    <a:pt x="125679" y="15379"/>
                  </a:lnTo>
                  <a:lnTo>
                    <a:pt x="128397" y="14274"/>
                  </a:lnTo>
                  <a:lnTo>
                    <a:pt x="130467" y="18084"/>
                  </a:lnTo>
                  <a:lnTo>
                    <a:pt x="134861" y="14274"/>
                  </a:lnTo>
                  <a:lnTo>
                    <a:pt x="134950" y="14871"/>
                  </a:lnTo>
                  <a:lnTo>
                    <a:pt x="135051" y="15544"/>
                  </a:lnTo>
                  <a:lnTo>
                    <a:pt x="136702" y="14871"/>
                  </a:lnTo>
                  <a:lnTo>
                    <a:pt x="136867" y="14274"/>
                  </a:lnTo>
                  <a:lnTo>
                    <a:pt x="141478" y="13106"/>
                  </a:lnTo>
                  <a:lnTo>
                    <a:pt x="142430" y="13106"/>
                  </a:lnTo>
                  <a:lnTo>
                    <a:pt x="147650" y="14274"/>
                  </a:lnTo>
                  <a:lnTo>
                    <a:pt x="153885" y="15544"/>
                  </a:lnTo>
                  <a:lnTo>
                    <a:pt x="160477" y="14274"/>
                  </a:lnTo>
                  <a:lnTo>
                    <a:pt x="164007" y="13106"/>
                  </a:lnTo>
                  <a:lnTo>
                    <a:pt x="167957" y="11811"/>
                  </a:lnTo>
                  <a:lnTo>
                    <a:pt x="168160" y="11811"/>
                  </a:lnTo>
                  <a:lnTo>
                    <a:pt x="169646" y="9194"/>
                  </a:lnTo>
                  <a:lnTo>
                    <a:pt x="176809" y="7924"/>
                  </a:lnTo>
                  <a:lnTo>
                    <a:pt x="179235" y="9194"/>
                  </a:lnTo>
                  <a:lnTo>
                    <a:pt x="174828" y="10464"/>
                  </a:lnTo>
                  <a:lnTo>
                    <a:pt x="178981" y="11811"/>
                  </a:lnTo>
                  <a:lnTo>
                    <a:pt x="181444" y="11811"/>
                  </a:lnTo>
                  <a:lnTo>
                    <a:pt x="185343" y="10464"/>
                  </a:lnTo>
                  <a:lnTo>
                    <a:pt x="184556" y="11811"/>
                  </a:lnTo>
                  <a:lnTo>
                    <a:pt x="185445" y="11811"/>
                  </a:lnTo>
                  <a:lnTo>
                    <a:pt x="186601" y="13106"/>
                  </a:lnTo>
                  <a:lnTo>
                    <a:pt x="189496" y="13106"/>
                  </a:lnTo>
                  <a:lnTo>
                    <a:pt x="188988" y="11811"/>
                  </a:lnTo>
                  <a:lnTo>
                    <a:pt x="187159" y="11811"/>
                  </a:lnTo>
                  <a:lnTo>
                    <a:pt x="189357" y="7924"/>
                  </a:lnTo>
                  <a:lnTo>
                    <a:pt x="184061" y="10464"/>
                  </a:lnTo>
                  <a:lnTo>
                    <a:pt x="182930" y="9194"/>
                  </a:lnTo>
                  <a:lnTo>
                    <a:pt x="182156" y="7924"/>
                  </a:lnTo>
                  <a:lnTo>
                    <a:pt x="184531" y="6743"/>
                  </a:lnTo>
                  <a:lnTo>
                    <a:pt x="184975" y="6743"/>
                  </a:lnTo>
                  <a:lnTo>
                    <a:pt x="181356" y="5499"/>
                  </a:lnTo>
                  <a:lnTo>
                    <a:pt x="181025" y="5499"/>
                  </a:lnTo>
                  <a:lnTo>
                    <a:pt x="181381" y="7632"/>
                  </a:lnTo>
                  <a:lnTo>
                    <a:pt x="181432" y="7924"/>
                  </a:lnTo>
                  <a:lnTo>
                    <a:pt x="178473" y="6743"/>
                  </a:lnTo>
                  <a:lnTo>
                    <a:pt x="177888" y="6743"/>
                  </a:lnTo>
                  <a:lnTo>
                    <a:pt x="177952" y="6210"/>
                  </a:lnTo>
                  <a:lnTo>
                    <a:pt x="178041" y="5499"/>
                  </a:lnTo>
                  <a:lnTo>
                    <a:pt x="175361" y="6438"/>
                  </a:lnTo>
                  <a:lnTo>
                    <a:pt x="174421" y="4610"/>
                  </a:lnTo>
                  <a:lnTo>
                    <a:pt x="169976" y="2870"/>
                  </a:lnTo>
                  <a:lnTo>
                    <a:pt x="168897" y="4114"/>
                  </a:lnTo>
                  <a:lnTo>
                    <a:pt x="165912" y="7924"/>
                  </a:lnTo>
                  <a:lnTo>
                    <a:pt x="163576" y="5499"/>
                  </a:lnTo>
                  <a:lnTo>
                    <a:pt x="163410" y="5499"/>
                  </a:lnTo>
                  <a:lnTo>
                    <a:pt x="164007" y="4114"/>
                  </a:lnTo>
                  <a:lnTo>
                    <a:pt x="154165" y="5499"/>
                  </a:lnTo>
                  <a:lnTo>
                    <a:pt x="155765" y="5499"/>
                  </a:lnTo>
                  <a:lnTo>
                    <a:pt x="163715" y="6743"/>
                  </a:lnTo>
                  <a:lnTo>
                    <a:pt x="162979" y="6743"/>
                  </a:lnTo>
                  <a:lnTo>
                    <a:pt x="156387" y="10464"/>
                  </a:lnTo>
                  <a:lnTo>
                    <a:pt x="154559" y="7924"/>
                  </a:lnTo>
                  <a:lnTo>
                    <a:pt x="151828" y="4114"/>
                  </a:lnTo>
                  <a:lnTo>
                    <a:pt x="151104" y="6210"/>
                  </a:lnTo>
                  <a:lnTo>
                    <a:pt x="151028" y="6438"/>
                  </a:lnTo>
                  <a:lnTo>
                    <a:pt x="150914" y="6743"/>
                  </a:lnTo>
                  <a:lnTo>
                    <a:pt x="148971" y="6743"/>
                  </a:lnTo>
                  <a:lnTo>
                    <a:pt x="147104" y="7924"/>
                  </a:lnTo>
                  <a:lnTo>
                    <a:pt x="145021" y="6743"/>
                  </a:lnTo>
                  <a:lnTo>
                    <a:pt x="148145" y="6743"/>
                  </a:lnTo>
                  <a:lnTo>
                    <a:pt x="148488" y="5499"/>
                  </a:lnTo>
                  <a:lnTo>
                    <a:pt x="148196" y="5499"/>
                  </a:lnTo>
                  <a:lnTo>
                    <a:pt x="144932" y="6705"/>
                  </a:lnTo>
                  <a:lnTo>
                    <a:pt x="142836" y="5499"/>
                  </a:lnTo>
                  <a:lnTo>
                    <a:pt x="142379" y="5499"/>
                  </a:lnTo>
                  <a:lnTo>
                    <a:pt x="134759" y="9194"/>
                  </a:lnTo>
                  <a:lnTo>
                    <a:pt x="134429" y="7924"/>
                  </a:lnTo>
                  <a:lnTo>
                    <a:pt x="134353" y="7632"/>
                  </a:lnTo>
                  <a:lnTo>
                    <a:pt x="133261" y="7924"/>
                  </a:lnTo>
                  <a:lnTo>
                    <a:pt x="132943" y="6743"/>
                  </a:lnTo>
                  <a:lnTo>
                    <a:pt x="134112" y="6743"/>
                  </a:lnTo>
                  <a:lnTo>
                    <a:pt x="133781" y="5499"/>
                  </a:lnTo>
                  <a:lnTo>
                    <a:pt x="133604" y="5499"/>
                  </a:lnTo>
                  <a:lnTo>
                    <a:pt x="132803" y="6210"/>
                  </a:lnTo>
                  <a:lnTo>
                    <a:pt x="132435" y="6438"/>
                  </a:lnTo>
                  <a:lnTo>
                    <a:pt x="132715" y="6210"/>
                  </a:lnTo>
                  <a:lnTo>
                    <a:pt x="132613" y="5499"/>
                  </a:lnTo>
                  <a:lnTo>
                    <a:pt x="131902" y="2870"/>
                  </a:lnTo>
                  <a:lnTo>
                    <a:pt x="131064" y="4114"/>
                  </a:lnTo>
                  <a:lnTo>
                    <a:pt x="127736" y="9194"/>
                  </a:lnTo>
                  <a:lnTo>
                    <a:pt x="123799" y="6743"/>
                  </a:lnTo>
                  <a:lnTo>
                    <a:pt x="123609" y="6743"/>
                  </a:lnTo>
                  <a:lnTo>
                    <a:pt x="124904" y="4114"/>
                  </a:lnTo>
                  <a:lnTo>
                    <a:pt x="128765" y="5384"/>
                  </a:lnTo>
                  <a:lnTo>
                    <a:pt x="126733" y="4114"/>
                  </a:lnTo>
                  <a:lnTo>
                    <a:pt x="124739" y="2870"/>
                  </a:lnTo>
                  <a:lnTo>
                    <a:pt x="124066" y="4114"/>
                  </a:lnTo>
                  <a:lnTo>
                    <a:pt x="122212" y="7924"/>
                  </a:lnTo>
                  <a:lnTo>
                    <a:pt x="116763" y="2870"/>
                  </a:lnTo>
                  <a:lnTo>
                    <a:pt x="113284" y="2870"/>
                  </a:lnTo>
                  <a:lnTo>
                    <a:pt x="113233" y="4114"/>
                  </a:lnTo>
                  <a:lnTo>
                    <a:pt x="113118" y="6667"/>
                  </a:lnTo>
                  <a:lnTo>
                    <a:pt x="105791" y="4114"/>
                  </a:lnTo>
                  <a:lnTo>
                    <a:pt x="99987" y="5384"/>
                  </a:lnTo>
                  <a:lnTo>
                    <a:pt x="100368" y="4114"/>
                  </a:lnTo>
                  <a:lnTo>
                    <a:pt x="89115" y="4114"/>
                  </a:lnTo>
                  <a:lnTo>
                    <a:pt x="83883" y="2870"/>
                  </a:lnTo>
                  <a:lnTo>
                    <a:pt x="82804" y="5499"/>
                  </a:lnTo>
                  <a:lnTo>
                    <a:pt x="73240" y="5499"/>
                  </a:lnTo>
                  <a:lnTo>
                    <a:pt x="73355" y="4610"/>
                  </a:lnTo>
                  <a:lnTo>
                    <a:pt x="73418" y="4114"/>
                  </a:lnTo>
                  <a:lnTo>
                    <a:pt x="74117" y="2870"/>
                  </a:lnTo>
                  <a:lnTo>
                    <a:pt x="76327" y="1574"/>
                  </a:lnTo>
                  <a:lnTo>
                    <a:pt x="72529" y="1574"/>
                  </a:lnTo>
                  <a:lnTo>
                    <a:pt x="71602" y="2870"/>
                  </a:lnTo>
                  <a:lnTo>
                    <a:pt x="70446" y="4114"/>
                  </a:lnTo>
                  <a:lnTo>
                    <a:pt x="67983" y="4114"/>
                  </a:lnTo>
                  <a:lnTo>
                    <a:pt x="68935" y="1574"/>
                  </a:lnTo>
                  <a:lnTo>
                    <a:pt x="63881" y="1574"/>
                  </a:lnTo>
                  <a:lnTo>
                    <a:pt x="58762" y="4114"/>
                  </a:lnTo>
                  <a:lnTo>
                    <a:pt x="52425" y="2870"/>
                  </a:lnTo>
                  <a:lnTo>
                    <a:pt x="52247" y="2870"/>
                  </a:lnTo>
                  <a:lnTo>
                    <a:pt x="51866" y="5499"/>
                  </a:lnTo>
                  <a:lnTo>
                    <a:pt x="52057" y="5499"/>
                  </a:lnTo>
                  <a:lnTo>
                    <a:pt x="57416" y="9194"/>
                  </a:lnTo>
                  <a:lnTo>
                    <a:pt x="50546" y="10464"/>
                  </a:lnTo>
                  <a:lnTo>
                    <a:pt x="50292" y="9194"/>
                  </a:lnTo>
                  <a:lnTo>
                    <a:pt x="50165" y="7924"/>
                  </a:lnTo>
                  <a:lnTo>
                    <a:pt x="50139" y="7632"/>
                  </a:lnTo>
                  <a:lnTo>
                    <a:pt x="49733" y="7924"/>
                  </a:lnTo>
                  <a:lnTo>
                    <a:pt x="48628" y="6743"/>
                  </a:lnTo>
                  <a:lnTo>
                    <a:pt x="49796" y="6743"/>
                  </a:lnTo>
                  <a:lnTo>
                    <a:pt x="49491" y="6210"/>
                  </a:lnTo>
                  <a:lnTo>
                    <a:pt x="48348" y="6743"/>
                  </a:lnTo>
                  <a:lnTo>
                    <a:pt x="47358" y="6743"/>
                  </a:lnTo>
                  <a:lnTo>
                    <a:pt x="47409" y="5499"/>
                  </a:lnTo>
                  <a:lnTo>
                    <a:pt x="45593" y="5499"/>
                  </a:lnTo>
                  <a:lnTo>
                    <a:pt x="45948" y="4114"/>
                  </a:lnTo>
                  <a:lnTo>
                    <a:pt x="46253" y="4114"/>
                  </a:lnTo>
                  <a:lnTo>
                    <a:pt x="43116" y="2870"/>
                  </a:lnTo>
                  <a:lnTo>
                    <a:pt x="41960" y="1574"/>
                  </a:lnTo>
                  <a:lnTo>
                    <a:pt x="42189" y="2870"/>
                  </a:lnTo>
                  <a:lnTo>
                    <a:pt x="41960" y="4114"/>
                  </a:lnTo>
                  <a:lnTo>
                    <a:pt x="34950" y="4114"/>
                  </a:lnTo>
                  <a:lnTo>
                    <a:pt x="38277" y="1574"/>
                  </a:lnTo>
                  <a:lnTo>
                    <a:pt x="30911" y="1574"/>
                  </a:lnTo>
                  <a:lnTo>
                    <a:pt x="29756" y="2870"/>
                  </a:lnTo>
                  <a:lnTo>
                    <a:pt x="29946" y="4114"/>
                  </a:lnTo>
                  <a:lnTo>
                    <a:pt x="27990" y="4114"/>
                  </a:lnTo>
                  <a:lnTo>
                    <a:pt x="27279" y="2870"/>
                  </a:lnTo>
                  <a:lnTo>
                    <a:pt x="26174" y="1574"/>
                  </a:lnTo>
                  <a:lnTo>
                    <a:pt x="22733" y="2844"/>
                  </a:lnTo>
                  <a:lnTo>
                    <a:pt x="8724" y="1574"/>
                  </a:lnTo>
                  <a:lnTo>
                    <a:pt x="15544" y="4114"/>
                  </a:lnTo>
                  <a:lnTo>
                    <a:pt x="16649" y="5499"/>
                  </a:lnTo>
                  <a:lnTo>
                    <a:pt x="15760" y="5499"/>
                  </a:lnTo>
                  <a:lnTo>
                    <a:pt x="12065" y="6654"/>
                  </a:lnTo>
                  <a:lnTo>
                    <a:pt x="7226" y="5499"/>
                  </a:lnTo>
                  <a:lnTo>
                    <a:pt x="0" y="5499"/>
                  </a:lnTo>
                  <a:lnTo>
                    <a:pt x="1943" y="9194"/>
                  </a:lnTo>
                  <a:lnTo>
                    <a:pt x="4000" y="12560"/>
                  </a:lnTo>
                  <a:lnTo>
                    <a:pt x="4356" y="13106"/>
                  </a:lnTo>
                  <a:lnTo>
                    <a:pt x="8166" y="18084"/>
                  </a:lnTo>
                  <a:lnTo>
                    <a:pt x="6946" y="16814"/>
                  </a:lnTo>
                  <a:lnTo>
                    <a:pt x="9626" y="20624"/>
                  </a:lnTo>
                  <a:lnTo>
                    <a:pt x="11938" y="23164"/>
                  </a:lnTo>
                  <a:lnTo>
                    <a:pt x="16433" y="28244"/>
                  </a:lnTo>
                  <a:lnTo>
                    <a:pt x="18630" y="30784"/>
                  </a:lnTo>
                  <a:lnTo>
                    <a:pt x="20574" y="32067"/>
                  </a:lnTo>
                  <a:lnTo>
                    <a:pt x="21450" y="33324"/>
                  </a:lnTo>
                  <a:lnTo>
                    <a:pt x="21424" y="35864"/>
                  </a:lnTo>
                  <a:lnTo>
                    <a:pt x="20231" y="35864"/>
                  </a:lnTo>
                  <a:lnTo>
                    <a:pt x="23037" y="38404"/>
                  </a:lnTo>
                  <a:lnTo>
                    <a:pt x="24066" y="38404"/>
                  </a:lnTo>
                  <a:lnTo>
                    <a:pt x="26276" y="43484"/>
                  </a:lnTo>
                  <a:lnTo>
                    <a:pt x="23228" y="41275"/>
                  </a:lnTo>
                  <a:lnTo>
                    <a:pt x="23787" y="42532"/>
                  </a:lnTo>
                  <a:lnTo>
                    <a:pt x="23964" y="42811"/>
                  </a:lnTo>
                  <a:lnTo>
                    <a:pt x="25209" y="44754"/>
                  </a:lnTo>
                  <a:lnTo>
                    <a:pt x="24523" y="43484"/>
                  </a:lnTo>
                  <a:lnTo>
                    <a:pt x="26022" y="46024"/>
                  </a:lnTo>
                  <a:lnTo>
                    <a:pt x="23964" y="42811"/>
                  </a:lnTo>
                  <a:lnTo>
                    <a:pt x="24231" y="43484"/>
                  </a:lnTo>
                  <a:lnTo>
                    <a:pt x="25438" y="46024"/>
                  </a:lnTo>
                  <a:lnTo>
                    <a:pt x="25019" y="47294"/>
                  </a:lnTo>
                  <a:lnTo>
                    <a:pt x="30099" y="49834"/>
                  </a:lnTo>
                  <a:lnTo>
                    <a:pt x="27266" y="49834"/>
                  </a:lnTo>
                  <a:lnTo>
                    <a:pt x="30162" y="54914"/>
                  </a:lnTo>
                  <a:lnTo>
                    <a:pt x="32105" y="56184"/>
                  </a:lnTo>
                  <a:lnTo>
                    <a:pt x="31254" y="52374"/>
                  </a:lnTo>
                  <a:lnTo>
                    <a:pt x="33108" y="54914"/>
                  </a:lnTo>
                  <a:lnTo>
                    <a:pt x="35623" y="58724"/>
                  </a:lnTo>
                  <a:lnTo>
                    <a:pt x="32562" y="58724"/>
                  </a:lnTo>
                  <a:lnTo>
                    <a:pt x="36436" y="65074"/>
                  </a:lnTo>
                  <a:lnTo>
                    <a:pt x="41719" y="70154"/>
                  </a:lnTo>
                  <a:lnTo>
                    <a:pt x="46367" y="73964"/>
                  </a:lnTo>
                  <a:lnTo>
                    <a:pt x="46761" y="75234"/>
                  </a:lnTo>
                  <a:lnTo>
                    <a:pt x="49479" y="75234"/>
                  </a:lnTo>
                  <a:lnTo>
                    <a:pt x="51993" y="80314"/>
                  </a:lnTo>
                  <a:lnTo>
                    <a:pt x="51777" y="84124"/>
                  </a:lnTo>
                  <a:lnTo>
                    <a:pt x="51714" y="85394"/>
                  </a:lnTo>
                  <a:lnTo>
                    <a:pt x="51638" y="86664"/>
                  </a:lnTo>
                  <a:lnTo>
                    <a:pt x="52514" y="87934"/>
                  </a:lnTo>
                  <a:lnTo>
                    <a:pt x="55105" y="94284"/>
                  </a:lnTo>
                  <a:lnTo>
                    <a:pt x="59474" y="90474"/>
                  </a:lnTo>
                  <a:lnTo>
                    <a:pt x="62649" y="95554"/>
                  </a:lnTo>
                  <a:lnTo>
                    <a:pt x="62941" y="94284"/>
                  </a:lnTo>
                  <a:lnTo>
                    <a:pt x="64643" y="93014"/>
                  </a:lnTo>
                  <a:lnTo>
                    <a:pt x="68427" y="95554"/>
                  </a:lnTo>
                  <a:lnTo>
                    <a:pt x="70954" y="100634"/>
                  </a:lnTo>
                  <a:lnTo>
                    <a:pt x="68465" y="103174"/>
                  </a:lnTo>
                  <a:lnTo>
                    <a:pt x="66027" y="101904"/>
                  </a:lnTo>
                  <a:lnTo>
                    <a:pt x="65278" y="100634"/>
                  </a:lnTo>
                  <a:lnTo>
                    <a:pt x="65214" y="99364"/>
                  </a:lnTo>
                  <a:lnTo>
                    <a:pt x="65519" y="99364"/>
                  </a:lnTo>
                  <a:lnTo>
                    <a:pt x="64312" y="98094"/>
                  </a:lnTo>
                  <a:lnTo>
                    <a:pt x="62763" y="96824"/>
                  </a:lnTo>
                  <a:lnTo>
                    <a:pt x="62877" y="98094"/>
                  </a:lnTo>
                  <a:lnTo>
                    <a:pt x="62992" y="99364"/>
                  </a:lnTo>
                  <a:lnTo>
                    <a:pt x="64173" y="99364"/>
                  </a:lnTo>
                  <a:lnTo>
                    <a:pt x="64744" y="101904"/>
                  </a:lnTo>
                  <a:lnTo>
                    <a:pt x="68351" y="106527"/>
                  </a:lnTo>
                  <a:lnTo>
                    <a:pt x="67551" y="104444"/>
                  </a:lnTo>
                  <a:lnTo>
                    <a:pt x="68135" y="105752"/>
                  </a:lnTo>
                  <a:lnTo>
                    <a:pt x="68351" y="106527"/>
                  </a:lnTo>
                  <a:lnTo>
                    <a:pt x="68516" y="106984"/>
                  </a:lnTo>
                  <a:lnTo>
                    <a:pt x="66459" y="106984"/>
                  </a:lnTo>
                  <a:lnTo>
                    <a:pt x="69557" y="109689"/>
                  </a:lnTo>
                  <a:lnTo>
                    <a:pt x="69989" y="110794"/>
                  </a:lnTo>
                  <a:lnTo>
                    <a:pt x="73177" y="112064"/>
                  </a:lnTo>
                  <a:lnTo>
                    <a:pt x="76098" y="118414"/>
                  </a:lnTo>
                  <a:lnTo>
                    <a:pt x="75958" y="117144"/>
                  </a:lnTo>
                  <a:lnTo>
                    <a:pt x="76377" y="115874"/>
                  </a:lnTo>
                  <a:lnTo>
                    <a:pt x="76962" y="115874"/>
                  </a:lnTo>
                  <a:lnTo>
                    <a:pt x="81394" y="124879"/>
                  </a:lnTo>
                  <a:lnTo>
                    <a:pt x="81280" y="123494"/>
                  </a:lnTo>
                  <a:lnTo>
                    <a:pt x="81191" y="122224"/>
                  </a:lnTo>
                  <a:lnTo>
                    <a:pt x="81102" y="120954"/>
                  </a:lnTo>
                  <a:lnTo>
                    <a:pt x="81013" y="119684"/>
                  </a:lnTo>
                  <a:lnTo>
                    <a:pt x="80911" y="118414"/>
                  </a:lnTo>
                  <a:lnTo>
                    <a:pt x="84975" y="123494"/>
                  </a:lnTo>
                  <a:lnTo>
                    <a:pt x="85826" y="127317"/>
                  </a:lnTo>
                  <a:lnTo>
                    <a:pt x="81457" y="124879"/>
                  </a:lnTo>
                  <a:lnTo>
                    <a:pt x="82829" y="126034"/>
                  </a:lnTo>
                  <a:lnTo>
                    <a:pt x="86017" y="128574"/>
                  </a:lnTo>
                  <a:lnTo>
                    <a:pt x="87439" y="132384"/>
                  </a:lnTo>
                  <a:lnTo>
                    <a:pt x="82753" y="129844"/>
                  </a:lnTo>
                  <a:lnTo>
                    <a:pt x="87718" y="133654"/>
                  </a:lnTo>
                  <a:lnTo>
                    <a:pt x="87807" y="134924"/>
                  </a:lnTo>
                  <a:lnTo>
                    <a:pt x="87896" y="136194"/>
                  </a:lnTo>
                  <a:lnTo>
                    <a:pt x="87972" y="137464"/>
                  </a:lnTo>
                  <a:lnTo>
                    <a:pt x="88061" y="138734"/>
                  </a:lnTo>
                  <a:lnTo>
                    <a:pt x="89547" y="142151"/>
                  </a:lnTo>
                  <a:lnTo>
                    <a:pt x="89636" y="142557"/>
                  </a:lnTo>
                  <a:lnTo>
                    <a:pt x="89776" y="142811"/>
                  </a:lnTo>
                  <a:lnTo>
                    <a:pt x="90474" y="143814"/>
                  </a:lnTo>
                  <a:lnTo>
                    <a:pt x="91084" y="141274"/>
                  </a:lnTo>
                  <a:lnTo>
                    <a:pt x="91871" y="142557"/>
                  </a:lnTo>
                  <a:lnTo>
                    <a:pt x="92735" y="143814"/>
                  </a:lnTo>
                  <a:lnTo>
                    <a:pt x="92036" y="145084"/>
                  </a:lnTo>
                  <a:lnTo>
                    <a:pt x="94195" y="145084"/>
                  </a:lnTo>
                  <a:lnTo>
                    <a:pt x="94094" y="143573"/>
                  </a:lnTo>
                  <a:lnTo>
                    <a:pt x="93992" y="142151"/>
                  </a:lnTo>
                  <a:lnTo>
                    <a:pt x="93929" y="141274"/>
                  </a:lnTo>
                  <a:lnTo>
                    <a:pt x="97205" y="143586"/>
                  </a:lnTo>
                  <a:lnTo>
                    <a:pt x="97409" y="143814"/>
                  </a:lnTo>
                  <a:lnTo>
                    <a:pt x="97548" y="143814"/>
                  </a:lnTo>
                  <a:lnTo>
                    <a:pt x="97599" y="144056"/>
                  </a:lnTo>
                  <a:lnTo>
                    <a:pt x="97701" y="145084"/>
                  </a:lnTo>
                  <a:lnTo>
                    <a:pt x="99314" y="152704"/>
                  </a:lnTo>
                  <a:lnTo>
                    <a:pt x="96266" y="148894"/>
                  </a:lnTo>
                  <a:lnTo>
                    <a:pt x="97091" y="150164"/>
                  </a:lnTo>
                  <a:lnTo>
                    <a:pt x="97853" y="151434"/>
                  </a:lnTo>
                  <a:lnTo>
                    <a:pt x="97764" y="152704"/>
                  </a:lnTo>
                  <a:lnTo>
                    <a:pt x="97358" y="151676"/>
                  </a:lnTo>
                  <a:lnTo>
                    <a:pt x="97256" y="151434"/>
                  </a:lnTo>
                  <a:lnTo>
                    <a:pt x="96837" y="151434"/>
                  </a:lnTo>
                  <a:lnTo>
                    <a:pt x="99110" y="159054"/>
                  </a:lnTo>
                  <a:lnTo>
                    <a:pt x="101231" y="152704"/>
                  </a:lnTo>
                  <a:lnTo>
                    <a:pt x="105549" y="157784"/>
                  </a:lnTo>
                  <a:lnTo>
                    <a:pt x="103771" y="159054"/>
                  </a:lnTo>
                  <a:lnTo>
                    <a:pt x="103962" y="160108"/>
                  </a:lnTo>
                  <a:lnTo>
                    <a:pt x="106400" y="159054"/>
                  </a:lnTo>
                  <a:lnTo>
                    <a:pt x="108966" y="161594"/>
                  </a:lnTo>
                  <a:lnTo>
                    <a:pt x="110807" y="165404"/>
                  </a:lnTo>
                  <a:lnTo>
                    <a:pt x="112623" y="164185"/>
                  </a:lnTo>
                  <a:lnTo>
                    <a:pt x="114693" y="164185"/>
                  </a:lnTo>
                  <a:lnTo>
                    <a:pt x="115874" y="165404"/>
                  </a:lnTo>
                  <a:lnTo>
                    <a:pt x="118211" y="167944"/>
                  </a:lnTo>
                  <a:lnTo>
                    <a:pt x="117881" y="168478"/>
                  </a:lnTo>
                  <a:lnTo>
                    <a:pt x="120370" y="169214"/>
                  </a:lnTo>
                  <a:lnTo>
                    <a:pt x="118732" y="175564"/>
                  </a:lnTo>
                  <a:lnTo>
                    <a:pt x="123202" y="179374"/>
                  </a:lnTo>
                  <a:lnTo>
                    <a:pt x="123761" y="181914"/>
                  </a:lnTo>
                  <a:lnTo>
                    <a:pt x="121031" y="180644"/>
                  </a:lnTo>
                  <a:lnTo>
                    <a:pt x="121691" y="183184"/>
                  </a:lnTo>
                  <a:lnTo>
                    <a:pt x="126669" y="186994"/>
                  </a:lnTo>
                  <a:lnTo>
                    <a:pt x="123685" y="189534"/>
                  </a:lnTo>
                  <a:lnTo>
                    <a:pt x="128562" y="193344"/>
                  </a:lnTo>
                  <a:lnTo>
                    <a:pt x="129032" y="191427"/>
                  </a:lnTo>
                  <a:lnTo>
                    <a:pt x="129133" y="190969"/>
                  </a:lnTo>
                  <a:lnTo>
                    <a:pt x="132715" y="192074"/>
                  </a:lnTo>
                  <a:lnTo>
                    <a:pt x="131305" y="190804"/>
                  </a:lnTo>
                  <a:lnTo>
                    <a:pt x="125691" y="185724"/>
                  </a:lnTo>
                  <a:lnTo>
                    <a:pt x="131838" y="189534"/>
                  </a:lnTo>
                  <a:lnTo>
                    <a:pt x="130225" y="187172"/>
                  </a:lnTo>
                  <a:lnTo>
                    <a:pt x="135597" y="188264"/>
                  </a:lnTo>
                  <a:lnTo>
                    <a:pt x="136715" y="193344"/>
                  </a:lnTo>
                  <a:lnTo>
                    <a:pt x="132562" y="195884"/>
                  </a:lnTo>
                  <a:lnTo>
                    <a:pt x="134937" y="202234"/>
                  </a:lnTo>
                  <a:lnTo>
                    <a:pt x="142113" y="204774"/>
                  </a:lnTo>
                  <a:lnTo>
                    <a:pt x="146545" y="212394"/>
                  </a:lnTo>
                  <a:lnTo>
                    <a:pt x="145491" y="209854"/>
                  </a:lnTo>
                  <a:lnTo>
                    <a:pt x="147840" y="209854"/>
                  </a:lnTo>
                  <a:lnTo>
                    <a:pt x="149021" y="213448"/>
                  </a:lnTo>
                  <a:lnTo>
                    <a:pt x="149123" y="213702"/>
                  </a:lnTo>
                  <a:lnTo>
                    <a:pt x="151511" y="216204"/>
                  </a:lnTo>
                  <a:lnTo>
                    <a:pt x="149974" y="216204"/>
                  </a:lnTo>
                  <a:lnTo>
                    <a:pt x="150596" y="218744"/>
                  </a:lnTo>
                  <a:lnTo>
                    <a:pt x="150495" y="220014"/>
                  </a:lnTo>
                  <a:lnTo>
                    <a:pt x="151409" y="218744"/>
                  </a:lnTo>
                  <a:lnTo>
                    <a:pt x="154393" y="225094"/>
                  </a:lnTo>
                  <a:lnTo>
                    <a:pt x="157607" y="223824"/>
                  </a:lnTo>
                  <a:lnTo>
                    <a:pt x="158254" y="228904"/>
                  </a:lnTo>
                  <a:lnTo>
                    <a:pt x="161912" y="235254"/>
                  </a:lnTo>
                  <a:lnTo>
                    <a:pt x="167144" y="232714"/>
                  </a:lnTo>
                  <a:lnTo>
                    <a:pt x="170916" y="239064"/>
                  </a:lnTo>
                  <a:lnTo>
                    <a:pt x="168160" y="237794"/>
                  </a:lnTo>
                  <a:lnTo>
                    <a:pt x="169125" y="241604"/>
                  </a:lnTo>
                  <a:lnTo>
                    <a:pt x="165227" y="239064"/>
                  </a:lnTo>
                  <a:lnTo>
                    <a:pt x="166624" y="240334"/>
                  </a:lnTo>
                  <a:lnTo>
                    <a:pt x="167652" y="242874"/>
                  </a:lnTo>
                  <a:lnTo>
                    <a:pt x="168617" y="241604"/>
                  </a:lnTo>
                  <a:lnTo>
                    <a:pt x="168592" y="242874"/>
                  </a:lnTo>
                  <a:lnTo>
                    <a:pt x="174371" y="245414"/>
                  </a:lnTo>
                  <a:lnTo>
                    <a:pt x="174371" y="247954"/>
                  </a:lnTo>
                  <a:lnTo>
                    <a:pt x="175564" y="249224"/>
                  </a:lnTo>
                  <a:lnTo>
                    <a:pt x="177190" y="247954"/>
                  </a:lnTo>
                  <a:lnTo>
                    <a:pt x="178460" y="250291"/>
                  </a:lnTo>
                  <a:lnTo>
                    <a:pt x="178587" y="250532"/>
                  </a:lnTo>
                  <a:lnTo>
                    <a:pt x="178714" y="250532"/>
                  </a:lnTo>
                  <a:lnTo>
                    <a:pt x="181381" y="253034"/>
                  </a:lnTo>
                  <a:lnTo>
                    <a:pt x="181508" y="250532"/>
                  </a:lnTo>
                  <a:lnTo>
                    <a:pt x="183502" y="256844"/>
                  </a:lnTo>
                  <a:lnTo>
                    <a:pt x="187794" y="263194"/>
                  </a:lnTo>
                  <a:lnTo>
                    <a:pt x="192100" y="268274"/>
                  </a:lnTo>
                  <a:lnTo>
                    <a:pt x="193738" y="273469"/>
                  </a:lnTo>
                  <a:lnTo>
                    <a:pt x="193586" y="273304"/>
                  </a:lnTo>
                  <a:lnTo>
                    <a:pt x="193344" y="273037"/>
                  </a:lnTo>
                  <a:lnTo>
                    <a:pt x="194119" y="274675"/>
                  </a:lnTo>
                  <a:lnTo>
                    <a:pt x="197662" y="278434"/>
                  </a:lnTo>
                  <a:lnTo>
                    <a:pt x="201815" y="283514"/>
                  </a:lnTo>
                  <a:lnTo>
                    <a:pt x="204711" y="287324"/>
                  </a:lnTo>
                  <a:lnTo>
                    <a:pt x="204228" y="287324"/>
                  </a:lnTo>
                  <a:lnTo>
                    <a:pt x="206222" y="292404"/>
                  </a:lnTo>
                  <a:lnTo>
                    <a:pt x="209918" y="287324"/>
                  </a:lnTo>
                  <a:lnTo>
                    <a:pt x="212902" y="293674"/>
                  </a:lnTo>
                  <a:lnTo>
                    <a:pt x="212940" y="298754"/>
                  </a:lnTo>
                  <a:lnTo>
                    <a:pt x="209372" y="291134"/>
                  </a:lnTo>
                  <a:lnTo>
                    <a:pt x="209931" y="293674"/>
                  </a:lnTo>
                  <a:lnTo>
                    <a:pt x="206070" y="298754"/>
                  </a:lnTo>
                  <a:lnTo>
                    <a:pt x="215849" y="301294"/>
                  </a:lnTo>
                  <a:lnTo>
                    <a:pt x="215938" y="302564"/>
                  </a:lnTo>
                  <a:lnTo>
                    <a:pt x="216027" y="303834"/>
                  </a:lnTo>
                  <a:lnTo>
                    <a:pt x="216115" y="305104"/>
                  </a:lnTo>
                  <a:lnTo>
                    <a:pt x="216192" y="306374"/>
                  </a:lnTo>
                  <a:lnTo>
                    <a:pt x="215214" y="306374"/>
                  </a:lnTo>
                  <a:lnTo>
                    <a:pt x="215950" y="310184"/>
                  </a:lnTo>
                  <a:lnTo>
                    <a:pt x="222427" y="312724"/>
                  </a:lnTo>
                  <a:lnTo>
                    <a:pt x="225793" y="317804"/>
                  </a:lnTo>
                  <a:lnTo>
                    <a:pt x="225094" y="317804"/>
                  </a:lnTo>
                  <a:lnTo>
                    <a:pt x="229920" y="319074"/>
                  </a:lnTo>
                  <a:lnTo>
                    <a:pt x="235445" y="325424"/>
                  </a:lnTo>
                  <a:lnTo>
                    <a:pt x="238290" y="328866"/>
                  </a:lnTo>
                  <a:lnTo>
                    <a:pt x="238391" y="327964"/>
                  </a:lnTo>
                  <a:lnTo>
                    <a:pt x="242062" y="331774"/>
                  </a:lnTo>
                  <a:lnTo>
                    <a:pt x="242138" y="334314"/>
                  </a:lnTo>
                  <a:lnTo>
                    <a:pt x="243586" y="338124"/>
                  </a:lnTo>
                  <a:lnTo>
                    <a:pt x="241985" y="339394"/>
                  </a:lnTo>
                  <a:lnTo>
                    <a:pt x="238887" y="335584"/>
                  </a:lnTo>
                  <a:lnTo>
                    <a:pt x="237972" y="339394"/>
                  </a:lnTo>
                  <a:lnTo>
                    <a:pt x="242862" y="340664"/>
                  </a:lnTo>
                  <a:lnTo>
                    <a:pt x="244005" y="343204"/>
                  </a:lnTo>
                  <a:lnTo>
                    <a:pt x="242735" y="343204"/>
                  </a:lnTo>
                  <a:lnTo>
                    <a:pt x="247675" y="349554"/>
                  </a:lnTo>
                  <a:lnTo>
                    <a:pt x="250444" y="348284"/>
                  </a:lnTo>
                  <a:lnTo>
                    <a:pt x="255193" y="354634"/>
                  </a:lnTo>
                  <a:lnTo>
                    <a:pt x="255498" y="353364"/>
                  </a:lnTo>
                  <a:lnTo>
                    <a:pt x="260883" y="354634"/>
                  </a:lnTo>
                  <a:lnTo>
                    <a:pt x="256247" y="357174"/>
                  </a:lnTo>
                  <a:lnTo>
                    <a:pt x="260934" y="359714"/>
                  </a:lnTo>
                  <a:lnTo>
                    <a:pt x="259029" y="362254"/>
                  </a:lnTo>
                  <a:lnTo>
                    <a:pt x="261467" y="364794"/>
                  </a:lnTo>
                  <a:lnTo>
                    <a:pt x="267893" y="369874"/>
                  </a:lnTo>
                  <a:lnTo>
                    <a:pt x="271602" y="373684"/>
                  </a:lnTo>
                  <a:lnTo>
                    <a:pt x="270306" y="373253"/>
                  </a:lnTo>
                  <a:lnTo>
                    <a:pt x="273342" y="376224"/>
                  </a:lnTo>
                  <a:lnTo>
                    <a:pt x="276821" y="380034"/>
                  </a:lnTo>
                  <a:lnTo>
                    <a:pt x="275526" y="383844"/>
                  </a:lnTo>
                  <a:lnTo>
                    <a:pt x="278320" y="388924"/>
                  </a:lnTo>
                  <a:lnTo>
                    <a:pt x="281940" y="395274"/>
                  </a:lnTo>
                  <a:lnTo>
                    <a:pt x="283108" y="400354"/>
                  </a:lnTo>
                  <a:lnTo>
                    <a:pt x="288467" y="406704"/>
                  </a:lnTo>
                  <a:lnTo>
                    <a:pt x="292874" y="413054"/>
                  </a:lnTo>
                  <a:lnTo>
                    <a:pt x="297154" y="419404"/>
                  </a:lnTo>
                  <a:lnTo>
                    <a:pt x="302183" y="427024"/>
                  </a:lnTo>
                  <a:lnTo>
                    <a:pt x="303720" y="420674"/>
                  </a:lnTo>
                  <a:lnTo>
                    <a:pt x="303809" y="421944"/>
                  </a:lnTo>
                  <a:lnTo>
                    <a:pt x="303911" y="423214"/>
                  </a:lnTo>
                  <a:lnTo>
                    <a:pt x="304012" y="424484"/>
                  </a:lnTo>
                  <a:lnTo>
                    <a:pt x="304114" y="425754"/>
                  </a:lnTo>
                  <a:lnTo>
                    <a:pt x="304215" y="427024"/>
                  </a:lnTo>
                  <a:lnTo>
                    <a:pt x="304304" y="428294"/>
                  </a:lnTo>
                  <a:lnTo>
                    <a:pt x="304406" y="429564"/>
                  </a:lnTo>
                  <a:lnTo>
                    <a:pt x="305041" y="428929"/>
                  </a:lnTo>
                  <a:lnTo>
                    <a:pt x="306146" y="431863"/>
                  </a:lnTo>
                  <a:lnTo>
                    <a:pt x="305650" y="428307"/>
                  </a:lnTo>
                  <a:lnTo>
                    <a:pt x="305993" y="427964"/>
                  </a:lnTo>
                  <a:lnTo>
                    <a:pt x="308190" y="425754"/>
                  </a:lnTo>
                  <a:lnTo>
                    <a:pt x="310134" y="428294"/>
                  </a:lnTo>
                  <a:lnTo>
                    <a:pt x="310515" y="429374"/>
                  </a:lnTo>
                  <a:lnTo>
                    <a:pt x="310159" y="430199"/>
                  </a:lnTo>
                  <a:lnTo>
                    <a:pt x="305993" y="427964"/>
                  </a:lnTo>
                  <a:lnTo>
                    <a:pt x="312216" y="435419"/>
                  </a:lnTo>
                  <a:lnTo>
                    <a:pt x="311442" y="432511"/>
                  </a:lnTo>
                  <a:lnTo>
                    <a:pt x="313131" y="438251"/>
                  </a:lnTo>
                  <a:lnTo>
                    <a:pt x="313169" y="440994"/>
                  </a:lnTo>
                  <a:lnTo>
                    <a:pt x="310654" y="437184"/>
                  </a:lnTo>
                  <a:lnTo>
                    <a:pt x="309994" y="438251"/>
                  </a:lnTo>
                  <a:lnTo>
                    <a:pt x="309867" y="438454"/>
                  </a:lnTo>
                  <a:lnTo>
                    <a:pt x="313232" y="443534"/>
                  </a:lnTo>
                  <a:lnTo>
                    <a:pt x="309638" y="440994"/>
                  </a:lnTo>
                  <a:lnTo>
                    <a:pt x="310946" y="446074"/>
                  </a:lnTo>
                  <a:lnTo>
                    <a:pt x="311962" y="443534"/>
                  </a:lnTo>
                  <a:lnTo>
                    <a:pt x="314401" y="446074"/>
                  </a:lnTo>
                  <a:lnTo>
                    <a:pt x="315937" y="448614"/>
                  </a:lnTo>
                  <a:lnTo>
                    <a:pt x="314909" y="443534"/>
                  </a:lnTo>
                  <a:lnTo>
                    <a:pt x="318300" y="447344"/>
                  </a:lnTo>
                  <a:lnTo>
                    <a:pt x="319811" y="453478"/>
                  </a:lnTo>
                  <a:lnTo>
                    <a:pt x="319900" y="453732"/>
                  </a:lnTo>
                  <a:lnTo>
                    <a:pt x="322122" y="456234"/>
                  </a:lnTo>
                  <a:lnTo>
                    <a:pt x="347205" y="456234"/>
                  </a:lnTo>
                  <a:close/>
                </a:path>
                <a:path w="875030" h="521335">
                  <a:moveTo>
                    <a:pt x="347497" y="448614"/>
                  </a:moveTo>
                  <a:lnTo>
                    <a:pt x="346583" y="447344"/>
                  </a:lnTo>
                  <a:lnTo>
                    <a:pt x="347294" y="448614"/>
                  </a:lnTo>
                  <a:lnTo>
                    <a:pt x="347497" y="448614"/>
                  </a:lnTo>
                  <a:close/>
                </a:path>
                <a:path w="875030" h="521335">
                  <a:moveTo>
                    <a:pt x="351459" y="452031"/>
                  </a:moveTo>
                  <a:lnTo>
                    <a:pt x="351142" y="451358"/>
                  </a:lnTo>
                  <a:lnTo>
                    <a:pt x="351053" y="451180"/>
                  </a:lnTo>
                  <a:lnTo>
                    <a:pt x="350494" y="451180"/>
                  </a:lnTo>
                  <a:lnTo>
                    <a:pt x="351459" y="452031"/>
                  </a:lnTo>
                  <a:close/>
                </a:path>
                <a:path w="875030" h="521335">
                  <a:moveTo>
                    <a:pt x="354990" y="465124"/>
                  </a:moveTo>
                  <a:lnTo>
                    <a:pt x="354241" y="463854"/>
                  </a:lnTo>
                  <a:lnTo>
                    <a:pt x="354012" y="463854"/>
                  </a:lnTo>
                  <a:lnTo>
                    <a:pt x="354990" y="465124"/>
                  </a:lnTo>
                  <a:close/>
                </a:path>
                <a:path w="875030" h="521335">
                  <a:moveTo>
                    <a:pt x="388620" y="514654"/>
                  </a:moveTo>
                  <a:lnTo>
                    <a:pt x="388505" y="512114"/>
                  </a:lnTo>
                  <a:lnTo>
                    <a:pt x="388416" y="509574"/>
                  </a:lnTo>
                  <a:lnTo>
                    <a:pt x="387540" y="505764"/>
                  </a:lnTo>
                  <a:lnTo>
                    <a:pt x="386410" y="501954"/>
                  </a:lnTo>
                  <a:lnTo>
                    <a:pt x="383082" y="494334"/>
                  </a:lnTo>
                  <a:lnTo>
                    <a:pt x="381584" y="490524"/>
                  </a:lnTo>
                  <a:lnTo>
                    <a:pt x="383387" y="489254"/>
                  </a:lnTo>
                  <a:lnTo>
                    <a:pt x="381863" y="482904"/>
                  </a:lnTo>
                  <a:lnTo>
                    <a:pt x="380949" y="479094"/>
                  </a:lnTo>
                  <a:lnTo>
                    <a:pt x="379133" y="472744"/>
                  </a:lnTo>
                  <a:lnTo>
                    <a:pt x="376961" y="465124"/>
                  </a:lnTo>
                  <a:lnTo>
                    <a:pt x="374777" y="457504"/>
                  </a:lnTo>
                  <a:lnTo>
                    <a:pt x="372579" y="449884"/>
                  </a:lnTo>
                  <a:lnTo>
                    <a:pt x="371881" y="447344"/>
                  </a:lnTo>
                  <a:lnTo>
                    <a:pt x="370446" y="440994"/>
                  </a:lnTo>
                  <a:lnTo>
                    <a:pt x="370166" y="439724"/>
                  </a:lnTo>
                  <a:lnTo>
                    <a:pt x="369874" y="438454"/>
                  </a:lnTo>
                  <a:lnTo>
                    <a:pt x="369735" y="439724"/>
                  </a:lnTo>
                  <a:lnTo>
                    <a:pt x="366991" y="438454"/>
                  </a:lnTo>
                  <a:lnTo>
                    <a:pt x="366052" y="435914"/>
                  </a:lnTo>
                  <a:lnTo>
                    <a:pt x="366026" y="433374"/>
                  </a:lnTo>
                  <a:lnTo>
                    <a:pt x="361429" y="429564"/>
                  </a:lnTo>
                  <a:lnTo>
                    <a:pt x="364871" y="429564"/>
                  </a:lnTo>
                  <a:lnTo>
                    <a:pt x="365074" y="430834"/>
                  </a:lnTo>
                  <a:lnTo>
                    <a:pt x="365963" y="429564"/>
                  </a:lnTo>
                  <a:lnTo>
                    <a:pt x="367753" y="427024"/>
                  </a:lnTo>
                  <a:lnTo>
                    <a:pt x="367144" y="425754"/>
                  </a:lnTo>
                  <a:lnTo>
                    <a:pt x="366534" y="424484"/>
                  </a:lnTo>
                  <a:lnTo>
                    <a:pt x="365315" y="421944"/>
                  </a:lnTo>
                  <a:lnTo>
                    <a:pt x="364553" y="419404"/>
                  </a:lnTo>
                  <a:lnTo>
                    <a:pt x="364172" y="418134"/>
                  </a:lnTo>
                  <a:lnTo>
                    <a:pt x="359638" y="419404"/>
                  </a:lnTo>
                  <a:lnTo>
                    <a:pt x="359600" y="418134"/>
                  </a:lnTo>
                  <a:lnTo>
                    <a:pt x="359486" y="414324"/>
                  </a:lnTo>
                  <a:lnTo>
                    <a:pt x="359410" y="411784"/>
                  </a:lnTo>
                  <a:lnTo>
                    <a:pt x="359333" y="409244"/>
                  </a:lnTo>
                  <a:lnTo>
                    <a:pt x="356590" y="401066"/>
                  </a:lnTo>
                  <a:lnTo>
                    <a:pt x="356590" y="457504"/>
                  </a:lnTo>
                  <a:lnTo>
                    <a:pt x="353123" y="453732"/>
                  </a:lnTo>
                  <a:lnTo>
                    <a:pt x="354393" y="453732"/>
                  </a:lnTo>
                  <a:lnTo>
                    <a:pt x="351942" y="451358"/>
                  </a:lnTo>
                  <a:lnTo>
                    <a:pt x="352831" y="453351"/>
                  </a:lnTo>
                  <a:lnTo>
                    <a:pt x="351917" y="452424"/>
                  </a:lnTo>
                  <a:lnTo>
                    <a:pt x="351650" y="452424"/>
                  </a:lnTo>
                  <a:lnTo>
                    <a:pt x="352056" y="453326"/>
                  </a:lnTo>
                  <a:lnTo>
                    <a:pt x="351358" y="452424"/>
                  </a:lnTo>
                  <a:lnTo>
                    <a:pt x="350443" y="451180"/>
                  </a:lnTo>
                  <a:lnTo>
                    <a:pt x="349491" y="449884"/>
                  </a:lnTo>
                  <a:lnTo>
                    <a:pt x="350469" y="449884"/>
                  </a:lnTo>
                  <a:lnTo>
                    <a:pt x="351574" y="450875"/>
                  </a:lnTo>
                  <a:lnTo>
                    <a:pt x="351739" y="451180"/>
                  </a:lnTo>
                  <a:lnTo>
                    <a:pt x="351917" y="451180"/>
                  </a:lnTo>
                  <a:lnTo>
                    <a:pt x="354495" y="453478"/>
                  </a:lnTo>
                  <a:lnTo>
                    <a:pt x="354685" y="453732"/>
                  </a:lnTo>
                  <a:lnTo>
                    <a:pt x="354393" y="453732"/>
                  </a:lnTo>
                  <a:lnTo>
                    <a:pt x="355485" y="454787"/>
                  </a:lnTo>
                  <a:lnTo>
                    <a:pt x="356476" y="456234"/>
                  </a:lnTo>
                  <a:lnTo>
                    <a:pt x="356590" y="457504"/>
                  </a:lnTo>
                  <a:lnTo>
                    <a:pt x="356590" y="401066"/>
                  </a:lnTo>
                  <a:lnTo>
                    <a:pt x="355930" y="399084"/>
                  </a:lnTo>
                  <a:lnTo>
                    <a:pt x="352679" y="391464"/>
                  </a:lnTo>
                  <a:lnTo>
                    <a:pt x="352793" y="385114"/>
                  </a:lnTo>
                  <a:lnTo>
                    <a:pt x="352818" y="383844"/>
                  </a:lnTo>
                  <a:lnTo>
                    <a:pt x="350951" y="381304"/>
                  </a:lnTo>
                  <a:lnTo>
                    <a:pt x="350012" y="378764"/>
                  </a:lnTo>
                  <a:lnTo>
                    <a:pt x="348157" y="376224"/>
                  </a:lnTo>
                  <a:lnTo>
                    <a:pt x="350520" y="376224"/>
                  </a:lnTo>
                  <a:lnTo>
                    <a:pt x="348183" y="364794"/>
                  </a:lnTo>
                  <a:lnTo>
                    <a:pt x="344982" y="355904"/>
                  </a:lnTo>
                  <a:lnTo>
                    <a:pt x="347179" y="357174"/>
                  </a:lnTo>
                  <a:lnTo>
                    <a:pt x="346849" y="355904"/>
                  </a:lnTo>
                  <a:lnTo>
                    <a:pt x="346176" y="353364"/>
                  </a:lnTo>
                  <a:lnTo>
                    <a:pt x="345846" y="352094"/>
                  </a:lnTo>
                  <a:lnTo>
                    <a:pt x="338594" y="353364"/>
                  </a:lnTo>
                  <a:lnTo>
                    <a:pt x="337083" y="348284"/>
                  </a:lnTo>
                  <a:lnTo>
                    <a:pt x="340131" y="347014"/>
                  </a:lnTo>
                  <a:lnTo>
                    <a:pt x="338569" y="339394"/>
                  </a:lnTo>
                  <a:lnTo>
                    <a:pt x="337299" y="333044"/>
                  </a:lnTo>
                  <a:lnTo>
                    <a:pt x="335445" y="326694"/>
                  </a:lnTo>
                  <a:lnTo>
                    <a:pt x="332155" y="320344"/>
                  </a:lnTo>
                  <a:lnTo>
                    <a:pt x="333781" y="320344"/>
                  </a:lnTo>
                  <a:lnTo>
                    <a:pt x="334340" y="321614"/>
                  </a:lnTo>
                  <a:lnTo>
                    <a:pt x="333209" y="317804"/>
                  </a:lnTo>
                  <a:lnTo>
                    <a:pt x="332701" y="312724"/>
                  </a:lnTo>
                  <a:lnTo>
                    <a:pt x="332574" y="311454"/>
                  </a:lnTo>
                  <a:lnTo>
                    <a:pt x="332193" y="307644"/>
                  </a:lnTo>
                  <a:lnTo>
                    <a:pt x="332066" y="306374"/>
                  </a:lnTo>
                  <a:lnTo>
                    <a:pt x="331939" y="305104"/>
                  </a:lnTo>
                  <a:lnTo>
                    <a:pt x="329869" y="306324"/>
                  </a:lnTo>
                  <a:lnTo>
                    <a:pt x="325234" y="298754"/>
                  </a:lnTo>
                  <a:lnTo>
                    <a:pt x="322465" y="294944"/>
                  </a:lnTo>
                  <a:lnTo>
                    <a:pt x="324967" y="294944"/>
                  </a:lnTo>
                  <a:lnTo>
                    <a:pt x="320852" y="292404"/>
                  </a:lnTo>
                  <a:lnTo>
                    <a:pt x="320014" y="292404"/>
                  </a:lnTo>
                  <a:lnTo>
                    <a:pt x="317550" y="287324"/>
                  </a:lnTo>
                  <a:lnTo>
                    <a:pt x="317449" y="284784"/>
                  </a:lnTo>
                  <a:lnTo>
                    <a:pt x="318922" y="284784"/>
                  </a:lnTo>
                  <a:lnTo>
                    <a:pt x="318858" y="282244"/>
                  </a:lnTo>
                  <a:lnTo>
                    <a:pt x="315785" y="284784"/>
                  </a:lnTo>
                  <a:lnTo>
                    <a:pt x="315709" y="283514"/>
                  </a:lnTo>
                  <a:lnTo>
                    <a:pt x="315645" y="282244"/>
                  </a:lnTo>
                  <a:lnTo>
                    <a:pt x="315569" y="280974"/>
                  </a:lnTo>
                  <a:lnTo>
                    <a:pt x="315493" y="279704"/>
                  </a:lnTo>
                  <a:lnTo>
                    <a:pt x="315417" y="278434"/>
                  </a:lnTo>
                  <a:lnTo>
                    <a:pt x="317461" y="279704"/>
                  </a:lnTo>
                  <a:lnTo>
                    <a:pt x="317080" y="278434"/>
                  </a:lnTo>
                  <a:lnTo>
                    <a:pt x="316293" y="275894"/>
                  </a:lnTo>
                  <a:lnTo>
                    <a:pt x="315607" y="275894"/>
                  </a:lnTo>
                  <a:lnTo>
                    <a:pt x="313169" y="274624"/>
                  </a:lnTo>
                  <a:lnTo>
                    <a:pt x="311404" y="272084"/>
                  </a:lnTo>
                  <a:lnTo>
                    <a:pt x="311353" y="270814"/>
                  </a:lnTo>
                  <a:lnTo>
                    <a:pt x="311277" y="268274"/>
                  </a:lnTo>
                  <a:lnTo>
                    <a:pt x="311188" y="265734"/>
                  </a:lnTo>
                  <a:lnTo>
                    <a:pt x="313055" y="264464"/>
                  </a:lnTo>
                  <a:lnTo>
                    <a:pt x="311607" y="264464"/>
                  </a:lnTo>
                  <a:lnTo>
                    <a:pt x="309194" y="261924"/>
                  </a:lnTo>
                  <a:lnTo>
                    <a:pt x="308991" y="259384"/>
                  </a:lnTo>
                  <a:lnTo>
                    <a:pt x="309664" y="258114"/>
                  </a:lnTo>
                  <a:lnTo>
                    <a:pt x="310819" y="259384"/>
                  </a:lnTo>
                  <a:lnTo>
                    <a:pt x="310705" y="258114"/>
                  </a:lnTo>
                  <a:lnTo>
                    <a:pt x="310235" y="253034"/>
                  </a:lnTo>
                  <a:lnTo>
                    <a:pt x="310197" y="252526"/>
                  </a:lnTo>
                  <a:lnTo>
                    <a:pt x="311467" y="251764"/>
                  </a:lnTo>
                  <a:lnTo>
                    <a:pt x="310388" y="246684"/>
                  </a:lnTo>
                  <a:lnTo>
                    <a:pt x="314236" y="250291"/>
                  </a:lnTo>
                  <a:lnTo>
                    <a:pt x="313575" y="249275"/>
                  </a:lnTo>
                  <a:lnTo>
                    <a:pt x="311696" y="246684"/>
                  </a:lnTo>
                  <a:lnTo>
                    <a:pt x="309651" y="244779"/>
                  </a:lnTo>
                  <a:lnTo>
                    <a:pt x="309651" y="253034"/>
                  </a:lnTo>
                  <a:lnTo>
                    <a:pt x="309359" y="253034"/>
                  </a:lnTo>
                  <a:lnTo>
                    <a:pt x="309613" y="252882"/>
                  </a:lnTo>
                  <a:lnTo>
                    <a:pt x="309321" y="251764"/>
                  </a:lnTo>
                  <a:lnTo>
                    <a:pt x="309524" y="252526"/>
                  </a:lnTo>
                  <a:lnTo>
                    <a:pt x="309613" y="252882"/>
                  </a:lnTo>
                  <a:lnTo>
                    <a:pt x="309651" y="253034"/>
                  </a:lnTo>
                  <a:lnTo>
                    <a:pt x="309651" y="244779"/>
                  </a:lnTo>
                  <a:lnTo>
                    <a:pt x="309219" y="244373"/>
                  </a:lnTo>
                  <a:lnTo>
                    <a:pt x="309219" y="251333"/>
                  </a:lnTo>
                  <a:lnTo>
                    <a:pt x="304927" y="249275"/>
                  </a:lnTo>
                  <a:lnTo>
                    <a:pt x="304800" y="249275"/>
                  </a:lnTo>
                  <a:lnTo>
                    <a:pt x="305155" y="246684"/>
                  </a:lnTo>
                  <a:lnTo>
                    <a:pt x="305498" y="244144"/>
                  </a:lnTo>
                  <a:lnTo>
                    <a:pt x="306222" y="242874"/>
                  </a:lnTo>
                  <a:lnTo>
                    <a:pt x="306603" y="242874"/>
                  </a:lnTo>
                  <a:lnTo>
                    <a:pt x="308343" y="247954"/>
                  </a:lnTo>
                  <a:lnTo>
                    <a:pt x="309219" y="251333"/>
                  </a:lnTo>
                  <a:lnTo>
                    <a:pt x="309219" y="244373"/>
                  </a:lnTo>
                  <a:lnTo>
                    <a:pt x="307619" y="242874"/>
                  </a:lnTo>
                  <a:lnTo>
                    <a:pt x="306260" y="241604"/>
                  </a:lnTo>
                  <a:lnTo>
                    <a:pt x="306158" y="240334"/>
                  </a:lnTo>
                  <a:lnTo>
                    <a:pt x="306044" y="239064"/>
                  </a:lnTo>
                  <a:lnTo>
                    <a:pt x="305943" y="237794"/>
                  </a:lnTo>
                  <a:lnTo>
                    <a:pt x="305828" y="236524"/>
                  </a:lnTo>
                  <a:lnTo>
                    <a:pt x="306108" y="235254"/>
                  </a:lnTo>
                  <a:lnTo>
                    <a:pt x="306654" y="235254"/>
                  </a:lnTo>
                  <a:lnTo>
                    <a:pt x="306158" y="233984"/>
                  </a:lnTo>
                  <a:lnTo>
                    <a:pt x="305523" y="232714"/>
                  </a:lnTo>
                  <a:lnTo>
                    <a:pt x="305422" y="231444"/>
                  </a:lnTo>
                  <a:lnTo>
                    <a:pt x="305396" y="230174"/>
                  </a:lnTo>
                  <a:lnTo>
                    <a:pt x="304990" y="228904"/>
                  </a:lnTo>
                  <a:lnTo>
                    <a:pt x="306578" y="227634"/>
                  </a:lnTo>
                  <a:lnTo>
                    <a:pt x="305473" y="225209"/>
                  </a:lnTo>
                  <a:lnTo>
                    <a:pt x="305473" y="227634"/>
                  </a:lnTo>
                  <a:lnTo>
                    <a:pt x="305181" y="227634"/>
                  </a:lnTo>
                  <a:lnTo>
                    <a:pt x="304787" y="228904"/>
                  </a:lnTo>
                  <a:lnTo>
                    <a:pt x="304507" y="227634"/>
                  </a:lnTo>
                  <a:lnTo>
                    <a:pt x="304165" y="226364"/>
                  </a:lnTo>
                  <a:lnTo>
                    <a:pt x="303669" y="225094"/>
                  </a:lnTo>
                  <a:lnTo>
                    <a:pt x="304279" y="225094"/>
                  </a:lnTo>
                  <a:lnTo>
                    <a:pt x="304673" y="226364"/>
                  </a:lnTo>
                  <a:lnTo>
                    <a:pt x="305473" y="227634"/>
                  </a:lnTo>
                  <a:lnTo>
                    <a:pt x="305473" y="225209"/>
                  </a:lnTo>
                  <a:lnTo>
                    <a:pt x="304266" y="222554"/>
                  </a:lnTo>
                  <a:lnTo>
                    <a:pt x="303631" y="221284"/>
                  </a:lnTo>
                  <a:lnTo>
                    <a:pt x="301396" y="221284"/>
                  </a:lnTo>
                  <a:lnTo>
                    <a:pt x="300812" y="218744"/>
                  </a:lnTo>
                  <a:lnTo>
                    <a:pt x="299847" y="221284"/>
                  </a:lnTo>
                  <a:lnTo>
                    <a:pt x="300215" y="222554"/>
                  </a:lnTo>
                  <a:lnTo>
                    <a:pt x="300342" y="222859"/>
                  </a:lnTo>
                  <a:lnTo>
                    <a:pt x="300228" y="223329"/>
                  </a:lnTo>
                  <a:lnTo>
                    <a:pt x="300189" y="223685"/>
                  </a:lnTo>
                  <a:lnTo>
                    <a:pt x="300494" y="223812"/>
                  </a:lnTo>
                  <a:lnTo>
                    <a:pt x="300799" y="223926"/>
                  </a:lnTo>
                  <a:lnTo>
                    <a:pt x="300990" y="224015"/>
                  </a:lnTo>
                  <a:lnTo>
                    <a:pt x="301167" y="225094"/>
                  </a:lnTo>
                  <a:lnTo>
                    <a:pt x="301586" y="226364"/>
                  </a:lnTo>
                  <a:lnTo>
                    <a:pt x="303022" y="230174"/>
                  </a:lnTo>
                  <a:lnTo>
                    <a:pt x="301282" y="228904"/>
                  </a:lnTo>
                  <a:lnTo>
                    <a:pt x="299707" y="227634"/>
                  </a:lnTo>
                  <a:lnTo>
                    <a:pt x="300189" y="223824"/>
                  </a:lnTo>
                  <a:lnTo>
                    <a:pt x="298335" y="223824"/>
                  </a:lnTo>
                  <a:lnTo>
                    <a:pt x="296392" y="222554"/>
                  </a:lnTo>
                  <a:lnTo>
                    <a:pt x="295770" y="222554"/>
                  </a:lnTo>
                  <a:lnTo>
                    <a:pt x="295770" y="247954"/>
                  </a:lnTo>
                  <a:lnTo>
                    <a:pt x="295071" y="247954"/>
                  </a:lnTo>
                  <a:lnTo>
                    <a:pt x="295211" y="249275"/>
                  </a:lnTo>
                  <a:lnTo>
                    <a:pt x="295325" y="250532"/>
                  </a:lnTo>
                  <a:lnTo>
                    <a:pt x="295186" y="251333"/>
                  </a:lnTo>
                  <a:lnTo>
                    <a:pt x="295109" y="251764"/>
                  </a:lnTo>
                  <a:lnTo>
                    <a:pt x="294830" y="250532"/>
                  </a:lnTo>
                  <a:lnTo>
                    <a:pt x="294411" y="249275"/>
                  </a:lnTo>
                  <a:lnTo>
                    <a:pt x="293878" y="247954"/>
                  </a:lnTo>
                  <a:lnTo>
                    <a:pt x="294576" y="246684"/>
                  </a:lnTo>
                  <a:lnTo>
                    <a:pt x="295503" y="246684"/>
                  </a:lnTo>
                  <a:lnTo>
                    <a:pt x="295770" y="247954"/>
                  </a:lnTo>
                  <a:lnTo>
                    <a:pt x="295770" y="222554"/>
                  </a:lnTo>
                  <a:lnTo>
                    <a:pt x="295452" y="222554"/>
                  </a:lnTo>
                  <a:lnTo>
                    <a:pt x="297688" y="217474"/>
                  </a:lnTo>
                  <a:lnTo>
                    <a:pt x="297573" y="213448"/>
                  </a:lnTo>
                  <a:lnTo>
                    <a:pt x="297522" y="211124"/>
                  </a:lnTo>
                  <a:lnTo>
                    <a:pt x="299237" y="209854"/>
                  </a:lnTo>
                  <a:lnTo>
                    <a:pt x="297484" y="206044"/>
                  </a:lnTo>
                  <a:lnTo>
                    <a:pt x="296900" y="204774"/>
                  </a:lnTo>
                  <a:lnTo>
                    <a:pt x="295732" y="202234"/>
                  </a:lnTo>
                  <a:lnTo>
                    <a:pt x="293192" y="192074"/>
                  </a:lnTo>
                  <a:lnTo>
                    <a:pt x="287464" y="189534"/>
                  </a:lnTo>
                  <a:lnTo>
                    <a:pt x="286372" y="187172"/>
                  </a:lnTo>
                  <a:lnTo>
                    <a:pt x="286283" y="186994"/>
                  </a:lnTo>
                  <a:lnTo>
                    <a:pt x="287985" y="186994"/>
                  </a:lnTo>
                  <a:lnTo>
                    <a:pt x="288442" y="185724"/>
                  </a:lnTo>
                  <a:lnTo>
                    <a:pt x="289229" y="186994"/>
                  </a:lnTo>
                  <a:lnTo>
                    <a:pt x="289598" y="188264"/>
                  </a:lnTo>
                  <a:lnTo>
                    <a:pt x="290423" y="188264"/>
                  </a:lnTo>
                  <a:lnTo>
                    <a:pt x="288836" y="185724"/>
                  </a:lnTo>
                  <a:lnTo>
                    <a:pt x="288048" y="184454"/>
                  </a:lnTo>
                  <a:lnTo>
                    <a:pt x="286867" y="179374"/>
                  </a:lnTo>
                  <a:lnTo>
                    <a:pt x="286562" y="178104"/>
                  </a:lnTo>
                  <a:lnTo>
                    <a:pt x="286524" y="177927"/>
                  </a:lnTo>
                  <a:lnTo>
                    <a:pt x="285965" y="176834"/>
                  </a:lnTo>
                  <a:lnTo>
                    <a:pt x="286524" y="177927"/>
                  </a:lnTo>
                  <a:lnTo>
                    <a:pt x="286270" y="176834"/>
                  </a:lnTo>
                  <a:lnTo>
                    <a:pt x="285915" y="176707"/>
                  </a:lnTo>
                  <a:lnTo>
                    <a:pt x="282943" y="175564"/>
                  </a:lnTo>
                  <a:lnTo>
                    <a:pt x="282892" y="174294"/>
                  </a:lnTo>
                  <a:lnTo>
                    <a:pt x="282790" y="171754"/>
                  </a:lnTo>
                  <a:lnTo>
                    <a:pt x="282727" y="170484"/>
                  </a:lnTo>
                  <a:lnTo>
                    <a:pt x="285889" y="176695"/>
                  </a:lnTo>
                  <a:lnTo>
                    <a:pt x="285559" y="175564"/>
                  </a:lnTo>
                  <a:lnTo>
                    <a:pt x="283959" y="171754"/>
                  </a:lnTo>
                  <a:lnTo>
                    <a:pt x="285165" y="171754"/>
                  </a:lnTo>
                  <a:lnTo>
                    <a:pt x="284924" y="170484"/>
                  </a:lnTo>
                  <a:lnTo>
                    <a:pt x="283908" y="165404"/>
                  </a:lnTo>
                  <a:lnTo>
                    <a:pt x="283781" y="164769"/>
                  </a:lnTo>
                  <a:lnTo>
                    <a:pt x="283654" y="164185"/>
                  </a:lnTo>
                  <a:lnTo>
                    <a:pt x="283146" y="161594"/>
                  </a:lnTo>
                  <a:lnTo>
                    <a:pt x="279869" y="156514"/>
                  </a:lnTo>
                  <a:lnTo>
                    <a:pt x="278231" y="153974"/>
                  </a:lnTo>
                  <a:lnTo>
                    <a:pt x="273494" y="145084"/>
                  </a:lnTo>
                  <a:lnTo>
                    <a:pt x="272681" y="138976"/>
                  </a:lnTo>
                  <a:lnTo>
                    <a:pt x="272681" y="171754"/>
                  </a:lnTo>
                  <a:lnTo>
                    <a:pt x="270129" y="174294"/>
                  </a:lnTo>
                  <a:lnTo>
                    <a:pt x="270014" y="173024"/>
                  </a:lnTo>
                  <a:lnTo>
                    <a:pt x="269900" y="171754"/>
                  </a:lnTo>
                  <a:lnTo>
                    <a:pt x="269773" y="170484"/>
                  </a:lnTo>
                  <a:lnTo>
                    <a:pt x="269659" y="169214"/>
                  </a:lnTo>
                  <a:lnTo>
                    <a:pt x="269544" y="167944"/>
                  </a:lnTo>
                  <a:lnTo>
                    <a:pt x="269430" y="166674"/>
                  </a:lnTo>
                  <a:lnTo>
                    <a:pt x="269316" y="165404"/>
                  </a:lnTo>
                  <a:lnTo>
                    <a:pt x="269278" y="164973"/>
                  </a:lnTo>
                  <a:lnTo>
                    <a:pt x="272402" y="167944"/>
                  </a:lnTo>
                  <a:lnTo>
                    <a:pt x="272491" y="169214"/>
                  </a:lnTo>
                  <a:lnTo>
                    <a:pt x="272580" y="170484"/>
                  </a:lnTo>
                  <a:lnTo>
                    <a:pt x="272681" y="171754"/>
                  </a:lnTo>
                  <a:lnTo>
                    <a:pt x="272681" y="138976"/>
                  </a:lnTo>
                  <a:lnTo>
                    <a:pt x="272313" y="136194"/>
                  </a:lnTo>
                  <a:lnTo>
                    <a:pt x="271983" y="133654"/>
                  </a:lnTo>
                  <a:lnTo>
                    <a:pt x="271919" y="134924"/>
                  </a:lnTo>
                  <a:lnTo>
                    <a:pt x="271475" y="136194"/>
                  </a:lnTo>
                  <a:lnTo>
                    <a:pt x="270586" y="132384"/>
                  </a:lnTo>
                  <a:lnTo>
                    <a:pt x="257441" y="132384"/>
                  </a:lnTo>
                  <a:lnTo>
                    <a:pt x="252450" y="132384"/>
                  </a:lnTo>
                  <a:lnTo>
                    <a:pt x="254393" y="136194"/>
                  </a:lnTo>
                  <a:lnTo>
                    <a:pt x="258064" y="137464"/>
                  </a:lnTo>
                  <a:lnTo>
                    <a:pt x="258800" y="141274"/>
                  </a:lnTo>
                  <a:lnTo>
                    <a:pt x="257543" y="141274"/>
                  </a:lnTo>
                  <a:lnTo>
                    <a:pt x="261162" y="145084"/>
                  </a:lnTo>
                  <a:lnTo>
                    <a:pt x="261264" y="152704"/>
                  </a:lnTo>
                  <a:lnTo>
                    <a:pt x="265722" y="156514"/>
                  </a:lnTo>
                  <a:lnTo>
                    <a:pt x="265595" y="157340"/>
                  </a:lnTo>
                  <a:lnTo>
                    <a:pt x="266433" y="156514"/>
                  </a:lnTo>
                  <a:lnTo>
                    <a:pt x="269087" y="156514"/>
                  </a:lnTo>
                  <a:lnTo>
                    <a:pt x="269836" y="157784"/>
                  </a:lnTo>
                  <a:lnTo>
                    <a:pt x="272288" y="159054"/>
                  </a:lnTo>
                  <a:lnTo>
                    <a:pt x="270560" y="161594"/>
                  </a:lnTo>
                  <a:lnTo>
                    <a:pt x="270192" y="159054"/>
                  </a:lnTo>
                  <a:lnTo>
                    <a:pt x="269354" y="160337"/>
                  </a:lnTo>
                  <a:lnTo>
                    <a:pt x="270129" y="161594"/>
                  </a:lnTo>
                  <a:lnTo>
                    <a:pt x="268236" y="163791"/>
                  </a:lnTo>
                  <a:lnTo>
                    <a:pt x="268452" y="164185"/>
                  </a:lnTo>
                  <a:lnTo>
                    <a:pt x="269074" y="164769"/>
                  </a:lnTo>
                  <a:lnTo>
                    <a:pt x="269189" y="164185"/>
                  </a:lnTo>
                  <a:lnTo>
                    <a:pt x="269074" y="164769"/>
                  </a:lnTo>
                  <a:lnTo>
                    <a:pt x="268173" y="169214"/>
                  </a:lnTo>
                  <a:lnTo>
                    <a:pt x="267716" y="165404"/>
                  </a:lnTo>
                  <a:lnTo>
                    <a:pt x="267639" y="164769"/>
                  </a:lnTo>
                  <a:lnTo>
                    <a:pt x="267563" y="164185"/>
                  </a:lnTo>
                  <a:lnTo>
                    <a:pt x="267169" y="164769"/>
                  </a:lnTo>
                  <a:lnTo>
                    <a:pt x="264452" y="169214"/>
                  </a:lnTo>
                  <a:lnTo>
                    <a:pt x="266725" y="160769"/>
                  </a:lnTo>
                  <a:lnTo>
                    <a:pt x="266776" y="160604"/>
                  </a:lnTo>
                  <a:lnTo>
                    <a:pt x="266534" y="160769"/>
                  </a:lnTo>
                  <a:lnTo>
                    <a:pt x="263334" y="165404"/>
                  </a:lnTo>
                  <a:lnTo>
                    <a:pt x="264731" y="173024"/>
                  </a:lnTo>
                  <a:lnTo>
                    <a:pt x="267208" y="173024"/>
                  </a:lnTo>
                  <a:lnTo>
                    <a:pt x="268605" y="180644"/>
                  </a:lnTo>
                  <a:lnTo>
                    <a:pt x="270649" y="181914"/>
                  </a:lnTo>
                  <a:lnTo>
                    <a:pt x="270725" y="179374"/>
                  </a:lnTo>
                  <a:lnTo>
                    <a:pt x="272783" y="180644"/>
                  </a:lnTo>
                  <a:lnTo>
                    <a:pt x="274662" y="186994"/>
                  </a:lnTo>
                  <a:lnTo>
                    <a:pt x="273481" y="190804"/>
                  </a:lnTo>
                  <a:lnTo>
                    <a:pt x="272313" y="193344"/>
                  </a:lnTo>
                  <a:lnTo>
                    <a:pt x="274129" y="196913"/>
                  </a:lnTo>
                  <a:lnTo>
                    <a:pt x="274256" y="197154"/>
                  </a:lnTo>
                  <a:lnTo>
                    <a:pt x="276694" y="198424"/>
                  </a:lnTo>
                  <a:lnTo>
                    <a:pt x="280454" y="198424"/>
                  </a:lnTo>
                  <a:lnTo>
                    <a:pt x="280441" y="198958"/>
                  </a:lnTo>
                  <a:lnTo>
                    <a:pt x="280327" y="202234"/>
                  </a:lnTo>
                  <a:lnTo>
                    <a:pt x="280238" y="204774"/>
                  </a:lnTo>
                  <a:lnTo>
                    <a:pt x="276517" y="203504"/>
                  </a:lnTo>
                  <a:lnTo>
                    <a:pt x="278358" y="211124"/>
                  </a:lnTo>
                  <a:lnTo>
                    <a:pt x="282282" y="206044"/>
                  </a:lnTo>
                  <a:lnTo>
                    <a:pt x="282333" y="209854"/>
                  </a:lnTo>
                  <a:lnTo>
                    <a:pt x="282448" y="213702"/>
                  </a:lnTo>
                  <a:lnTo>
                    <a:pt x="283552" y="217474"/>
                  </a:lnTo>
                  <a:lnTo>
                    <a:pt x="281000" y="218744"/>
                  </a:lnTo>
                  <a:lnTo>
                    <a:pt x="283311" y="223824"/>
                  </a:lnTo>
                  <a:lnTo>
                    <a:pt x="288759" y="236524"/>
                  </a:lnTo>
                  <a:lnTo>
                    <a:pt x="291261" y="241604"/>
                  </a:lnTo>
                  <a:lnTo>
                    <a:pt x="290296" y="241604"/>
                  </a:lnTo>
                  <a:lnTo>
                    <a:pt x="288988" y="240334"/>
                  </a:lnTo>
                  <a:lnTo>
                    <a:pt x="288721" y="242874"/>
                  </a:lnTo>
                  <a:lnTo>
                    <a:pt x="291604" y="250291"/>
                  </a:lnTo>
                  <a:lnTo>
                    <a:pt x="291693" y="250532"/>
                  </a:lnTo>
                  <a:lnTo>
                    <a:pt x="293839" y="259384"/>
                  </a:lnTo>
                  <a:lnTo>
                    <a:pt x="295402" y="268274"/>
                  </a:lnTo>
                  <a:lnTo>
                    <a:pt x="296583" y="275894"/>
                  </a:lnTo>
                  <a:lnTo>
                    <a:pt x="300164" y="279704"/>
                  </a:lnTo>
                  <a:lnTo>
                    <a:pt x="300405" y="279704"/>
                  </a:lnTo>
                  <a:lnTo>
                    <a:pt x="301942" y="282244"/>
                  </a:lnTo>
                  <a:lnTo>
                    <a:pt x="302780" y="283514"/>
                  </a:lnTo>
                  <a:lnTo>
                    <a:pt x="301447" y="284784"/>
                  </a:lnTo>
                  <a:lnTo>
                    <a:pt x="300291" y="283514"/>
                  </a:lnTo>
                  <a:lnTo>
                    <a:pt x="303669" y="289864"/>
                  </a:lnTo>
                  <a:lnTo>
                    <a:pt x="307009" y="296214"/>
                  </a:lnTo>
                  <a:lnTo>
                    <a:pt x="309511" y="303834"/>
                  </a:lnTo>
                  <a:lnTo>
                    <a:pt x="310349" y="311454"/>
                  </a:lnTo>
                  <a:lnTo>
                    <a:pt x="309206" y="310184"/>
                  </a:lnTo>
                  <a:lnTo>
                    <a:pt x="309956" y="315264"/>
                  </a:lnTo>
                  <a:lnTo>
                    <a:pt x="316090" y="315264"/>
                  </a:lnTo>
                  <a:lnTo>
                    <a:pt x="315442" y="320344"/>
                  </a:lnTo>
                  <a:lnTo>
                    <a:pt x="314706" y="320344"/>
                  </a:lnTo>
                  <a:lnTo>
                    <a:pt x="320167" y="339394"/>
                  </a:lnTo>
                  <a:lnTo>
                    <a:pt x="322427" y="348284"/>
                  </a:lnTo>
                  <a:lnTo>
                    <a:pt x="322719" y="352094"/>
                  </a:lnTo>
                  <a:lnTo>
                    <a:pt x="322821" y="353364"/>
                  </a:lnTo>
                  <a:lnTo>
                    <a:pt x="322922" y="354634"/>
                  </a:lnTo>
                  <a:lnTo>
                    <a:pt x="323011" y="355904"/>
                  </a:lnTo>
                  <a:lnTo>
                    <a:pt x="327037" y="357174"/>
                  </a:lnTo>
                  <a:lnTo>
                    <a:pt x="325196" y="368604"/>
                  </a:lnTo>
                  <a:lnTo>
                    <a:pt x="330276" y="368604"/>
                  </a:lnTo>
                  <a:lnTo>
                    <a:pt x="330149" y="372414"/>
                  </a:lnTo>
                  <a:lnTo>
                    <a:pt x="330022" y="376224"/>
                  </a:lnTo>
                  <a:lnTo>
                    <a:pt x="328549" y="374954"/>
                  </a:lnTo>
                  <a:lnTo>
                    <a:pt x="329946" y="385114"/>
                  </a:lnTo>
                  <a:lnTo>
                    <a:pt x="330530" y="387654"/>
                  </a:lnTo>
                  <a:lnTo>
                    <a:pt x="334162" y="387654"/>
                  </a:lnTo>
                  <a:lnTo>
                    <a:pt x="335559" y="391160"/>
                  </a:lnTo>
                  <a:lnTo>
                    <a:pt x="335673" y="391464"/>
                  </a:lnTo>
                  <a:lnTo>
                    <a:pt x="333171" y="392734"/>
                  </a:lnTo>
                  <a:lnTo>
                    <a:pt x="337172" y="395274"/>
                  </a:lnTo>
                  <a:lnTo>
                    <a:pt x="334873" y="399084"/>
                  </a:lnTo>
                  <a:lnTo>
                    <a:pt x="336461" y="401624"/>
                  </a:lnTo>
                  <a:lnTo>
                    <a:pt x="336232" y="400354"/>
                  </a:lnTo>
                  <a:lnTo>
                    <a:pt x="336804" y="399084"/>
                  </a:lnTo>
                  <a:lnTo>
                    <a:pt x="337591" y="399084"/>
                  </a:lnTo>
                  <a:lnTo>
                    <a:pt x="340194" y="404164"/>
                  </a:lnTo>
                  <a:lnTo>
                    <a:pt x="339394" y="411784"/>
                  </a:lnTo>
                  <a:lnTo>
                    <a:pt x="338124" y="411784"/>
                  </a:lnTo>
                  <a:lnTo>
                    <a:pt x="343484" y="422706"/>
                  </a:lnTo>
                  <a:lnTo>
                    <a:pt x="343916" y="423214"/>
                  </a:lnTo>
                  <a:lnTo>
                    <a:pt x="345020" y="424484"/>
                  </a:lnTo>
                  <a:lnTo>
                    <a:pt x="338277" y="421944"/>
                  </a:lnTo>
                  <a:lnTo>
                    <a:pt x="342328" y="427024"/>
                  </a:lnTo>
                  <a:lnTo>
                    <a:pt x="342671" y="425754"/>
                  </a:lnTo>
                  <a:lnTo>
                    <a:pt x="343954" y="427024"/>
                  </a:lnTo>
                  <a:lnTo>
                    <a:pt x="344500" y="427024"/>
                  </a:lnTo>
                  <a:lnTo>
                    <a:pt x="343827" y="429564"/>
                  </a:lnTo>
                  <a:lnTo>
                    <a:pt x="345732" y="435914"/>
                  </a:lnTo>
                  <a:lnTo>
                    <a:pt x="347789" y="440994"/>
                  </a:lnTo>
                  <a:lnTo>
                    <a:pt x="345770" y="439724"/>
                  </a:lnTo>
                  <a:lnTo>
                    <a:pt x="346341" y="442264"/>
                  </a:lnTo>
                  <a:lnTo>
                    <a:pt x="346925" y="444804"/>
                  </a:lnTo>
                  <a:lnTo>
                    <a:pt x="347408" y="446074"/>
                  </a:lnTo>
                  <a:lnTo>
                    <a:pt x="347535" y="446074"/>
                  </a:lnTo>
                  <a:lnTo>
                    <a:pt x="348500" y="447344"/>
                  </a:lnTo>
                  <a:lnTo>
                    <a:pt x="349199" y="448614"/>
                  </a:lnTo>
                  <a:lnTo>
                    <a:pt x="349313" y="449224"/>
                  </a:lnTo>
                  <a:lnTo>
                    <a:pt x="349415" y="449795"/>
                  </a:lnTo>
                  <a:lnTo>
                    <a:pt x="349008" y="449224"/>
                  </a:lnTo>
                  <a:lnTo>
                    <a:pt x="349250" y="449884"/>
                  </a:lnTo>
                  <a:lnTo>
                    <a:pt x="349643" y="450710"/>
                  </a:lnTo>
                  <a:lnTo>
                    <a:pt x="348957" y="449884"/>
                  </a:lnTo>
                  <a:lnTo>
                    <a:pt x="348119" y="448614"/>
                  </a:lnTo>
                  <a:lnTo>
                    <a:pt x="347840" y="448614"/>
                  </a:lnTo>
                  <a:lnTo>
                    <a:pt x="347497" y="448614"/>
                  </a:lnTo>
                  <a:lnTo>
                    <a:pt x="347929" y="449224"/>
                  </a:lnTo>
                  <a:lnTo>
                    <a:pt x="348030" y="449884"/>
                  </a:lnTo>
                  <a:lnTo>
                    <a:pt x="350100" y="453732"/>
                  </a:lnTo>
                  <a:lnTo>
                    <a:pt x="350710" y="454787"/>
                  </a:lnTo>
                  <a:lnTo>
                    <a:pt x="356260" y="465124"/>
                  </a:lnTo>
                  <a:lnTo>
                    <a:pt x="355257" y="463854"/>
                  </a:lnTo>
                  <a:lnTo>
                    <a:pt x="360159" y="472744"/>
                  </a:lnTo>
                  <a:lnTo>
                    <a:pt x="359498" y="472744"/>
                  </a:lnTo>
                  <a:lnTo>
                    <a:pt x="354990" y="465124"/>
                  </a:lnTo>
                  <a:lnTo>
                    <a:pt x="356120" y="468071"/>
                  </a:lnTo>
                  <a:lnTo>
                    <a:pt x="357759" y="471474"/>
                  </a:lnTo>
                  <a:lnTo>
                    <a:pt x="357974" y="472020"/>
                  </a:lnTo>
                  <a:lnTo>
                    <a:pt x="357682" y="471474"/>
                  </a:lnTo>
                  <a:lnTo>
                    <a:pt x="355930" y="467677"/>
                  </a:lnTo>
                  <a:lnTo>
                    <a:pt x="355066" y="467677"/>
                  </a:lnTo>
                  <a:lnTo>
                    <a:pt x="352666" y="461314"/>
                  </a:lnTo>
                  <a:lnTo>
                    <a:pt x="352120" y="461314"/>
                  </a:lnTo>
                  <a:lnTo>
                    <a:pt x="352044" y="462584"/>
                  </a:lnTo>
                  <a:lnTo>
                    <a:pt x="351650" y="463854"/>
                  </a:lnTo>
                  <a:lnTo>
                    <a:pt x="352869" y="466394"/>
                  </a:lnTo>
                  <a:lnTo>
                    <a:pt x="353745" y="468934"/>
                  </a:lnTo>
                  <a:lnTo>
                    <a:pt x="354355" y="470204"/>
                  </a:lnTo>
                  <a:lnTo>
                    <a:pt x="354037" y="471474"/>
                  </a:lnTo>
                  <a:lnTo>
                    <a:pt x="351967" y="466394"/>
                  </a:lnTo>
                  <a:lnTo>
                    <a:pt x="351345" y="463854"/>
                  </a:lnTo>
                  <a:lnTo>
                    <a:pt x="351028" y="462584"/>
                  </a:lnTo>
                  <a:lnTo>
                    <a:pt x="350888" y="463854"/>
                  </a:lnTo>
                  <a:lnTo>
                    <a:pt x="349796" y="462584"/>
                  </a:lnTo>
                  <a:lnTo>
                    <a:pt x="347713" y="457504"/>
                  </a:lnTo>
                  <a:lnTo>
                    <a:pt x="323265" y="457504"/>
                  </a:lnTo>
                  <a:lnTo>
                    <a:pt x="321157" y="457504"/>
                  </a:lnTo>
                  <a:lnTo>
                    <a:pt x="323380" y="460044"/>
                  </a:lnTo>
                  <a:lnTo>
                    <a:pt x="329120" y="466394"/>
                  </a:lnTo>
                  <a:lnTo>
                    <a:pt x="333946" y="472744"/>
                  </a:lnTo>
                  <a:lnTo>
                    <a:pt x="338810" y="477824"/>
                  </a:lnTo>
                  <a:lnTo>
                    <a:pt x="341325" y="477824"/>
                  </a:lnTo>
                  <a:lnTo>
                    <a:pt x="341947" y="480364"/>
                  </a:lnTo>
                  <a:lnTo>
                    <a:pt x="342887" y="482904"/>
                  </a:lnTo>
                  <a:lnTo>
                    <a:pt x="340715" y="481634"/>
                  </a:lnTo>
                  <a:lnTo>
                    <a:pt x="345135" y="487984"/>
                  </a:lnTo>
                  <a:lnTo>
                    <a:pt x="362394" y="505764"/>
                  </a:lnTo>
                  <a:lnTo>
                    <a:pt x="366039" y="510844"/>
                  </a:lnTo>
                  <a:lnTo>
                    <a:pt x="366979" y="512114"/>
                  </a:lnTo>
                  <a:lnTo>
                    <a:pt x="368046" y="512114"/>
                  </a:lnTo>
                  <a:lnTo>
                    <a:pt x="369252" y="514654"/>
                  </a:lnTo>
                  <a:lnTo>
                    <a:pt x="369938" y="517194"/>
                  </a:lnTo>
                  <a:lnTo>
                    <a:pt x="370357" y="515924"/>
                  </a:lnTo>
                  <a:lnTo>
                    <a:pt x="369531" y="512114"/>
                  </a:lnTo>
                  <a:lnTo>
                    <a:pt x="371462" y="515924"/>
                  </a:lnTo>
                  <a:lnTo>
                    <a:pt x="371754" y="517194"/>
                  </a:lnTo>
                  <a:lnTo>
                    <a:pt x="372008" y="518464"/>
                  </a:lnTo>
                  <a:lnTo>
                    <a:pt x="372414" y="518464"/>
                  </a:lnTo>
                  <a:lnTo>
                    <a:pt x="372592" y="517194"/>
                  </a:lnTo>
                  <a:lnTo>
                    <a:pt x="373316" y="515924"/>
                  </a:lnTo>
                  <a:lnTo>
                    <a:pt x="373900" y="515924"/>
                  </a:lnTo>
                  <a:lnTo>
                    <a:pt x="374624" y="517194"/>
                  </a:lnTo>
                  <a:lnTo>
                    <a:pt x="374497" y="518464"/>
                  </a:lnTo>
                  <a:lnTo>
                    <a:pt x="376694" y="519734"/>
                  </a:lnTo>
                  <a:lnTo>
                    <a:pt x="377647" y="519734"/>
                  </a:lnTo>
                  <a:lnTo>
                    <a:pt x="378739" y="518464"/>
                  </a:lnTo>
                  <a:lnTo>
                    <a:pt x="380974" y="518464"/>
                  </a:lnTo>
                  <a:lnTo>
                    <a:pt x="382676" y="519734"/>
                  </a:lnTo>
                  <a:lnTo>
                    <a:pt x="382612" y="518464"/>
                  </a:lnTo>
                  <a:lnTo>
                    <a:pt x="383971" y="518464"/>
                  </a:lnTo>
                  <a:lnTo>
                    <a:pt x="384657" y="517194"/>
                  </a:lnTo>
                  <a:lnTo>
                    <a:pt x="386575" y="517194"/>
                  </a:lnTo>
                  <a:lnTo>
                    <a:pt x="387896" y="515924"/>
                  </a:lnTo>
                  <a:lnTo>
                    <a:pt x="388620" y="514654"/>
                  </a:lnTo>
                  <a:close/>
                </a:path>
                <a:path w="875030" h="521335">
                  <a:moveTo>
                    <a:pt x="495134" y="521246"/>
                  </a:moveTo>
                  <a:lnTo>
                    <a:pt x="494715" y="519976"/>
                  </a:lnTo>
                  <a:lnTo>
                    <a:pt x="494360" y="519976"/>
                  </a:lnTo>
                  <a:lnTo>
                    <a:pt x="495134" y="521246"/>
                  </a:lnTo>
                  <a:close/>
                </a:path>
                <a:path w="875030" h="521335">
                  <a:moveTo>
                    <a:pt x="514299" y="429806"/>
                  </a:moveTo>
                  <a:lnTo>
                    <a:pt x="514197" y="428536"/>
                  </a:lnTo>
                  <a:lnTo>
                    <a:pt x="514096" y="427266"/>
                  </a:lnTo>
                  <a:lnTo>
                    <a:pt x="513994" y="425996"/>
                  </a:lnTo>
                  <a:lnTo>
                    <a:pt x="513118" y="428536"/>
                  </a:lnTo>
                  <a:lnTo>
                    <a:pt x="511314" y="434886"/>
                  </a:lnTo>
                  <a:lnTo>
                    <a:pt x="512470" y="437426"/>
                  </a:lnTo>
                  <a:lnTo>
                    <a:pt x="512508" y="436156"/>
                  </a:lnTo>
                  <a:lnTo>
                    <a:pt x="512140" y="434886"/>
                  </a:lnTo>
                  <a:lnTo>
                    <a:pt x="512991" y="433616"/>
                  </a:lnTo>
                  <a:lnTo>
                    <a:pt x="513740" y="436156"/>
                  </a:lnTo>
                  <a:lnTo>
                    <a:pt x="513829" y="434886"/>
                  </a:lnTo>
                  <a:lnTo>
                    <a:pt x="513956" y="433616"/>
                  </a:lnTo>
                  <a:lnTo>
                    <a:pt x="514299" y="429806"/>
                  </a:lnTo>
                  <a:close/>
                </a:path>
                <a:path w="875030" h="521335">
                  <a:moveTo>
                    <a:pt x="519150" y="413499"/>
                  </a:moveTo>
                  <a:lnTo>
                    <a:pt x="517525" y="414210"/>
                  </a:lnTo>
                  <a:lnTo>
                    <a:pt x="515835" y="416801"/>
                  </a:lnTo>
                  <a:lnTo>
                    <a:pt x="516585" y="418934"/>
                  </a:lnTo>
                  <a:lnTo>
                    <a:pt x="517436" y="416712"/>
                  </a:lnTo>
                  <a:lnTo>
                    <a:pt x="519137" y="414756"/>
                  </a:lnTo>
                  <a:lnTo>
                    <a:pt x="519150" y="413499"/>
                  </a:lnTo>
                  <a:close/>
                </a:path>
                <a:path w="875030" h="521335">
                  <a:moveTo>
                    <a:pt x="528027" y="452742"/>
                  </a:moveTo>
                  <a:lnTo>
                    <a:pt x="527380" y="453936"/>
                  </a:lnTo>
                  <a:lnTo>
                    <a:pt x="525678" y="457746"/>
                  </a:lnTo>
                  <a:lnTo>
                    <a:pt x="524979" y="459016"/>
                  </a:lnTo>
                  <a:lnTo>
                    <a:pt x="524535" y="460286"/>
                  </a:lnTo>
                  <a:lnTo>
                    <a:pt x="525106" y="459016"/>
                  </a:lnTo>
                  <a:lnTo>
                    <a:pt x="527189" y="459016"/>
                  </a:lnTo>
                  <a:lnTo>
                    <a:pt x="527138" y="455206"/>
                  </a:lnTo>
                  <a:lnTo>
                    <a:pt x="528027" y="452742"/>
                  </a:lnTo>
                  <a:close/>
                </a:path>
                <a:path w="875030" h="521335">
                  <a:moveTo>
                    <a:pt x="528701" y="448856"/>
                  </a:moveTo>
                  <a:lnTo>
                    <a:pt x="527456" y="449872"/>
                  </a:lnTo>
                  <a:lnTo>
                    <a:pt x="528320" y="448856"/>
                  </a:lnTo>
                  <a:lnTo>
                    <a:pt x="526478" y="450126"/>
                  </a:lnTo>
                  <a:lnTo>
                    <a:pt x="525945" y="451612"/>
                  </a:lnTo>
                  <a:lnTo>
                    <a:pt x="527202" y="450126"/>
                  </a:lnTo>
                  <a:lnTo>
                    <a:pt x="526935" y="450621"/>
                  </a:lnTo>
                  <a:lnTo>
                    <a:pt x="528701" y="448856"/>
                  </a:lnTo>
                  <a:close/>
                </a:path>
                <a:path w="875030" h="521335">
                  <a:moveTo>
                    <a:pt x="530237" y="387057"/>
                  </a:moveTo>
                  <a:lnTo>
                    <a:pt x="529209" y="385356"/>
                  </a:lnTo>
                  <a:lnTo>
                    <a:pt x="527977" y="385356"/>
                  </a:lnTo>
                  <a:lnTo>
                    <a:pt x="527748" y="386626"/>
                  </a:lnTo>
                  <a:lnTo>
                    <a:pt x="527621" y="387261"/>
                  </a:lnTo>
                  <a:lnTo>
                    <a:pt x="527507" y="387896"/>
                  </a:lnTo>
                  <a:lnTo>
                    <a:pt x="530237" y="387057"/>
                  </a:lnTo>
                  <a:close/>
                </a:path>
                <a:path w="875030" h="521335">
                  <a:moveTo>
                    <a:pt x="530961" y="386829"/>
                  </a:moveTo>
                  <a:lnTo>
                    <a:pt x="530237" y="387057"/>
                  </a:lnTo>
                  <a:lnTo>
                    <a:pt x="530758" y="387896"/>
                  </a:lnTo>
                  <a:lnTo>
                    <a:pt x="530872" y="387261"/>
                  </a:lnTo>
                  <a:lnTo>
                    <a:pt x="530961" y="386829"/>
                  </a:lnTo>
                  <a:close/>
                </a:path>
                <a:path w="875030" h="521335">
                  <a:moveTo>
                    <a:pt x="531253" y="459016"/>
                  </a:moveTo>
                  <a:lnTo>
                    <a:pt x="530377" y="457746"/>
                  </a:lnTo>
                  <a:lnTo>
                    <a:pt x="530517" y="456476"/>
                  </a:lnTo>
                  <a:lnTo>
                    <a:pt x="530644" y="455206"/>
                  </a:lnTo>
                  <a:lnTo>
                    <a:pt x="529856" y="457746"/>
                  </a:lnTo>
                  <a:lnTo>
                    <a:pt x="528675" y="459016"/>
                  </a:lnTo>
                  <a:lnTo>
                    <a:pt x="531253" y="459016"/>
                  </a:lnTo>
                  <a:close/>
                </a:path>
                <a:path w="875030" h="521335">
                  <a:moveTo>
                    <a:pt x="549795" y="309918"/>
                  </a:moveTo>
                  <a:lnTo>
                    <a:pt x="547001" y="308673"/>
                  </a:lnTo>
                  <a:lnTo>
                    <a:pt x="546912" y="311797"/>
                  </a:lnTo>
                  <a:lnTo>
                    <a:pt x="549732" y="311797"/>
                  </a:lnTo>
                  <a:lnTo>
                    <a:pt x="549795" y="309918"/>
                  </a:lnTo>
                  <a:close/>
                </a:path>
                <a:path w="875030" h="521335">
                  <a:moveTo>
                    <a:pt x="561187" y="337096"/>
                  </a:moveTo>
                  <a:lnTo>
                    <a:pt x="560832" y="337248"/>
                  </a:lnTo>
                  <a:lnTo>
                    <a:pt x="561136" y="338366"/>
                  </a:lnTo>
                  <a:lnTo>
                    <a:pt x="561187" y="337096"/>
                  </a:lnTo>
                  <a:close/>
                </a:path>
                <a:path w="875030" h="521335">
                  <a:moveTo>
                    <a:pt x="568667" y="312762"/>
                  </a:moveTo>
                  <a:lnTo>
                    <a:pt x="567575" y="313474"/>
                  </a:lnTo>
                  <a:lnTo>
                    <a:pt x="566788" y="314350"/>
                  </a:lnTo>
                  <a:lnTo>
                    <a:pt x="566166" y="315315"/>
                  </a:lnTo>
                  <a:lnTo>
                    <a:pt x="566280" y="315595"/>
                  </a:lnTo>
                  <a:lnTo>
                    <a:pt x="566343" y="315899"/>
                  </a:lnTo>
                  <a:lnTo>
                    <a:pt x="566572" y="316128"/>
                  </a:lnTo>
                  <a:lnTo>
                    <a:pt x="568667" y="312762"/>
                  </a:lnTo>
                  <a:close/>
                </a:path>
                <a:path w="875030" h="521335">
                  <a:moveTo>
                    <a:pt x="575106" y="291401"/>
                  </a:moveTo>
                  <a:lnTo>
                    <a:pt x="573151" y="296672"/>
                  </a:lnTo>
                  <a:lnTo>
                    <a:pt x="573824" y="295236"/>
                  </a:lnTo>
                  <a:lnTo>
                    <a:pt x="574535" y="293319"/>
                  </a:lnTo>
                  <a:lnTo>
                    <a:pt x="575106" y="291401"/>
                  </a:lnTo>
                  <a:close/>
                </a:path>
                <a:path w="875030" h="521335">
                  <a:moveTo>
                    <a:pt x="575398" y="390436"/>
                  </a:moveTo>
                  <a:lnTo>
                    <a:pt x="574700" y="389166"/>
                  </a:lnTo>
                  <a:lnTo>
                    <a:pt x="575106" y="391731"/>
                  </a:lnTo>
                  <a:lnTo>
                    <a:pt x="575398" y="390436"/>
                  </a:lnTo>
                  <a:close/>
                </a:path>
                <a:path w="875030" h="521335">
                  <a:moveTo>
                    <a:pt x="576973" y="216547"/>
                  </a:moveTo>
                  <a:lnTo>
                    <a:pt x="576173" y="216547"/>
                  </a:lnTo>
                  <a:lnTo>
                    <a:pt x="575932" y="216547"/>
                  </a:lnTo>
                  <a:lnTo>
                    <a:pt x="576440" y="220256"/>
                  </a:lnTo>
                  <a:lnTo>
                    <a:pt x="576973" y="216547"/>
                  </a:lnTo>
                  <a:close/>
                </a:path>
                <a:path w="875030" h="521335">
                  <a:moveTo>
                    <a:pt x="577723" y="211366"/>
                  </a:moveTo>
                  <a:lnTo>
                    <a:pt x="573849" y="211366"/>
                  </a:lnTo>
                  <a:lnTo>
                    <a:pt x="573798" y="213258"/>
                  </a:lnTo>
                  <a:lnTo>
                    <a:pt x="573684" y="217716"/>
                  </a:lnTo>
                  <a:lnTo>
                    <a:pt x="575932" y="216547"/>
                  </a:lnTo>
                  <a:lnTo>
                    <a:pt x="575830" y="215734"/>
                  </a:lnTo>
                  <a:lnTo>
                    <a:pt x="575754" y="215176"/>
                  </a:lnTo>
                  <a:lnTo>
                    <a:pt x="575919" y="215734"/>
                  </a:lnTo>
                  <a:lnTo>
                    <a:pt x="577088" y="215734"/>
                  </a:lnTo>
                  <a:lnTo>
                    <a:pt x="577176" y="215176"/>
                  </a:lnTo>
                  <a:lnTo>
                    <a:pt x="577723" y="211366"/>
                  </a:lnTo>
                  <a:close/>
                </a:path>
                <a:path w="875030" h="521335">
                  <a:moveTo>
                    <a:pt x="580758" y="387261"/>
                  </a:moveTo>
                  <a:lnTo>
                    <a:pt x="579285" y="386626"/>
                  </a:lnTo>
                  <a:lnTo>
                    <a:pt x="579564" y="389166"/>
                  </a:lnTo>
                  <a:lnTo>
                    <a:pt x="580758" y="387261"/>
                  </a:lnTo>
                  <a:close/>
                </a:path>
                <a:path w="875030" h="521335">
                  <a:moveTo>
                    <a:pt x="581964" y="385356"/>
                  </a:moveTo>
                  <a:lnTo>
                    <a:pt x="580758" y="387261"/>
                  </a:lnTo>
                  <a:lnTo>
                    <a:pt x="581596" y="387629"/>
                  </a:lnTo>
                  <a:lnTo>
                    <a:pt x="581964" y="385356"/>
                  </a:lnTo>
                  <a:close/>
                </a:path>
                <a:path w="875030" h="521335">
                  <a:moveTo>
                    <a:pt x="584923" y="178028"/>
                  </a:moveTo>
                  <a:lnTo>
                    <a:pt x="584403" y="178346"/>
                  </a:lnTo>
                  <a:lnTo>
                    <a:pt x="584377" y="179616"/>
                  </a:lnTo>
                  <a:lnTo>
                    <a:pt x="584822" y="178346"/>
                  </a:lnTo>
                  <a:lnTo>
                    <a:pt x="584923" y="178028"/>
                  </a:lnTo>
                  <a:close/>
                </a:path>
                <a:path w="875030" h="521335">
                  <a:moveTo>
                    <a:pt x="585647" y="177584"/>
                  </a:moveTo>
                  <a:lnTo>
                    <a:pt x="585254" y="177076"/>
                  </a:lnTo>
                  <a:lnTo>
                    <a:pt x="584923" y="178028"/>
                  </a:lnTo>
                  <a:lnTo>
                    <a:pt x="585647" y="177584"/>
                  </a:lnTo>
                  <a:close/>
                </a:path>
                <a:path w="875030" h="521335">
                  <a:moveTo>
                    <a:pt x="586968" y="193586"/>
                  </a:moveTo>
                  <a:lnTo>
                    <a:pt x="586549" y="192519"/>
                  </a:lnTo>
                  <a:lnTo>
                    <a:pt x="586016" y="193586"/>
                  </a:lnTo>
                  <a:lnTo>
                    <a:pt x="586968" y="193586"/>
                  </a:lnTo>
                  <a:close/>
                </a:path>
                <a:path w="875030" h="521335">
                  <a:moveTo>
                    <a:pt x="587133" y="191401"/>
                  </a:moveTo>
                  <a:lnTo>
                    <a:pt x="586473" y="192316"/>
                  </a:lnTo>
                  <a:lnTo>
                    <a:pt x="586549" y="192519"/>
                  </a:lnTo>
                  <a:lnTo>
                    <a:pt x="587133" y="191401"/>
                  </a:lnTo>
                  <a:close/>
                </a:path>
                <a:path w="875030" h="521335">
                  <a:moveTo>
                    <a:pt x="589661" y="163106"/>
                  </a:moveTo>
                  <a:lnTo>
                    <a:pt x="588657" y="167716"/>
                  </a:lnTo>
                  <a:lnTo>
                    <a:pt x="589191" y="166916"/>
                  </a:lnTo>
                  <a:lnTo>
                    <a:pt x="589546" y="164795"/>
                  </a:lnTo>
                  <a:lnTo>
                    <a:pt x="589661" y="163106"/>
                  </a:lnTo>
                  <a:close/>
                </a:path>
                <a:path w="875030" h="521335">
                  <a:moveTo>
                    <a:pt x="591845" y="232956"/>
                  </a:moveTo>
                  <a:lnTo>
                    <a:pt x="590092" y="232333"/>
                  </a:lnTo>
                  <a:lnTo>
                    <a:pt x="589978" y="234226"/>
                  </a:lnTo>
                  <a:lnTo>
                    <a:pt x="589876" y="235927"/>
                  </a:lnTo>
                  <a:lnTo>
                    <a:pt x="591845" y="232956"/>
                  </a:lnTo>
                  <a:close/>
                </a:path>
                <a:path w="875030" h="521335">
                  <a:moveTo>
                    <a:pt x="601840" y="191046"/>
                  </a:moveTo>
                  <a:lnTo>
                    <a:pt x="601446" y="191046"/>
                  </a:lnTo>
                  <a:lnTo>
                    <a:pt x="601395" y="191401"/>
                  </a:lnTo>
                  <a:lnTo>
                    <a:pt x="601840" y="191046"/>
                  </a:lnTo>
                  <a:close/>
                </a:path>
                <a:path w="875030" h="521335">
                  <a:moveTo>
                    <a:pt x="603592" y="387896"/>
                  </a:moveTo>
                  <a:lnTo>
                    <a:pt x="582231" y="387896"/>
                  </a:lnTo>
                  <a:lnTo>
                    <a:pt x="581558" y="387896"/>
                  </a:lnTo>
                  <a:lnTo>
                    <a:pt x="581355" y="389166"/>
                  </a:lnTo>
                  <a:lnTo>
                    <a:pt x="578866" y="391718"/>
                  </a:lnTo>
                  <a:lnTo>
                    <a:pt x="577303" y="389166"/>
                  </a:lnTo>
                  <a:lnTo>
                    <a:pt x="577583" y="387896"/>
                  </a:lnTo>
                  <a:lnTo>
                    <a:pt x="577646" y="387629"/>
                  </a:lnTo>
                  <a:lnTo>
                    <a:pt x="577723" y="387261"/>
                  </a:lnTo>
                  <a:lnTo>
                    <a:pt x="577481" y="387629"/>
                  </a:lnTo>
                  <a:lnTo>
                    <a:pt x="575932" y="391731"/>
                  </a:lnTo>
                  <a:lnTo>
                    <a:pt x="575106" y="391731"/>
                  </a:lnTo>
                  <a:lnTo>
                    <a:pt x="567804" y="394246"/>
                  </a:lnTo>
                  <a:lnTo>
                    <a:pt x="568629" y="398056"/>
                  </a:lnTo>
                  <a:lnTo>
                    <a:pt x="567817" y="398056"/>
                  </a:lnTo>
                  <a:lnTo>
                    <a:pt x="561873" y="405676"/>
                  </a:lnTo>
                  <a:lnTo>
                    <a:pt x="559955" y="409486"/>
                  </a:lnTo>
                  <a:lnTo>
                    <a:pt x="555244" y="415836"/>
                  </a:lnTo>
                  <a:lnTo>
                    <a:pt x="557098" y="418376"/>
                  </a:lnTo>
                  <a:lnTo>
                    <a:pt x="554774" y="419646"/>
                  </a:lnTo>
                  <a:lnTo>
                    <a:pt x="554863" y="422186"/>
                  </a:lnTo>
                  <a:lnTo>
                    <a:pt x="554913" y="423456"/>
                  </a:lnTo>
                  <a:lnTo>
                    <a:pt x="550748" y="427266"/>
                  </a:lnTo>
                  <a:lnTo>
                    <a:pt x="545287" y="432346"/>
                  </a:lnTo>
                  <a:lnTo>
                    <a:pt x="541947" y="436486"/>
                  </a:lnTo>
                  <a:lnTo>
                    <a:pt x="541947" y="439966"/>
                  </a:lnTo>
                  <a:lnTo>
                    <a:pt x="541845" y="441236"/>
                  </a:lnTo>
                  <a:lnTo>
                    <a:pt x="541743" y="442506"/>
                  </a:lnTo>
                  <a:lnTo>
                    <a:pt x="540219" y="441528"/>
                  </a:lnTo>
                  <a:lnTo>
                    <a:pt x="541947" y="439966"/>
                  </a:lnTo>
                  <a:lnTo>
                    <a:pt x="541947" y="436486"/>
                  </a:lnTo>
                  <a:lnTo>
                    <a:pt x="541185" y="437426"/>
                  </a:lnTo>
                  <a:lnTo>
                    <a:pt x="540156" y="439966"/>
                  </a:lnTo>
                  <a:lnTo>
                    <a:pt x="539775" y="441236"/>
                  </a:lnTo>
                  <a:lnTo>
                    <a:pt x="539584" y="441528"/>
                  </a:lnTo>
                  <a:lnTo>
                    <a:pt x="539457" y="441718"/>
                  </a:lnTo>
                  <a:lnTo>
                    <a:pt x="535660" y="447586"/>
                  </a:lnTo>
                  <a:lnTo>
                    <a:pt x="536613" y="443776"/>
                  </a:lnTo>
                  <a:lnTo>
                    <a:pt x="533527" y="448856"/>
                  </a:lnTo>
                  <a:lnTo>
                    <a:pt x="533171" y="448856"/>
                  </a:lnTo>
                  <a:lnTo>
                    <a:pt x="532676" y="449973"/>
                  </a:lnTo>
                  <a:lnTo>
                    <a:pt x="532612" y="450126"/>
                  </a:lnTo>
                  <a:lnTo>
                    <a:pt x="532244" y="451612"/>
                  </a:lnTo>
                  <a:lnTo>
                    <a:pt x="531101" y="455206"/>
                  </a:lnTo>
                  <a:lnTo>
                    <a:pt x="531482" y="456476"/>
                  </a:lnTo>
                  <a:lnTo>
                    <a:pt x="532003" y="456476"/>
                  </a:lnTo>
                  <a:lnTo>
                    <a:pt x="531914" y="457746"/>
                  </a:lnTo>
                  <a:lnTo>
                    <a:pt x="531253" y="459016"/>
                  </a:lnTo>
                  <a:lnTo>
                    <a:pt x="549313" y="459016"/>
                  </a:lnTo>
                  <a:lnTo>
                    <a:pt x="549338" y="460286"/>
                  </a:lnTo>
                  <a:lnTo>
                    <a:pt x="548309" y="462826"/>
                  </a:lnTo>
                  <a:lnTo>
                    <a:pt x="551230" y="460286"/>
                  </a:lnTo>
                  <a:lnTo>
                    <a:pt x="552310" y="457746"/>
                  </a:lnTo>
                  <a:lnTo>
                    <a:pt x="552907" y="457746"/>
                  </a:lnTo>
                  <a:lnTo>
                    <a:pt x="554507" y="455206"/>
                  </a:lnTo>
                  <a:lnTo>
                    <a:pt x="555218" y="452742"/>
                  </a:lnTo>
                  <a:lnTo>
                    <a:pt x="557199" y="447586"/>
                  </a:lnTo>
                  <a:lnTo>
                    <a:pt x="558114" y="443776"/>
                  </a:lnTo>
                  <a:lnTo>
                    <a:pt x="558863" y="442506"/>
                  </a:lnTo>
                  <a:lnTo>
                    <a:pt x="560374" y="439966"/>
                  </a:lnTo>
                  <a:lnTo>
                    <a:pt x="563397" y="441236"/>
                  </a:lnTo>
                  <a:lnTo>
                    <a:pt x="564654" y="439966"/>
                  </a:lnTo>
                  <a:lnTo>
                    <a:pt x="572223" y="432346"/>
                  </a:lnTo>
                  <a:lnTo>
                    <a:pt x="572566" y="433616"/>
                  </a:lnTo>
                  <a:lnTo>
                    <a:pt x="573366" y="432346"/>
                  </a:lnTo>
                  <a:lnTo>
                    <a:pt x="577405" y="425996"/>
                  </a:lnTo>
                  <a:lnTo>
                    <a:pt x="581025" y="419646"/>
                  </a:lnTo>
                  <a:lnTo>
                    <a:pt x="584250" y="412026"/>
                  </a:lnTo>
                  <a:lnTo>
                    <a:pt x="587895" y="404406"/>
                  </a:lnTo>
                  <a:lnTo>
                    <a:pt x="593598" y="400596"/>
                  </a:lnTo>
                  <a:lnTo>
                    <a:pt x="599516" y="392976"/>
                  </a:lnTo>
                  <a:lnTo>
                    <a:pt x="603592" y="387896"/>
                  </a:lnTo>
                  <a:close/>
                </a:path>
                <a:path w="875030" h="521335">
                  <a:moveTo>
                    <a:pt x="603656" y="189776"/>
                  </a:moveTo>
                  <a:lnTo>
                    <a:pt x="601903" y="188506"/>
                  </a:lnTo>
                  <a:lnTo>
                    <a:pt x="601878" y="192633"/>
                  </a:lnTo>
                  <a:lnTo>
                    <a:pt x="601814" y="192874"/>
                  </a:lnTo>
                  <a:lnTo>
                    <a:pt x="601776" y="193128"/>
                  </a:lnTo>
                  <a:lnTo>
                    <a:pt x="601776" y="193370"/>
                  </a:lnTo>
                  <a:lnTo>
                    <a:pt x="601713" y="195173"/>
                  </a:lnTo>
                  <a:lnTo>
                    <a:pt x="601878" y="193992"/>
                  </a:lnTo>
                  <a:lnTo>
                    <a:pt x="601878" y="193586"/>
                  </a:lnTo>
                  <a:lnTo>
                    <a:pt x="602234" y="191401"/>
                  </a:lnTo>
                  <a:lnTo>
                    <a:pt x="602284" y="191046"/>
                  </a:lnTo>
                  <a:lnTo>
                    <a:pt x="603656" y="189776"/>
                  </a:lnTo>
                  <a:close/>
                </a:path>
                <a:path w="875030" h="521335">
                  <a:moveTo>
                    <a:pt x="608228" y="345986"/>
                  </a:moveTo>
                  <a:lnTo>
                    <a:pt x="607707" y="347256"/>
                  </a:lnTo>
                  <a:lnTo>
                    <a:pt x="607263" y="348526"/>
                  </a:lnTo>
                  <a:lnTo>
                    <a:pt x="607580" y="348526"/>
                  </a:lnTo>
                  <a:lnTo>
                    <a:pt x="608228" y="345986"/>
                  </a:lnTo>
                  <a:close/>
                </a:path>
                <a:path w="875030" h="521335">
                  <a:moveTo>
                    <a:pt x="610806" y="158026"/>
                  </a:moveTo>
                  <a:lnTo>
                    <a:pt x="610565" y="158026"/>
                  </a:lnTo>
                  <a:lnTo>
                    <a:pt x="610362" y="159296"/>
                  </a:lnTo>
                  <a:lnTo>
                    <a:pt x="610806" y="158026"/>
                  </a:lnTo>
                  <a:close/>
                </a:path>
                <a:path w="875030" h="521335">
                  <a:moveTo>
                    <a:pt x="616610" y="76619"/>
                  </a:moveTo>
                  <a:lnTo>
                    <a:pt x="616077" y="81127"/>
                  </a:lnTo>
                  <a:lnTo>
                    <a:pt x="616572" y="77812"/>
                  </a:lnTo>
                  <a:lnTo>
                    <a:pt x="616610" y="76619"/>
                  </a:lnTo>
                  <a:close/>
                </a:path>
                <a:path w="875030" h="521335">
                  <a:moveTo>
                    <a:pt x="618832" y="81038"/>
                  </a:moveTo>
                  <a:lnTo>
                    <a:pt x="618540" y="80556"/>
                  </a:lnTo>
                  <a:lnTo>
                    <a:pt x="618286" y="81826"/>
                  </a:lnTo>
                  <a:lnTo>
                    <a:pt x="618832" y="81038"/>
                  </a:lnTo>
                  <a:close/>
                </a:path>
                <a:path w="875030" h="521335">
                  <a:moveTo>
                    <a:pt x="620179" y="330238"/>
                  </a:moveTo>
                  <a:lnTo>
                    <a:pt x="619836" y="330593"/>
                  </a:lnTo>
                  <a:lnTo>
                    <a:pt x="619620" y="331012"/>
                  </a:lnTo>
                  <a:lnTo>
                    <a:pt x="619645" y="331444"/>
                  </a:lnTo>
                  <a:lnTo>
                    <a:pt x="620179" y="330238"/>
                  </a:lnTo>
                  <a:close/>
                </a:path>
                <a:path w="875030" h="521335">
                  <a:moveTo>
                    <a:pt x="622985" y="106959"/>
                  </a:moveTo>
                  <a:lnTo>
                    <a:pt x="622452" y="108178"/>
                  </a:lnTo>
                  <a:lnTo>
                    <a:pt x="621779" y="109601"/>
                  </a:lnTo>
                  <a:lnTo>
                    <a:pt x="621728" y="110998"/>
                  </a:lnTo>
                  <a:lnTo>
                    <a:pt x="622668" y="109588"/>
                  </a:lnTo>
                  <a:lnTo>
                    <a:pt x="622947" y="108254"/>
                  </a:lnTo>
                  <a:lnTo>
                    <a:pt x="622985" y="106959"/>
                  </a:lnTo>
                  <a:close/>
                </a:path>
                <a:path w="875030" h="521335">
                  <a:moveTo>
                    <a:pt x="624052" y="104267"/>
                  </a:moveTo>
                  <a:lnTo>
                    <a:pt x="622744" y="103822"/>
                  </a:lnTo>
                  <a:lnTo>
                    <a:pt x="623023" y="105905"/>
                  </a:lnTo>
                  <a:lnTo>
                    <a:pt x="622985" y="106959"/>
                  </a:lnTo>
                  <a:lnTo>
                    <a:pt x="623633" y="105460"/>
                  </a:lnTo>
                  <a:lnTo>
                    <a:pt x="624052" y="104267"/>
                  </a:lnTo>
                  <a:close/>
                </a:path>
                <a:path w="875030" h="521335">
                  <a:moveTo>
                    <a:pt x="626249" y="320598"/>
                  </a:moveTo>
                  <a:lnTo>
                    <a:pt x="625640" y="321310"/>
                  </a:lnTo>
                  <a:lnTo>
                    <a:pt x="626148" y="321652"/>
                  </a:lnTo>
                  <a:lnTo>
                    <a:pt x="626249" y="320598"/>
                  </a:lnTo>
                  <a:close/>
                </a:path>
                <a:path w="875030" h="521335">
                  <a:moveTo>
                    <a:pt x="627710" y="355244"/>
                  </a:moveTo>
                  <a:lnTo>
                    <a:pt x="626478" y="356654"/>
                  </a:lnTo>
                  <a:lnTo>
                    <a:pt x="625957" y="358889"/>
                  </a:lnTo>
                  <a:lnTo>
                    <a:pt x="627710" y="355244"/>
                  </a:lnTo>
                  <a:close/>
                </a:path>
                <a:path w="875030" h="521335">
                  <a:moveTo>
                    <a:pt x="631659" y="42456"/>
                  </a:moveTo>
                  <a:lnTo>
                    <a:pt x="630999" y="43789"/>
                  </a:lnTo>
                  <a:lnTo>
                    <a:pt x="631190" y="43789"/>
                  </a:lnTo>
                  <a:lnTo>
                    <a:pt x="631659" y="42456"/>
                  </a:lnTo>
                  <a:close/>
                </a:path>
                <a:path w="875030" h="521335">
                  <a:moveTo>
                    <a:pt x="631698" y="41186"/>
                  </a:moveTo>
                  <a:lnTo>
                    <a:pt x="630999" y="43789"/>
                  </a:lnTo>
                  <a:lnTo>
                    <a:pt x="631571" y="42456"/>
                  </a:lnTo>
                  <a:lnTo>
                    <a:pt x="631672" y="42202"/>
                  </a:lnTo>
                  <a:lnTo>
                    <a:pt x="631698" y="41186"/>
                  </a:lnTo>
                  <a:close/>
                </a:path>
                <a:path w="875030" h="521335">
                  <a:moveTo>
                    <a:pt x="631837" y="43789"/>
                  </a:moveTo>
                  <a:lnTo>
                    <a:pt x="631774" y="42456"/>
                  </a:lnTo>
                  <a:lnTo>
                    <a:pt x="631202" y="43789"/>
                  </a:lnTo>
                  <a:lnTo>
                    <a:pt x="631837" y="43789"/>
                  </a:lnTo>
                  <a:close/>
                </a:path>
                <a:path w="875030" h="521335">
                  <a:moveTo>
                    <a:pt x="633425" y="36741"/>
                  </a:moveTo>
                  <a:lnTo>
                    <a:pt x="632409" y="36131"/>
                  </a:lnTo>
                  <a:lnTo>
                    <a:pt x="631431" y="35775"/>
                  </a:lnTo>
                  <a:lnTo>
                    <a:pt x="630961" y="38430"/>
                  </a:lnTo>
                  <a:lnTo>
                    <a:pt x="631863" y="36741"/>
                  </a:lnTo>
                  <a:lnTo>
                    <a:pt x="633425" y="36741"/>
                  </a:lnTo>
                  <a:close/>
                </a:path>
                <a:path w="875030" h="521335">
                  <a:moveTo>
                    <a:pt x="640549" y="57137"/>
                  </a:moveTo>
                  <a:lnTo>
                    <a:pt x="636981" y="63004"/>
                  </a:lnTo>
                  <a:lnTo>
                    <a:pt x="636752" y="62725"/>
                  </a:lnTo>
                  <a:lnTo>
                    <a:pt x="636638" y="63576"/>
                  </a:lnTo>
                  <a:lnTo>
                    <a:pt x="636358" y="64046"/>
                  </a:lnTo>
                  <a:lnTo>
                    <a:pt x="636600" y="63855"/>
                  </a:lnTo>
                  <a:lnTo>
                    <a:pt x="636257" y="66611"/>
                  </a:lnTo>
                  <a:lnTo>
                    <a:pt x="638314" y="64503"/>
                  </a:lnTo>
                  <a:lnTo>
                    <a:pt x="637273" y="63334"/>
                  </a:lnTo>
                  <a:lnTo>
                    <a:pt x="639610" y="61506"/>
                  </a:lnTo>
                  <a:lnTo>
                    <a:pt x="640422" y="57696"/>
                  </a:lnTo>
                  <a:lnTo>
                    <a:pt x="640549" y="57137"/>
                  </a:lnTo>
                  <a:close/>
                </a:path>
                <a:path w="875030" h="521335">
                  <a:moveTo>
                    <a:pt x="640918" y="56527"/>
                  </a:moveTo>
                  <a:lnTo>
                    <a:pt x="640676" y="56527"/>
                  </a:lnTo>
                  <a:lnTo>
                    <a:pt x="640549" y="57137"/>
                  </a:lnTo>
                  <a:lnTo>
                    <a:pt x="640918" y="56527"/>
                  </a:lnTo>
                  <a:close/>
                </a:path>
                <a:path w="875030" h="521335">
                  <a:moveTo>
                    <a:pt x="642188" y="46266"/>
                  </a:moveTo>
                  <a:lnTo>
                    <a:pt x="631977" y="46266"/>
                  </a:lnTo>
                  <a:lnTo>
                    <a:pt x="630339" y="46266"/>
                  </a:lnTo>
                  <a:lnTo>
                    <a:pt x="629945" y="46266"/>
                  </a:lnTo>
                  <a:lnTo>
                    <a:pt x="628319" y="47536"/>
                  </a:lnTo>
                  <a:lnTo>
                    <a:pt x="628967" y="52616"/>
                  </a:lnTo>
                  <a:lnTo>
                    <a:pt x="627430" y="50076"/>
                  </a:lnTo>
                  <a:lnTo>
                    <a:pt x="625259" y="55156"/>
                  </a:lnTo>
                  <a:lnTo>
                    <a:pt x="625182" y="57696"/>
                  </a:lnTo>
                  <a:lnTo>
                    <a:pt x="627697" y="55156"/>
                  </a:lnTo>
                  <a:lnTo>
                    <a:pt x="627443" y="56527"/>
                  </a:lnTo>
                  <a:lnTo>
                    <a:pt x="627316" y="57137"/>
                  </a:lnTo>
                  <a:lnTo>
                    <a:pt x="627214" y="57696"/>
                  </a:lnTo>
                  <a:lnTo>
                    <a:pt x="625487" y="62776"/>
                  </a:lnTo>
                  <a:lnTo>
                    <a:pt x="623138" y="60236"/>
                  </a:lnTo>
                  <a:lnTo>
                    <a:pt x="620395" y="66586"/>
                  </a:lnTo>
                  <a:lnTo>
                    <a:pt x="620318" y="67856"/>
                  </a:lnTo>
                  <a:lnTo>
                    <a:pt x="620242" y="69126"/>
                  </a:lnTo>
                  <a:lnTo>
                    <a:pt x="620166" y="70396"/>
                  </a:lnTo>
                  <a:lnTo>
                    <a:pt x="620077" y="71666"/>
                  </a:lnTo>
                  <a:lnTo>
                    <a:pt x="620001" y="72936"/>
                  </a:lnTo>
                  <a:lnTo>
                    <a:pt x="619925" y="74206"/>
                  </a:lnTo>
                  <a:lnTo>
                    <a:pt x="619175" y="80556"/>
                  </a:lnTo>
                  <a:lnTo>
                    <a:pt x="618832" y="81038"/>
                  </a:lnTo>
                  <a:lnTo>
                    <a:pt x="620077" y="83096"/>
                  </a:lnTo>
                  <a:lnTo>
                    <a:pt x="618337" y="88176"/>
                  </a:lnTo>
                  <a:lnTo>
                    <a:pt x="616712" y="89331"/>
                  </a:lnTo>
                  <a:lnTo>
                    <a:pt x="618286" y="81826"/>
                  </a:lnTo>
                  <a:lnTo>
                    <a:pt x="615581" y="85636"/>
                  </a:lnTo>
                  <a:lnTo>
                    <a:pt x="616673" y="89369"/>
                  </a:lnTo>
                  <a:lnTo>
                    <a:pt x="612990" y="91986"/>
                  </a:lnTo>
                  <a:lnTo>
                    <a:pt x="612559" y="93256"/>
                  </a:lnTo>
                  <a:lnTo>
                    <a:pt x="609168" y="98336"/>
                  </a:lnTo>
                  <a:lnTo>
                    <a:pt x="614781" y="99606"/>
                  </a:lnTo>
                  <a:lnTo>
                    <a:pt x="611797" y="105956"/>
                  </a:lnTo>
                  <a:lnTo>
                    <a:pt x="615861" y="105956"/>
                  </a:lnTo>
                  <a:lnTo>
                    <a:pt x="615302" y="111036"/>
                  </a:lnTo>
                  <a:lnTo>
                    <a:pt x="613575" y="114846"/>
                  </a:lnTo>
                  <a:lnTo>
                    <a:pt x="609536" y="114846"/>
                  </a:lnTo>
                  <a:lnTo>
                    <a:pt x="609612" y="112306"/>
                  </a:lnTo>
                  <a:lnTo>
                    <a:pt x="609866" y="111036"/>
                  </a:lnTo>
                  <a:lnTo>
                    <a:pt x="610654" y="111036"/>
                  </a:lnTo>
                  <a:lnTo>
                    <a:pt x="610730" y="109766"/>
                  </a:lnTo>
                  <a:lnTo>
                    <a:pt x="610819" y="108496"/>
                  </a:lnTo>
                  <a:lnTo>
                    <a:pt x="610908" y="107226"/>
                  </a:lnTo>
                  <a:lnTo>
                    <a:pt x="609295" y="108496"/>
                  </a:lnTo>
                  <a:lnTo>
                    <a:pt x="610095" y="109766"/>
                  </a:lnTo>
                  <a:lnTo>
                    <a:pt x="608418" y="111036"/>
                  </a:lnTo>
                  <a:lnTo>
                    <a:pt x="606628" y="117424"/>
                  </a:lnTo>
                  <a:lnTo>
                    <a:pt x="605485" y="116116"/>
                  </a:lnTo>
                  <a:lnTo>
                    <a:pt x="605370" y="119951"/>
                  </a:lnTo>
                  <a:lnTo>
                    <a:pt x="604748" y="121196"/>
                  </a:lnTo>
                  <a:lnTo>
                    <a:pt x="605116" y="125006"/>
                  </a:lnTo>
                  <a:lnTo>
                    <a:pt x="603059" y="128816"/>
                  </a:lnTo>
                  <a:lnTo>
                    <a:pt x="604596" y="128816"/>
                  </a:lnTo>
                  <a:lnTo>
                    <a:pt x="604266" y="130175"/>
                  </a:lnTo>
                  <a:lnTo>
                    <a:pt x="600443" y="137706"/>
                  </a:lnTo>
                  <a:lnTo>
                    <a:pt x="604939" y="133921"/>
                  </a:lnTo>
                  <a:lnTo>
                    <a:pt x="603605" y="140246"/>
                  </a:lnTo>
                  <a:lnTo>
                    <a:pt x="601103" y="142786"/>
                  </a:lnTo>
                  <a:lnTo>
                    <a:pt x="600430" y="137706"/>
                  </a:lnTo>
                  <a:lnTo>
                    <a:pt x="600316" y="138976"/>
                  </a:lnTo>
                  <a:lnTo>
                    <a:pt x="600202" y="140246"/>
                  </a:lnTo>
                  <a:lnTo>
                    <a:pt x="600087" y="141516"/>
                  </a:lnTo>
                  <a:lnTo>
                    <a:pt x="599973" y="142786"/>
                  </a:lnTo>
                  <a:lnTo>
                    <a:pt x="599859" y="144056"/>
                  </a:lnTo>
                  <a:lnTo>
                    <a:pt x="597750" y="147866"/>
                  </a:lnTo>
                  <a:lnTo>
                    <a:pt x="596696" y="142786"/>
                  </a:lnTo>
                  <a:lnTo>
                    <a:pt x="596734" y="144056"/>
                  </a:lnTo>
                  <a:lnTo>
                    <a:pt x="596836" y="146596"/>
                  </a:lnTo>
                  <a:lnTo>
                    <a:pt x="596925" y="149136"/>
                  </a:lnTo>
                  <a:lnTo>
                    <a:pt x="592378" y="152946"/>
                  </a:lnTo>
                  <a:lnTo>
                    <a:pt x="591096" y="155486"/>
                  </a:lnTo>
                  <a:lnTo>
                    <a:pt x="591134" y="154216"/>
                  </a:lnTo>
                  <a:lnTo>
                    <a:pt x="590245" y="156756"/>
                  </a:lnTo>
                  <a:lnTo>
                    <a:pt x="592683" y="156756"/>
                  </a:lnTo>
                  <a:lnTo>
                    <a:pt x="591832" y="158026"/>
                  </a:lnTo>
                  <a:lnTo>
                    <a:pt x="591388" y="159296"/>
                  </a:lnTo>
                  <a:lnTo>
                    <a:pt x="590600" y="159296"/>
                  </a:lnTo>
                  <a:lnTo>
                    <a:pt x="591337" y="160566"/>
                  </a:lnTo>
                  <a:lnTo>
                    <a:pt x="594233" y="158026"/>
                  </a:lnTo>
                  <a:lnTo>
                    <a:pt x="594931" y="163106"/>
                  </a:lnTo>
                  <a:lnTo>
                    <a:pt x="593928" y="163880"/>
                  </a:lnTo>
                  <a:lnTo>
                    <a:pt x="593928" y="169456"/>
                  </a:lnTo>
                  <a:lnTo>
                    <a:pt x="591108" y="169456"/>
                  </a:lnTo>
                  <a:lnTo>
                    <a:pt x="593318" y="164795"/>
                  </a:lnTo>
                  <a:lnTo>
                    <a:pt x="593509" y="164388"/>
                  </a:lnTo>
                  <a:lnTo>
                    <a:pt x="593432" y="165646"/>
                  </a:lnTo>
                  <a:lnTo>
                    <a:pt x="593928" y="169456"/>
                  </a:lnTo>
                  <a:lnTo>
                    <a:pt x="593928" y="163880"/>
                  </a:lnTo>
                  <a:lnTo>
                    <a:pt x="593674" y="164071"/>
                  </a:lnTo>
                  <a:lnTo>
                    <a:pt x="594131" y="163106"/>
                  </a:lnTo>
                  <a:lnTo>
                    <a:pt x="588276" y="169456"/>
                  </a:lnTo>
                  <a:lnTo>
                    <a:pt x="588556" y="168186"/>
                  </a:lnTo>
                  <a:lnTo>
                    <a:pt x="588657" y="167716"/>
                  </a:lnTo>
                  <a:lnTo>
                    <a:pt x="588340" y="168186"/>
                  </a:lnTo>
                  <a:lnTo>
                    <a:pt x="587971" y="168186"/>
                  </a:lnTo>
                  <a:lnTo>
                    <a:pt x="587870" y="166916"/>
                  </a:lnTo>
                  <a:lnTo>
                    <a:pt x="583514" y="173266"/>
                  </a:lnTo>
                  <a:lnTo>
                    <a:pt x="589838" y="170726"/>
                  </a:lnTo>
                  <a:lnTo>
                    <a:pt x="587883" y="177584"/>
                  </a:lnTo>
                  <a:lnTo>
                    <a:pt x="587756" y="178028"/>
                  </a:lnTo>
                  <a:lnTo>
                    <a:pt x="587667" y="178346"/>
                  </a:lnTo>
                  <a:lnTo>
                    <a:pt x="586473" y="177076"/>
                  </a:lnTo>
                  <a:lnTo>
                    <a:pt x="585647" y="177584"/>
                  </a:lnTo>
                  <a:lnTo>
                    <a:pt x="587209" y="179616"/>
                  </a:lnTo>
                  <a:lnTo>
                    <a:pt x="587540" y="182156"/>
                  </a:lnTo>
                  <a:lnTo>
                    <a:pt x="585050" y="185966"/>
                  </a:lnTo>
                  <a:lnTo>
                    <a:pt x="586917" y="187236"/>
                  </a:lnTo>
                  <a:lnTo>
                    <a:pt x="586066" y="189776"/>
                  </a:lnTo>
                  <a:lnTo>
                    <a:pt x="587413" y="187236"/>
                  </a:lnTo>
                  <a:lnTo>
                    <a:pt x="588581" y="188506"/>
                  </a:lnTo>
                  <a:lnTo>
                    <a:pt x="587717" y="191046"/>
                  </a:lnTo>
                  <a:lnTo>
                    <a:pt x="587222" y="193586"/>
                  </a:lnTo>
                  <a:lnTo>
                    <a:pt x="586968" y="193586"/>
                  </a:lnTo>
                  <a:lnTo>
                    <a:pt x="587984" y="196126"/>
                  </a:lnTo>
                  <a:lnTo>
                    <a:pt x="581444" y="198666"/>
                  </a:lnTo>
                  <a:lnTo>
                    <a:pt x="581494" y="199936"/>
                  </a:lnTo>
                  <a:lnTo>
                    <a:pt x="581596" y="202476"/>
                  </a:lnTo>
                  <a:lnTo>
                    <a:pt x="581698" y="205016"/>
                  </a:lnTo>
                  <a:lnTo>
                    <a:pt x="580034" y="206286"/>
                  </a:lnTo>
                  <a:lnTo>
                    <a:pt x="578904" y="203746"/>
                  </a:lnTo>
                  <a:lnTo>
                    <a:pt x="577634" y="206286"/>
                  </a:lnTo>
                  <a:lnTo>
                    <a:pt x="577761" y="208826"/>
                  </a:lnTo>
                  <a:lnTo>
                    <a:pt x="577875" y="210096"/>
                  </a:lnTo>
                  <a:lnTo>
                    <a:pt x="577900" y="210413"/>
                  </a:lnTo>
                  <a:lnTo>
                    <a:pt x="578002" y="211366"/>
                  </a:lnTo>
                  <a:lnTo>
                    <a:pt x="578916" y="217716"/>
                  </a:lnTo>
                  <a:lnTo>
                    <a:pt x="579615" y="215734"/>
                  </a:lnTo>
                  <a:lnTo>
                    <a:pt x="579653" y="213258"/>
                  </a:lnTo>
                  <a:lnTo>
                    <a:pt x="579589" y="212420"/>
                  </a:lnTo>
                  <a:lnTo>
                    <a:pt x="579513" y="211366"/>
                  </a:lnTo>
                  <a:lnTo>
                    <a:pt x="580288" y="209029"/>
                  </a:lnTo>
                  <a:lnTo>
                    <a:pt x="580351" y="208826"/>
                  </a:lnTo>
                  <a:lnTo>
                    <a:pt x="581037" y="212420"/>
                  </a:lnTo>
                  <a:lnTo>
                    <a:pt x="581075" y="212636"/>
                  </a:lnTo>
                  <a:lnTo>
                    <a:pt x="580669" y="212636"/>
                  </a:lnTo>
                  <a:lnTo>
                    <a:pt x="579653" y="213258"/>
                  </a:lnTo>
                  <a:lnTo>
                    <a:pt x="579716" y="213906"/>
                  </a:lnTo>
                  <a:lnTo>
                    <a:pt x="579818" y="215176"/>
                  </a:lnTo>
                  <a:lnTo>
                    <a:pt x="579615" y="215734"/>
                  </a:lnTo>
                  <a:lnTo>
                    <a:pt x="582104" y="220256"/>
                  </a:lnTo>
                  <a:lnTo>
                    <a:pt x="578751" y="224066"/>
                  </a:lnTo>
                  <a:lnTo>
                    <a:pt x="573951" y="221526"/>
                  </a:lnTo>
                  <a:lnTo>
                    <a:pt x="569747" y="227876"/>
                  </a:lnTo>
                  <a:lnTo>
                    <a:pt x="572820" y="234226"/>
                  </a:lnTo>
                  <a:lnTo>
                    <a:pt x="568947" y="243116"/>
                  </a:lnTo>
                  <a:lnTo>
                    <a:pt x="570636" y="240576"/>
                  </a:lnTo>
                  <a:lnTo>
                    <a:pt x="572211" y="241846"/>
                  </a:lnTo>
                  <a:lnTo>
                    <a:pt x="569264" y="245656"/>
                  </a:lnTo>
                  <a:lnTo>
                    <a:pt x="569188" y="249466"/>
                  </a:lnTo>
                  <a:lnTo>
                    <a:pt x="567651" y="248196"/>
                  </a:lnTo>
                  <a:lnTo>
                    <a:pt x="566534" y="250736"/>
                  </a:lnTo>
                  <a:lnTo>
                    <a:pt x="566394" y="250736"/>
                  </a:lnTo>
                  <a:lnTo>
                    <a:pt x="563105" y="257086"/>
                  </a:lnTo>
                  <a:lnTo>
                    <a:pt x="566102" y="259626"/>
                  </a:lnTo>
                  <a:lnTo>
                    <a:pt x="562787" y="262166"/>
                  </a:lnTo>
                  <a:lnTo>
                    <a:pt x="559765" y="269786"/>
                  </a:lnTo>
                  <a:lnTo>
                    <a:pt x="564959" y="272326"/>
                  </a:lnTo>
                  <a:lnTo>
                    <a:pt x="562343" y="278676"/>
                  </a:lnTo>
                  <a:lnTo>
                    <a:pt x="561200" y="276136"/>
                  </a:lnTo>
                  <a:lnTo>
                    <a:pt x="559117" y="278676"/>
                  </a:lnTo>
                  <a:lnTo>
                    <a:pt x="559244" y="273596"/>
                  </a:lnTo>
                  <a:lnTo>
                    <a:pt x="558546" y="276136"/>
                  </a:lnTo>
                  <a:lnTo>
                    <a:pt x="557618" y="278676"/>
                  </a:lnTo>
                  <a:lnTo>
                    <a:pt x="558736" y="278676"/>
                  </a:lnTo>
                  <a:lnTo>
                    <a:pt x="557339" y="280022"/>
                  </a:lnTo>
                  <a:lnTo>
                    <a:pt x="559015" y="285026"/>
                  </a:lnTo>
                  <a:lnTo>
                    <a:pt x="556844" y="287566"/>
                  </a:lnTo>
                  <a:lnTo>
                    <a:pt x="557263" y="288836"/>
                  </a:lnTo>
                  <a:lnTo>
                    <a:pt x="558863" y="288836"/>
                  </a:lnTo>
                  <a:lnTo>
                    <a:pt x="557974" y="291376"/>
                  </a:lnTo>
                  <a:lnTo>
                    <a:pt x="557047" y="295186"/>
                  </a:lnTo>
                  <a:lnTo>
                    <a:pt x="559523" y="293916"/>
                  </a:lnTo>
                  <a:lnTo>
                    <a:pt x="555523" y="298996"/>
                  </a:lnTo>
                  <a:lnTo>
                    <a:pt x="553288" y="306616"/>
                  </a:lnTo>
                  <a:lnTo>
                    <a:pt x="551218" y="312966"/>
                  </a:lnTo>
                  <a:lnTo>
                    <a:pt x="547789" y="318046"/>
                  </a:lnTo>
                  <a:lnTo>
                    <a:pt x="546823" y="323126"/>
                  </a:lnTo>
                  <a:lnTo>
                    <a:pt x="545553" y="329476"/>
                  </a:lnTo>
                  <a:lnTo>
                    <a:pt x="544309" y="334556"/>
                  </a:lnTo>
                  <a:lnTo>
                    <a:pt x="543496" y="334556"/>
                  </a:lnTo>
                  <a:lnTo>
                    <a:pt x="543928" y="333286"/>
                  </a:lnTo>
                  <a:lnTo>
                    <a:pt x="540550" y="339636"/>
                  </a:lnTo>
                  <a:lnTo>
                    <a:pt x="547420" y="338366"/>
                  </a:lnTo>
                  <a:lnTo>
                    <a:pt x="543598" y="344716"/>
                  </a:lnTo>
                  <a:lnTo>
                    <a:pt x="539889" y="348526"/>
                  </a:lnTo>
                  <a:lnTo>
                    <a:pt x="542175" y="343446"/>
                  </a:lnTo>
                  <a:lnTo>
                    <a:pt x="543318" y="340906"/>
                  </a:lnTo>
                  <a:lnTo>
                    <a:pt x="541655" y="343446"/>
                  </a:lnTo>
                  <a:lnTo>
                    <a:pt x="536028" y="342176"/>
                  </a:lnTo>
                  <a:lnTo>
                    <a:pt x="539800" y="352336"/>
                  </a:lnTo>
                  <a:lnTo>
                    <a:pt x="535254" y="356146"/>
                  </a:lnTo>
                  <a:lnTo>
                    <a:pt x="535292" y="354876"/>
                  </a:lnTo>
                  <a:lnTo>
                    <a:pt x="532371" y="357416"/>
                  </a:lnTo>
                  <a:lnTo>
                    <a:pt x="534631" y="363766"/>
                  </a:lnTo>
                  <a:lnTo>
                    <a:pt x="532447" y="370116"/>
                  </a:lnTo>
                  <a:lnTo>
                    <a:pt x="532066" y="368846"/>
                  </a:lnTo>
                  <a:lnTo>
                    <a:pt x="531660" y="368846"/>
                  </a:lnTo>
                  <a:lnTo>
                    <a:pt x="533146" y="373926"/>
                  </a:lnTo>
                  <a:lnTo>
                    <a:pt x="531723" y="382816"/>
                  </a:lnTo>
                  <a:lnTo>
                    <a:pt x="530999" y="386626"/>
                  </a:lnTo>
                  <a:lnTo>
                    <a:pt x="530961" y="386829"/>
                  </a:lnTo>
                  <a:lnTo>
                    <a:pt x="531609" y="386626"/>
                  </a:lnTo>
                  <a:lnTo>
                    <a:pt x="530898" y="390436"/>
                  </a:lnTo>
                  <a:lnTo>
                    <a:pt x="530631" y="391731"/>
                  </a:lnTo>
                  <a:lnTo>
                    <a:pt x="529018" y="392976"/>
                  </a:lnTo>
                  <a:lnTo>
                    <a:pt x="526897" y="395516"/>
                  </a:lnTo>
                  <a:lnTo>
                    <a:pt x="524497" y="395516"/>
                  </a:lnTo>
                  <a:lnTo>
                    <a:pt x="525830" y="390436"/>
                  </a:lnTo>
                  <a:lnTo>
                    <a:pt x="522160" y="392976"/>
                  </a:lnTo>
                  <a:lnTo>
                    <a:pt x="524040" y="396786"/>
                  </a:lnTo>
                  <a:lnTo>
                    <a:pt x="522770" y="399326"/>
                  </a:lnTo>
                  <a:lnTo>
                    <a:pt x="521589" y="399326"/>
                  </a:lnTo>
                  <a:lnTo>
                    <a:pt x="519772" y="406946"/>
                  </a:lnTo>
                  <a:lnTo>
                    <a:pt x="522960" y="406946"/>
                  </a:lnTo>
                  <a:lnTo>
                    <a:pt x="520319" y="415836"/>
                  </a:lnTo>
                  <a:lnTo>
                    <a:pt x="521550" y="414566"/>
                  </a:lnTo>
                  <a:lnTo>
                    <a:pt x="523417" y="419646"/>
                  </a:lnTo>
                  <a:lnTo>
                    <a:pt x="518655" y="418376"/>
                  </a:lnTo>
                  <a:lnTo>
                    <a:pt x="519722" y="423456"/>
                  </a:lnTo>
                  <a:lnTo>
                    <a:pt x="516089" y="423456"/>
                  </a:lnTo>
                  <a:lnTo>
                    <a:pt x="516178" y="434886"/>
                  </a:lnTo>
                  <a:lnTo>
                    <a:pt x="515239" y="439966"/>
                  </a:lnTo>
                  <a:lnTo>
                    <a:pt x="513715" y="436156"/>
                  </a:lnTo>
                  <a:lnTo>
                    <a:pt x="514070" y="437426"/>
                  </a:lnTo>
                  <a:lnTo>
                    <a:pt x="514007" y="439966"/>
                  </a:lnTo>
                  <a:lnTo>
                    <a:pt x="513943" y="441236"/>
                  </a:lnTo>
                  <a:lnTo>
                    <a:pt x="513880" y="442506"/>
                  </a:lnTo>
                  <a:lnTo>
                    <a:pt x="513207" y="446316"/>
                  </a:lnTo>
                  <a:lnTo>
                    <a:pt x="512216" y="449973"/>
                  </a:lnTo>
                  <a:lnTo>
                    <a:pt x="512178" y="450126"/>
                  </a:lnTo>
                  <a:lnTo>
                    <a:pt x="508800" y="450126"/>
                  </a:lnTo>
                  <a:lnTo>
                    <a:pt x="506717" y="455206"/>
                  </a:lnTo>
                  <a:lnTo>
                    <a:pt x="502234" y="467906"/>
                  </a:lnTo>
                  <a:lnTo>
                    <a:pt x="500037" y="475526"/>
                  </a:lnTo>
                  <a:lnTo>
                    <a:pt x="495134" y="483146"/>
                  </a:lnTo>
                  <a:lnTo>
                    <a:pt x="494563" y="488226"/>
                  </a:lnTo>
                  <a:lnTo>
                    <a:pt x="492683" y="494576"/>
                  </a:lnTo>
                  <a:lnTo>
                    <a:pt x="490004" y="502196"/>
                  </a:lnTo>
                  <a:lnTo>
                    <a:pt x="489864" y="504736"/>
                  </a:lnTo>
                  <a:lnTo>
                    <a:pt x="489572" y="506006"/>
                  </a:lnTo>
                  <a:lnTo>
                    <a:pt x="489572" y="509816"/>
                  </a:lnTo>
                  <a:lnTo>
                    <a:pt x="489864" y="512356"/>
                  </a:lnTo>
                  <a:lnTo>
                    <a:pt x="490486" y="512356"/>
                  </a:lnTo>
                  <a:lnTo>
                    <a:pt x="492544" y="509816"/>
                  </a:lnTo>
                  <a:lnTo>
                    <a:pt x="493369" y="509816"/>
                  </a:lnTo>
                  <a:lnTo>
                    <a:pt x="495287" y="507276"/>
                  </a:lnTo>
                  <a:lnTo>
                    <a:pt x="495300" y="509816"/>
                  </a:lnTo>
                  <a:lnTo>
                    <a:pt x="495084" y="509816"/>
                  </a:lnTo>
                  <a:lnTo>
                    <a:pt x="494868" y="511086"/>
                  </a:lnTo>
                  <a:lnTo>
                    <a:pt x="493966" y="513626"/>
                  </a:lnTo>
                  <a:lnTo>
                    <a:pt x="493445" y="516166"/>
                  </a:lnTo>
                  <a:lnTo>
                    <a:pt x="493306" y="517436"/>
                  </a:lnTo>
                  <a:lnTo>
                    <a:pt x="493204" y="518706"/>
                  </a:lnTo>
                  <a:lnTo>
                    <a:pt x="493090" y="519976"/>
                  </a:lnTo>
                  <a:lnTo>
                    <a:pt x="492760" y="517436"/>
                  </a:lnTo>
                  <a:lnTo>
                    <a:pt x="492315" y="517436"/>
                  </a:lnTo>
                  <a:lnTo>
                    <a:pt x="492696" y="518706"/>
                  </a:lnTo>
                  <a:lnTo>
                    <a:pt x="492633" y="519976"/>
                  </a:lnTo>
                  <a:lnTo>
                    <a:pt x="492467" y="519976"/>
                  </a:lnTo>
                  <a:lnTo>
                    <a:pt x="493064" y="521246"/>
                  </a:lnTo>
                  <a:lnTo>
                    <a:pt x="493471" y="521246"/>
                  </a:lnTo>
                  <a:lnTo>
                    <a:pt x="494360" y="519976"/>
                  </a:lnTo>
                  <a:lnTo>
                    <a:pt x="493623" y="519976"/>
                  </a:lnTo>
                  <a:lnTo>
                    <a:pt x="495541" y="518706"/>
                  </a:lnTo>
                  <a:lnTo>
                    <a:pt x="496239" y="518706"/>
                  </a:lnTo>
                  <a:lnTo>
                    <a:pt x="496633" y="519976"/>
                  </a:lnTo>
                  <a:lnTo>
                    <a:pt x="497103" y="519976"/>
                  </a:lnTo>
                  <a:lnTo>
                    <a:pt x="497268" y="521246"/>
                  </a:lnTo>
                  <a:lnTo>
                    <a:pt x="499389" y="519976"/>
                  </a:lnTo>
                  <a:lnTo>
                    <a:pt x="498817" y="521246"/>
                  </a:lnTo>
                  <a:lnTo>
                    <a:pt x="501751" y="521246"/>
                  </a:lnTo>
                  <a:lnTo>
                    <a:pt x="503415" y="519976"/>
                  </a:lnTo>
                  <a:lnTo>
                    <a:pt x="505409" y="518706"/>
                  </a:lnTo>
                  <a:lnTo>
                    <a:pt x="508025" y="512356"/>
                  </a:lnTo>
                  <a:lnTo>
                    <a:pt x="507898" y="513626"/>
                  </a:lnTo>
                  <a:lnTo>
                    <a:pt x="507072" y="517436"/>
                  </a:lnTo>
                  <a:lnTo>
                    <a:pt x="506044" y="518706"/>
                  </a:lnTo>
                  <a:lnTo>
                    <a:pt x="507961" y="518706"/>
                  </a:lnTo>
                  <a:lnTo>
                    <a:pt x="512102" y="512356"/>
                  </a:lnTo>
                  <a:lnTo>
                    <a:pt x="515404" y="507276"/>
                  </a:lnTo>
                  <a:lnTo>
                    <a:pt x="516229" y="506006"/>
                  </a:lnTo>
                  <a:lnTo>
                    <a:pt x="523976" y="493306"/>
                  </a:lnTo>
                  <a:lnTo>
                    <a:pt x="528789" y="485686"/>
                  </a:lnTo>
                  <a:lnTo>
                    <a:pt x="532650" y="480606"/>
                  </a:lnTo>
                  <a:lnTo>
                    <a:pt x="536384" y="476796"/>
                  </a:lnTo>
                  <a:lnTo>
                    <a:pt x="535863" y="479336"/>
                  </a:lnTo>
                  <a:lnTo>
                    <a:pt x="537959" y="476796"/>
                  </a:lnTo>
                  <a:lnTo>
                    <a:pt x="538581" y="471716"/>
                  </a:lnTo>
                  <a:lnTo>
                    <a:pt x="541566" y="470446"/>
                  </a:lnTo>
                  <a:lnTo>
                    <a:pt x="541451" y="471716"/>
                  </a:lnTo>
                  <a:lnTo>
                    <a:pt x="541337" y="472986"/>
                  </a:lnTo>
                  <a:lnTo>
                    <a:pt x="542340" y="471716"/>
                  </a:lnTo>
                  <a:lnTo>
                    <a:pt x="542823" y="470446"/>
                  </a:lnTo>
                  <a:lnTo>
                    <a:pt x="543293" y="469176"/>
                  </a:lnTo>
                  <a:lnTo>
                    <a:pt x="546582" y="461556"/>
                  </a:lnTo>
                  <a:lnTo>
                    <a:pt x="547941" y="460286"/>
                  </a:lnTo>
                  <a:lnTo>
                    <a:pt x="527215" y="460286"/>
                  </a:lnTo>
                  <a:lnTo>
                    <a:pt x="524535" y="460286"/>
                  </a:lnTo>
                  <a:lnTo>
                    <a:pt x="524395" y="460286"/>
                  </a:lnTo>
                  <a:lnTo>
                    <a:pt x="523214" y="462826"/>
                  </a:lnTo>
                  <a:lnTo>
                    <a:pt x="521106" y="467906"/>
                  </a:lnTo>
                  <a:lnTo>
                    <a:pt x="519620" y="470204"/>
                  </a:lnTo>
                  <a:lnTo>
                    <a:pt x="520039" y="469176"/>
                  </a:lnTo>
                  <a:lnTo>
                    <a:pt x="521576" y="465366"/>
                  </a:lnTo>
                  <a:lnTo>
                    <a:pt x="520865" y="466636"/>
                  </a:lnTo>
                  <a:lnTo>
                    <a:pt x="520242" y="467906"/>
                  </a:lnTo>
                  <a:lnTo>
                    <a:pt x="519277" y="469099"/>
                  </a:lnTo>
                  <a:lnTo>
                    <a:pt x="519277" y="470738"/>
                  </a:lnTo>
                  <a:lnTo>
                    <a:pt x="518655" y="471716"/>
                  </a:lnTo>
                  <a:lnTo>
                    <a:pt x="518452" y="471716"/>
                  </a:lnTo>
                  <a:lnTo>
                    <a:pt x="519277" y="470738"/>
                  </a:lnTo>
                  <a:lnTo>
                    <a:pt x="519277" y="469099"/>
                  </a:lnTo>
                  <a:lnTo>
                    <a:pt x="519988" y="466636"/>
                  </a:lnTo>
                  <a:lnTo>
                    <a:pt x="520382" y="465366"/>
                  </a:lnTo>
                  <a:lnTo>
                    <a:pt x="521779" y="462826"/>
                  </a:lnTo>
                  <a:lnTo>
                    <a:pt x="519252" y="466636"/>
                  </a:lnTo>
                  <a:lnTo>
                    <a:pt x="526351" y="453936"/>
                  </a:lnTo>
                  <a:lnTo>
                    <a:pt x="526465" y="452742"/>
                  </a:lnTo>
                  <a:lnTo>
                    <a:pt x="525399" y="453936"/>
                  </a:lnTo>
                  <a:lnTo>
                    <a:pt x="526376" y="451612"/>
                  </a:lnTo>
                  <a:lnTo>
                    <a:pt x="525957" y="451612"/>
                  </a:lnTo>
                  <a:lnTo>
                    <a:pt x="524903" y="452742"/>
                  </a:lnTo>
                  <a:lnTo>
                    <a:pt x="523849" y="453936"/>
                  </a:lnTo>
                  <a:lnTo>
                    <a:pt x="524852" y="452742"/>
                  </a:lnTo>
                  <a:lnTo>
                    <a:pt x="524446" y="452742"/>
                  </a:lnTo>
                  <a:lnTo>
                    <a:pt x="524852" y="450126"/>
                  </a:lnTo>
                  <a:lnTo>
                    <a:pt x="525780" y="448856"/>
                  </a:lnTo>
                  <a:lnTo>
                    <a:pt x="526148" y="447586"/>
                  </a:lnTo>
                  <a:lnTo>
                    <a:pt x="526935" y="446316"/>
                  </a:lnTo>
                  <a:lnTo>
                    <a:pt x="527405" y="445046"/>
                  </a:lnTo>
                  <a:lnTo>
                    <a:pt x="528027" y="443776"/>
                  </a:lnTo>
                  <a:lnTo>
                    <a:pt x="529564" y="439966"/>
                  </a:lnTo>
                  <a:lnTo>
                    <a:pt x="531088" y="436156"/>
                  </a:lnTo>
                  <a:lnTo>
                    <a:pt x="534200" y="428536"/>
                  </a:lnTo>
                  <a:lnTo>
                    <a:pt x="537248" y="422186"/>
                  </a:lnTo>
                  <a:lnTo>
                    <a:pt x="538213" y="419646"/>
                  </a:lnTo>
                  <a:lnTo>
                    <a:pt x="540131" y="414566"/>
                  </a:lnTo>
                  <a:lnTo>
                    <a:pt x="542315" y="408216"/>
                  </a:lnTo>
                  <a:lnTo>
                    <a:pt x="542759" y="406946"/>
                  </a:lnTo>
                  <a:lnTo>
                    <a:pt x="533857" y="408216"/>
                  </a:lnTo>
                  <a:lnTo>
                    <a:pt x="540131" y="399326"/>
                  </a:lnTo>
                  <a:lnTo>
                    <a:pt x="542048" y="403136"/>
                  </a:lnTo>
                  <a:lnTo>
                    <a:pt x="543394" y="395516"/>
                  </a:lnTo>
                  <a:lnTo>
                    <a:pt x="544055" y="391731"/>
                  </a:lnTo>
                  <a:lnTo>
                    <a:pt x="545160" y="387896"/>
                  </a:lnTo>
                  <a:lnTo>
                    <a:pt x="545236" y="387629"/>
                  </a:lnTo>
                  <a:lnTo>
                    <a:pt x="545350" y="387261"/>
                  </a:lnTo>
                  <a:lnTo>
                    <a:pt x="545477" y="386829"/>
                  </a:lnTo>
                  <a:lnTo>
                    <a:pt x="545528" y="386626"/>
                  </a:lnTo>
                  <a:lnTo>
                    <a:pt x="547370" y="380276"/>
                  </a:lnTo>
                  <a:lnTo>
                    <a:pt x="550379" y="370116"/>
                  </a:lnTo>
                  <a:lnTo>
                    <a:pt x="550760" y="368846"/>
                  </a:lnTo>
                  <a:lnTo>
                    <a:pt x="552983" y="357416"/>
                  </a:lnTo>
                  <a:lnTo>
                    <a:pt x="553351" y="358686"/>
                  </a:lnTo>
                  <a:lnTo>
                    <a:pt x="554151" y="358686"/>
                  </a:lnTo>
                  <a:lnTo>
                    <a:pt x="553720" y="359956"/>
                  </a:lnTo>
                  <a:lnTo>
                    <a:pt x="556602" y="357416"/>
                  </a:lnTo>
                  <a:lnTo>
                    <a:pt x="556704" y="356146"/>
                  </a:lnTo>
                  <a:lnTo>
                    <a:pt x="556793" y="354876"/>
                  </a:lnTo>
                  <a:lnTo>
                    <a:pt x="556882" y="353606"/>
                  </a:lnTo>
                  <a:lnTo>
                    <a:pt x="556971" y="352336"/>
                  </a:lnTo>
                  <a:lnTo>
                    <a:pt x="557060" y="351066"/>
                  </a:lnTo>
                  <a:lnTo>
                    <a:pt x="557161" y="349796"/>
                  </a:lnTo>
                  <a:lnTo>
                    <a:pt x="557250" y="348526"/>
                  </a:lnTo>
                  <a:lnTo>
                    <a:pt x="555650" y="348526"/>
                  </a:lnTo>
                  <a:lnTo>
                    <a:pt x="556526" y="345986"/>
                  </a:lnTo>
                  <a:lnTo>
                    <a:pt x="557263" y="347256"/>
                  </a:lnTo>
                  <a:lnTo>
                    <a:pt x="558507" y="347256"/>
                  </a:lnTo>
                  <a:lnTo>
                    <a:pt x="559206" y="345986"/>
                  </a:lnTo>
                  <a:lnTo>
                    <a:pt x="560603" y="343446"/>
                  </a:lnTo>
                  <a:lnTo>
                    <a:pt x="558330" y="338366"/>
                  </a:lnTo>
                  <a:lnTo>
                    <a:pt x="560832" y="337248"/>
                  </a:lnTo>
                  <a:lnTo>
                    <a:pt x="560793" y="337096"/>
                  </a:lnTo>
                  <a:lnTo>
                    <a:pt x="561936" y="334556"/>
                  </a:lnTo>
                  <a:lnTo>
                    <a:pt x="563638" y="330746"/>
                  </a:lnTo>
                  <a:lnTo>
                    <a:pt x="564210" y="329476"/>
                  </a:lnTo>
                  <a:lnTo>
                    <a:pt x="561365" y="330746"/>
                  </a:lnTo>
                  <a:lnTo>
                    <a:pt x="564095" y="325666"/>
                  </a:lnTo>
                  <a:lnTo>
                    <a:pt x="563981" y="324396"/>
                  </a:lnTo>
                  <a:lnTo>
                    <a:pt x="563854" y="323126"/>
                  </a:lnTo>
                  <a:lnTo>
                    <a:pt x="563740" y="321856"/>
                  </a:lnTo>
                  <a:lnTo>
                    <a:pt x="563626" y="320586"/>
                  </a:lnTo>
                  <a:lnTo>
                    <a:pt x="563511" y="319316"/>
                  </a:lnTo>
                  <a:lnTo>
                    <a:pt x="566166" y="315506"/>
                  </a:lnTo>
                  <a:lnTo>
                    <a:pt x="564476" y="312966"/>
                  </a:lnTo>
                  <a:lnTo>
                    <a:pt x="570204" y="306616"/>
                  </a:lnTo>
                  <a:lnTo>
                    <a:pt x="566889" y="305346"/>
                  </a:lnTo>
                  <a:lnTo>
                    <a:pt x="570484" y="306616"/>
                  </a:lnTo>
                  <a:lnTo>
                    <a:pt x="570763" y="305346"/>
                  </a:lnTo>
                  <a:lnTo>
                    <a:pt x="572770" y="296456"/>
                  </a:lnTo>
                  <a:lnTo>
                    <a:pt x="572312" y="293916"/>
                  </a:lnTo>
                  <a:lnTo>
                    <a:pt x="572071" y="292646"/>
                  </a:lnTo>
                  <a:lnTo>
                    <a:pt x="572846" y="293916"/>
                  </a:lnTo>
                  <a:lnTo>
                    <a:pt x="573278" y="292646"/>
                  </a:lnTo>
                  <a:lnTo>
                    <a:pt x="574141" y="290106"/>
                  </a:lnTo>
                  <a:lnTo>
                    <a:pt x="575144" y="291236"/>
                  </a:lnTo>
                  <a:lnTo>
                    <a:pt x="575106" y="291388"/>
                  </a:lnTo>
                  <a:lnTo>
                    <a:pt x="575157" y="291249"/>
                  </a:lnTo>
                  <a:lnTo>
                    <a:pt x="575284" y="291376"/>
                  </a:lnTo>
                  <a:lnTo>
                    <a:pt x="575665" y="290106"/>
                  </a:lnTo>
                  <a:lnTo>
                    <a:pt x="576427" y="287566"/>
                  </a:lnTo>
                  <a:lnTo>
                    <a:pt x="576834" y="283756"/>
                  </a:lnTo>
                  <a:lnTo>
                    <a:pt x="574713" y="283756"/>
                  </a:lnTo>
                  <a:lnTo>
                    <a:pt x="577748" y="278676"/>
                  </a:lnTo>
                  <a:lnTo>
                    <a:pt x="578485" y="273596"/>
                  </a:lnTo>
                  <a:lnTo>
                    <a:pt x="579234" y="268782"/>
                  </a:lnTo>
                  <a:lnTo>
                    <a:pt x="579272" y="268516"/>
                  </a:lnTo>
                  <a:lnTo>
                    <a:pt x="582485" y="265976"/>
                  </a:lnTo>
                  <a:lnTo>
                    <a:pt x="583704" y="257086"/>
                  </a:lnTo>
                  <a:lnTo>
                    <a:pt x="584885" y="249466"/>
                  </a:lnTo>
                  <a:lnTo>
                    <a:pt x="585952" y="243116"/>
                  </a:lnTo>
                  <a:lnTo>
                    <a:pt x="589127" y="243116"/>
                  </a:lnTo>
                  <a:lnTo>
                    <a:pt x="589826" y="236766"/>
                  </a:lnTo>
                  <a:lnTo>
                    <a:pt x="589876" y="235927"/>
                  </a:lnTo>
                  <a:lnTo>
                    <a:pt x="586232" y="241414"/>
                  </a:lnTo>
                  <a:lnTo>
                    <a:pt x="586384" y="240576"/>
                  </a:lnTo>
                  <a:lnTo>
                    <a:pt x="586600" y="239306"/>
                  </a:lnTo>
                  <a:lnTo>
                    <a:pt x="588251" y="231686"/>
                  </a:lnTo>
                  <a:lnTo>
                    <a:pt x="590092" y="232333"/>
                  </a:lnTo>
                  <a:lnTo>
                    <a:pt x="590130" y="231686"/>
                  </a:lnTo>
                  <a:lnTo>
                    <a:pt x="594360" y="213906"/>
                  </a:lnTo>
                  <a:lnTo>
                    <a:pt x="594245" y="218986"/>
                  </a:lnTo>
                  <a:lnTo>
                    <a:pt x="594614" y="220256"/>
                  </a:lnTo>
                  <a:lnTo>
                    <a:pt x="595947" y="213906"/>
                  </a:lnTo>
                  <a:lnTo>
                    <a:pt x="596214" y="212636"/>
                  </a:lnTo>
                  <a:lnTo>
                    <a:pt x="596569" y="211366"/>
                  </a:lnTo>
                  <a:lnTo>
                    <a:pt x="597217" y="209029"/>
                  </a:lnTo>
                  <a:lnTo>
                    <a:pt x="597268" y="208826"/>
                  </a:lnTo>
                  <a:lnTo>
                    <a:pt x="597979" y="206286"/>
                  </a:lnTo>
                  <a:lnTo>
                    <a:pt x="598335" y="205016"/>
                  </a:lnTo>
                  <a:lnTo>
                    <a:pt x="600303" y="198666"/>
                  </a:lnTo>
                  <a:lnTo>
                    <a:pt x="601395" y="191401"/>
                  </a:lnTo>
                  <a:lnTo>
                    <a:pt x="598563" y="193586"/>
                  </a:lnTo>
                  <a:lnTo>
                    <a:pt x="598690" y="188506"/>
                  </a:lnTo>
                  <a:lnTo>
                    <a:pt x="598728" y="187236"/>
                  </a:lnTo>
                  <a:lnTo>
                    <a:pt x="598817" y="183286"/>
                  </a:lnTo>
                  <a:lnTo>
                    <a:pt x="601586" y="185966"/>
                  </a:lnTo>
                  <a:lnTo>
                    <a:pt x="601560" y="182156"/>
                  </a:lnTo>
                  <a:lnTo>
                    <a:pt x="601548" y="178346"/>
                  </a:lnTo>
                  <a:lnTo>
                    <a:pt x="601522" y="173266"/>
                  </a:lnTo>
                  <a:lnTo>
                    <a:pt x="606183" y="179616"/>
                  </a:lnTo>
                  <a:lnTo>
                    <a:pt x="606120" y="178028"/>
                  </a:lnTo>
                  <a:lnTo>
                    <a:pt x="605853" y="177076"/>
                  </a:lnTo>
                  <a:lnTo>
                    <a:pt x="604634" y="177076"/>
                  </a:lnTo>
                  <a:lnTo>
                    <a:pt x="606310" y="174536"/>
                  </a:lnTo>
                  <a:lnTo>
                    <a:pt x="607072" y="177076"/>
                  </a:lnTo>
                  <a:lnTo>
                    <a:pt x="607453" y="174536"/>
                  </a:lnTo>
                  <a:lnTo>
                    <a:pt x="607656" y="173266"/>
                  </a:lnTo>
                  <a:lnTo>
                    <a:pt x="607847" y="171996"/>
                  </a:lnTo>
                  <a:lnTo>
                    <a:pt x="608037" y="170726"/>
                  </a:lnTo>
                  <a:lnTo>
                    <a:pt x="605586" y="171996"/>
                  </a:lnTo>
                  <a:lnTo>
                    <a:pt x="606018" y="170726"/>
                  </a:lnTo>
                  <a:lnTo>
                    <a:pt x="606463" y="169456"/>
                  </a:lnTo>
                  <a:lnTo>
                    <a:pt x="607339" y="166916"/>
                  </a:lnTo>
                  <a:lnTo>
                    <a:pt x="608152" y="166916"/>
                  </a:lnTo>
                  <a:lnTo>
                    <a:pt x="608114" y="168186"/>
                  </a:lnTo>
                  <a:lnTo>
                    <a:pt x="608901" y="168186"/>
                  </a:lnTo>
                  <a:lnTo>
                    <a:pt x="608609" y="166916"/>
                  </a:lnTo>
                  <a:lnTo>
                    <a:pt x="607453" y="161836"/>
                  </a:lnTo>
                  <a:lnTo>
                    <a:pt x="609600" y="158026"/>
                  </a:lnTo>
                  <a:lnTo>
                    <a:pt x="610565" y="158026"/>
                  </a:lnTo>
                  <a:lnTo>
                    <a:pt x="610971" y="155486"/>
                  </a:lnTo>
                  <a:lnTo>
                    <a:pt x="611378" y="152946"/>
                  </a:lnTo>
                  <a:lnTo>
                    <a:pt x="611454" y="151676"/>
                  </a:lnTo>
                  <a:lnTo>
                    <a:pt x="611530" y="150406"/>
                  </a:lnTo>
                  <a:lnTo>
                    <a:pt x="611606" y="149136"/>
                  </a:lnTo>
                  <a:lnTo>
                    <a:pt x="611670" y="147866"/>
                  </a:lnTo>
                  <a:lnTo>
                    <a:pt x="611746" y="146596"/>
                  </a:lnTo>
                  <a:lnTo>
                    <a:pt x="612305" y="142786"/>
                  </a:lnTo>
                  <a:lnTo>
                    <a:pt x="612495" y="141516"/>
                  </a:lnTo>
                  <a:lnTo>
                    <a:pt x="614654" y="135166"/>
                  </a:lnTo>
                  <a:lnTo>
                    <a:pt x="617385" y="138976"/>
                  </a:lnTo>
                  <a:lnTo>
                    <a:pt x="617004" y="135166"/>
                  </a:lnTo>
                  <a:lnTo>
                    <a:pt x="616877" y="133921"/>
                  </a:lnTo>
                  <a:lnTo>
                    <a:pt x="616750" y="132715"/>
                  </a:lnTo>
                  <a:lnTo>
                    <a:pt x="619937" y="132715"/>
                  </a:lnTo>
                  <a:lnTo>
                    <a:pt x="620509" y="127546"/>
                  </a:lnTo>
                  <a:lnTo>
                    <a:pt x="618426" y="128816"/>
                  </a:lnTo>
                  <a:lnTo>
                    <a:pt x="619772" y="125006"/>
                  </a:lnTo>
                  <a:lnTo>
                    <a:pt x="618693" y="120015"/>
                  </a:lnTo>
                  <a:lnTo>
                    <a:pt x="619734" y="118656"/>
                  </a:lnTo>
                  <a:lnTo>
                    <a:pt x="620750" y="117424"/>
                  </a:lnTo>
                  <a:lnTo>
                    <a:pt x="621106" y="120015"/>
                  </a:lnTo>
                  <a:lnTo>
                    <a:pt x="621398" y="118656"/>
                  </a:lnTo>
                  <a:lnTo>
                    <a:pt x="621690" y="117424"/>
                  </a:lnTo>
                  <a:lnTo>
                    <a:pt x="622007" y="116116"/>
                  </a:lnTo>
                  <a:lnTo>
                    <a:pt x="622922" y="112306"/>
                  </a:lnTo>
                  <a:lnTo>
                    <a:pt x="620395" y="116116"/>
                  </a:lnTo>
                  <a:lnTo>
                    <a:pt x="620115" y="112306"/>
                  </a:lnTo>
                  <a:lnTo>
                    <a:pt x="616381" y="116116"/>
                  </a:lnTo>
                  <a:lnTo>
                    <a:pt x="618947" y="109766"/>
                  </a:lnTo>
                  <a:lnTo>
                    <a:pt x="618909" y="111036"/>
                  </a:lnTo>
                  <a:lnTo>
                    <a:pt x="619252" y="109766"/>
                  </a:lnTo>
                  <a:lnTo>
                    <a:pt x="620268" y="105956"/>
                  </a:lnTo>
                  <a:lnTo>
                    <a:pt x="622744" y="104686"/>
                  </a:lnTo>
                  <a:lnTo>
                    <a:pt x="622046" y="99606"/>
                  </a:lnTo>
                  <a:lnTo>
                    <a:pt x="623747" y="97066"/>
                  </a:lnTo>
                  <a:lnTo>
                    <a:pt x="624979" y="95796"/>
                  </a:lnTo>
                  <a:lnTo>
                    <a:pt x="626948" y="98336"/>
                  </a:lnTo>
                  <a:lnTo>
                    <a:pt x="627748" y="98336"/>
                  </a:lnTo>
                  <a:lnTo>
                    <a:pt x="626465" y="95796"/>
                  </a:lnTo>
                  <a:lnTo>
                    <a:pt x="625817" y="94526"/>
                  </a:lnTo>
                  <a:lnTo>
                    <a:pt x="630059" y="88176"/>
                  </a:lnTo>
                  <a:lnTo>
                    <a:pt x="628764" y="85636"/>
                  </a:lnTo>
                  <a:lnTo>
                    <a:pt x="630504" y="85636"/>
                  </a:lnTo>
                  <a:lnTo>
                    <a:pt x="629729" y="84366"/>
                  </a:lnTo>
                  <a:lnTo>
                    <a:pt x="628954" y="83096"/>
                  </a:lnTo>
                  <a:lnTo>
                    <a:pt x="630224" y="81826"/>
                  </a:lnTo>
                  <a:lnTo>
                    <a:pt x="631812" y="81826"/>
                  </a:lnTo>
                  <a:lnTo>
                    <a:pt x="633984" y="76746"/>
                  </a:lnTo>
                  <a:lnTo>
                    <a:pt x="627354" y="83096"/>
                  </a:lnTo>
                  <a:lnTo>
                    <a:pt x="631164" y="76746"/>
                  </a:lnTo>
                  <a:lnTo>
                    <a:pt x="631545" y="76746"/>
                  </a:lnTo>
                  <a:lnTo>
                    <a:pt x="631520" y="78016"/>
                  </a:lnTo>
                  <a:lnTo>
                    <a:pt x="632117" y="76746"/>
                  </a:lnTo>
                  <a:lnTo>
                    <a:pt x="634530" y="71666"/>
                  </a:lnTo>
                  <a:lnTo>
                    <a:pt x="634428" y="67856"/>
                  </a:lnTo>
                  <a:lnTo>
                    <a:pt x="634326" y="64046"/>
                  </a:lnTo>
                  <a:lnTo>
                    <a:pt x="634923" y="62776"/>
                  </a:lnTo>
                  <a:lnTo>
                    <a:pt x="637311" y="57696"/>
                  </a:lnTo>
                  <a:lnTo>
                    <a:pt x="640676" y="56527"/>
                  </a:lnTo>
                  <a:lnTo>
                    <a:pt x="640969" y="55156"/>
                  </a:lnTo>
                  <a:lnTo>
                    <a:pt x="641311" y="52616"/>
                  </a:lnTo>
                  <a:lnTo>
                    <a:pt x="641985" y="47536"/>
                  </a:lnTo>
                  <a:lnTo>
                    <a:pt x="642188" y="46266"/>
                  </a:lnTo>
                  <a:close/>
                </a:path>
                <a:path w="875030" h="521335">
                  <a:moveTo>
                    <a:pt x="693242" y="6985"/>
                  </a:moveTo>
                  <a:lnTo>
                    <a:pt x="692137" y="6985"/>
                  </a:lnTo>
                  <a:lnTo>
                    <a:pt x="692226" y="7848"/>
                  </a:lnTo>
                  <a:lnTo>
                    <a:pt x="693242" y="6985"/>
                  </a:lnTo>
                  <a:close/>
                </a:path>
                <a:path w="875030" h="521335">
                  <a:moveTo>
                    <a:pt x="693750" y="5778"/>
                  </a:moveTo>
                  <a:lnTo>
                    <a:pt x="690600" y="4432"/>
                  </a:lnTo>
                  <a:lnTo>
                    <a:pt x="691222" y="5778"/>
                  </a:lnTo>
                  <a:lnTo>
                    <a:pt x="691591" y="6451"/>
                  </a:lnTo>
                  <a:lnTo>
                    <a:pt x="693051" y="5778"/>
                  </a:lnTo>
                  <a:lnTo>
                    <a:pt x="693750" y="5778"/>
                  </a:lnTo>
                  <a:close/>
                </a:path>
                <a:path w="875030" h="521335">
                  <a:moveTo>
                    <a:pt x="695998" y="229146"/>
                  </a:moveTo>
                  <a:lnTo>
                    <a:pt x="694626" y="229146"/>
                  </a:lnTo>
                  <a:lnTo>
                    <a:pt x="694842" y="227876"/>
                  </a:lnTo>
                  <a:lnTo>
                    <a:pt x="691616" y="230416"/>
                  </a:lnTo>
                  <a:lnTo>
                    <a:pt x="695998" y="229146"/>
                  </a:lnTo>
                  <a:close/>
                </a:path>
                <a:path w="875030" h="521335">
                  <a:moveTo>
                    <a:pt x="703351" y="246926"/>
                  </a:moveTo>
                  <a:lnTo>
                    <a:pt x="703199" y="246761"/>
                  </a:lnTo>
                  <a:lnTo>
                    <a:pt x="701789" y="248196"/>
                  </a:lnTo>
                  <a:lnTo>
                    <a:pt x="703351" y="246926"/>
                  </a:lnTo>
                  <a:close/>
                </a:path>
                <a:path w="875030" h="521335">
                  <a:moveTo>
                    <a:pt x="711034" y="1816"/>
                  </a:moveTo>
                  <a:lnTo>
                    <a:pt x="705980" y="1816"/>
                  </a:lnTo>
                  <a:lnTo>
                    <a:pt x="703414" y="3086"/>
                  </a:lnTo>
                  <a:lnTo>
                    <a:pt x="710552" y="3086"/>
                  </a:lnTo>
                  <a:lnTo>
                    <a:pt x="711034" y="1816"/>
                  </a:lnTo>
                  <a:close/>
                </a:path>
                <a:path w="875030" h="521335">
                  <a:moveTo>
                    <a:pt x="718426" y="1816"/>
                  </a:moveTo>
                  <a:lnTo>
                    <a:pt x="714629" y="1816"/>
                  </a:lnTo>
                  <a:lnTo>
                    <a:pt x="713727" y="3086"/>
                  </a:lnTo>
                  <a:lnTo>
                    <a:pt x="715505" y="3086"/>
                  </a:lnTo>
                  <a:lnTo>
                    <a:pt x="716241" y="3086"/>
                  </a:lnTo>
                  <a:lnTo>
                    <a:pt x="718426" y="1816"/>
                  </a:lnTo>
                  <a:close/>
                </a:path>
                <a:path w="875030" h="521335">
                  <a:moveTo>
                    <a:pt x="719988" y="12954"/>
                  </a:moveTo>
                  <a:lnTo>
                    <a:pt x="719950" y="12801"/>
                  </a:lnTo>
                  <a:lnTo>
                    <a:pt x="719620" y="12585"/>
                  </a:lnTo>
                  <a:lnTo>
                    <a:pt x="719226" y="12344"/>
                  </a:lnTo>
                  <a:lnTo>
                    <a:pt x="719328" y="12547"/>
                  </a:lnTo>
                  <a:lnTo>
                    <a:pt x="719556" y="12763"/>
                  </a:lnTo>
                  <a:lnTo>
                    <a:pt x="719988" y="12954"/>
                  </a:lnTo>
                  <a:close/>
                </a:path>
                <a:path w="875030" h="521335">
                  <a:moveTo>
                    <a:pt x="736422" y="10706"/>
                  </a:moveTo>
                  <a:lnTo>
                    <a:pt x="735647" y="10706"/>
                  </a:lnTo>
                  <a:lnTo>
                    <a:pt x="731659" y="10706"/>
                  </a:lnTo>
                  <a:lnTo>
                    <a:pt x="731570" y="11976"/>
                  </a:lnTo>
                  <a:lnTo>
                    <a:pt x="735469" y="11976"/>
                  </a:lnTo>
                  <a:lnTo>
                    <a:pt x="736422" y="10706"/>
                  </a:lnTo>
                  <a:close/>
                </a:path>
                <a:path w="875030" h="521335">
                  <a:moveTo>
                    <a:pt x="738771" y="174536"/>
                  </a:moveTo>
                  <a:lnTo>
                    <a:pt x="737641" y="174218"/>
                  </a:lnTo>
                  <a:lnTo>
                    <a:pt x="737654" y="174536"/>
                  </a:lnTo>
                  <a:lnTo>
                    <a:pt x="737743" y="175666"/>
                  </a:lnTo>
                  <a:lnTo>
                    <a:pt x="738771" y="174536"/>
                  </a:lnTo>
                  <a:close/>
                </a:path>
                <a:path w="875030" h="521335">
                  <a:moveTo>
                    <a:pt x="739419" y="170726"/>
                  </a:moveTo>
                  <a:lnTo>
                    <a:pt x="734301" y="173266"/>
                  </a:lnTo>
                  <a:lnTo>
                    <a:pt x="737641" y="174218"/>
                  </a:lnTo>
                  <a:lnTo>
                    <a:pt x="737552" y="173266"/>
                  </a:lnTo>
                  <a:lnTo>
                    <a:pt x="739419" y="170726"/>
                  </a:lnTo>
                  <a:close/>
                </a:path>
                <a:path w="875030" h="521335">
                  <a:moveTo>
                    <a:pt x="750582" y="14516"/>
                  </a:moveTo>
                  <a:lnTo>
                    <a:pt x="749401" y="14287"/>
                  </a:lnTo>
                  <a:lnTo>
                    <a:pt x="749071" y="14287"/>
                  </a:lnTo>
                  <a:lnTo>
                    <a:pt x="748893" y="14516"/>
                  </a:lnTo>
                  <a:lnTo>
                    <a:pt x="750582" y="14516"/>
                  </a:lnTo>
                  <a:close/>
                </a:path>
                <a:path w="875030" h="521335">
                  <a:moveTo>
                    <a:pt x="758761" y="13373"/>
                  </a:moveTo>
                  <a:lnTo>
                    <a:pt x="758634" y="13373"/>
                  </a:lnTo>
                  <a:lnTo>
                    <a:pt x="757974" y="13754"/>
                  </a:lnTo>
                  <a:lnTo>
                    <a:pt x="758761" y="13373"/>
                  </a:lnTo>
                  <a:close/>
                </a:path>
                <a:path w="875030" h="521335">
                  <a:moveTo>
                    <a:pt x="763879" y="13042"/>
                  </a:moveTo>
                  <a:lnTo>
                    <a:pt x="763498" y="14071"/>
                  </a:lnTo>
                  <a:lnTo>
                    <a:pt x="763739" y="13652"/>
                  </a:lnTo>
                  <a:lnTo>
                    <a:pt x="763816" y="13335"/>
                  </a:lnTo>
                  <a:lnTo>
                    <a:pt x="763879" y="13042"/>
                  </a:lnTo>
                  <a:close/>
                </a:path>
                <a:path w="875030" h="521335">
                  <a:moveTo>
                    <a:pt x="764679" y="163106"/>
                  </a:moveTo>
                  <a:lnTo>
                    <a:pt x="764171" y="164071"/>
                  </a:lnTo>
                  <a:lnTo>
                    <a:pt x="763485" y="165646"/>
                  </a:lnTo>
                  <a:lnTo>
                    <a:pt x="764311" y="164376"/>
                  </a:lnTo>
                  <a:lnTo>
                    <a:pt x="764679" y="163106"/>
                  </a:lnTo>
                  <a:close/>
                </a:path>
                <a:path w="875030" h="521335">
                  <a:moveTo>
                    <a:pt x="764743" y="1727"/>
                  </a:moveTo>
                  <a:lnTo>
                    <a:pt x="761212" y="812"/>
                  </a:lnTo>
                  <a:lnTo>
                    <a:pt x="761403" y="292"/>
                  </a:lnTo>
                  <a:lnTo>
                    <a:pt x="758647" y="1346"/>
                  </a:lnTo>
                  <a:lnTo>
                    <a:pt x="761263" y="2159"/>
                  </a:lnTo>
                  <a:lnTo>
                    <a:pt x="764743" y="1727"/>
                  </a:lnTo>
                  <a:close/>
                </a:path>
                <a:path w="875030" h="521335">
                  <a:moveTo>
                    <a:pt x="768108" y="15786"/>
                  </a:moveTo>
                  <a:lnTo>
                    <a:pt x="767664" y="15557"/>
                  </a:lnTo>
                  <a:lnTo>
                    <a:pt x="767384" y="15786"/>
                  </a:lnTo>
                  <a:lnTo>
                    <a:pt x="768108" y="15786"/>
                  </a:lnTo>
                  <a:close/>
                </a:path>
                <a:path w="875030" h="521335">
                  <a:moveTo>
                    <a:pt x="774280" y="130175"/>
                  </a:moveTo>
                  <a:lnTo>
                    <a:pt x="772388" y="128816"/>
                  </a:lnTo>
                  <a:lnTo>
                    <a:pt x="771842" y="130175"/>
                  </a:lnTo>
                  <a:lnTo>
                    <a:pt x="770750" y="132715"/>
                  </a:lnTo>
                  <a:lnTo>
                    <a:pt x="774052" y="130175"/>
                  </a:lnTo>
                  <a:lnTo>
                    <a:pt x="774280" y="130175"/>
                  </a:lnTo>
                  <a:close/>
                </a:path>
                <a:path w="875030" h="521335">
                  <a:moveTo>
                    <a:pt x="779818" y="6985"/>
                  </a:moveTo>
                  <a:lnTo>
                    <a:pt x="776376" y="6985"/>
                  </a:lnTo>
                  <a:lnTo>
                    <a:pt x="776554" y="7848"/>
                  </a:lnTo>
                  <a:lnTo>
                    <a:pt x="779818" y="6985"/>
                  </a:lnTo>
                  <a:close/>
                </a:path>
                <a:path w="875030" h="521335">
                  <a:moveTo>
                    <a:pt x="780288" y="14516"/>
                  </a:moveTo>
                  <a:lnTo>
                    <a:pt x="778814" y="15113"/>
                  </a:lnTo>
                  <a:lnTo>
                    <a:pt x="778687" y="15557"/>
                  </a:lnTo>
                  <a:lnTo>
                    <a:pt x="778637" y="15786"/>
                  </a:lnTo>
                  <a:lnTo>
                    <a:pt x="779932" y="15786"/>
                  </a:lnTo>
                  <a:lnTo>
                    <a:pt x="780288" y="14516"/>
                  </a:lnTo>
                  <a:close/>
                </a:path>
                <a:path w="875030" h="521335">
                  <a:moveTo>
                    <a:pt x="783628" y="15786"/>
                  </a:moveTo>
                  <a:lnTo>
                    <a:pt x="779932" y="15786"/>
                  </a:lnTo>
                  <a:lnTo>
                    <a:pt x="779589" y="17056"/>
                  </a:lnTo>
                  <a:lnTo>
                    <a:pt x="783628" y="15786"/>
                  </a:lnTo>
                  <a:close/>
                </a:path>
                <a:path w="875030" h="521335">
                  <a:moveTo>
                    <a:pt x="788187" y="1803"/>
                  </a:moveTo>
                  <a:lnTo>
                    <a:pt x="784872" y="952"/>
                  </a:lnTo>
                  <a:lnTo>
                    <a:pt x="784898" y="1752"/>
                  </a:lnTo>
                  <a:lnTo>
                    <a:pt x="784872" y="3009"/>
                  </a:lnTo>
                  <a:lnTo>
                    <a:pt x="781380" y="3505"/>
                  </a:lnTo>
                  <a:lnTo>
                    <a:pt x="787869" y="4216"/>
                  </a:lnTo>
                  <a:lnTo>
                    <a:pt x="786726" y="3276"/>
                  </a:lnTo>
                  <a:lnTo>
                    <a:pt x="785241" y="2019"/>
                  </a:lnTo>
                  <a:lnTo>
                    <a:pt x="788187" y="1803"/>
                  </a:lnTo>
                  <a:close/>
                </a:path>
                <a:path w="875030" h="521335">
                  <a:moveTo>
                    <a:pt x="790181" y="94526"/>
                  </a:moveTo>
                  <a:lnTo>
                    <a:pt x="786942" y="98336"/>
                  </a:lnTo>
                  <a:lnTo>
                    <a:pt x="788606" y="98336"/>
                  </a:lnTo>
                  <a:lnTo>
                    <a:pt x="790181" y="94526"/>
                  </a:lnTo>
                  <a:close/>
                </a:path>
                <a:path w="875030" h="521335">
                  <a:moveTo>
                    <a:pt x="799985" y="112306"/>
                  </a:moveTo>
                  <a:lnTo>
                    <a:pt x="782701" y="112306"/>
                  </a:lnTo>
                  <a:lnTo>
                    <a:pt x="781659" y="112306"/>
                  </a:lnTo>
                  <a:lnTo>
                    <a:pt x="781418" y="112306"/>
                  </a:lnTo>
                  <a:lnTo>
                    <a:pt x="781177" y="114846"/>
                  </a:lnTo>
                  <a:lnTo>
                    <a:pt x="781050" y="116116"/>
                  </a:lnTo>
                  <a:lnTo>
                    <a:pt x="774192" y="121196"/>
                  </a:lnTo>
                  <a:lnTo>
                    <a:pt x="773963" y="125006"/>
                  </a:lnTo>
                  <a:lnTo>
                    <a:pt x="773887" y="126276"/>
                  </a:lnTo>
                  <a:lnTo>
                    <a:pt x="773811" y="127546"/>
                  </a:lnTo>
                  <a:lnTo>
                    <a:pt x="774560" y="127546"/>
                  </a:lnTo>
                  <a:lnTo>
                    <a:pt x="775919" y="128816"/>
                  </a:lnTo>
                  <a:lnTo>
                    <a:pt x="776744" y="128816"/>
                  </a:lnTo>
                  <a:lnTo>
                    <a:pt x="775360" y="131356"/>
                  </a:lnTo>
                  <a:lnTo>
                    <a:pt x="775550" y="132715"/>
                  </a:lnTo>
                  <a:lnTo>
                    <a:pt x="775639" y="133375"/>
                  </a:lnTo>
                  <a:lnTo>
                    <a:pt x="775716" y="133921"/>
                  </a:lnTo>
                  <a:lnTo>
                    <a:pt x="773493" y="133921"/>
                  </a:lnTo>
                  <a:lnTo>
                    <a:pt x="774369" y="132715"/>
                  </a:lnTo>
                  <a:lnTo>
                    <a:pt x="773722" y="131356"/>
                  </a:lnTo>
                  <a:lnTo>
                    <a:pt x="773226" y="133007"/>
                  </a:lnTo>
                  <a:lnTo>
                    <a:pt x="773226" y="149136"/>
                  </a:lnTo>
                  <a:lnTo>
                    <a:pt x="770305" y="154876"/>
                  </a:lnTo>
                  <a:lnTo>
                    <a:pt x="768832" y="152946"/>
                  </a:lnTo>
                  <a:lnTo>
                    <a:pt x="773226" y="149136"/>
                  </a:lnTo>
                  <a:lnTo>
                    <a:pt x="773226" y="133007"/>
                  </a:lnTo>
                  <a:lnTo>
                    <a:pt x="773112" y="133375"/>
                  </a:lnTo>
                  <a:lnTo>
                    <a:pt x="773023" y="133667"/>
                  </a:lnTo>
                  <a:lnTo>
                    <a:pt x="772947" y="133921"/>
                  </a:lnTo>
                  <a:lnTo>
                    <a:pt x="770331" y="133921"/>
                  </a:lnTo>
                  <a:lnTo>
                    <a:pt x="770623" y="133667"/>
                  </a:lnTo>
                  <a:lnTo>
                    <a:pt x="770331" y="133819"/>
                  </a:lnTo>
                  <a:lnTo>
                    <a:pt x="770356" y="133667"/>
                  </a:lnTo>
                  <a:lnTo>
                    <a:pt x="770750" y="132715"/>
                  </a:lnTo>
                  <a:lnTo>
                    <a:pt x="770305" y="133057"/>
                  </a:lnTo>
                  <a:lnTo>
                    <a:pt x="770305" y="133946"/>
                  </a:lnTo>
                  <a:lnTo>
                    <a:pt x="768845" y="138976"/>
                  </a:lnTo>
                  <a:lnTo>
                    <a:pt x="765937" y="141516"/>
                  </a:lnTo>
                  <a:lnTo>
                    <a:pt x="763130" y="140246"/>
                  </a:lnTo>
                  <a:lnTo>
                    <a:pt x="767384" y="136436"/>
                  </a:lnTo>
                  <a:lnTo>
                    <a:pt x="770039" y="134061"/>
                  </a:lnTo>
                  <a:lnTo>
                    <a:pt x="770178" y="134061"/>
                  </a:lnTo>
                  <a:lnTo>
                    <a:pt x="770305" y="133946"/>
                  </a:lnTo>
                  <a:lnTo>
                    <a:pt x="770305" y="133057"/>
                  </a:lnTo>
                  <a:lnTo>
                    <a:pt x="769175" y="133921"/>
                  </a:lnTo>
                  <a:lnTo>
                    <a:pt x="770140" y="133921"/>
                  </a:lnTo>
                  <a:lnTo>
                    <a:pt x="765302" y="136436"/>
                  </a:lnTo>
                  <a:lnTo>
                    <a:pt x="768172" y="133921"/>
                  </a:lnTo>
                  <a:lnTo>
                    <a:pt x="769556" y="132715"/>
                  </a:lnTo>
                  <a:lnTo>
                    <a:pt x="769226" y="132715"/>
                  </a:lnTo>
                  <a:lnTo>
                    <a:pt x="763320" y="133896"/>
                  </a:lnTo>
                  <a:lnTo>
                    <a:pt x="771817" y="130175"/>
                  </a:lnTo>
                  <a:lnTo>
                    <a:pt x="765568" y="130175"/>
                  </a:lnTo>
                  <a:lnTo>
                    <a:pt x="760412" y="136436"/>
                  </a:lnTo>
                  <a:lnTo>
                    <a:pt x="761746" y="137706"/>
                  </a:lnTo>
                  <a:lnTo>
                    <a:pt x="756526" y="144056"/>
                  </a:lnTo>
                  <a:lnTo>
                    <a:pt x="756805" y="146596"/>
                  </a:lnTo>
                  <a:lnTo>
                    <a:pt x="758786" y="145326"/>
                  </a:lnTo>
                  <a:lnTo>
                    <a:pt x="759066" y="147866"/>
                  </a:lnTo>
                  <a:lnTo>
                    <a:pt x="755599" y="151676"/>
                  </a:lnTo>
                  <a:lnTo>
                    <a:pt x="751852" y="152946"/>
                  </a:lnTo>
                  <a:lnTo>
                    <a:pt x="748563" y="154216"/>
                  </a:lnTo>
                  <a:lnTo>
                    <a:pt x="746493" y="158026"/>
                  </a:lnTo>
                  <a:lnTo>
                    <a:pt x="746607" y="159296"/>
                  </a:lnTo>
                  <a:lnTo>
                    <a:pt x="746709" y="160566"/>
                  </a:lnTo>
                  <a:lnTo>
                    <a:pt x="746823" y="161836"/>
                  </a:lnTo>
                  <a:lnTo>
                    <a:pt x="749312" y="164376"/>
                  </a:lnTo>
                  <a:lnTo>
                    <a:pt x="744372" y="168186"/>
                  </a:lnTo>
                  <a:lnTo>
                    <a:pt x="742873" y="164376"/>
                  </a:lnTo>
                  <a:lnTo>
                    <a:pt x="738212" y="169456"/>
                  </a:lnTo>
                  <a:lnTo>
                    <a:pt x="740067" y="169849"/>
                  </a:lnTo>
                  <a:lnTo>
                    <a:pt x="744169" y="170726"/>
                  </a:lnTo>
                  <a:lnTo>
                    <a:pt x="737768" y="175818"/>
                  </a:lnTo>
                  <a:lnTo>
                    <a:pt x="737616" y="175818"/>
                  </a:lnTo>
                  <a:lnTo>
                    <a:pt x="737209" y="176263"/>
                  </a:lnTo>
                  <a:lnTo>
                    <a:pt x="736473" y="177076"/>
                  </a:lnTo>
                  <a:lnTo>
                    <a:pt x="733653" y="177076"/>
                  </a:lnTo>
                  <a:lnTo>
                    <a:pt x="730542" y="182156"/>
                  </a:lnTo>
                  <a:lnTo>
                    <a:pt x="730008" y="183172"/>
                  </a:lnTo>
                  <a:lnTo>
                    <a:pt x="730008" y="211366"/>
                  </a:lnTo>
                  <a:lnTo>
                    <a:pt x="726186" y="216547"/>
                  </a:lnTo>
                  <a:lnTo>
                    <a:pt x="725233" y="217716"/>
                  </a:lnTo>
                  <a:lnTo>
                    <a:pt x="724255" y="218986"/>
                  </a:lnTo>
                  <a:lnTo>
                    <a:pt x="723188" y="220256"/>
                  </a:lnTo>
                  <a:lnTo>
                    <a:pt x="724217" y="218986"/>
                  </a:lnTo>
                  <a:lnTo>
                    <a:pt x="724001" y="217716"/>
                  </a:lnTo>
                  <a:lnTo>
                    <a:pt x="723239" y="213906"/>
                  </a:lnTo>
                  <a:lnTo>
                    <a:pt x="728319" y="211366"/>
                  </a:lnTo>
                  <a:lnTo>
                    <a:pt x="730008" y="211366"/>
                  </a:lnTo>
                  <a:lnTo>
                    <a:pt x="730008" y="183172"/>
                  </a:lnTo>
                  <a:lnTo>
                    <a:pt x="724471" y="193586"/>
                  </a:lnTo>
                  <a:lnTo>
                    <a:pt x="721118" y="198666"/>
                  </a:lnTo>
                  <a:lnTo>
                    <a:pt x="720699" y="197396"/>
                  </a:lnTo>
                  <a:lnTo>
                    <a:pt x="720852" y="196126"/>
                  </a:lnTo>
                  <a:lnTo>
                    <a:pt x="719658" y="196913"/>
                  </a:lnTo>
                  <a:lnTo>
                    <a:pt x="719658" y="205016"/>
                  </a:lnTo>
                  <a:lnTo>
                    <a:pt x="718997" y="206286"/>
                  </a:lnTo>
                  <a:lnTo>
                    <a:pt x="718896" y="205016"/>
                  </a:lnTo>
                  <a:lnTo>
                    <a:pt x="717042" y="206286"/>
                  </a:lnTo>
                  <a:lnTo>
                    <a:pt x="715543" y="207556"/>
                  </a:lnTo>
                  <a:lnTo>
                    <a:pt x="716368" y="206286"/>
                  </a:lnTo>
                  <a:lnTo>
                    <a:pt x="718312" y="203746"/>
                  </a:lnTo>
                  <a:lnTo>
                    <a:pt x="719213" y="203746"/>
                  </a:lnTo>
                  <a:lnTo>
                    <a:pt x="719658" y="205016"/>
                  </a:lnTo>
                  <a:lnTo>
                    <a:pt x="719658" y="196913"/>
                  </a:lnTo>
                  <a:lnTo>
                    <a:pt x="718921" y="197396"/>
                  </a:lnTo>
                  <a:lnTo>
                    <a:pt x="714311" y="205016"/>
                  </a:lnTo>
                  <a:lnTo>
                    <a:pt x="708825" y="211366"/>
                  </a:lnTo>
                  <a:lnTo>
                    <a:pt x="696963" y="224066"/>
                  </a:lnTo>
                  <a:lnTo>
                    <a:pt x="696582" y="227876"/>
                  </a:lnTo>
                  <a:lnTo>
                    <a:pt x="695998" y="229146"/>
                  </a:lnTo>
                  <a:lnTo>
                    <a:pt x="695604" y="231686"/>
                  </a:lnTo>
                  <a:lnTo>
                    <a:pt x="694347" y="232956"/>
                  </a:lnTo>
                  <a:lnTo>
                    <a:pt x="692594" y="232956"/>
                  </a:lnTo>
                  <a:lnTo>
                    <a:pt x="692873" y="231686"/>
                  </a:lnTo>
                  <a:lnTo>
                    <a:pt x="690308" y="236766"/>
                  </a:lnTo>
                  <a:lnTo>
                    <a:pt x="686714" y="244386"/>
                  </a:lnTo>
                  <a:lnTo>
                    <a:pt x="682345" y="250736"/>
                  </a:lnTo>
                  <a:lnTo>
                    <a:pt x="677468" y="255816"/>
                  </a:lnTo>
                  <a:lnTo>
                    <a:pt x="677748" y="253276"/>
                  </a:lnTo>
                  <a:lnTo>
                    <a:pt x="673379" y="258356"/>
                  </a:lnTo>
                  <a:lnTo>
                    <a:pt x="677887" y="262166"/>
                  </a:lnTo>
                  <a:lnTo>
                    <a:pt x="672693" y="264706"/>
                  </a:lnTo>
                  <a:lnTo>
                    <a:pt x="672960" y="264706"/>
                  </a:lnTo>
                  <a:lnTo>
                    <a:pt x="666800" y="272326"/>
                  </a:lnTo>
                  <a:lnTo>
                    <a:pt x="660920" y="280022"/>
                  </a:lnTo>
                  <a:lnTo>
                    <a:pt x="655078" y="287566"/>
                  </a:lnTo>
                  <a:lnTo>
                    <a:pt x="648716" y="292646"/>
                  </a:lnTo>
                  <a:lnTo>
                    <a:pt x="650519" y="296456"/>
                  </a:lnTo>
                  <a:lnTo>
                    <a:pt x="639775" y="301536"/>
                  </a:lnTo>
                  <a:lnTo>
                    <a:pt x="643343" y="305346"/>
                  </a:lnTo>
                  <a:lnTo>
                    <a:pt x="636917" y="310426"/>
                  </a:lnTo>
                  <a:lnTo>
                    <a:pt x="637451" y="307886"/>
                  </a:lnTo>
                  <a:lnTo>
                    <a:pt x="629881" y="315506"/>
                  </a:lnTo>
                  <a:lnTo>
                    <a:pt x="628027" y="318046"/>
                  </a:lnTo>
                  <a:lnTo>
                    <a:pt x="629932" y="320586"/>
                  </a:lnTo>
                  <a:lnTo>
                    <a:pt x="628319" y="324396"/>
                  </a:lnTo>
                  <a:lnTo>
                    <a:pt x="626135" y="321856"/>
                  </a:lnTo>
                  <a:lnTo>
                    <a:pt x="626021" y="323126"/>
                  </a:lnTo>
                  <a:lnTo>
                    <a:pt x="625919" y="324396"/>
                  </a:lnTo>
                  <a:lnTo>
                    <a:pt x="625805" y="325666"/>
                  </a:lnTo>
                  <a:lnTo>
                    <a:pt x="625690" y="326936"/>
                  </a:lnTo>
                  <a:lnTo>
                    <a:pt x="625576" y="328206"/>
                  </a:lnTo>
                  <a:lnTo>
                    <a:pt x="621550" y="328206"/>
                  </a:lnTo>
                  <a:lnTo>
                    <a:pt x="620166" y="330746"/>
                  </a:lnTo>
                  <a:lnTo>
                    <a:pt x="621068" y="329476"/>
                  </a:lnTo>
                  <a:lnTo>
                    <a:pt x="623252" y="329476"/>
                  </a:lnTo>
                  <a:lnTo>
                    <a:pt x="621207" y="334556"/>
                  </a:lnTo>
                  <a:lnTo>
                    <a:pt x="614438" y="338366"/>
                  </a:lnTo>
                  <a:lnTo>
                    <a:pt x="613283" y="338366"/>
                  </a:lnTo>
                  <a:lnTo>
                    <a:pt x="607961" y="348526"/>
                  </a:lnTo>
                  <a:lnTo>
                    <a:pt x="607580" y="348526"/>
                  </a:lnTo>
                  <a:lnTo>
                    <a:pt x="606933" y="351066"/>
                  </a:lnTo>
                  <a:lnTo>
                    <a:pt x="605637" y="343446"/>
                  </a:lnTo>
                  <a:lnTo>
                    <a:pt x="604139" y="349796"/>
                  </a:lnTo>
                  <a:lnTo>
                    <a:pt x="605091" y="349796"/>
                  </a:lnTo>
                  <a:lnTo>
                    <a:pt x="605155" y="351066"/>
                  </a:lnTo>
                  <a:lnTo>
                    <a:pt x="605510" y="352336"/>
                  </a:lnTo>
                  <a:lnTo>
                    <a:pt x="602488" y="353606"/>
                  </a:lnTo>
                  <a:lnTo>
                    <a:pt x="598525" y="358686"/>
                  </a:lnTo>
                  <a:lnTo>
                    <a:pt x="596138" y="362496"/>
                  </a:lnTo>
                  <a:lnTo>
                    <a:pt x="595236" y="361226"/>
                  </a:lnTo>
                  <a:lnTo>
                    <a:pt x="591134" y="366306"/>
                  </a:lnTo>
                  <a:lnTo>
                    <a:pt x="587171" y="372656"/>
                  </a:lnTo>
                  <a:lnTo>
                    <a:pt x="583145" y="379006"/>
                  </a:lnTo>
                  <a:lnTo>
                    <a:pt x="578866" y="385356"/>
                  </a:lnTo>
                  <a:lnTo>
                    <a:pt x="581672" y="382816"/>
                  </a:lnTo>
                  <a:lnTo>
                    <a:pt x="583730" y="385356"/>
                  </a:lnTo>
                  <a:lnTo>
                    <a:pt x="582383" y="387629"/>
                  </a:lnTo>
                  <a:lnTo>
                    <a:pt x="603821" y="387629"/>
                  </a:lnTo>
                  <a:lnTo>
                    <a:pt x="605637" y="385356"/>
                  </a:lnTo>
                  <a:lnTo>
                    <a:pt x="608164" y="382816"/>
                  </a:lnTo>
                  <a:lnTo>
                    <a:pt x="610692" y="380276"/>
                  </a:lnTo>
                  <a:lnTo>
                    <a:pt x="611949" y="379006"/>
                  </a:lnTo>
                  <a:lnTo>
                    <a:pt x="610374" y="380276"/>
                  </a:lnTo>
                  <a:lnTo>
                    <a:pt x="609752" y="376466"/>
                  </a:lnTo>
                  <a:lnTo>
                    <a:pt x="610641" y="375196"/>
                  </a:lnTo>
                  <a:lnTo>
                    <a:pt x="612825" y="373926"/>
                  </a:lnTo>
                  <a:lnTo>
                    <a:pt x="612876" y="367576"/>
                  </a:lnTo>
                  <a:lnTo>
                    <a:pt x="615416" y="370116"/>
                  </a:lnTo>
                  <a:lnTo>
                    <a:pt x="614807" y="370116"/>
                  </a:lnTo>
                  <a:lnTo>
                    <a:pt x="618718" y="371386"/>
                  </a:lnTo>
                  <a:lnTo>
                    <a:pt x="620598" y="367576"/>
                  </a:lnTo>
                  <a:lnTo>
                    <a:pt x="621220" y="366306"/>
                  </a:lnTo>
                  <a:lnTo>
                    <a:pt x="623824" y="362496"/>
                  </a:lnTo>
                  <a:lnTo>
                    <a:pt x="620598" y="359956"/>
                  </a:lnTo>
                  <a:lnTo>
                    <a:pt x="628142" y="353606"/>
                  </a:lnTo>
                  <a:lnTo>
                    <a:pt x="629754" y="351066"/>
                  </a:lnTo>
                  <a:lnTo>
                    <a:pt x="633780" y="344716"/>
                  </a:lnTo>
                  <a:lnTo>
                    <a:pt x="638644" y="337248"/>
                  </a:lnTo>
                  <a:lnTo>
                    <a:pt x="638746" y="337096"/>
                  </a:lnTo>
                  <a:lnTo>
                    <a:pt x="644296" y="333286"/>
                  </a:lnTo>
                  <a:lnTo>
                    <a:pt x="644982" y="330746"/>
                  </a:lnTo>
                  <a:lnTo>
                    <a:pt x="645972" y="329476"/>
                  </a:lnTo>
                  <a:lnTo>
                    <a:pt x="646963" y="328206"/>
                  </a:lnTo>
                  <a:lnTo>
                    <a:pt x="647623" y="324396"/>
                  </a:lnTo>
                  <a:lnTo>
                    <a:pt x="649503" y="326936"/>
                  </a:lnTo>
                  <a:lnTo>
                    <a:pt x="656856" y="318046"/>
                  </a:lnTo>
                  <a:lnTo>
                    <a:pt x="661847" y="310426"/>
                  </a:lnTo>
                  <a:lnTo>
                    <a:pt x="662127" y="312966"/>
                  </a:lnTo>
                  <a:lnTo>
                    <a:pt x="665327" y="309156"/>
                  </a:lnTo>
                  <a:lnTo>
                    <a:pt x="660387" y="302806"/>
                  </a:lnTo>
                  <a:lnTo>
                    <a:pt x="663117" y="298996"/>
                  </a:lnTo>
                  <a:lnTo>
                    <a:pt x="666877" y="300266"/>
                  </a:lnTo>
                  <a:lnTo>
                    <a:pt x="667969" y="298996"/>
                  </a:lnTo>
                  <a:lnTo>
                    <a:pt x="671245" y="295186"/>
                  </a:lnTo>
                  <a:lnTo>
                    <a:pt x="675868" y="290106"/>
                  </a:lnTo>
                  <a:lnTo>
                    <a:pt x="679983" y="285026"/>
                  </a:lnTo>
                  <a:lnTo>
                    <a:pt x="682866" y="278676"/>
                  </a:lnTo>
                  <a:lnTo>
                    <a:pt x="683945" y="280022"/>
                  </a:lnTo>
                  <a:lnTo>
                    <a:pt x="684860" y="278676"/>
                  </a:lnTo>
                  <a:lnTo>
                    <a:pt x="685736" y="277406"/>
                  </a:lnTo>
                  <a:lnTo>
                    <a:pt x="694880" y="269786"/>
                  </a:lnTo>
                  <a:lnTo>
                    <a:pt x="692937" y="268782"/>
                  </a:lnTo>
                  <a:lnTo>
                    <a:pt x="693407" y="267246"/>
                  </a:lnTo>
                  <a:lnTo>
                    <a:pt x="695756" y="259626"/>
                  </a:lnTo>
                  <a:lnTo>
                    <a:pt x="697496" y="255816"/>
                  </a:lnTo>
                  <a:lnTo>
                    <a:pt x="698982" y="257086"/>
                  </a:lnTo>
                  <a:lnTo>
                    <a:pt x="698969" y="252006"/>
                  </a:lnTo>
                  <a:lnTo>
                    <a:pt x="698373" y="252006"/>
                  </a:lnTo>
                  <a:lnTo>
                    <a:pt x="701116" y="246926"/>
                  </a:lnTo>
                  <a:lnTo>
                    <a:pt x="702170" y="245656"/>
                  </a:lnTo>
                  <a:lnTo>
                    <a:pt x="703199" y="246761"/>
                  </a:lnTo>
                  <a:lnTo>
                    <a:pt x="704265" y="245656"/>
                  </a:lnTo>
                  <a:lnTo>
                    <a:pt x="705497" y="244386"/>
                  </a:lnTo>
                  <a:lnTo>
                    <a:pt x="702081" y="243116"/>
                  </a:lnTo>
                  <a:lnTo>
                    <a:pt x="706374" y="240576"/>
                  </a:lnTo>
                  <a:lnTo>
                    <a:pt x="706374" y="243116"/>
                  </a:lnTo>
                  <a:lnTo>
                    <a:pt x="708329" y="240576"/>
                  </a:lnTo>
                  <a:lnTo>
                    <a:pt x="709307" y="239306"/>
                  </a:lnTo>
                  <a:lnTo>
                    <a:pt x="708418" y="239306"/>
                  </a:lnTo>
                  <a:lnTo>
                    <a:pt x="708520" y="235496"/>
                  </a:lnTo>
                  <a:lnTo>
                    <a:pt x="709498" y="232956"/>
                  </a:lnTo>
                  <a:lnTo>
                    <a:pt x="714273" y="229146"/>
                  </a:lnTo>
                  <a:lnTo>
                    <a:pt x="716419" y="229146"/>
                  </a:lnTo>
                  <a:lnTo>
                    <a:pt x="715746" y="227876"/>
                  </a:lnTo>
                  <a:lnTo>
                    <a:pt x="715835" y="225336"/>
                  </a:lnTo>
                  <a:lnTo>
                    <a:pt x="717969" y="222796"/>
                  </a:lnTo>
                  <a:lnTo>
                    <a:pt x="718845" y="224066"/>
                  </a:lnTo>
                  <a:lnTo>
                    <a:pt x="718667" y="224066"/>
                  </a:lnTo>
                  <a:lnTo>
                    <a:pt x="718566" y="225336"/>
                  </a:lnTo>
                  <a:lnTo>
                    <a:pt x="721537" y="222796"/>
                  </a:lnTo>
                  <a:lnTo>
                    <a:pt x="723976" y="220713"/>
                  </a:lnTo>
                  <a:lnTo>
                    <a:pt x="725106" y="221526"/>
                  </a:lnTo>
                  <a:lnTo>
                    <a:pt x="728395" y="217716"/>
                  </a:lnTo>
                  <a:lnTo>
                    <a:pt x="728459" y="222796"/>
                  </a:lnTo>
                  <a:lnTo>
                    <a:pt x="729526" y="217716"/>
                  </a:lnTo>
                  <a:lnTo>
                    <a:pt x="730504" y="211366"/>
                  </a:lnTo>
                  <a:lnTo>
                    <a:pt x="730631" y="210578"/>
                  </a:lnTo>
                  <a:lnTo>
                    <a:pt x="730707" y="210096"/>
                  </a:lnTo>
                  <a:lnTo>
                    <a:pt x="734441" y="207556"/>
                  </a:lnTo>
                  <a:lnTo>
                    <a:pt x="735342" y="207556"/>
                  </a:lnTo>
                  <a:lnTo>
                    <a:pt x="736193" y="206286"/>
                  </a:lnTo>
                  <a:lnTo>
                    <a:pt x="736625" y="206286"/>
                  </a:lnTo>
                  <a:lnTo>
                    <a:pt x="736892" y="205016"/>
                  </a:lnTo>
                  <a:lnTo>
                    <a:pt x="738111" y="203746"/>
                  </a:lnTo>
                  <a:lnTo>
                    <a:pt x="738911" y="202476"/>
                  </a:lnTo>
                  <a:lnTo>
                    <a:pt x="741641" y="202476"/>
                  </a:lnTo>
                  <a:lnTo>
                    <a:pt x="742238" y="201206"/>
                  </a:lnTo>
                  <a:lnTo>
                    <a:pt x="743432" y="198666"/>
                  </a:lnTo>
                  <a:lnTo>
                    <a:pt x="744029" y="197396"/>
                  </a:lnTo>
                  <a:lnTo>
                    <a:pt x="745591" y="196126"/>
                  </a:lnTo>
                  <a:lnTo>
                    <a:pt x="743534" y="194856"/>
                  </a:lnTo>
                  <a:lnTo>
                    <a:pt x="745782" y="192316"/>
                  </a:lnTo>
                  <a:lnTo>
                    <a:pt x="742315" y="193586"/>
                  </a:lnTo>
                  <a:lnTo>
                    <a:pt x="742188" y="193763"/>
                  </a:lnTo>
                  <a:lnTo>
                    <a:pt x="742188" y="199936"/>
                  </a:lnTo>
                  <a:lnTo>
                    <a:pt x="741464" y="201206"/>
                  </a:lnTo>
                  <a:lnTo>
                    <a:pt x="740651" y="201206"/>
                  </a:lnTo>
                  <a:lnTo>
                    <a:pt x="741133" y="199936"/>
                  </a:lnTo>
                  <a:lnTo>
                    <a:pt x="741641" y="198666"/>
                  </a:lnTo>
                  <a:lnTo>
                    <a:pt x="742111" y="198666"/>
                  </a:lnTo>
                  <a:lnTo>
                    <a:pt x="742188" y="199936"/>
                  </a:lnTo>
                  <a:lnTo>
                    <a:pt x="742188" y="193763"/>
                  </a:lnTo>
                  <a:lnTo>
                    <a:pt x="741413" y="194830"/>
                  </a:lnTo>
                  <a:lnTo>
                    <a:pt x="741514" y="194602"/>
                  </a:lnTo>
                  <a:lnTo>
                    <a:pt x="741502" y="194437"/>
                  </a:lnTo>
                  <a:lnTo>
                    <a:pt x="741667" y="194170"/>
                  </a:lnTo>
                  <a:lnTo>
                    <a:pt x="741299" y="194310"/>
                  </a:lnTo>
                  <a:lnTo>
                    <a:pt x="740968" y="194475"/>
                  </a:lnTo>
                  <a:lnTo>
                    <a:pt x="740651" y="194652"/>
                  </a:lnTo>
                  <a:lnTo>
                    <a:pt x="740740" y="194957"/>
                  </a:lnTo>
                  <a:lnTo>
                    <a:pt x="740829" y="195287"/>
                  </a:lnTo>
                  <a:lnTo>
                    <a:pt x="740905" y="195567"/>
                  </a:lnTo>
                  <a:lnTo>
                    <a:pt x="741070" y="195313"/>
                  </a:lnTo>
                  <a:lnTo>
                    <a:pt x="741400" y="194856"/>
                  </a:lnTo>
                  <a:lnTo>
                    <a:pt x="741235" y="196126"/>
                  </a:lnTo>
                  <a:lnTo>
                    <a:pt x="740930" y="196126"/>
                  </a:lnTo>
                  <a:lnTo>
                    <a:pt x="739965" y="197396"/>
                  </a:lnTo>
                  <a:lnTo>
                    <a:pt x="737349" y="201206"/>
                  </a:lnTo>
                  <a:lnTo>
                    <a:pt x="737438" y="199936"/>
                  </a:lnTo>
                  <a:lnTo>
                    <a:pt x="737527" y="198666"/>
                  </a:lnTo>
                  <a:lnTo>
                    <a:pt x="737730" y="197396"/>
                  </a:lnTo>
                  <a:lnTo>
                    <a:pt x="737933" y="196126"/>
                  </a:lnTo>
                  <a:lnTo>
                    <a:pt x="740651" y="194856"/>
                  </a:lnTo>
                  <a:lnTo>
                    <a:pt x="740168" y="193586"/>
                  </a:lnTo>
                  <a:lnTo>
                    <a:pt x="739787" y="191401"/>
                  </a:lnTo>
                  <a:lnTo>
                    <a:pt x="739724" y="191046"/>
                  </a:lnTo>
                  <a:lnTo>
                    <a:pt x="739597" y="189776"/>
                  </a:lnTo>
                  <a:lnTo>
                    <a:pt x="744334" y="189776"/>
                  </a:lnTo>
                  <a:lnTo>
                    <a:pt x="749706" y="184696"/>
                  </a:lnTo>
                  <a:lnTo>
                    <a:pt x="751928" y="185966"/>
                  </a:lnTo>
                  <a:lnTo>
                    <a:pt x="752500" y="184696"/>
                  </a:lnTo>
                  <a:lnTo>
                    <a:pt x="755370" y="178346"/>
                  </a:lnTo>
                  <a:lnTo>
                    <a:pt x="757542" y="175818"/>
                  </a:lnTo>
                  <a:lnTo>
                    <a:pt x="761898" y="170726"/>
                  </a:lnTo>
                  <a:lnTo>
                    <a:pt x="761784" y="169849"/>
                  </a:lnTo>
                  <a:lnTo>
                    <a:pt x="761746" y="169456"/>
                  </a:lnTo>
                  <a:lnTo>
                    <a:pt x="761580" y="168186"/>
                  </a:lnTo>
                  <a:lnTo>
                    <a:pt x="761263" y="165646"/>
                  </a:lnTo>
                  <a:lnTo>
                    <a:pt x="761199" y="164071"/>
                  </a:lnTo>
                  <a:lnTo>
                    <a:pt x="761936" y="161836"/>
                  </a:lnTo>
                  <a:lnTo>
                    <a:pt x="763625" y="163106"/>
                  </a:lnTo>
                  <a:lnTo>
                    <a:pt x="764590" y="163106"/>
                  </a:lnTo>
                  <a:lnTo>
                    <a:pt x="765136" y="161836"/>
                  </a:lnTo>
                  <a:lnTo>
                    <a:pt x="769632" y="156756"/>
                  </a:lnTo>
                  <a:lnTo>
                    <a:pt x="770763" y="155486"/>
                  </a:lnTo>
                  <a:lnTo>
                    <a:pt x="770432" y="155054"/>
                  </a:lnTo>
                  <a:lnTo>
                    <a:pt x="773391" y="150406"/>
                  </a:lnTo>
                  <a:lnTo>
                    <a:pt x="773569" y="151676"/>
                  </a:lnTo>
                  <a:lnTo>
                    <a:pt x="774725" y="150406"/>
                  </a:lnTo>
                  <a:lnTo>
                    <a:pt x="775868" y="149136"/>
                  </a:lnTo>
                  <a:lnTo>
                    <a:pt x="779297" y="145326"/>
                  </a:lnTo>
                  <a:lnTo>
                    <a:pt x="780440" y="144056"/>
                  </a:lnTo>
                  <a:lnTo>
                    <a:pt x="781507" y="141516"/>
                  </a:lnTo>
                  <a:lnTo>
                    <a:pt x="784161" y="135166"/>
                  </a:lnTo>
                  <a:lnTo>
                    <a:pt x="788263" y="126276"/>
                  </a:lnTo>
                  <a:lnTo>
                    <a:pt x="794880" y="120015"/>
                  </a:lnTo>
                  <a:lnTo>
                    <a:pt x="796315" y="118656"/>
                  </a:lnTo>
                  <a:lnTo>
                    <a:pt x="794829" y="119938"/>
                  </a:lnTo>
                  <a:lnTo>
                    <a:pt x="794270" y="118656"/>
                  </a:lnTo>
                  <a:lnTo>
                    <a:pt x="799985" y="112306"/>
                  </a:lnTo>
                  <a:close/>
                </a:path>
                <a:path w="875030" h="521335">
                  <a:moveTo>
                    <a:pt x="817384" y="14300"/>
                  </a:moveTo>
                  <a:lnTo>
                    <a:pt x="815428" y="12827"/>
                  </a:lnTo>
                  <a:lnTo>
                    <a:pt x="813689" y="14300"/>
                  </a:lnTo>
                  <a:lnTo>
                    <a:pt x="817384" y="14300"/>
                  </a:lnTo>
                  <a:close/>
                </a:path>
                <a:path w="875030" h="521335">
                  <a:moveTo>
                    <a:pt x="819277" y="15735"/>
                  </a:moveTo>
                  <a:lnTo>
                    <a:pt x="817651" y="14503"/>
                  </a:lnTo>
                  <a:lnTo>
                    <a:pt x="815530" y="14503"/>
                  </a:lnTo>
                  <a:lnTo>
                    <a:pt x="817587" y="15735"/>
                  </a:lnTo>
                  <a:lnTo>
                    <a:pt x="819277" y="15735"/>
                  </a:lnTo>
                  <a:close/>
                </a:path>
                <a:path w="875030" h="521335">
                  <a:moveTo>
                    <a:pt x="820381" y="15735"/>
                  </a:moveTo>
                  <a:lnTo>
                    <a:pt x="819277" y="15735"/>
                  </a:lnTo>
                  <a:lnTo>
                    <a:pt x="819505" y="15913"/>
                  </a:lnTo>
                  <a:lnTo>
                    <a:pt x="817892" y="15913"/>
                  </a:lnTo>
                  <a:lnTo>
                    <a:pt x="818311" y="16167"/>
                  </a:lnTo>
                  <a:lnTo>
                    <a:pt x="819505" y="15925"/>
                  </a:lnTo>
                  <a:lnTo>
                    <a:pt x="819924" y="16217"/>
                  </a:lnTo>
                  <a:lnTo>
                    <a:pt x="820381" y="15735"/>
                  </a:lnTo>
                  <a:close/>
                </a:path>
                <a:path w="875030" h="521335">
                  <a:moveTo>
                    <a:pt x="821131" y="14922"/>
                  </a:moveTo>
                  <a:lnTo>
                    <a:pt x="820381" y="15735"/>
                  </a:lnTo>
                  <a:lnTo>
                    <a:pt x="820851" y="15735"/>
                  </a:lnTo>
                  <a:lnTo>
                    <a:pt x="821131" y="14922"/>
                  </a:lnTo>
                  <a:close/>
                </a:path>
                <a:path w="875030" h="521335">
                  <a:moveTo>
                    <a:pt x="821423" y="14058"/>
                  </a:moveTo>
                  <a:lnTo>
                    <a:pt x="821131" y="14922"/>
                  </a:lnTo>
                  <a:lnTo>
                    <a:pt x="821296" y="14744"/>
                  </a:lnTo>
                  <a:lnTo>
                    <a:pt x="821397" y="14465"/>
                  </a:lnTo>
                  <a:lnTo>
                    <a:pt x="821423" y="14058"/>
                  </a:lnTo>
                  <a:close/>
                </a:path>
                <a:path w="875030" h="521335">
                  <a:moveTo>
                    <a:pt x="829970" y="13804"/>
                  </a:moveTo>
                  <a:lnTo>
                    <a:pt x="829729" y="13589"/>
                  </a:lnTo>
                  <a:lnTo>
                    <a:pt x="829513" y="14198"/>
                  </a:lnTo>
                  <a:lnTo>
                    <a:pt x="829208" y="14503"/>
                  </a:lnTo>
                  <a:lnTo>
                    <a:pt x="828675" y="14630"/>
                  </a:lnTo>
                  <a:lnTo>
                    <a:pt x="829081" y="14605"/>
                  </a:lnTo>
                  <a:lnTo>
                    <a:pt x="829475" y="14554"/>
                  </a:lnTo>
                  <a:lnTo>
                    <a:pt x="829856" y="14503"/>
                  </a:lnTo>
                  <a:lnTo>
                    <a:pt x="829957" y="14147"/>
                  </a:lnTo>
                  <a:lnTo>
                    <a:pt x="829970" y="13804"/>
                  </a:lnTo>
                  <a:close/>
                </a:path>
                <a:path w="875030" h="521335">
                  <a:moveTo>
                    <a:pt x="831596" y="13373"/>
                  </a:moveTo>
                  <a:lnTo>
                    <a:pt x="830707" y="11049"/>
                  </a:lnTo>
                  <a:lnTo>
                    <a:pt x="829297" y="10706"/>
                  </a:lnTo>
                  <a:lnTo>
                    <a:pt x="831456" y="8166"/>
                  </a:lnTo>
                  <a:lnTo>
                    <a:pt x="826147" y="10706"/>
                  </a:lnTo>
                  <a:lnTo>
                    <a:pt x="825030" y="9436"/>
                  </a:lnTo>
                  <a:lnTo>
                    <a:pt x="824255" y="8166"/>
                  </a:lnTo>
                  <a:lnTo>
                    <a:pt x="826643" y="6985"/>
                  </a:lnTo>
                  <a:lnTo>
                    <a:pt x="827049" y="6985"/>
                  </a:lnTo>
                  <a:lnTo>
                    <a:pt x="823556" y="5778"/>
                  </a:lnTo>
                  <a:lnTo>
                    <a:pt x="823125" y="5778"/>
                  </a:lnTo>
                  <a:lnTo>
                    <a:pt x="823480" y="7848"/>
                  </a:lnTo>
                  <a:lnTo>
                    <a:pt x="823531" y="8166"/>
                  </a:lnTo>
                  <a:lnTo>
                    <a:pt x="820559" y="6985"/>
                  </a:lnTo>
                  <a:lnTo>
                    <a:pt x="820369" y="6985"/>
                  </a:lnTo>
                  <a:lnTo>
                    <a:pt x="820229" y="6451"/>
                  </a:lnTo>
                  <a:lnTo>
                    <a:pt x="820115" y="6057"/>
                  </a:lnTo>
                  <a:lnTo>
                    <a:pt x="820039" y="5778"/>
                  </a:lnTo>
                  <a:lnTo>
                    <a:pt x="816851" y="6908"/>
                  </a:lnTo>
                  <a:lnTo>
                    <a:pt x="817486" y="5778"/>
                  </a:lnTo>
                  <a:lnTo>
                    <a:pt x="817740" y="5778"/>
                  </a:lnTo>
                  <a:lnTo>
                    <a:pt x="816343" y="4432"/>
                  </a:lnTo>
                  <a:lnTo>
                    <a:pt x="818845" y="4432"/>
                  </a:lnTo>
                  <a:lnTo>
                    <a:pt x="811999" y="3086"/>
                  </a:lnTo>
                  <a:lnTo>
                    <a:pt x="808012" y="8166"/>
                  </a:lnTo>
                  <a:lnTo>
                    <a:pt x="805611" y="4432"/>
                  </a:lnTo>
                  <a:lnTo>
                    <a:pt x="795985" y="5778"/>
                  </a:lnTo>
                  <a:lnTo>
                    <a:pt x="798106" y="5778"/>
                  </a:lnTo>
                  <a:lnTo>
                    <a:pt x="805776" y="6985"/>
                  </a:lnTo>
                  <a:lnTo>
                    <a:pt x="805091" y="6985"/>
                  </a:lnTo>
                  <a:lnTo>
                    <a:pt x="798474" y="10706"/>
                  </a:lnTo>
                  <a:lnTo>
                    <a:pt x="796658" y="8166"/>
                  </a:lnTo>
                  <a:lnTo>
                    <a:pt x="793978" y="4432"/>
                  </a:lnTo>
                  <a:lnTo>
                    <a:pt x="793432" y="5778"/>
                  </a:lnTo>
                  <a:lnTo>
                    <a:pt x="793051" y="6908"/>
                  </a:lnTo>
                  <a:lnTo>
                    <a:pt x="790625" y="5778"/>
                  </a:lnTo>
                  <a:lnTo>
                    <a:pt x="790206" y="5778"/>
                  </a:lnTo>
                  <a:lnTo>
                    <a:pt x="787120" y="6985"/>
                  </a:lnTo>
                  <a:lnTo>
                    <a:pt x="791083" y="6985"/>
                  </a:lnTo>
                  <a:lnTo>
                    <a:pt x="789203" y="8166"/>
                  </a:lnTo>
                  <a:lnTo>
                    <a:pt x="787120" y="6985"/>
                  </a:lnTo>
                  <a:lnTo>
                    <a:pt x="784999" y="5778"/>
                  </a:lnTo>
                  <a:lnTo>
                    <a:pt x="784402" y="5778"/>
                  </a:lnTo>
                  <a:lnTo>
                    <a:pt x="776859" y="9436"/>
                  </a:lnTo>
                  <a:lnTo>
                    <a:pt x="776617" y="8166"/>
                  </a:lnTo>
                  <a:lnTo>
                    <a:pt x="776554" y="7848"/>
                  </a:lnTo>
                  <a:lnTo>
                    <a:pt x="775360" y="8166"/>
                  </a:lnTo>
                  <a:lnTo>
                    <a:pt x="775042" y="6985"/>
                  </a:lnTo>
                  <a:lnTo>
                    <a:pt x="776376" y="6985"/>
                  </a:lnTo>
                  <a:lnTo>
                    <a:pt x="775868" y="4432"/>
                  </a:lnTo>
                  <a:lnTo>
                    <a:pt x="774954" y="5778"/>
                  </a:lnTo>
                  <a:lnTo>
                    <a:pt x="774890" y="6451"/>
                  </a:lnTo>
                  <a:lnTo>
                    <a:pt x="774788" y="6057"/>
                  </a:lnTo>
                  <a:lnTo>
                    <a:pt x="773988" y="3086"/>
                  </a:lnTo>
                  <a:lnTo>
                    <a:pt x="769835" y="8166"/>
                  </a:lnTo>
                  <a:lnTo>
                    <a:pt x="766025" y="6985"/>
                  </a:lnTo>
                  <a:lnTo>
                    <a:pt x="765708" y="6985"/>
                  </a:lnTo>
                  <a:lnTo>
                    <a:pt x="766965" y="4432"/>
                  </a:lnTo>
                  <a:lnTo>
                    <a:pt x="767219" y="4432"/>
                  </a:lnTo>
                  <a:lnTo>
                    <a:pt x="770877" y="5638"/>
                  </a:lnTo>
                  <a:lnTo>
                    <a:pt x="768946" y="4432"/>
                  </a:lnTo>
                  <a:lnTo>
                    <a:pt x="766787" y="3086"/>
                  </a:lnTo>
                  <a:lnTo>
                    <a:pt x="764311" y="6908"/>
                  </a:lnTo>
                  <a:lnTo>
                    <a:pt x="758825" y="3086"/>
                  </a:lnTo>
                  <a:lnTo>
                    <a:pt x="755370" y="3086"/>
                  </a:lnTo>
                  <a:lnTo>
                    <a:pt x="755319" y="4432"/>
                  </a:lnTo>
                  <a:lnTo>
                    <a:pt x="755218" y="6908"/>
                  </a:lnTo>
                  <a:lnTo>
                    <a:pt x="752005" y="5778"/>
                  </a:lnTo>
                  <a:lnTo>
                    <a:pt x="748093" y="4432"/>
                  </a:lnTo>
                  <a:lnTo>
                    <a:pt x="747572" y="4432"/>
                  </a:lnTo>
                  <a:lnTo>
                    <a:pt x="742086" y="5626"/>
                  </a:lnTo>
                  <a:lnTo>
                    <a:pt x="742442" y="4432"/>
                  </a:lnTo>
                  <a:lnTo>
                    <a:pt x="731507" y="4432"/>
                  </a:lnTo>
                  <a:lnTo>
                    <a:pt x="725830" y="3086"/>
                  </a:lnTo>
                  <a:lnTo>
                    <a:pt x="725995" y="1816"/>
                  </a:lnTo>
                  <a:lnTo>
                    <a:pt x="724941" y="5626"/>
                  </a:lnTo>
                  <a:lnTo>
                    <a:pt x="719709" y="4432"/>
                  </a:lnTo>
                  <a:lnTo>
                    <a:pt x="719175" y="4432"/>
                  </a:lnTo>
                  <a:lnTo>
                    <a:pt x="715340" y="5626"/>
                  </a:lnTo>
                  <a:lnTo>
                    <a:pt x="715429" y="4432"/>
                  </a:lnTo>
                  <a:lnTo>
                    <a:pt x="710057" y="4432"/>
                  </a:lnTo>
                  <a:lnTo>
                    <a:pt x="701217" y="4432"/>
                  </a:lnTo>
                  <a:lnTo>
                    <a:pt x="700849" y="4368"/>
                  </a:lnTo>
                  <a:lnTo>
                    <a:pt x="700709" y="4432"/>
                  </a:lnTo>
                  <a:lnTo>
                    <a:pt x="694055" y="4432"/>
                  </a:lnTo>
                  <a:lnTo>
                    <a:pt x="699516" y="9436"/>
                  </a:lnTo>
                  <a:lnTo>
                    <a:pt x="692645" y="10706"/>
                  </a:lnTo>
                  <a:lnTo>
                    <a:pt x="692391" y="9436"/>
                  </a:lnTo>
                  <a:lnTo>
                    <a:pt x="692264" y="8166"/>
                  </a:lnTo>
                  <a:lnTo>
                    <a:pt x="692226" y="7848"/>
                  </a:lnTo>
                  <a:lnTo>
                    <a:pt x="691819" y="8166"/>
                  </a:lnTo>
                  <a:lnTo>
                    <a:pt x="690714" y="6985"/>
                  </a:lnTo>
                  <a:lnTo>
                    <a:pt x="691883" y="6985"/>
                  </a:lnTo>
                  <a:lnTo>
                    <a:pt x="691591" y="6451"/>
                  </a:lnTo>
                  <a:lnTo>
                    <a:pt x="690460" y="6985"/>
                  </a:lnTo>
                  <a:lnTo>
                    <a:pt x="689470" y="6985"/>
                  </a:lnTo>
                  <a:lnTo>
                    <a:pt x="689521" y="4432"/>
                  </a:lnTo>
                  <a:lnTo>
                    <a:pt x="687705" y="5638"/>
                  </a:lnTo>
                  <a:lnTo>
                    <a:pt x="688035" y="4432"/>
                  </a:lnTo>
                  <a:lnTo>
                    <a:pt x="688543" y="4432"/>
                  </a:lnTo>
                  <a:lnTo>
                    <a:pt x="685139" y="3086"/>
                  </a:lnTo>
                  <a:lnTo>
                    <a:pt x="684060" y="1816"/>
                  </a:lnTo>
                  <a:lnTo>
                    <a:pt x="684301" y="3086"/>
                  </a:lnTo>
                  <a:lnTo>
                    <a:pt x="684047" y="4432"/>
                  </a:lnTo>
                  <a:lnTo>
                    <a:pt x="676960" y="4432"/>
                  </a:lnTo>
                  <a:lnTo>
                    <a:pt x="678713" y="3086"/>
                  </a:lnTo>
                  <a:lnTo>
                    <a:pt x="680377" y="1816"/>
                  </a:lnTo>
                  <a:lnTo>
                    <a:pt x="677430" y="546"/>
                  </a:lnTo>
                  <a:lnTo>
                    <a:pt x="676198" y="1816"/>
                  </a:lnTo>
                  <a:lnTo>
                    <a:pt x="672973" y="546"/>
                  </a:lnTo>
                  <a:lnTo>
                    <a:pt x="672896" y="3086"/>
                  </a:lnTo>
                  <a:lnTo>
                    <a:pt x="671410" y="3086"/>
                  </a:lnTo>
                  <a:lnTo>
                    <a:pt x="671131" y="1816"/>
                  </a:lnTo>
                  <a:lnTo>
                    <a:pt x="670572" y="1816"/>
                  </a:lnTo>
                  <a:lnTo>
                    <a:pt x="667943" y="3086"/>
                  </a:lnTo>
                  <a:lnTo>
                    <a:pt x="658342" y="1816"/>
                  </a:lnTo>
                  <a:lnTo>
                    <a:pt x="661377" y="4432"/>
                  </a:lnTo>
                  <a:lnTo>
                    <a:pt x="661936" y="4432"/>
                  </a:lnTo>
                  <a:lnTo>
                    <a:pt x="661479" y="5778"/>
                  </a:lnTo>
                  <a:lnTo>
                    <a:pt x="645642" y="5778"/>
                  </a:lnTo>
                  <a:lnTo>
                    <a:pt x="643750" y="9436"/>
                  </a:lnTo>
                  <a:lnTo>
                    <a:pt x="642188" y="13754"/>
                  </a:lnTo>
                  <a:lnTo>
                    <a:pt x="641134" y="17056"/>
                  </a:lnTo>
                  <a:lnTo>
                    <a:pt x="640969" y="18326"/>
                  </a:lnTo>
                  <a:lnTo>
                    <a:pt x="640765" y="19596"/>
                  </a:lnTo>
                  <a:lnTo>
                    <a:pt x="639965" y="19596"/>
                  </a:lnTo>
                  <a:lnTo>
                    <a:pt x="639432" y="24676"/>
                  </a:lnTo>
                  <a:lnTo>
                    <a:pt x="637247" y="29756"/>
                  </a:lnTo>
                  <a:lnTo>
                    <a:pt x="637946" y="33566"/>
                  </a:lnTo>
                  <a:lnTo>
                    <a:pt x="637514" y="36106"/>
                  </a:lnTo>
                  <a:lnTo>
                    <a:pt x="635444" y="37376"/>
                  </a:lnTo>
                  <a:lnTo>
                    <a:pt x="634657" y="36106"/>
                  </a:lnTo>
                  <a:lnTo>
                    <a:pt x="634149" y="39916"/>
                  </a:lnTo>
                  <a:lnTo>
                    <a:pt x="634936" y="41186"/>
                  </a:lnTo>
                  <a:lnTo>
                    <a:pt x="633412" y="43789"/>
                  </a:lnTo>
                  <a:lnTo>
                    <a:pt x="642594" y="43789"/>
                  </a:lnTo>
                  <a:lnTo>
                    <a:pt x="643229" y="39916"/>
                  </a:lnTo>
                  <a:lnTo>
                    <a:pt x="643902" y="37376"/>
                  </a:lnTo>
                  <a:lnTo>
                    <a:pt x="644588" y="34836"/>
                  </a:lnTo>
                  <a:lnTo>
                    <a:pt x="644918" y="33566"/>
                  </a:lnTo>
                  <a:lnTo>
                    <a:pt x="644398" y="34836"/>
                  </a:lnTo>
                  <a:lnTo>
                    <a:pt x="640435" y="32296"/>
                  </a:lnTo>
                  <a:lnTo>
                    <a:pt x="648589" y="28486"/>
                  </a:lnTo>
                  <a:lnTo>
                    <a:pt x="648093" y="24676"/>
                  </a:lnTo>
                  <a:lnTo>
                    <a:pt x="649516" y="24676"/>
                  </a:lnTo>
                  <a:lnTo>
                    <a:pt x="649960" y="23406"/>
                  </a:lnTo>
                  <a:lnTo>
                    <a:pt x="651598" y="13754"/>
                  </a:lnTo>
                  <a:lnTo>
                    <a:pt x="651624" y="13373"/>
                  </a:lnTo>
                  <a:lnTo>
                    <a:pt x="652691" y="13373"/>
                  </a:lnTo>
                  <a:lnTo>
                    <a:pt x="654443" y="11976"/>
                  </a:lnTo>
                  <a:lnTo>
                    <a:pt x="656513" y="11976"/>
                  </a:lnTo>
                  <a:lnTo>
                    <a:pt x="656043" y="13373"/>
                  </a:lnTo>
                  <a:lnTo>
                    <a:pt x="659269" y="13373"/>
                  </a:lnTo>
                  <a:lnTo>
                    <a:pt x="661682" y="14516"/>
                  </a:lnTo>
                  <a:lnTo>
                    <a:pt x="668909" y="14516"/>
                  </a:lnTo>
                  <a:lnTo>
                    <a:pt x="670026" y="13373"/>
                  </a:lnTo>
                  <a:lnTo>
                    <a:pt x="672655" y="13373"/>
                  </a:lnTo>
                  <a:lnTo>
                    <a:pt x="671068" y="11976"/>
                  </a:lnTo>
                  <a:lnTo>
                    <a:pt x="680440" y="14516"/>
                  </a:lnTo>
                  <a:lnTo>
                    <a:pt x="698207" y="11976"/>
                  </a:lnTo>
                  <a:lnTo>
                    <a:pt x="707593" y="13373"/>
                  </a:lnTo>
                  <a:lnTo>
                    <a:pt x="705231" y="13373"/>
                  </a:lnTo>
                  <a:lnTo>
                    <a:pt x="703541" y="14516"/>
                  </a:lnTo>
                  <a:lnTo>
                    <a:pt x="704621" y="14516"/>
                  </a:lnTo>
                  <a:lnTo>
                    <a:pt x="713333" y="13373"/>
                  </a:lnTo>
                  <a:lnTo>
                    <a:pt x="714336" y="13373"/>
                  </a:lnTo>
                  <a:lnTo>
                    <a:pt x="713498" y="11976"/>
                  </a:lnTo>
                  <a:lnTo>
                    <a:pt x="713003" y="11976"/>
                  </a:lnTo>
                  <a:lnTo>
                    <a:pt x="710971" y="10706"/>
                  </a:lnTo>
                  <a:lnTo>
                    <a:pt x="712203" y="9436"/>
                  </a:lnTo>
                  <a:lnTo>
                    <a:pt x="714921" y="8166"/>
                  </a:lnTo>
                  <a:lnTo>
                    <a:pt x="717308" y="8166"/>
                  </a:lnTo>
                  <a:lnTo>
                    <a:pt x="712978" y="9436"/>
                  </a:lnTo>
                  <a:lnTo>
                    <a:pt x="717359" y="11976"/>
                  </a:lnTo>
                  <a:lnTo>
                    <a:pt x="719226" y="13258"/>
                  </a:lnTo>
                  <a:lnTo>
                    <a:pt x="718908" y="11976"/>
                  </a:lnTo>
                  <a:lnTo>
                    <a:pt x="719556" y="11976"/>
                  </a:lnTo>
                  <a:lnTo>
                    <a:pt x="719442" y="11049"/>
                  </a:lnTo>
                  <a:lnTo>
                    <a:pt x="719391" y="10706"/>
                  </a:lnTo>
                  <a:lnTo>
                    <a:pt x="724446" y="14516"/>
                  </a:lnTo>
                  <a:lnTo>
                    <a:pt x="722337" y="10706"/>
                  </a:lnTo>
                  <a:lnTo>
                    <a:pt x="720940" y="8166"/>
                  </a:lnTo>
                  <a:lnTo>
                    <a:pt x="720293" y="6985"/>
                  </a:lnTo>
                  <a:lnTo>
                    <a:pt x="720471" y="6985"/>
                  </a:lnTo>
                  <a:lnTo>
                    <a:pt x="727125" y="9436"/>
                  </a:lnTo>
                  <a:lnTo>
                    <a:pt x="726757" y="10706"/>
                  </a:lnTo>
                  <a:lnTo>
                    <a:pt x="729335" y="9436"/>
                  </a:lnTo>
                  <a:lnTo>
                    <a:pt x="731710" y="8166"/>
                  </a:lnTo>
                  <a:lnTo>
                    <a:pt x="734491" y="9436"/>
                  </a:lnTo>
                  <a:lnTo>
                    <a:pt x="737374" y="9436"/>
                  </a:lnTo>
                  <a:lnTo>
                    <a:pt x="738314" y="8166"/>
                  </a:lnTo>
                  <a:lnTo>
                    <a:pt x="739203" y="6985"/>
                  </a:lnTo>
                  <a:lnTo>
                    <a:pt x="739381" y="6985"/>
                  </a:lnTo>
                  <a:lnTo>
                    <a:pt x="742797" y="9436"/>
                  </a:lnTo>
                  <a:lnTo>
                    <a:pt x="741146" y="10706"/>
                  </a:lnTo>
                  <a:lnTo>
                    <a:pt x="737108" y="10706"/>
                  </a:lnTo>
                  <a:lnTo>
                    <a:pt x="741133" y="13373"/>
                  </a:lnTo>
                  <a:lnTo>
                    <a:pt x="744613" y="13373"/>
                  </a:lnTo>
                  <a:lnTo>
                    <a:pt x="749109" y="14236"/>
                  </a:lnTo>
                  <a:lnTo>
                    <a:pt x="753783" y="8166"/>
                  </a:lnTo>
                  <a:lnTo>
                    <a:pt x="758837" y="13258"/>
                  </a:lnTo>
                  <a:lnTo>
                    <a:pt x="765416" y="9436"/>
                  </a:lnTo>
                  <a:lnTo>
                    <a:pt x="759777" y="12801"/>
                  </a:lnTo>
                  <a:lnTo>
                    <a:pt x="758850" y="13271"/>
                  </a:lnTo>
                  <a:lnTo>
                    <a:pt x="764362" y="10706"/>
                  </a:lnTo>
                  <a:lnTo>
                    <a:pt x="763968" y="12801"/>
                  </a:lnTo>
                  <a:lnTo>
                    <a:pt x="763854" y="13373"/>
                  </a:lnTo>
                  <a:lnTo>
                    <a:pt x="764044" y="13373"/>
                  </a:lnTo>
                  <a:lnTo>
                    <a:pt x="765556" y="14516"/>
                  </a:lnTo>
                  <a:lnTo>
                    <a:pt x="767664" y="15557"/>
                  </a:lnTo>
                  <a:lnTo>
                    <a:pt x="770331" y="13373"/>
                  </a:lnTo>
                  <a:lnTo>
                    <a:pt x="770547" y="13373"/>
                  </a:lnTo>
                  <a:lnTo>
                    <a:pt x="772566" y="17056"/>
                  </a:lnTo>
                  <a:lnTo>
                    <a:pt x="776960" y="14516"/>
                  </a:lnTo>
                  <a:lnTo>
                    <a:pt x="777049" y="15113"/>
                  </a:lnTo>
                  <a:lnTo>
                    <a:pt x="777151" y="15786"/>
                  </a:lnTo>
                  <a:lnTo>
                    <a:pt x="778814" y="15113"/>
                  </a:lnTo>
                  <a:lnTo>
                    <a:pt x="778967" y="14516"/>
                  </a:lnTo>
                  <a:lnTo>
                    <a:pt x="783539" y="13373"/>
                  </a:lnTo>
                  <a:lnTo>
                    <a:pt x="784580" y="13373"/>
                  </a:lnTo>
                  <a:lnTo>
                    <a:pt x="789749" y="14516"/>
                  </a:lnTo>
                  <a:lnTo>
                    <a:pt x="795985" y="14516"/>
                  </a:lnTo>
                  <a:lnTo>
                    <a:pt x="801941" y="13373"/>
                  </a:lnTo>
                  <a:lnTo>
                    <a:pt x="810310" y="11976"/>
                  </a:lnTo>
                  <a:lnTo>
                    <a:pt x="811733" y="9436"/>
                  </a:lnTo>
                  <a:lnTo>
                    <a:pt x="818908" y="8166"/>
                  </a:lnTo>
                  <a:lnTo>
                    <a:pt x="821334" y="9436"/>
                  </a:lnTo>
                  <a:lnTo>
                    <a:pt x="816927" y="10706"/>
                  </a:lnTo>
                  <a:lnTo>
                    <a:pt x="820826" y="11976"/>
                  </a:lnTo>
                  <a:lnTo>
                    <a:pt x="823772" y="11976"/>
                  </a:lnTo>
                  <a:lnTo>
                    <a:pt x="827455" y="10706"/>
                  </a:lnTo>
                  <a:lnTo>
                    <a:pt x="826706" y="11976"/>
                  </a:lnTo>
                  <a:lnTo>
                    <a:pt x="828776" y="13373"/>
                  </a:lnTo>
                  <a:lnTo>
                    <a:pt x="831596" y="13373"/>
                  </a:lnTo>
                  <a:close/>
                </a:path>
                <a:path w="875030" h="521335">
                  <a:moveTo>
                    <a:pt x="834466" y="11976"/>
                  </a:moveTo>
                  <a:lnTo>
                    <a:pt x="830567" y="10706"/>
                  </a:lnTo>
                  <a:lnTo>
                    <a:pt x="830707" y="11049"/>
                  </a:lnTo>
                  <a:lnTo>
                    <a:pt x="834466" y="11976"/>
                  </a:lnTo>
                  <a:close/>
                </a:path>
                <a:path w="875030" h="521335">
                  <a:moveTo>
                    <a:pt x="844765" y="10706"/>
                  </a:moveTo>
                  <a:lnTo>
                    <a:pt x="842213" y="5778"/>
                  </a:lnTo>
                  <a:lnTo>
                    <a:pt x="841946" y="5778"/>
                  </a:lnTo>
                  <a:lnTo>
                    <a:pt x="834466" y="11976"/>
                  </a:lnTo>
                  <a:lnTo>
                    <a:pt x="833793" y="11976"/>
                  </a:lnTo>
                  <a:lnTo>
                    <a:pt x="833196" y="13754"/>
                  </a:lnTo>
                  <a:lnTo>
                    <a:pt x="833120" y="13970"/>
                  </a:lnTo>
                  <a:lnTo>
                    <a:pt x="833018" y="14287"/>
                  </a:lnTo>
                  <a:lnTo>
                    <a:pt x="832942" y="14516"/>
                  </a:lnTo>
                  <a:lnTo>
                    <a:pt x="834999" y="14516"/>
                  </a:lnTo>
                  <a:lnTo>
                    <a:pt x="838428" y="11976"/>
                  </a:lnTo>
                  <a:lnTo>
                    <a:pt x="842035" y="11976"/>
                  </a:lnTo>
                  <a:lnTo>
                    <a:pt x="843076" y="13373"/>
                  </a:lnTo>
                  <a:lnTo>
                    <a:pt x="842683" y="13373"/>
                  </a:lnTo>
                  <a:lnTo>
                    <a:pt x="839863" y="14516"/>
                  </a:lnTo>
                  <a:lnTo>
                    <a:pt x="842645" y="14516"/>
                  </a:lnTo>
                  <a:lnTo>
                    <a:pt x="843800" y="14287"/>
                  </a:lnTo>
                  <a:lnTo>
                    <a:pt x="842403" y="11976"/>
                  </a:lnTo>
                  <a:lnTo>
                    <a:pt x="842264" y="11049"/>
                  </a:lnTo>
                  <a:lnTo>
                    <a:pt x="842200" y="10706"/>
                  </a:lnTo>
                  <a:lnTo>
                    <a:pt x="844765" y="10706"/>
                  </a:lnTo>
                  <a:close/>
                </a:path>
                <a:path w="875030" h="521335">
                  <a:moveTo>
                    <a:pt x="845439" y="13970"/>
                  </a:moveTo>
                  <a:lnTo>
                    <a:pt x="843800" y="14287"/>
                  </a:lnTo>
                  <a:lnTo>
                    <a:pt x="843927" y="14516"/>
                  </a:lnTo>
                  <a:lnTo>
                    <a:pt x="845439" y="13970"/>
                  </a:lnTo>
                  <a:close/>
                </a:path>
                <a:path w="875030" h="521335">
                  <a:moveTo>
                    <a:pt x="847940" y="14884"/>
                  </a:moveTo>
                  <a:lnTo>
                    <a:pt x="846899" y="15163"/>
                  </a:lnTo>
                  <a:lnTo>
                    <a:pt x="847826" y="15265"/>
                  </a:lnTo>
                  <a:lnTo>
                    <a:pt x="847813" y="15100"/>
                  </a:lnTo>
                  <a:lnTo>
                    <a:pt x="847864" y="14973"/>
                  </a:lnTo>
                  <a:close/>
                </a:path>
                <a:path w="875030" h="521335">
                  <a:moveTo>
                    <a:pt x="848969" y="14592"/>
                  </a:moveTo>
                  <a:lnTo>
                    <a:pt x="848499" y="14592"/>
                  </a:lnTo>
                  <a:lnTo>
                    <a:pt x="848080" y="14617"/>
                  </a:lnTo>
                  <a:lnTo>
                    <a:pt x="847940" y="14884"/>
                  </a:lnTo>
                  <a:lnTo>
                    <a:pt x="848969" y="14592"/>
                  </a:lnTo>
                  <a:close/>
                </a:path>
                <a:path w="875030" h="521335">
                  <a:moveTo>
                    <a:pt x="850201" y="18326"/>
                  </a:moveTo>
                  <a:lnTo>
                    <a:pt x="847267" y="20866"/>
                  </a:lnTo>
                  <a:lnTo>
                    <a:pt x="847140" y="24676"/>
                  </a:lnTo>
                  <a:lnTo>
                    <a:pt x="850112" y="22136"/>
                  </a:lnTo>
                  <a:lnTo>
                    <a:pt x="849541" y="22136"/>
                  </a:lnTo>
                  <a:lnTo>
                    <a:pt x="850201" y="18326"/>
                  </a:lnTo>
                  <a:close/>
                </a:path>
                <a:path w="875030" h="521335">
                  <a:moveTo>
                    <a:pt x="850328" y="10706"/>
                  </a:moveTo>
                  <a:lnTo>
                    <a:pt x="849210" y="10706"/>
                  </a:lnTo>
                  <a:lnTo>
                    <a:pt x="848499" y="11976"/>
                  </a:lnTo>
                  <a:lnTo>
                    <a:pt x="847305" y="13373"/>
                  </a:lnTo>
                  <a:lnTo>
                    <a:pt x="847077" y="13373"/>
                  </a:lnTo>
                  <a:lnTo>
                    <a:pt x="845439" y="13970"/>
                  </a:lnTo>
                  <a:lnTo>
                    <a:pt x="848461" y="13373"/>
                  </a:lnTo>
                  <a:lnTo>
                    <a:pt x="849020" y="13373"/>
                  </a:lnTo>
                  <a:lnTo>
                    <a:pt x="850328" y="10706"/>
                  </a:lnTo>
                  <a:close/>
                </a:path>
                <a:path w="875030" h="521335">
                  <a:moveTo>
                    <a:pt x="851141" y="13982"/>
                  </a:moveTo>
                  <a:lnTo>
                    <a:pt x="848969" y="14592"/>
                  </a:lnTo>
                  <a:lnTo>
                    <a:pt x="849718" y="14592"/>
                  </a:lnTo>
                  <a:lnTo>
                    <a:pt x="850646" y="14681"/>
                  </a:lnTo>
                  <a:lnTo>
                    <a:pt x="851141" y="13982"/>
                  </a:lnTo>
                  <a:close/>
                </a:path>
                <a:path w="875030" h="521335">
                  <a:moveTo>
                    <a:pt x="851242" y="21170"/>
                  </a:moveTo>
                  <a:lnTo>
                    <a:pt x="850112" y="22136"/>
                  </a:lnTo>
                  <a:lnTo>
                    <a:pt x="851039" y="22136"/>
                  </a:lnTo>
                  <a:lnTo>
                    <a:pt x="851217" y="21729"/>
                  </a:lnTo>
                  <a:lnTo>
                    <a:pt x="851242" y="21170"/>
                  </a:lnTo>
                  <a:close/>
                </a:path>
                <a:path w="875030" h="521335">
                  <a:moveTo>
                    <a:pt x="857656" y="9436"/>
                  </a:moveTo>
                  <a:lnTo>
                    <a:pt x="854583" y="10706"/>
                  </a:lnTo>
                  <a:lnTo>
                    <a:pt x="854621" y="11049"/>
                  </a:lnTo>
                  <a:lnTo>
                    <a:pt x="854735" y="11976"/>
                  </a:lnTo>
                  <a:lnTo>
                    <a:pt x="854837" y="12801"/>
                  </a:lnTo>
                  <a:lnTo>
                    <a:pt x="854900" y="13373"/>
                  </a:lnTo>
                  <a:lnTo>
                    <a:pt x="855230" y="12801"/>
                  </a:lnTo>
                  <a:lnTo>
                    <a:pt x="857656" y="9436"/>
                  </a:lnTo>
                  <a:close/>
                </a:path>
                <a:path w="875030" h="521335">
                  <a:moveTo>
                    <a:pt x="860539" y="28486"/>
                  </a:moveTo>
                  <a:lnTo>
                    <a:pt x="845489" y="28486"/>
                  </a:lnTo>
                  <a:lnTo>
                    <a:pt x="844397" y="28486"/>
                  </a:lnTo>
                  <a:lnTo>
                    <a:pt x="843965" y="28486"/>
                  </a:lnTo>
                  <a:lnTo>
                    <a:pt x="840600" y="32296"/>
                  </a:lnTo>
                  <a:lnTo>
                    <a:pt x="841438" y="34836"/>
                  </a:lnTo>
                  <a:lnTo>
                    <a:pt x="837958" y="36106"/>
                  </a:lnTo>
                  <a:lnTo>
                    <a:pt x="836307" y="42037"/>
                  </a:lnTo>
                  <a:lnTo>
                    <a:pt x="836193" y="42456"/>
                  </a:lnTo>
                  <a:lnTo>
                    <a:pt x="833323" y="39916"/>
                  </a:lnTo>
                  <a:lnTo>
                    <a:pt x="833513" y="41186"/>
                  </a:lnTo>
                  <a:lnTo>
                    <a:pt x="832726" y="46266"/>
                  </a:lnTo>
                  <a:lnTo>
                    <a:pt x="831291" y="48806"/>
                  </a:lnTo>
                  <a:lnTo>
                    <a:pt x="829970" y="46266"/>
                  </a:lnTo>
                  <a:lnTo>
                    <a:pt x="824763" y="52616"/>
                  </a:lnTo>
                  <a:lnTo>
                    <a:pt x="822109" y="52616"/>
                  </a:lnTo>
                  <a:lnTo>
                    <a:pt x="823277" y="57696"/>
                  </a:lnTo>
                  <a:lnTo>
                    <a:pt x="815975" y="64046"/>
                  </a:lnTo>
                  <a:lnTo>
                    <a:pt x="814070" y="70396"/>
                  </a:lnTo>
                  <a:lnTo>
                    <a:pt x="813904" y="69126"/>
                  </a:lnTo>
                  <a:lnTo>
                    <a:pt x="814387" y="67856"/>
                  </a:lnTo>
                  <a:lnTo>
                    <a:pt x="812025" y="70396"/>
                  </a:lnTo>
                  <a:lnTo>
                    <a:pt x="810425" y="70396"/>
                  </a:lnTo>
                  <a:lnTo>
                    <a:pt x="808469" y="72936"/>
                  </a:lnTo>
                  <a:lnTo>
                    <a:pt x="810895" y="74206"/>
                  </a:lnTo>
                  <a:lnTo>
                    <a:pt x="808240" y="79286"/>
                  </a:lnTo>
                  <a:lnTo>
                    <a:pt x="808164" y="83096"/>
                  </a:lnTo>
                  <a:lnTo>
                    <a:pt x="802982" y="84366"/>
                  </a:lnTo>
                  <a:lnTo>
                    <a:pt x="806551" y="79286"/>
                  </a:lnTo>
                  <a:lnTo>
                    <a:pt x="803224" y="78016"/>
                  </a:lnTo>
                  <a:lnTo>
                    <a:pt x="805548" y="79286"/>
                  </a:lnTo>
                  <a:lnTo>
                    <a:pt x="800963" y="85636"/>
                  </a:lnTo>
                  <a:lnTo>
                    <a:pt x="803643" y="85636"/>
                  </a:lnTo>
                  <a:lnTo>
                    <a:pt x="800074" y="86906"/>
                  </a:lnTo>
                  <a:lnTo>
                    <a:pt x="801179" y="88176"/>
                  </a:lnTo>
                  <a:lnTo>
                    <a:pt x="797928" y="86906"/>
                  </a:lnTo>
                  <a:lnTo>
                    <a:pt x="800963" y="90716"/>
                  </a:lnTo>
                  <a:lnTo>
                    <a:pt x="796671" y="90716"/>
                  </a:lnTo>
                  <a:lnTo>
                    <a:pt x="797115" y="94526"/>
                  </a:lnTo>
                  <a:lnTo>
                    <a:pt x="792607" y="97066"/>
                  </a:lnTo>
                  <a:lnTo>
                    <a:pt x="793216" y="91986"/>
                  </a:lnTo>
                  <a:lnTo>
                    <a:pt x="791121" y="97066"/>
                  </a:lnTo>
                  <a:lnTo>
                    <a:pt x="788606" y="98336"/>
                  </a:lnTo>
                  <a:lnTo>
                    <a:pt x="791184" y="98336"/>
                  </a:lnTo>
                  <a:lnTo>
                    <a:pt x="791972" y="99606"/>
                  </a:lnTo>
                  <a:lnTo>
                    <a:pt x="788898" y="105956"/>
                  </a:lnTo>
                  <a:lnTo>
                    <a:pt x="788339" y="100876"/>
                  </a:lnTo>
                  <a:lnTo>
                    <a:pt x="785736" y="102146"/>
                  </a:lnTo>
                  <a:lnTo>
                    <a:pt x="784047" y="105956"/>
                  </a:lnTo>
                  <a:lnTo>
                    <a:pt x="784567" y="109766"/>
                  </a:lnTo>
                  <a:lnTo>
                    <a:pt x="783628" y="111036"/>
                  </a:lnTo>
                  <a:lnTo>
                    <a:pt x="801116" y="111036"/>
                  </a:lnTo>
                  <a:lnTo>
                    <a:pt x="803402" y="108496"/>
                  </a:lnTo>
                  <a:lnTo>
                    <a:pt x="805014" y="105956"/>
                  </a:lnTo>
                  <a:lnTo>
                    <a:pt x="810679" y="97066"/>
                  </a:lnTo>
                  <a:lnTo>
                    <a:pt x="811491" y="95796"/>
                  </a:lnTo>
                  <a:lnTo>
                    <a:pt x="817041" y="88176"/>
                  </a:lnTo>
                  <a:lnTo>
                    <a:pt x="819810" y="84366"/>
                  </a:lnTo>
                  <a:lnTo>
                    <a:pt x="829602" y="74206"/>
                  </a:lnTo>
                  <a:lnTo>
                    <a:pt x="833462" y="70396"/>
                  </a:lnTo>
                  <a:lnTo>
                    <a:pt x="832167" y="69126"/>
                  </a:lnTo>
                  <a:lnTo>
                    <a:pt x="832840" y="65316"/>
                  </a:lnTo>
                  <a:lnTo>
                    <a:pt x="835596" y="66586"/>
                  </a:lnTo>
                  <a:lnTo>
                    <a:pt x="835761" y="65316"/>
                  </a:lnTo>
                  <a:lnTo>
                    <a:pt x="836447" y="60236"/>
                  </a:lnTo>
                  <a:lnTo>
                    <a:pt x="839292" y="52616"/>
                  </a:lnTo>
                  <a:lnTo>
                    <a:pt x="849528" y="52616"/>
                  </a:lnTo>
                  <a:lnTo>
                    <a:pt x="850480" y="48806"/>
                  </a:lnTo>
                  <a:lnTo>
                    <a:pt x="852043" y="42456"/>
                  </a:lnTo>
                  <a:lnTo>
                    <a:pt x="849884" y="42456"/>
                  </a:lnTo>
                  <a:lnTo>
                    <a:pt x="852246" y="39916"/>
                  </a:lnTo>
                  <a:lnTo>
                    <a:pt x="855700" y="33566"/>
                  </a:lnTo>
                  <a:lnTo>
                    <a:pt x="856957" y="34836"/>
                  </a:lnTo>
                  <a:lnTo>
                    <a:pt x="856919" y="33566"/>
                  </a:lnTo>
                  <a:lnTo>
                    <a:pt x="856195" y="32296"/>
                  </a:lnTo>
                  <a:lnTo>
                    <a:pt x="858901" y="32296"/>
                  </a:lnTo>
                  <a:lnTo>
                    <a:pt x="860539" y="28486"/>
                  </a:lnTo>
                  <a:close/>
                </a:path>
                <a:path w="875030" h="521335">
                  <a:moveTo>
                    <a:pt x="874903" y="9436"/>
                  </a:moveTo>
                  <a:lnTo>
                    <a:pt x="873353" y="10706"/>
                  </a:lnTo>
                  <a:lnTo>
                    <a:pt x="872439" y="11976"/>
                  </a:lnTo>
                  <a:lnTo>
                    <a:pt x="870445" y="13258"/>
                  </a:lnTo>
                  <a:lnTo>
                    <a:pt x="869289" y="11976"/>
                  </a:lnTo>
                  <a:lnTo>
                    <a:pt x="870712" y="9436"/>
                  </a:lnTo>
                  <a:lnTo>
                    <a:pt x="867943" y="6985"/>
                  </a:lnTo>
                  <a:lnTo>
                    <a:pt x="867702" y="6451"/>
                  </a:lnTo>
                  <a:lnTo>
                    <a:pt x="866089" y="1816"/>
                  </a:lnTo>
                  <a:lnTo>
                    <a:pt x="859599" y="6451"/>
                  </a:lnTo>
                  <a:lnTo>
                    <a:pt x="858964" y="6985"/>
                  </a:lnTo>
                  <a:lnTo>
                    <a:pt x="857656" y="12801"/>
                  </a:lnTo>
                  <a:lnTo>
                    <a:pt x="857529" y="13373"/>
                  </a:lnTo>
                  <a:lnTo>
                    <a:pt x="854900" y="13373"/>
                  </a:lnTo>
                  <a:lnTo>
                    <a:pt x="854773" y="13754"/>
                  </a:lnTo>
                  <a:lnTo>
                    <a:pt x="854722" y="13970"/>
                  </a:lnTo>
                  <a:lnTo>
                    <a:pt x="854646" y="14287"/>
                  </a:lnTo>
                  <a:lnTo>
                    <a:pt x="854595" y="14516"/>
                  </a:lnTo>
                  <a:lnTo>
                    <a:pt x="852449" y="14516"/>
                  </a:lnTo>
                  <a:lnTo>
                    <a:pt x="851458" y="15786"/>
                  </a:lnTo>
                  <a:lnTo>
                    <a:pt x="851357" y="18326"/>
                  </a:lnTo>
                  <a:lnTo>
                    <a:pt x="851242" y="21170"/>
                  </a:lnTo>
                  <a:lnTo>
                    <a:pt x="851585" y="20866"/>
                  </a:lnTo>
                  <a:lnTo>
                    <a:pt x="851217" y="21729"/>
                  </a:lnTo>
                  <a:lnTo>
                    <a:pt x="851204" y="22136"/>
                  </a:lnTo>
                  <a:lnTo>
                    <a:pt x="851039" y="22136"/>
                  </a:lnTo>
                  <a:lnTo>
                    <a:pt x="849947" y="24676"/>
                  </a:lnTo>
                  <a:lnTo>
                    <a:pt x="846861" y="25946"/>
                  </a:lnTo>
                  <a:lnTo>
                    <a:pt x="846150" y="24676"/>
                  </a:lnTo>
                  <a:lnTo>
                    <a:pt x="845705" y="27216"/>
                  </a:lnTo>
                  <a:lnTo>
                    <a:pt x="861085" y="27216"/>
                  </a:lnTo>
                  <a:lnTo>
                    <a:pt x="861631" y="25946"/>
                  </a:lnTo>
                  <a:lnTo>
                    <a:pt x="862177" y="24676"/>
                  </a:lnTo>
                  <a:lnTo>
                    <a:pt x="865759" y="20866"/>
                  </a:lnTo>
                  <a:lnTo>
                    <a:pt x="866952" y="19596"/>
                  </a:lnTo>
                  <a:lnTo>
                    <a:pt x="865886" y="28486"/>
                  </a:lnTo>
                  <a:lnTo>
                    <a:pt x="871905" y="20866"/>
                  </a:lnTo>
                  <a:lnTo>
                    <a:pt x="872490" y="19596"/>
                  </a:lnTo>
                  <a:lnTo>
                    <a:pt x="873658" y="17056"/>
                  </a:lnTo>
                  <a:lnTo>
                    <a:pt x="874903" y="9436"/>
                  </a:lnTo>
                  <a:close/>
                </a:path>
              </a:pathLst>
            </a:custGeom>
            <a:solidFill>
              <a:srgbClr val="1C7385"/>
            </a:solidFill>
          </p:spPr>
          <p:txBody>
            <a:bodyPr wrap="square" lIns="0" tIns="0" rIns="0" bIns="0" rtlCol="0"/>
            <a:lstStyle/>
            <a:p>
              <a:endParaRPr sz="1092"/>
            </a:p>
          </p:txBody>
        </p:sp>
        <p:sp>
          <p:nvSpPr>
            <p:cNvPr id="38" name="object 19">
              <a:extLst>
                <a:ext uri="{FF2B5EF4-FFF2-40B4-BE49-F238E27FC236}">
                  <a16:creationId xmlns:a16="http://schemas.microsoft.com/office/drawing/2014/main" id="{1C870078-05FD-7524-D78F-2644C35802CE}"/>
                </a:ext>
              </a:extLst>
            </p:cNvPr>
            <p:cNvSpPr/>
            <p:nvPr/>
          </p:nvSpPr>
          <p:spPr>
            <a:xfrm>
              <a:off x="9664633" y="1615251"/>
              <a:ext cx="518681" cy="397387"/>
            </a:xfrm>
            <a:custGeom>
              <a:avLst/>
              <a:gdLst/>
              <a:ahLst/>
              <a:cxnLst/>
              <a:rect l="l" t="t" r="r" b="b"/>
              <a:pathLst>
                <a:path w="855344" h="655320">
                  <a:moveTo>
                    <a:pt x="1841" y="280771"/>
                  </a:moveTo>
                  <a:lnTo>
                    <a:pt x="914" y="278790"/>
                  </a:lnTo>
                  <a:lnTo>
                    <a:pt x="0" y="278790"/>
                  </a:lnTo>
                  <a:lnTo>
                    <a:pt x="1841" y="280771"/>
                  </a:lnTo>
                  <a:close/>
                </a:path>
                <a:path w="855344" h="655320">
                  <a:moveTo>
                    <a:pt x="27101" y="318262"/>
                  </a:moveTo>
                  <a:lnTo>
                    <a:pt x="24739" y="315887"/>
                  </a:lnTo>
                  <a:lnTo>
                    <a:pt x="23799" y="315137"/>
                  </a:lnTo>
                  <a:lnTo>
                    <a:pt x="27101" y="318262"/>
                  </a:lnTo>
                  <a:close/>
                </a:path>
                <a:path w="855344" h="655320">
                  <a:moveTo>
                    <a:pt x="27584" y="293408"/>
                  </a:moveTo>
                  <a:lnTo>
                    <a:pt x="27114" y="290499"/>
                  </a:lnTo>
                  <a:lnTo>
                    <a:pt x="24765" y="290703"/>
                  </a:lnTo>
                  <a:lnTo>
                    <a:pt x="27584" y="293408"/>
                  </a:lnTo>
                  <a:close/>
                </a:path>
                <a:path w="855344" h="655320">
                  <a:moveTo>
                    <a:pt x="104203" y="242798"/>
                  </a:moveTo>
                  <a:lnTo>
                    <a:pt x="100672" y="241884"/>
                  </a:lnTo>
                  <a:lnTo>
                    <a:pt x="100863" y="241363"/>
                  </a:lnTo>
                  <a:lnTo>
                    <a:pt x="98120" y="242417"/>
                  </a:lnTo>
                  <a:lnTo>
                    <a:pt x="100723" y="243230"/>
                  </a:lnTo>
                  <a:lnTo>
                    <a:pt x="104203" y="242798"/>
                  </a:lnTo>
                  <a:close/>
                </a:path>
                <a:path w="855344" h="655320">
                  <a:moveTo>
                    <a:pt x="171919" y="509689"/>
                  </a:moveTo>
                  <a:lnTo>
                    <a:pt x="170446" y="508508"/>
                  </a:lnTo>
                  <a:lnTo>
                    <a:pt x="167779" y="510006"/>
                  </a:lnTo>
                  <a:lnTo>
                    <a:pt x="170218" y="511937"/>
                  </a:lnTo>
                  <a:lnTo>
                    <a:pt x="171919" y="509689"/>
                  </a:lnTo>
                  <a:close/>
                </a:path>
                <a:path w="855344" h="655320">
                  <a:moveTo>
                    <a:pt x="237769" y="600456"/>
                  </a:moveTo>
                  <a:lnTo>
                    <a:pt x="236512" y="598436"/>
                  </a:lnTo>
                  <a:lnTo>
                    <a:pt x="235966" y="595909"/>
                  </a:lnTo>
                  <a:lnTo>
                    <a:pt x="234962" y="595147"/>
                  </a:lnTo>
                  <a:lnTo>
                    <a:pt x="234556" y="596874"/>
                  </a:lnTo>
                  <a:lnTo>
                    <a:pt x="235623" y="599770"/>
                  </a:lnTo>
                  <a:lnTo>
                    <a:pt x="237769" y="600456"/>
                  </a:lnTo>
                  <a:close/>
                </a:path>
                <a:path w="855344" h="655320">
                  <a:moveTo>
                    <a:pt x="263791" y="241300"/>
                  </a:moveTo>
                  <a:lnTo>
                    <a:pt x="262750" y="241071"/>
                  </a:lnTo>
                  <a:lnTo>
                    <a:pt x="262356" y="241071"/>
                  </a:lnTo>
                  <a:lnTo>
                    <a:pt x="262013" y="241300"/>
                  </a:lnTo>
                  <a:lnTo>
                    <a:pt x="263791" y="241300"/>
                  </a:lnTo>
                  <a:close/>
                </a:path>
                <a:path w="855344" h="655320">
                  <a:moveTo>
                    <a:pt x="271564" y="218440"/>
                  </a:moveTo>
                  <a:lnTo>
                    <a:pt x="270764" y="218440"/>
                  </a:lnTo>
                  <a:lnTo>
                    <a:pt x="270954" y="219087"/>
                  </a:lnTo>
                  <a:lnTo>
                    <a:pt x="271564" y="218440"/>
                  </a:lnTo>
                  <a:close/>
                </a:path>
                <a:path w="855344" h="655320">
                  <a:moveTo>
                    <a:pt x="287743" y="218440"/>
                  </a:moveTo>
                  <a:lnTo>
                    <a:pt x="285242" y="219875"/>
                  </a:lnTo>
                  <a:lnTo>
                    <a:pt x="286499" y="219875"/>
                  </a:lnTo>
                  <a:lnTo>
                    <a:pt x="287743" y="218440"/>
                  </a:lnTo>
                  <a:close/>
                </a:path>
                <a:path w="855344" h="655320">
                  <a:moveTo>
                    <a:pt x="289420" y="239890"/>
                  </a:moveTo>
                  <a:lnTo>
                    <a:pt x="288112" y="239750"/>
                  </a:lnTo>
                  <a:lnTo>
                    <a:pt x="286651" y="240652"/>
                  </a:lnTo>
                  <a:lnTo>
                    <a:pt x="289420" y="239890"/>
                  </a:lnTo>
                  <a:close/>
                </a:path>
                <a:path w="855344" h="655320">
                  <a:moveTo>
                    <a:pt x="292569" y="109562"/>
                  </a:moveTo>
                  <a:lnTo>
                    <a:pt x="292354" y="109766"/>
                  </a:lnTo>
                  <a:lnTo>
                    <a:pt x="292569" y="109562"/>
                  </a:lnTo>
                  <a:close/>
                </a:path>
                <a:path w="855344" h="655320">
                  <a:moveTo>
                    <a:pt x="300240" y="218998"/>
                  </a:moveTo>
                  <a:lnTo>
                    <a:pt x="299897" y="218935"/>
                  </a:lnTo>
                  <a:lnTo>
                    <a:pt x="299580" y="219011"/>
                  </a:lnTo>
                  <a:lnTo>
                    <a:pt x="299351" y="219290"/>
                  </a:lnTo>
                  <a:lnTo>
                    <a:pt x="300240" y="218998"/>
                  </a:lnTo>
                  <a:close/>
                </a:path>
                <a:path w="855344" h="655320">
                  <a:moveTo>
                    <a:pt x="307530" y="58420"/>
                  </a:moveTo>
                  <a:lnTo>
                    <a:pt x="306946" y="55880"/>
                  </a:lnTo>
                  <a:lnTo>
                    <a:pt x="306285" y="57150"/>
                  </a:lnTo>
                  <a:lnTo>
                    <a:pt x="305015" y="62230"/>
                  </a:lnTo>
                  <a:lnTo>
                    <a:pt x="306222" y="63500"/>
                  </a:lnTo>
                  <a:lnTo>
                    <a:pt x="305752" y="62230"/>
                  </a:lnTo>
                  <a:lnTo>
                    <a:pt x="306501" y="60960"/>
                  </a:lnTo>
                  <a:lnTo>
                    <a:pt x="307416" y="62953"/>
                  </a:lnTo>
                  <a:lnTo>
                    <a:pt x="307467" y="60960"/>
                  </a:lnTo>
                  <a:lnTo>
                    <a:pt x="307530" y="58420"/>
                  </a:lnTo>
                  <a:close/>
                </a:path>
                <a:path w="855344" h="655320">
                  <a:moveTo>
                    <a:pt x="308102" y="218173"/>
                  </a:moveTo>
                  <a:lnTo>
                    <a:pt x="307454" y="218097"/>
                  </a:lnTo>
                  <a:lnTo>
                    <a:pt x="307467" y="218706"/>
                  </a:lnTo>
                  <a:lnTo>
                    <a:pt x="308102" y="218173"/>
                  </a:lnTo>
                  <a:close/>
                </a:path>
                <a:path w="855344" h="655320">
                  <a:moveTo>
                    <a:pt x="308267" y="64770"/>
                  </a:moveTo>
                  <a:lnTo>
                    <a:pt x="307416" y="62953"/>
                  </a:lnTo>
                  <a:lnTo>
                    <a:pt x="307403" y="63500"/>
                  </a:lnTo>
                  <a:lnTo>
                    <a:pt x="308267" y="64770"/>
                  </a:lnTo>
                  <a:close/>
                </a:path>
                <a:path w="855344" h="655320">
                  <a:moveTo>
                    <a:pt x="311226" y="48094"/>
                  </a:moveTo>
                  <a:lnTo>
                    <a:pt x="311150" y="47193"/>
                  </a:lnTo>
                  <a:lnTo>
                    <a:pt x="309613" y="47536"/>
                  </a:lnTo>
                  <a:lnTo>
                    <a:pt x="308165" y="49225"/>
                  </a:lnTo>
                  <a:lnTo>
                    <a:pt x="309029" y="50838"/>
                  </a:lnTo>
                  <a:lnTo>
                    <a:pt x="309714" y="49339"/>
                  </a:lnTo>
                  <a:lnTo>
                    <a:pt x="311226" y="48094"/>
                  </a:lnTo>
                  <a:close/>
                </a:path>
                <a:path w="855344" h="655320">
                  <a:moveTo>
                    <a:pt x="315353" y="91440"/>
                  </a:moveTo>
                  <a:lnTo>
                    <a:pt x="314540" y="91440"/>
                  </a:lnTo>
                  <a:lnTo>
                    <a:pt x="315010" y="92710"/>
                  </a:lnTo>
                  <a:lnTo>
                    <a:pt x="315353" y="91440"/>
                  </a:lnTo>
                  <a:close/>
                </a:path>
                <a:path w="855344" h="655320">
                  <a:moveTo>
                    <a:pt x="316877" y="90170"/>
                  </a:moveTo>
                  <a:lnTo>
                    <a:pt x="315696" y="90170"/>
                  </a:lnTo>
                  <a:lnTo>
                    <a:pt x="315353" y="91440"/>
                  </a:lnTo>
                  <a:lnTo>
                    <a:pt x="316166" y="91440"/>
                  </a:lnTo>
                  <a:lnTo>
                    <a:pt x="316877" y="90170"/>
                  </a:lnTo>
                  <a:close/>
                </a:path>
                <a:path w="855344" h="655320">
                  <a:moveTo>
                    <a:pt x="320065" y="29629"/>
                  </a:moveTo>
                  <a:lnTo>
                    <a:pt x="318947" y="27940"/>
                  </a:lnTo>
                  <a:lnTo>
                    <a:pt x="317754" y="27940"/>
                  </a:lnTo>
                  <a:lnTo>
                    <a:pt x="317627" y="29210"/>
                  </a:lnTo>
                  <a:lnTo>
                    <a:pt x="317601" y="29387"/>
                  </a:lnTo>
                  <a:lnTo>
                    <a:pt x="317487" y="30480"/>
                  </a:lnTo>
                  <a:lnTo>
                    <a:pt x="320065" y="29629"/>
                  </a:lnTo>
                  <a:close/>
                </a:path>
                <a:path w="855344" h="655320">
                  <a:moveTo>
                    <a:pt x="320789" y="29387"/>
                  </a:moveTo>
                  <a:lnTo>
                    <a:pt x="320065" y="29629"/>
                  </a:lnTo>
                  <a:lnTo>
                    <a:pt x="320624" y="30480"/>
                  </a:lnTo>
                  <a:lnTo>
                    <a:pt x="320751" y="29629"/>
                  </a:lnTo>
                  <a:lnTo>
                    <a:pt x="320789" y="29387"/>
                  </a:lnTo>
                  <a:close/>
                </a:path>
                <a:path w="855344" h="655320">
                  <a:moveTo>
                    <a:pt x="323723" y="66040"/>
                  </a:moveTo>
                  <a:lnTo>
                    <a:pt x="309130" y="66040"/>
                  </a:lnTo>
                  <a:lnTo>
                    <a:pt x="308356" y="66040"/>
                  </a:lnTo>
                  <a:lnTo>
                    <a:pt x="308470" y="67310"/>
                  </a:lnTo>
                  <a:lnTo>
                    <a:pt x="307136" y="71120"/>
                  </a:lnTo>
                  <a:lnTo>
                    <a:pt x="301129" y="68580"/>
                  </a:lnTo>
                  <a:lnTo>
                    <a:pt x="302044" y="78740"/>
                  </a:lnTo>
                  <a:lnTo>
                    <a:pt x="302158" y="80010"/>
                  </a:lnTo>
                  <a:lnTo>
                    <a:pt x="302272" y="81280"/>
                  </a:lnTo>
                  <a:lnTo>
                    <a:pt x="296506" y="82550"/>
                  </a:lnTo>
                  <a:lnTo>
                    <a:pt x="296570" y="90170"/>
                  </a:lnTo>
                  <a:lnTo>
                    <a:pt x="291071" y="96520"/>
                  </a:lnTo>
                  <a:lnTo>
                    <a:pt x="288836" y="104140"/>
                  </a:lnTo>
                  <a:lnTo>
                    <a:pt x="294601" y="102870"/>
                  </a:lnTo>
                  <a:lnTo>
                    <a:pt x="290080" y="105562"/>
                  </a:lnTo>
                  <a:lnTo>
                    <a:pt x="289941" y="105029"/>
                  </a:lnTo>
                  <a:lnTo>
                    <a:pt x="289191" y="105905"/>
                  </a:lnTo>
                  <a:lnTo>
                    <a:pt x="289496" y="105905"/>
                  </a:lnTo>
                  <a:lnTo>
                    <a:pt x="289267" y="106045"/>
                  </a:lnTo>
                  <a:lnTo>
                    <a:pt x="289077" y="106045"/>
                  </a:lnTo>
                  <a:lnTo>
                    <a:pt x="288874" y="106273"/>
                  </a:lnTo>
                  <a:lnTo>
                    <a:pt x="288201" y="106680"/>
                  </a:lnTo>
                  <a:lnTo>
                    <a:pt x="288480" y="106756"/>
                  </a:lnTo>
                  <a:lnTo>
                    <a:pt x="287553" y="107848"/>
                  </a:lnTo>
                  <a:lnTo>
                    <a:pt x="288988" y="106883"/>
                  </a:lnTo>
                  <a:lnTo>
                    <a:pt x="290144" y="107162"/>
                  </a:lnTo>
                  <a:lnTo>
                    <a:pt x="288798" y="112966"/>
                  </a:lnTo>
                  <a:lnTo>
                    <a:pt x="292265" y="109842"/>
                  </a:lnTo>
                  <a:lnTo>
                    <a:pt x="291325" y="109842"/>
                  </a:lnTo>
                  <a:lnTo>
                    <a:pt x="290588" y="107276"/>
                  </a:lnTo>
                  <a:lnTo>
                    <a:pt x="293344" y="107950"/>
                  </a:lnTo>
                  <a:lnTo>
                    <a:pt x="292722" y="110629"/>
                  </a:lnTo>
                  <a:lnTo>
                    <a:pt x="292239" y="110629"/>
                  </a:lnTo>
                  <a:lnTo>
                    <a:pt x="287553" y="115570"/>
                  </a:lnTo>
                  <a:lnTo>
                    <a:pt x="285661" y="115570"/>
                  </a:lnTo>
                  <a:lnTo>
                    <a:pt x="287032" y="113030"/>
                  </a:lnTo>
                  <a:lnTo>
                    <a:pt x="285864" y="113030"/>
                  </a:lnTo>
                  <a:lnTo>
                    <a:pt x="284149" y="116840"/>
                  </a:lnTo>
                  <a:lnTo>
                    <a:pt x="283197" y="114300"/>
                  </a:lnTo>
                  <a:lnTo>
                    <a:pt x="280987" y="115570"/>
                  </a:lnTo>
                  <a:lnTo>
                    <a:pt x="282943" y="115570"/>
                  </a:lnTo>
                  <a:lnTo>
                    <a:pt x="283070" y="118110"/>
                  </a:lnTo>
                  <a:lnTo>
                    <a:pt x="281635" y="120650"/>
                  </a:lnTo>
                  <a:lnTo>
                    <a:pt x="285000" y="118110"/>
                  </a:lnTo>
                  <a:lnTo>
                    <a:pt x="285788" y="124460"/>
                  </a:lnTo>
                  <a:lnTo>
                    <a:pt x="279209" y="121920"/>
                  </a:lnTo>
                  <a:lnTo>
                    <a:pt x="279958" y="128270"/>
                  </a:lnTo>
                  <a:lnTo>
                    <a:pt x="278980" y="125730"/>
                  </a:lnTo>
                  <a:lnTo>
                    <a:pt x="278955" y="129540"/>
                  </a:lnTo>
                  <a:lnTo>
                    <a:pt x="275399" y="137160"/>
                  </a:lnTo>
                  <a:lnTo>
                    <a:pt x="278460" y="140970"/>
                  </a:lnTo>
                  <a:lnTo>
                    <a:pt x="276123" y="140970"/>
                  </a:lnTo>
                  <a:lnTo>
                    <a:pt x="276186" y="139700"/>
                  </a:lnTo>
                  <a:lnTo>
                    <a:pt x="273291" y="147320"/>
                  </a:lnTo>
                  <a:lnTo>
                    <a:pt x="275323" y="157480"/>
                  </a:lnTo>
                  <a:lnTo>
                    <a:pt x="271081" y="162560"/>
                  </a:lnTo>
                  <a:lnTo>
                    <a:pt x="270027" y="161290"/>
                  </a:lnTo>
                  <a:lnTo>
                    <a:pt x="269951" y="162560"/>
                  </a:lnTo>
                  <a:lnTo>
                    <a:pt x="271564" y="163830"/>
                  </a:lnTo>
                  <a:lnTo>
                    <a:pt x="286016" y="163830"/>
                  </a:lnTo>
                  <a:lnTo>
                    <a:pt x="287782" y="162560"/>
                  </a:lnTo>
                  <a:lnTo>
                    <a:pt x="288823" y="163830"/>
                  </a:lnTo>
                  <a:lnTo>
                    <a:pt x="290474" y="157480"/>
                  </a:lnTo>
                  <a:lnTo>
                    <a:pt x="294411" y="151130"/>
                  </a:lnTo>
                  <a:lnTo>
                    <a:pt x="298030" y="144780"/>
                  </a:lnTo>
                  <a:lnTo>
                    <a:pt x="298602" y="140970"/>
                  </a:lnTo>
                  <a:lnTo>
                    <a:pt x="298691" y="132080"/>
                  </a:lnTo>
                  <a:lnTo>
                    <a:pt x="300037" y="129540"/>
                  </a:lnTo>
                  <a:lnTo>
                    <a:pt x="299948" y="130810"/>
                  </a:lnTo>
                  <a:lnTo>
                    <a:pt x="299847" y="132080"/>
                  </a:lnTo>
                  <a:lnTo>
                    <a:pt x="299758" y="133350"/>
                  </a:lnTo>
                  <a:lnTo>
                    <a:pt x="299669" y="134620"/>
                  </a:lnTo>
                  <a:lnTo>
                    <a:pt x="301688" y="133350"/>
                  </a:lnTo>
                  <a:lnTo>
                    <a:pt x="301193" y="129540"/>
                  </a:lnTo>
                  <a:lnTo>
                    <a:pt x="301028" y="128270"/>
                  </a:lnTo>
                  <a:lnTo>
                    <a:pt x="300545" y="124460"/>
                  </a:lnTo>
                  <a:lnTo>
                    <a:pt x="305879" y="121920"/>
                  </a:lnTo>
                  <a:lnTo>
                    <a:pt x="305816" y="120650"/>
                  </a:lnTo>
                  <a:lnTo>
                    <a:pt x="305752" y="119380"/>
                  </a:lnTo>
                  <a:lnTo>
                    <a:pt x="305689" y="118110"/>
                  </a:lnTo>
                  <a:lnTo>
                    <a:pt x="305612" y="116840"/>
                  </a:lnTo>
                  <a:lnTo>
                    <a:pt x="305549" y="115570"/>
                  </a:lnTo>
                  <a:lnTo>
                    <a:pt x="305485" y="114300"/>
                  </a:lnTo>
                  <a:lnTo>
                    <a:pt x="309562" y="111760"/>
                  </a:lnTo>
                  <a:lnTo>
                    <a:pt x="311518" y="105410"/>
                  </a:lnTo>
                  <a:lnTo>
                    <a:pt x="312178" y="102870"/>
                  </a:lnTo>
                  <a:lnTo>
                    <a:pt x="313156" y="99060"/>
                  </a:lnTo>
                  <a:lnTo>
                    <a:pt x="316268" y="93980"/>
                  </a:lnTo>
                  <a:lnTo>
                    <a:pt x="314706" y="93980"/>
                  </a:lnTo>
                  <a:lnTo>
                    <a:pt x="313804" y="91440"/>
                  </a:lnTo>
                  <a:lnTo>
                    <a:pt x="314540" y="91440"/>
                  </a:lnTo>
                  <a:lnTo>
                    <a:pt x="317500" y="80010"/>
                  </a:lnTo>
                  <a:lnTo>
                    <a:pt x="321322" y="71120"/>
                  </a:lnTo>
                  <a:lnTo>
                    <a:pt x="321868" y="69850"/>
                  </a:lnTo>
                  <a:lnTo>
                    <a:pt x="323723" y="66040"/>
                  </a:lnTo>
                  <a:close/>
                </a:path>
                <a:path w="855344" h="655320">
                  <a:moveTo>
                    <a:pt x="344411" y="655040"/>
                  </a:moveTo>
                  <a:lnTo>
                    <a:pt x="342544" y="651433"/>
                  </a:lnTo>
                  <a:lnTo>
                    <a:pt x="342938" y="653275"/>
                  </a:lnTo>
                  <a:lnTo>
                    <a:pt x="344411" y="655040"/>
                  </a:lnTo>
                  <a:close/>
                </a:path>
                <a:path w="855344" h="655320">
                  <a:moveTo>
                    <a:pt x="344474" y="8991"/>
                  </a:moveTo>
                  <a:lnTo>
                    <a:pt x="342404" y="8496"/>
                  </a:lnTo>
                  <a:lnTo>
                    <a:pt x="342430" y="8991"/>
                  </a:lnTo>
                  <a:lnTo>
                    <a:pt x="344474" y="8991"/>
                  </a:lnTo>
                  <a:close/>
                </a:path>
                <a:path w="855344" h="655320">
                  <a:moveTo>
                    <a:pt x="360591" y="6616"/>
                  </a:moveTo>
                  <a:lnTo>
                    <a:pt x="359359" y="6261"/>
                  </a:lnTo>
                  <a:lnTo>
                    <a:pt x="359486" y="6438"/>
                  </a:lnTo>
                  <a:lnTo>
                    <a:pt x="359651" y="6578"/>
                  </a:lnTo>
                  <a:lnTo>
                    <a:pt x="359816" y="6743"/>
                  </a:lnTo>
                  <a:lnTo>
                    <a:pt x="360057" y="6705"/>
                  </a:lnTo>
                  <a:lnTo>
                    <a:pt x="360337" y="6667"/>
                  </a:lnTo>
                  <a:lnTo>
                    <a:pt x="360591" y="6616"/>
                  </a:lnTo>
                  <a:close/>
                </a:path>
                <a:path w="855344" h="655320">
                  <a:moveTo>
                    <a:pt x="365836" y="3365"/>
                  </a:moveTo>
                  <a:lnTo>
                    <a:pt x="363740" y="4165"/>
                  </a:lnTo>
                  <a:lnTo>
                    <a:pt x="364274" y="6870"/>
                  </a:lnTo>
                  <a:lnTo>
                    <a:pt x="365544" y="6400"/>
                  </a:lnTo>
                  <a:lnTo>
                    <a:pt x="365836" y="3365"/>
                  </a:lnTo>
                  <a:close/>
                </a:path>
                <a:path w="855344" h="655320">
                  <a:moveTo>
                    <a:pt x="379679" y="8991"/>
                  </a:moveTo>
                  <a:lnTo>
                    <a:pt x="379476" y="8991"/>
                  </a:lnTo>
                  <a:lnTo>
                    <a:pt x="379666" y="10160"/>
                  </a:lnTo>
                  <a:lnTo>
                    <a:pt x="379679" y="8991"/>
                  </a:lnTo>
                  <a:close/>
                </a:path>
                <a:path w="855344" h="655320">
                  <a:moveTo>
                    <a:pt x="388239" y="218440"/>
                  </a:moveTo>
                  <a:lnTo>
                    <a:pt x="385368" y="217170"/>
                  </a:lnTo>
                  <a:lnTo>
                    <a:pt x="387731" y="219367"/>
                  </a:lnTo>
                  <a:lnTo>
                    <a:pt x="388239" y="218440"/>
                  </a:lnTo>
                  <a:close/>
                </a:path>
                <a:path w="855344" h="655320">
                  <a:moveTo>
                    <a:pt x="408025" y="4343"/>
                  </a:moveTo>
                  <a:lnTo>
                    <a:pt x="408012" y="4102"/>
                  </a:lnTo>
                  <a:lnTo>
                    <a:pt x="407873" y="3810"/>
                  </a:lnTo>
                  <a:lnTo>
                    <a:pt x="407416" y="3289"/>
                  </a:lnTo>
                  <a:lnTo>
                    <a:pt x="407543" y="3721"/>
                  </a:lnTo>
                  <a:lnTo>
                    <a:pt x="407771" y="4038"/>
                  </a:lnTo>
                  <a:lnTo>
                    <a:pt x="408025" y="4343"/>
                  </a:lnTo>
                  <a:close/>
                </a:path>
                <a:path w="855344" h="655320">
                  <a:moveTo>
                    <a:pt x="435495" y="23939"/>
                  </a:moveTo>
                  <a:lnTo>
                    <a:pt x="434416" y="24130"/>
                  </a:lnTo>
                  <a:lnTo>
                    <a:pt x="435063" y="24130"/>
                  </a:lnTo>
                  <a:lnTo>
                    <a:pt x="435495" y="23939"/>
                  </a:lnTo>
                  <a:close/>
                </a:path>
                <a:path w="855344" h="655320">
                  <a:moveTo>
                    <a:pt x="436016" y="222250"/>
                  </a:moveTo>
                  <a:lnTo>
                    <a:pt x="435914" y="221894"/>
                  </a:lnTo>
                  <a:lnTo>
                    <a:pt x="435800" y="221475"/>
                  </a:lnTo>
                  <a:lnTo>
                    <a:pt x="435229" y="222250"/>
                  </a:lnTo>
                  <a:lnTo>
                    <a:pt x="436016" y="222250"/>
                  </a:lnTo>
                  <a:close/>
                </a:path>
                <a:path w="855344" h="655320">
                  <a:moveTo>
                    <a:pt x="438480" y="220980"/>
                  </a:moveTo>
                  <a:lnTo>
                    <a:pt x="435000" y="218440"/>
                  </a:lnTo>
                  <a:lnTo>
                    <a:pt x="435800" y="221475"/>
                  </a:lnTo>
                  <a:lnTo>
                    <a:pt x="436181" y="220980"/>
                  </a:lnTo>
                  <a:lnTo>
                    <a:pt x="438480" y="220980"/>
                  </a:lnTo>
                  <a:close/>
                </a:path>
                <a:path w="855344" h="655320">
                  <a:moveTo>
                    <a:pt x="452716" y="7137"/>
                  </a:moveTo>
                  <a:lnTo>
                    <a:pt x="451586" y="6807"/>
                  </a:lnTo>
                  <a:lnTo>
                    <a:pt x="452043" y="7035"/>
                  </a:lnTo>
                  <a:lnTo>
                    <a:pt x="452399" y="7112"/>
                  </a:lnTo>
                  <a:lnTo>
                    <a:pt x="452716" y="7137"/>
                  </a:lnTo>
                  <a:close/>
                </a:path>
                <a:path w="855344" h="655320">
                  <a:moveTo>
                    <a:pt x="460654" y="3810"/>
                  </a:moveTo>
                  <a:lnTo>
                    <a:pt x="459752" y="2540"/>
                  </a:lnTo>
                  <a:lnTo>
                    <a:pt x="458914" y="3810"/>
                  </a:lnTo>
                  <a:lnTo>
                    <a:pt x="460654" y="3810"/>
                  </a:lnTo>
                  <a:close/>
                </a:path>
                <a:path w="855344" h="655320">
                  <a:moveTo>
                    <a:pt x="460959" y="3810"/>
                  </a:moveTo>
                  <a:lnTo>
                    <a:pt x="460654" y="3810"/>
                  </a:lnTo>
                  <a:lnTo>
                    <a:pt x="460844" y="4076"/>
                  </a:lnTo>
                  <a:lnTo>
                    <a:pt x="460959" y="3810"/>
                  </a:lnTo>
                  <a:close/>
                </a:path>
                <a:path w="855344" h="655320">
                  <a:moveTo>
                    <a:pt x="469087" y="2184"/>
                  </a:moveTo>
                  <a:lnTo>
                    <a:pt x="468693" y="2235"/>
                  </a:lnTo>
                  <a:lnTo>
                    <a:pt x="468274" y="2413"/>
                  </a:lnTo>
                  <a:lnTo>
                    <a:pt x="469087" y="2184"/>
                  </a:lnTo>
                  <a:close/>
                </a:path>
                <a:path w="855344" h="655320">
                  <a:moveTo>
                    <a:pt x="472363" y="22974"/>
                  </a:moveTo>
                  <a:lnTo>
                    <a:pt x="471487" y="22974"/>
                  </a:lnTo>
                  <a:lnTo>
                    <a:pt x="471246" y="23698"/>
                  </a:lnTo>
                  <a:lnTo>
                    <a:pt x="471157" y="23939"/>
                  </a:lnTo>
                  <a:lnTo>
                    <a:pt x="471093" y="24130"/>
                  </a:lnTo>
                  <a:lnTo>
                    <a:pt x="472363" y="22974"/>
                  </a:lnTo>
                  <a:close/>
                </a:path>
                <a:path w="855344" h="655320">
                  <a:moveTo>
                    <a:pt x="472757" y="223189"/>
                  </a:moveTo>
                  <a:lnTo>
                    <a:pt x="471297" y="222250"/>
                  </a:lnTo>
                  <a:lnTo>
                    <a:pt x="471830" y="223532"/>
                  </a:lnTo>
                  <a:lnTo>
                    <a:pt x="472757" y="223189"/>
                  </a:lnTo>
                  <a:close/>
                </a:path>
                <a:path w="855344" h="655320">
                  <a:moveTo>
                    <a:pt x="474624" y="224790"/>
                  </a:moveTo>
                  <a:lnTo>
                    <a:pt x="474141" y="224790"/>
                  </a:lnTo>
                  <a:lnTo>
                    <a:pt x="474116" y="225158"/>
                  </a:lnTo>
                  <a:lnTo>
                    <a:pt x="474624" y="224790"/>
                  </a:lnTo>
                  <a:close/>
                </a:path>
                <a:path w="855344" h="655320">
                  <a:moveTo>
                    <a:pt x="475246" y="222250"/>
                  </a:moveTo>
                  <a:lnTo>
                    <a:pt x="472757" y="223189"/>
                  </a:lnTo>
                  <a:lnTo>
                    <a:pt x="475246" y="224790"/>
                  </a:lnTo>
                  <a:lnTo>
                    <a:pt x="475246" y="222250"/>
                  </a:lnTo>
                  <a:close/>
                </a:path>
                <a:path w="855344" h="655320">
                  <a:moveTo>
                    <a:pt x="478993" y="22974"/>
                  </a:moveTo>
                  <a:lnTo>
                    <a:pt x="478891" y="22656"/>
                  </a:lnTo>
                  <a:lnTo>
                    <a:pt x="477367" y="22974"/>
                  </a:lnTo>
                  <a:lnTo>
                    <a:pt x="478993" y="22974"/>
                  </a:lnTo>
                  <a:close/>
                </a:path>
                <a:path w="855344" h="655320">
                  <a:moveTo>
                    <a:pt x="479437" y="218782"/>
                  </a:moveTo>
                  <a:lnTo>
                    <a:pt x="475081" y="218935"/>
                  </a:lnTo>
                  <a:lnTo>
                    <a:pt x="475615" y="219621"/>
                  </a:lnTo>
                  <a:lnTo>
                    <a:pt x="475945" y="220370"/>
                  </a:lnTo>
                  <a:lnTo>
                    <a:pt x="476211" y="221107"/>
                  </a:lnTo>
                  <a:lnTo>
                    <a:pt x="475830" y="219392"/>
                  </a:lnTo>
                  <a:lnTo>
                    <a:pt x="479437" y="218782"/>
                  </a:lnTo>
                  <a:close/>
                </a:path>
                <a:path w="855344" h="655320">
                  <a:moveTo>
                    <a:pt x="490931" y="234950"/>
                  </a:moveTo>
                  <a:lnTo>
                    <a:pt x="489724" y="234759"/>
                  </a:lnTo>
                  <a:lnTo>
                    <a:pt x="489750" y="234950"/>
                  </a:lnTo>
                  <a:lnTo>
                    <a:pt x="490931" y="234950"/>
                  </a:lnTo>
                  <a:close/>
                </a:path>
                <a:path w="855344" h="655320">
                  <a:moveTo>
                    <a:pt x="495490" y="5943"/>
                  </a:moveTo>
                  <a:lnTo>
                    <a:pt x="495173" y="5676"/>
                  </a:lnTo>
                  <a:lnTo>
                    <a:pt x="494842" y="5524"/>
                  </a:lnTo>
                  <a:lnTo>
                    <a:pt x="494652" y="5740"/>
                  </a:lnTo>
                  <a:lnTo>
                    <a:pt x="494957" y="5829"/>
                  </a:lnTo>
                  <a:lnTo>
                    <a:pt x="495211" y="5880"/>
                  </a:lnTo>
                  <a:lnTo>
                    <a:pt x="495490" y="5943"/>
                  </a:lnTo>
                  <a:close/>
                </a:path>
                <a:path w="855344" h="655320">
                  <a:moveTo>
                    <a:pt x="498919" y="217385"/>
                  </a:moveTo>
                  <a:lnTo>
                    <a:pt x="498805" y="217170"/>
                  </a:lnTo>
                  <a:lnTo>
                    <a:pt x="498614" y="217170"/>
                  </a:lnTo>
                  <a:lnTo>
                    <a:pt x="498919" y="217385"/>
                  </a:lnTo>
                  <a:close/>
                </a:path>
                <a:path w="855344" h="655320">
                  <a:moveTo>
                    <a:pt x="501853" y="215900"/>
                  </a:moveTo>
                  <a:lnTo>
                    <a:pt x="498144" y="215900"/>
                  </a:lnTo>
                  <a:lnTo>
                    <a:pt x="498767" y="217119"/>
                  </a:lnTo>
                  <a:lnTo>
                    <a:pt x="501853" y="215900"/>
                  </a:lnTo>
                  <a:close/>
                </a:path>
                <a:path w="855344" h="655320">
                  <a:moveTo>
                    <a:pt x="506641" y="5181"/>
                  </a:moveTo>
                  <a:lnTo>
                    <a:pt x="506374" y="5181"/>
                  </a:lnTo>
                  <a:lnTo>
                    <a:pt x="502462" y="6350"/>
                  </a:lnTo>
                  <a:lnTo>
                    <a:pt x="504875" y="7556"/>
                  </a:lnTo>
                  <a:lnTo>
                    <a:pt x="506641" y="5181"/>
                  </a:lnTo>
                  <a:close/>
                </a:path>
                <a:path w="855344" h="655320">
                  <a:moveTo>
                    <a:pt x="510679" y="19596"/>
                  </a:moveTo>
                  <a:lnTo>
                    <a:pt x="510641" y="19227"/>
                  </a:lnTo>
                  <a:lnTo>
                    <a:pt x="510222" y="19075"/>
                  </a:lnTo>
                  <a:lnTo>
                    <a:pt x="509676" y="18948"/>
                  </a:lnTo>
                  <a:lnTo>
                    <a:pt x="508990" y="19253"/>
                  </a:lnTo>
                  <a:lnTo>
                    <a:pt x="509371" y="19646"/>
                  </a:lnTo>
                  <a:lnTo>
                    <a:pt x="509841" y="19646"/>
                  </a:lnTo>
                  <a:lnTo>
                    <a:pt x="510476" y="19456"/>
                  </a:lnTo>
                  <a:lnTo>
                    <a:pt x="510603" y="19558"/>
                  </a:lnTo>
                  <a:close/>
                </a:path>
                <a:path w="855344" h="655320">
                  <a:moveTo>
                    <a:pt x="511975" y="19926"/>
                  </a:moveTo>
                  <a:lnTo>
                    <a:pt x="511479" y="19812"/>
                  </a:lnTo>
                  <a:lnTo>
                    <a:pt x="511009" y="19773"/>
                  </a:lnTo>
                  <a:lnTo>
                    <a:pt x="510679" y="19596"/>
                  </a:lnTo>
                  <a:lnTo>
                    <a:pt x="510768" y="20472"/>
                  </a:lnTo>
                  <a:lnTo>
                    <a:pt x="510882" y="21018"/>
                  </a:lnTo>
                  <a:lnTo>
                    <a:pt x="511975" y="19926"/>
                  </a:lnTo>
                  <a:close/>
                </a:path>
                <a:path w="855344" h="655320">
                  <a:moveTo>
                    <a:pt x="519036" y="47129"/>
                  </a:moveTo>
                  <a:lnTo>
                    <a:pt x="517613" y="44780"/>
                  </a:lnTo>
                  <a:lnTo>
                    <a:pt x="516864" y="46913"/>
                  </a:lnTo>
                  <a:lnTo>
                    <a:pt x="519036" y="47129"/>
                  </a:lnTo>
                  <a:close/>
                </a:path>
                <a:path w="855344" h="655320">
                  <a:moveTo>
                    <a:pt x="519303" y="46990"/>
                  </a:moveTo>
                  <a:lnTo>
                    <a:pt x="517207" y="49530"/>
                  </a:lnTo>
                  <a:lnTo>
                    <a:pt x="518680" y="53111"/>
                  </a:lnTo>
                  <a:lnTo>
                    <a:pt x="519303" y="46990"/>
                  </a:lnTo>
                  <a:close/>
                </a:path>
                <a:path w="855344" h="655320">
                  <a:moveTo>
                    <a:pt x="526288" y="29210"/>
                  </a:moveTo>
                  <a:lnTo>
                    <a:pt x="525437" y="27355"/>
                  </a:lnTo>
                  <a:lnTo>
                    <a:pt x="524497" y="29210"/>
                  </a:lnTo>
                  <a:lnTo>
                    <a:pt x="526288" y="29210"/>
                  </a:lnTo>
                  <a:close/>
                </a:path>
                <a:path w="855344" h="655320">
                  <a:moveTo>
                    <a:pt x="526427" y="25400"/>
                  </a:moveTo>
                  <a:lnTo>
                    <a:pt x="524725" y="24523"/>
                  </a:lnTo>
                  <a:lnTo>
                    <a:pt x="524141" y="24523"/>
                  </a:lnTo>
                  <a:lnTo>
                    <a:pt x="525437" y="27355"/>
                  </a:lnTo>
                  <a:lnTo>
                    <a:pt x="526427" y="25400"/>
                  </a:lnTo>
                  <a:close/>
                </a:path>
                <a:path w="855344" h="655320">
                  <a:moveTo>
                    <a:pt x="529564" y="29883"/>
                  </a:moveTo>
                  <a:lnTo>
                    <a:pt x="527862" y="27178"/>
                  </a:lnTo>
                  <a:lnTo>
                    <a:pt x="529031" y="29197"/>
                  </a:lnTo>
                  <a:lnTo>
                    <a:pt x="529564" y="29883"/>
                  </a:lnTo>
                  <a:close/>
                </a:path>
                <a:path w="855344" h="655320">
                  <a:moveTo>
                    <a:pt x="533704" y="57150"/>
                  </a:moveTo>
                  <a:lnTo>
                    <a:pt x="533285" y="55880"/>
                  </a:lnTo>
                  <a:lnTo>
                    <a:pt x="533311" y="56692"/>
                  </a:lnTo>
                  <a:lnTo>
                    <a:pt x="533704" y="57150"/>
                  </a:lnTo>
                  <a:close/>
                </a:path>
                <a:path w="855344" h="655320">
                  <a:moveTo>
                    <a:pt x="536409" y="59194"/>
                  </a:moveTo>
                  <a:lnTo>
                    <a:pt x="535559" y="57518"/>
                  </a:lnTo>
                  <a:lnTo>
                    <a:pt x="535597" y="59372"/>
                  </a:lnTo>
                  <a:lnTo>
                    <a:pt x="536409" y="59194"/>
                  </a:lnTo>
                  <a:close/>
                </a:path>
                <a:path w="855344" h="655320">
                  <a:moveTo>
                    <a:pt x="542099" y="89357"/>
                  </a:moveTo>
                  <a:lnTo>
                    <a:pt x="542048" y="89027"/>
                  </a:lnTo>
                  <a:lnTo>
                    <a:pt x="541997" y="89966"/>
                  </a:lnTo>
                  <a:lnTo>
                    <a:pt x="542099" y="89674"/>
                  </a:lnTo>
                  <a:lnTo>
                    <a:pt x="542099" y="89357"/>
                  </a:lnTo>
                  <a:close/>
                </a:path>
                <a:path w="855344" h="655320">
                  <a:moveTo>
                    <a:pt x="542201" y="86601"/>
                  </a:moveTo>
                  <a:lnTo>
                    <a:pt x="541286" y="86728"/>
                  </a:lnTo>
                  <a:lnTo>
                    <a:pt x="541909" y="87922"/>
                  </a:lnTo>
                  <a:lnTo>
                    <a:pt x="542048" y="89027"/>
                  </a:lnTo>
                  <a:lnTo>
                    <a:pt x="542201" y="86601"/>
                  </a:lnTo>
                  <a:close/>
                </a:path>
                <a:path w="855344" h="655320">
                  <a:moveTo>
                    <a:pt x="546328" y="130835"/>
                  </a:moveTo>
                  <a:lnTo>
                    <a:pt x="546150" y="130962"/>
                  </a:lnTo>
                  <a:lnTo>
                    <a:pt x="545985" y="131178"/>
                  </a:lnTo>
                  <a:lnTo>
                    <a:pt x="545896" y="131521"/>
                  </a:lnTo>
                  <a:lnTo>
                    <a:pt x="546049" y="131445"/>
                  </a:lnTo>
                  <a:lnTo>
                    <a:pt x="546176" y="131165"/>
                  </a:lnTo>
                  <a:lnTo>
                    <a:pt x="546328" y="130835"/>
                  </a:lnTo>
                  <a:close/>
                </a:path>
                <a:path w="855344" h="655320">
                  <a:moveTo>
                    <a:pt x="547027" y="111074"/>
                  </a:moveTo>
                  <a:lnTo>
                    <a:pt x="546163" y="110629"/>
                  </a:lnTo>
                  <a:lnTo>
                    <a:pt x="546455" y="111760"/>
                  </a:lnTo>
                  <a:lnTo>
                    <a:pt x="547027" y="111074"/>
                  </a:lnTo>
                  <a:close/>
                </a:path>
                <a:path w="855344" h="655320">
                  <a:moveTo>
                    <a:pt x="547039" y="113030"/>
                  </a:moveTo>
                  <a:lnTo>
                    <a:pt x="546188" y="111760"/>
                  </a:lnTo>
                  <a:lnTo>
                    <a:pt x="545858" y="111988"/>
                  </a:lnTo>
                  <a:lnTo>
                    <a:pt x="546760" y="113030"/>
                  </a:lnTo>
                  <a:lnTo>
                    <a:pt x="547039" y="113030"/>
                  </a:lnTo>
                  <a:close/>
                </a:path>
                <a:path w="855344" h="655320">
                  <a:moveTo>
                    <a:pt x="548944" y="110629"/>
                  </a:moveTo>
                  <a:lnTo>
                    <a:pt x="548792" y="109982"/>
                  </a:lnTo>
                  <a:lnTo>
                    <a:pt x="548716" y="109220"/>
                  </a:lnTo>
                  <a:lnTo>
                    <a:pt x="548576" y="107950"/>
                  </a:lnTo>
                  <a:lnTo>
                    <a:pt x="548017" y="109220"/>
                  </a:lnTo>
                  <a:lnTo>
                    <a:pt x="548271" y="109601"/>
                  </a:lnTo>
                  <a:lnTo>
                    <a:pt x="547027" y="111074"/>
                  </a:lnTo>
                  <a:lnTo>
                    <a:pt x="548373" y="111760"/>
                  </a:lnTo>
                  <a:lnTo>
                    <a:pt x="548462" y="110629"/>
                  </a:lnTo>
                  <a:lnTo>
                    <a:pt x="548513" y="109982"/>
                  </a:lnTo>
                  <a:lnTo>
                    <a:pt x="548944" y="110629"/>
                  </a:lnTo>
                  <a:close/>
                </a:path>
                <a:path w="855344" h="655320">
                  <a:moveTo>
                    <a:pt x="549744" y="217792"/>
                  </a:moveTo>
                  <a:lnTo>
                    <a:pt x="549529" y="217779"/>
                  </a:lnTo>
                  <a:lnTo>
                    <a:pt x="549503" y="217944"/>
                  </a:lnTo>
                  <a:lnTo>
                    <a:pt x="549529" y="218071"/>
                  </a:lnTo>
                  <a:lnTo>
                    <a:pt x="549529" y="218211"/>
                  </a:lnTo>
                  <a:lnTo>
                    <a:pt x="549694" y="217957"/>
                  </a:lnTo>
                  <a:lnTo>
                    <a:pt x="549744" y="217792"/>
                  </a:lnTo>
                  <a:close/>
                </a:path>
                <a:path w="855344" h="655320">
                  <a:moveTo>
                    <a:pt x="550595" y="103644"/>
                  </a:moveTo>
                  <a:lnTo>
                    <a:pt x="550303" y="103746"/>
                  </a:lnTo>
                  <a:lnTo>
                    <a:pt x="550062" y="103924"/>
                  </a:lnTo>
                  <a:lnTo>
                    <a:pt x="549846" y="104165"/>
                  </a:lnTo>
                  <a:lnTo>
                    <a:pt x="550176" y="104000"/>
                  </a:lnTo>
                  <a:lnTo>
                    <a:pt x="550443" y="103809"/>
                  </a:lnTo>
                  <a:lnTo>
                    <a:pt x="550595" y="103644"/>
                  </a:lnTo>
                  <a:close/>
                </a:path>
                <a:path w="855344" h="655320">
                  <a:moveTo>
                    <a:pt x="555066" y="160439"/>
                  </a:moveTo>
                  <a:lnTo>
                    <a:pt x="553999" y="160528"/>
                  </a:lnTo>
                  <a:lnTo>
                    <a:pt x="554456" y="160566"/>
                  </a:lnTo>
                  <a:lnTo>
                    <a:pt x="554774" y="160515"/>
                  </a:lnTo>
                  <a:lnTo>
                    <a:pt x="555066" y="160464"/>
                  </a:lnTo>
                  <a:close/>
                </a:path>
                <a:path w="855344" h="655320">
                  <a:moveTo>
                    <a:pt x="556971" y="175260"/>
                  </a:moveTo>
                  <a:lnTo>
                    <a:pt x="556869" y="173990"/>
                  </a:lnTo>
                  <a:lnTo>
                    <a:pt x="556768" y="172720"/>
                  </a:lnTo>
                  <a:lnTo>
                    <a:pt x="555485" y="172720"/>
                  </a:lnTo>
                  <a:lnTo>
                    <a:pt x="556971" y="175260"/>
                  </a:lnTo>
                  <a:close/>
                </a:path>
                <a:path w="855344" h="655320">
                  <a:moveTo>
                    <a:pt x="557072" y="124650"/>
                  </a:moveTo>
                  <a:lnTo>
                    <a:pt x="555586" y="123812"/>
                  </a:lnTo>
                  <a:lnTo>
                    <a:pt x="555790" y="124460"/>
                  </a:lnTo>
                  <a:lnTo>
                    <a:pt x="556171" y="124548"/>
                  </a:lnTo>
                  <a:lnTo>
                    <a:pt x="556602" y="124612"/>
                  </a:lnTo>
                  <a:lnTo>
                    <a:pt x="557072" y="124650"/>
                  </a:lnTo>
                  <a:close/>
                </a:path>
                <a:path w="855344" h="655320">
                  <a:moveTo>
                    <a:pt x="557631" y="172720"/>
                  </a:moveTo>
                  <a:lnTo>
                    <a:pt x="556945" y="171450"/>
                  </a:lnTo>
                  <a:lnTo>
                    <a:pt x="556666" y="171450"/>
                  </a:lnTo>
                  <a:lnTo>
                    <a:pt x="556768" y="172720"/>
                  </a:lnTo>
                  <a:lnTo>
                    <a:pt x="557631" y="172720"/>
                  </a:lnTo>
                  <a:close/>
                </a:path>
                <a:path w="855344" h="655320">
                  <a:moveTo>
                    <a:pt x="557949" y="132080"/>
                  </a:moveTo>
                  <a:lnTo>
                    <a:pt x="557428" y="132080"/>
                  </a:lnTo>
                  <a:lnTo>
                    <a:pt x="557428" y="132283"/>
                  </a:lnTo>
                  <a:lnTo>
                    <a:pt x="557949" y="132080"/>
                  </a:lnTo>
                  <a:close/>
                </a:path>
                <a:path w="855344" h="655320">
                  <a:moveTo>
                    <a:pt x="561975" y="219875"/>
                  </a:moveTo>
                  <a:lnTo>
                    <a:pt x="561301" y="219875"/>
                  </a:lnTo>
                  <a:lnTo>
                    <a:pt x="561086" y="220446"/>
                  </a:lnTo>
                  <a:lnTo>
                    <a:pt x="561975" y="219875"/>
                  </a:lnTo>
                  <a:close/>
                </a:path>
                <a:path w="855344" h="655320">
                  <a:moveTo>
                    <a:pt x="564705" y="150914"/>
                  </a:moveTo>
                  <a:lnTo>
                    <a:pt x="564616" y="150253"/>
                  </a:lnTo>
                  <a:lnTo>
                    <a:pt x="562241" y="150787"/>
                  </a:lnTo>
                  <a:lnTo>
                    <a:pt x="561162" y="150863"/>
                  </a:lnTo>
                  <a:lnTo>
                    <a:pt x="562229" y="150914"/>
                  </a:lnTo>
                  <a:lnTo>
                    <a:pt x="562825" y="151218"/>
                  </a:lnTo>
                  <a:lnTo>
                    <a:pt x="563168" y="151701"/>
                  </a:lnTo>
                  <a:lnTo>
                    <a:pt x="563613" y="151574"/>
                  </a:lnTo>
                  <a:lnTo>
                    <a:pt x="564108" y="151333"/>
                  </a:lnTo>
                  <a:lnTo>
                    <a:pt x="564705" y="150914"/>
                  </a:lnTo>
                  <a:close/>
                </a:path>
                <a:path w="855344" h="655320">
                  <a:moveTo>
                    <a:pt x="565378" y="170180"/>
                  </a:moveTo>
                  <a:lnTo>
                    <a:pt x="564057" y="167182"/>
                  </a:lnTo>
                  <a:lnTo>
                    <a:pt x="563981" y="167030"/>
                  </a:lnTo>
                  <a:lnTo>
                    <a:pt x="563537" y="167182"/>
                  </a:lnTo>
                  <a:lnTo>
                    <a:pt x="565378" y="170180"/>
                  </a:lnTo>
                  <a:close/>
                </a:path>
                <a:path w="855344" h="655320">
                  <a:moveTo>
                    <a:pt x="565480" y="160020"/>
                  </a:moveTo>
                  <a:lnTo>
                    <a:pt x="564718" y="160020"/>
                  </a:lnTo>
                  <a:lnTo>
                    <a:pt x="564603" y="161290"/>
                  </a:lnTo>
                  <a:lnTo>
                    <a:pt x="564489" y="162560"/>
                  </a:lnTo>
                  <a:lnTo>
                    <a:pt x="564375" y="163830"/>
                  </a:lnTo>
                  <a:lnTo>
                    <a:pt x="565480" y="160020"/>
                  </a:lnTo>
                  <a:close/>
                </a:path>
                <a:path w="855344" h="655320">
                  <a:moveTo>
                    <a:pt x="565924" y="166370"/>
                  </a:moveTo>
                  <a:lnTo>
                    <a:pt x="563702" y="166370"/>
                  </a:lnTo>
                  <a:lnTo>
                    <a:pt x="563981" y="167030"/>
                  </a:lnTo>
                  <a:lnTo>
                    <a:pt x="565924" y="166370"/>
                  </a:lnTo>
                  <a:close/>
                </a:path>
                <a:path w="855344" h="655320">
                  <a:moveTo>
                    <a:pt x="566127" y="194386"/>
                  </a:moveTo>
                  <a:lnTo>
                    <a:pt x="564362" y="193675"/>
                  </a:lnTo>
                  <a:lnTo>
                    <a:pt x="564464" y="194386"/>
                  </a:lnTo>
                  <a:lnTo>
                    <a:pt x="564553" y="194957"/>
                  </a:lnTo>
                  <a:lnTo>
                    <a:pt x="563562" y="197307"/>
                  </a:lnTo>
                  <a:lnTo>
                    <a:pt x="564057" y="198005"/>
                  </a:lnTo>
                  <a:lnTo>
                    <a:pt x="566127" y="194386"/>
                  </a:lnTo>
                  <a:close/>
                </a:path>
                <a:path w="855344" h="655320">
                  <a:moveTo>
                    <a:pt x="566229" y="198704"/>
                  </a:moveTo>
                  <a:lnTo>
                    <a:pt x="565340" y="198780"/>
                  </a:lnTo>
                  <a:lnTo>
                    <a:pt x="565543" y="198831"/>
                  </a:lnTo>
                  <a:lnTo>
                    <a:pt x="565835" y="198805"/>
                  </a:lnTo>
                  <a:lnTo>
                    <a:pt x="566229" y="198704"/>
                  </a:lnTo>
                  <a:close/>
                </a:path>
                <a:path w="855344" h="655320">
                  <a:moveTo>
                    <a:pt x="566699" y="154952"/>
                  </a:moveTo>
                  <a:lnTo>
                    <a:pt x="565429" y="153758"/>
                  </a:lnTo>
                  <a:lnTo>
                    <a:pt x="565111" y="153466"/>
                  </a:lnTo>
                  <a:lnTo>
                    <a:pt x="564883" y="155435"/>
                  </a:lnTo>
                  <a:lnTo>
                    <a:pt x="566026" y="157594"/>
                  </a:lnTo>
                  <a:lnTo>
                    <a:pt x="566153" y="154990"/>
                  </a:lnTo>
                  <a:lnTo>
                    <a:pt x="566699" y="154952"/>
                  </a:lnTo>
                  <a:close/>
                </a:path>
                <a:path w="855344" h="655320">
                  <a:moveTo>
                    <a:pt x="567118" y="222021"/>
                  </a:moveTo>
                  <a:lnTo>
                    <a:pt x="566750" y="221894"/>
                  </a:lnTo>
                  <a:lnTo>
                    <a:pt x="566801" y="222021"/>
                  </a:lnTo>
                  <a:lnTo>
                    <a:pt x="566877" y="222250"/>
                  </a:lnTo>
                  <a:lnTo>
                    <a:pt x="567118" y="222021"/>
                  </a:lnTo>
                  <a:close/>
                </a:path>
                <a:path w="855344" h="655320">
                  <a:moveTo>
                    <a:pt x="567207" y="203657"/>
                  </a:moveTo>
                  <a:lnTo>
                    <a:pt x="567067" y="203301"/>
                  </a:lnTo>
                  <a:lnTo>
                    <a:pt x="566928" y="202933"/>
                  </a:lnTo>
                  <a:lnTo>
                    <a:pt x="566839" y="202539"/>
                  </a:lnTo>
                  <a:lnTo>
                    <a:pt x="566915" y="203073"/>
                  </a:lnTo>
                  <a:lnTo>
                    <a:pt x="567029" y="203415"/>
                  </a:lnTo>
                  <a:lnTo>
                    <a:pt x="567207" y="203657"/>
                  </a:lnTo>
                  <a:close/>
                </a:path>
                <a:path w="855344" h="655320">
                  <a:moveTo>
                    <a:pt x="568210" y="205397"/>
                  </a:moveTo>
                  <a:lnTo>
                    <a:pt x="567982" y="205066"/>
                  </a:lnTo>
                  <a:lnTo>
                    <a:pt x="567778" y="204736"/>
                  </a:lnTo>
                  <a:lnTo>
                    <a:pt x="567588" y="204393"/>
                  </a:lnTo>
                  <a:lnTo>
                    <a:pt x="567423" y="204406"/>
                  </a:lnTo>
                  <a:lnTo>
                    <a:pt x="567296" y="204431"/>
                  </a:lnTo>
                  <a:lnTo>
                    <a:pt x="567131" y="204457"/>
                  </a:lnTo>
                  <a:lnTo>
                    <a:pt x="567410" y="204863"/>
                  </a:lnTo>
                  <a:lnTo>
                    <a:pt x="567778" y="205155"/>
                  </a:lnTo>
                  <a:lnTo>
                    <a:pt x="568210" y="205397"/>
                  </a:lnTo>
                  <a:close/>
                </a:path>
                <a:path w="855344" h="655320">
                  <a:moveTo>
                    <a:pt x="568413" y="204025"/>
                  </a:moveTo>
                  <a:lnTo>
                    <a:pt x="567804" y="204089"/>
                  </a:lnTo>
                  <a:lnTo>
                    <a:pt x="567448" y="203962"/>
                  </a:lnTo>
                  <a:lnTo>
                    <a:pt x="567220" y="203657"/>
                  </a:lnTo>
                  <a:lnTo>
                    <a:pt x="567321" y="203911"/>
                  </a:lnTo>
                  <a:lnTo>
                    <a:pt x="567448" y="204152"/>
                  </a:lnTo>
                  <a:lnTo>
                    <a:pt x="567575" y="204381"/>
                  </a:lnTo>
                  <a:lnTo>
                    <a:pt x="567944" y="204343"/>
                  </a:lnTo>
                  <a:lnTo>
                    <a:pt x="568274" y="204266"/>
                  </a:lnTo>
                  <a:lnTo>
                    <a:pt x="568413" y="204025"/>
                  </a:lnTo>
                  <a:close/>
                </a:path>
                <a:path w="855344" h="655320">
                  <a:moveTo>
                    <a:pt x="568845" y="173113"/>
                  </a:moveTo>
                  <a:lnTo>
                    <a:pt x="567829" y="169100"/>
                  </a:lnTo>
                  <a:lnTo>
                    <a:pt x="568464" y="173113"/>
                  </a:lnTo>
                  <a:lnTo>
                    <a:pt x="568528" y="173583"/>
                  </a:lnTo>
                  <a:lnTo>
                    <a:pt x="568845" y="173113"/>
                  </a:lnTo>
                  <a:close/>
                </a:path>
                <a:path w="855344" h="655320">
                  <a:moveTo>
                    <a:pt x="568960" y="219875"/>
                  </a:moveTo>
                  <a:lnTo>
                    <a:pt x="566026" y="218440"/>
                  </a:lnTo>
                  <a:lnTo>
                    <a:pt x="564197" y="220980"/>
                  </a:lnTo>
                  <a:lnTo>
                    <a:pt x="566750" y="221894"/>
                  </a:lnTo>
                  <a:lnTo>
                    <a:pt x="566407" y="220980"/>
                  </a:lnTo>
                  <a:lnTo>
                    <a:pt x="568325" y="219875"/>
                  </a:lnTo>
                  <a:lnTo>
                    <a:pt x="568960" y="219875"/>
                  </a:lnTo>
                  <a:close/>
                </a:path>
                <a:path w="855344" h="655320">
                  <a:moveTo>
                    <a:pt x="570268" y="171665"/>
                  </a:moveTo>
                  <a:lnTo>
                    <a:pt x="570064" y="171196"/>
                  </a:lnTo>
                  <a:lnTo>
                    <a:pt x="568845" y="173113"/>
                  </a:lnTo>
                  <a:lnTo>
                    <a:pt x="569264" y="174815"/>
                  </a:lnTo>
                  <a:lnTo>
                    <a:pt x="570268" y="171665"/>
                  </a:lnTo>
                  <a:close/>
                </a:path>
                <a:path w="855344" h="655320">
                  <a:moveTo>
                    <a:pt x="570623" y="64439"/>
                  </a:moveTo>
                  <a:lnTo>
                    <a:pt x="570115" y="64084"/>
                  </a:lnTo>
                  <a:lnTo>
                    <a:pt x="570077" y="64439"/>
                  </a:lnTo>
                  <a:lnTo>
                    <a:pt x="570623" y="64439"/>
                  </a:lnTo>
                  <a:close/>
                </a:path>
                <a:path w="855344" h="655320">
                  <a:moveTo>
                    <a:pt x="570928" y="64655"/>
                  </a:moveTo>
                  <a:lnTo>
                    <a:pt x="570039" y="64655"/>
                  </a:lnTo>
                  <a:lnTo>
                    <a:pt x="569836" y="66179"/>
                  </a:lnTo>
                  <a:lnTo>
                    <a:pt x="569760" y="66789"/>
                  </a:lnTo>
                  <a:lnTo>
                    <a:pt x="569671" y="67411"/>
                  </a:lnTo>
                  <a:lnTo>
                    <a:pt x="570839" y="64858"/>
                  </a:lnTo>
                  <a:lnTo>
                    <a:pt x="570928" y="64655"/>
                  </a:lnTo>
                  <a:close/>
                </a:path>
                <a:path w="855344" h="655320">
                  <a:moveTo>
                    <a:pt x="571017" y="64439"/>
                  </a:moveTo>
                  <a:lnTo>
                    <a:pt x="570623" y="64439"/>
                  </a:lnTo>
                  <a:lnTo>
                    <a:pt x="570928" y="64655"/>
                  </a:lnTo>
                  <a:lnTo>
                    <a:pt x="571017" y="64439"/>
                  </a:lnTo>
                  <a:close/>
                </a:path>
                <a:path w="855344" h="655320">
                  <a:moveTo>
                    <a:pt x="571030" y="216420"/>
                  </a:moveTo>
                  <a:lnTo>
                    <a:pt x="570534" y="215823"/>
                  </a:lnTo>
                  <a:lnTo>
                    <a:pt x="570636" y="216471"/>
                  </a:lnTo>
                  <a:lnTo>
                    <a:pt x="570788" y="216420"/>
                  </a:lnTo>
                  <a:lnTo>
                    <a:pt x="570915" y="216408"/>
                  </a:lnTo>
                  <a:close/>
                </a:path>
                <a:path w="855344" h="655320">
                  <a:moveTo>
                    <a:pt x="571512" y="217017"/>
                  </a:moveTo>
                  <a:lnTo>
                    <a:pt x="571423" y="216712"/>
                  </a:lnTo>
                  <a:lnTo>
                    <a:pt x="571309" y="216446"/>
                  </a:lnTo>
                  <a:lnTo>
                    <a:pt x="571030" y="216420"/>
                  </a:lnTo>
                  <a:lnTo>
                    <a:pt x="571512" y="217017"/>
                  </a:lnTo>
                  <a:close/>
                </a:path>
                <a:path w="855344" h="655320">
                  <a:moveTo>
                    <a:pt x="571817" y="166839"/>
                  </a:moveTo>
                  <a:lnTo>
                    <a:pt x="570268" y="171665"/>
                  </a:lnTo>
                  <a:lnTo>
                    <a:pt x="570915" y="173113"/>
                  </a:lnTo>
                  <a:lnTo>
                    <a:pt x="571093" y="171665"/>
                  </a:lnTo>
                  <a:lnTo>
                    <a:pt x="571817" y="166839"/>
                  </a:lnTo>
                  <a:close/>
                </a:path>
                <a:path w="855344" h="655320">
                  <a:moveTo>
                    <a:pt x="572071" y="215188"/>
                  </a:moveTo>
                  <a:lnTo>
                    <a:pt x="571474" y="214058"/>
                  </a:lnTo>
                  <a:lnTo>
                    <a:pt x="570992" y="214630"/>
                  </a:lnTo>
                  <a:lnTo>
                    <a:pt x="572071" y="215188"/>
                  </a:lnTo>
                  <a:close/>
                </a:path>
                <a:path w="855344" h="655320">
                  <a:moveTo>
                    <a:pt x="572071" y="213360"/>
                  </a:moveTo>
                  <a:lnTo>
                    <a:pt x="571500" y="212090"/>
                  </a:lnTo>
                  <a:lnTo>
                    <a:pt x="570814" y="210820"/>
                  </a:lnTo>
                  <a:lnTo>
                    <a:pt x="569633" y="210820"/>
                  </a:lnTo>
                  <a:lnTo>
                    <a:pt x="571106" y="213360"/>
                  </a:lnTo>
                  <a:lnTo>
                    <a:pt x="571474" y="214058"/>
                  </a:lnTo>
                  <a:lnTo>
                    <a:pt x="572071" y="213360"/>
                  </a:lnTo>
                  <a:close/>
                </a:path>
                <a:path w="855344" h="655320">
                  <a:moveTo>
                    <a:pt x="572389" y="204470"/>
                  </a:moveTo>
                  <a:lnTo>
                    <a:pt x="571576" y="204889"/>
                  </a:lnTo>
                  <a:lnTo>
                    <a:pt x="572033" y="207010"/>
                  </a:lnTo>
                  <a:lnTo>
                    <a:pt x="572211" y="205740"/>
                  </a:lnTo>
                  <a:lnTo>
                    <a:pt x="572338" y="204889"/>
                  </a:lnTo>
                  <a:lnTo>
                    <a:pt x="572389" y="204470"/>
                  </a:lnTo>
                  <a:close/>
                </a:path>
                <a:path w="855344" h="655320">
                  <a:moveTo>
                    <a:pt x="572554" y="218262"/>
                  </a:moveTo>
                  <a:lnTo>
                    <a:pt x="571512" y="217017"/>
                  </a:lnTo>
                  <a:lnTo>
                    <a:pt x="571677" y="217512"/>
                  </a:lnTo>
                  <a:lnTo>
                    <a:pt x="571792" y="218147"/>
                  </a:lnTo>
                  <a:lnTo>
                    <a:pt x="572554" y="218262"/>
                  </a:lnTo>
                  <a:close/>
                </a:path>
                <a:path w="855344" h="655320">
                  <a:moveTo>
                    <a:pt x="572579" y="186690"/>
                  </a:moveTo>
                  <a:lnTo>
                    <a:pt x="572312" y="185648"/>
                  </a:lnTo>
                  <a:lnTo>
                    <a:pt x="572249" y="185420"/>
                  </a:lnTo>
                  <a:lnTo>
                    <a:pt x="572071" y="185648"/>
                  </a:lnTo>
                  <a:lnTo>
                    <a:pt x="572579" y="186690"/>
                  </a:lnTo>
                  <a:close/>
                </a:path>
                <a:path w="855344" h="655320">
                  <a:moveTo>
                    <a:pt x="573379" y="212090"/>
                  </a:moveTo>
                  <a:lnTo>
                    <a:pt x="573138" y="212090"/>
                  </a:lnTo>
                  <a:lnTo>
                    <a:pt x="572071" y="213360"/>
                  </a:lnTo>
                  <a:lnTo>
                    <a:pt x="573379" y="212090"/>
                  </a:lnTo>
                  <a:close/>
                </a:path>
                <a:path w="855344" h="655320">
                  <a:moveTo>
                    <a:pt x="574687" y="66179"/>
                  </a:moveTo>
                  <a:lnTo>
                    <a:pt x="573887" y="66789"/>
                  </a:lnTo>
                  <a:lnTo>
                    <a:pt x="571195" y="64858"/>
                  </a:lnTo>
                  <a:lnTo>
                    <a:pt x="573468" y="70396"/>
                  </a:lnTo>
                  <a:lnTo>
                    <a:pt x="574509" y="66789"/>
                  </a:lnTo>
                  <a:lnTo>
                    <a:pt x="574687" y="66179"/>
                  </a:lnTo>
                  <a:close/>
                </a:path>
                <a:path w="855344" h="655320">
                  <a:moveTo>
                    <a:pt x="574802" y="195770"/>
                  </a:moveTo>
                  <a:lnTo>
                    <a:pt x="574675" y="195567"/>
                  </a:lnTo>
                  <a:lnTo>
                    <a:pt x="574471" y="195376"/>
                  </a:lnTo>
                  <a:lnTo>
                    <a:pt x="574802" y="195770"/>
                  </a:lnTo>
                  <a:close/>
                </a:path>
                <a:path w="855344" h="655320">
                  <a:moveTo>
                    <a:pt x="575538" y="189230"/>
                  </a:moveTo>
                  <a:lnTo>
                    <a:pt x="570204" y="187960"/>
                  </a:lnTo>
                  <a:lnTo>
                    <a:pt x="571233" y="186690"/>
                  </a:lnTo>
                  <a:lnTo>
                    <a:pt x="572071" y="185648"/>
                  </a:lnTo>
                  <a:lnTo>
                    <a:pt x="569531" y="180340"/>
                  </a:lnTo>
                  <a:lnTo>
                    <a:pt x="569836" y="185420"/>
                  </a:lnTo>
                  <a:lnTo>
                    <a:pt x="569912" y="186690"/>
                  </a:lnTo>
                  <a:lnTo>
                    <a:pt x="565556" y="182880"/>
                  </a:lnTo>
                  <a:lnTo>
                    <a:pt x="570750" y="177800"/>
                  </a:lnTo>
                  <a:lnTo>
                    <a:pt x="568071" y="177800"/>
                  </a:lnTo>
                  <a:lnTo>
                    <a:pt x="567766" y="176530"/>
                  </a:lnTo>
                  <a:lnTo>
                    <a:pt x="565835" y="176530"/>
                  </a:lnTo>
                  <a:lnTo>
                    <a:pt x="566597" y="174345"/>
                  </a:lnTo>
                  <a:lnTo>
                    <a:pt x="567867" y="176530"/>
                  </a:lnTo>
                  <a:lnTo>
                    <a:pt x="568833" y="176530"/>
                  </a:lnTo>
                  <a:lnTo>
                    <a:pt x="566394" y="173990"/>
                  </a:lnTo>
                  <a:lnTo>
                    <a:pt x="566737" y="174345"/>
                  </a:lnTo>
                  <a:lnTo>
                    <a:pt x="566724" y="173990"/>
                  </a:lnTo>
                  <a:lnTo>
                    <a:pt x="567169" y="172720"/>
                  </a:lnTo>
                  <a:lnTo>
                    <a:pt x="562165" y="167640"/>
                  </a:lnTo>
                  <a:lnTo>
                    <a:pt x="563537" y="167182"/>
                  </a:lnTo>
                  <a:lnTo>
                    <a:pt x="563054" y="166370"/>
                  </a:lnTo>
                  <a:lnTo>
                    <a:pt x="567029" y="165100"/>
                  </a:lnTo>
                  <a:lnTo>
                    <a:pt x="561149" y="163830"/>
                  </a:lnTo>
                  <a:lnTo>
                    <a:pt x="561886" y="161290"/>
                  </a:lnTo>
                  <a:lnTo>
                    <a:pt x="562254" y="160020"/>
                  </a:lnTo>
                  <a:lnTo>
                    <a:pt x="561225" y="160020"/>
                  </a:lnTo>
                  <a:lnTo>
                    <a:pt x="564603" y="154940"/>
                  </a:lnTo>
                  <a:lnTo>
                    <a:pt x="563892" y="153670"/>
                  </a:lnTo>
                  <a:lnTo>
                    <a:pt x="563181" y="152400"/>
                  </a:lnTo>
                  <a:lnTo>
                    <a:pt x="560171" y="153670"/>
                  </a:lnTo>
                  <a:lnTo>
                    <a:pt x="560247" y="151130"/>
                  </a:lnTo>
                  <a:lnTo>
                    <a:pt x="560362" y="147320"/>
                  </a:lnTo>
                  <a:lnTo>
                    <a:pt x="558152" y="144780"/>
                  </a:lnTo>
                  <a:lnTo>
                    <a:pt x="559219" y="144780"/>
                  </a:lnTo>
                  <a:lnTo>
                    <a:pt x="558711" y="142557"/>
                  </a:lnTo>
                  <a:lnTo>
                    <a:pt x="557479" y="137160"/>
                  </a:lnTo>
                  <a:lnTo>
                    <a:pt x="557441" y="133350"/>
                  </a:lnTo>
                  <a:lnTo>
                    <a:pt x="557428" y="132283"/>
                  </a:lnTo>
                  <a:lnTo>
                    <a:pt x="555752" y="132956"/>
                  </a:lnTo>
                  <a:lnTo>
                    <a:pt x="555752" y="143510"/>
                  </a:lnTo>
                  <a:lnTo>
                    <a:pt x="554316" y="146050"/>
                  </a:lnTo>
                  <a:lnTo>
                    <a:pt x="553364" y="144780"/>
                  </a:lnTo>
                  <a:lnTo>
                    <a:pt x="552856" y="143510"/>
                  </a:lnTo>
                  <a:lnTo>
                    <a:pt x="552132" y="142557"/>
                  </a:lnTo>
                  <a:lnTo>
                    <a:pt x="555752" y="143510"/>
                  </a:lnTo>
                  <a:lnTo>
                    <a:pt x="555752" y="132956"/>
                  </a:lnTo>
                  <a:lnTo>
                    <a:pt x="554736" y="133350"/>
                  </a:lnTo>
                  <a:lnTo>
                    <a:pt x="554329" y="130810"/>
                  </a:lnTo>
                  <a:lnTo>
                    <a:pt x="554126" y="129540"/>
                  </a:lnTo>
                  <a:lnTo>
                    <a:pt x="553389" y="128270"/>
                  </a:lnTo>
                  <a:lnTo>
                    <a:pt x="552665" y="127000"/>
                  </a:lnTo>
                  <a:lnTo>
                    <a:pt x="554482" y="125730"/>
                  </a:lnTo>
                  <a:lnTo>
                    <a:pt x="555358" y="127000"/>
                  </a:lnTo>
                  <a:lnTo>
                    <a:pt x="556615" y="127000"/>
                  </a:lnTo>
                  <a:lnTo>
                    <a:pt x="555790" y="125730"/>
                  </a:lnTo>
                  <a:lnTo>
                    <a:pt x="554647" y="124460"/>
                  </a:lnTo>
                  <a:lnTo>
                    <a:pt x="553885" y="124460"/>
                  </a:lnTo>
                  <a:lnTo>
                    <a:pt x="553034" y="123190"/>
                  </a:lnTo>
                  <a:lnTo>
                    <a:pt x="555472" y="123190"/>
                  </a:lnTo>
                  <a:lnTo>
                    <a:pt x="554278" y="119380"/>
                  </a:lnTo>
                  <a:lnTo>
                    <a:pt x="550684" y="116840"/>
                  </a:lnTo>
                  <a:lnTo>
                    <a:pt x="550811" y="111760"/>
                  </a:lnTo>
                  <a:lnTo>
                    <a:pt x="548640" y="111760"/>
                  </a:lnTo>
                  <a:lnTo>
                    <a:pt x="546087" y="116840"/>
                  </a:lnTo>
                  <a:lnTo>
                    <a:pt x="543242" y="113030"/>
                  </a:lnTo>
                  <a:lnTo>
                    <a:pt x="544322" y="113030"/>
                  </a:lnTo>
                  <a:lnTo>
                    <a:pt x="545858" y="111988"/>
                  </a:lnTo>
                  <a:lnTo>
                    <a:pt x="545858" y="110629"/>
                  </a:lnTo>
                  <a:lnTo>
                    <a:pt x="546785" y="109982"/>
                  </a:lnTo>
                  <a:lnTo>
                    <a:pt x="547751" y="109220"/>
                  </a:lnTo>
                  <a:lnTo>
                    <a:pt x="546900" y="107950"/>
                  </a:lnTo>
                  <a:lnTo>
                    <a:pt x="548576" y="107950"/>
                  </a:lnTo>
                  <a:lnTo>
                    <a:pt x="548855" y="105410"/>
                  </a:lnTo>
                  <a:lnTo>
                    <a:pt x="547674" y="105410"/>
                  </a:lnTo>
                  <a:lnTo>
                    <a:pt x="547065" y="104140"/>
                  </a:lnTo>
                  <a:lnTo>
                    <a:pt x="545871" y="101600"/>
                  </a:lnTo>
                  <a:lnTo>
                    <a:pt x="548627" y="102870"/>
                  </a:lnTo>
                  <a:lnTo>
                    <a:pt x="548728" y="101600"/>
                  </a:lnTo>
                  <a:lnTo>
                    <a:pt x="548843" y="100330"/>
                  </a:lnTo>
                  <a:lnTo>
                    <a:pt x="547458" y="100330"/>
                  </a:lnTo>
                  <a:lnTo>
                    <a:pt x="547941" y="97790"/>
                  </a:lnTo>
                  <a:lnTo>
                    <a:pt x="545515" y="97790"/>
                  </a:lnTo>
                  <a:lnTo>
                    <a:pt x="545211" y="96520"/>
                  </a:lnTo>
                  <a:lnTo>
                    <a:pt x="546811" y="96520"/>
                  </a:lnTo>
                  <a:lnTo>
                    <a:pt x="545198" y="93980"/>
                  </a:lnTo>
                  <a:lnTo>
                    <a:pt x="544690" y="91440"/>
                  </a:lnTo>
                  <a:lnTo>
                    <a:pt x="543928" y="87630"/>
                  </a:lnTo>
                  <a:lnTo>
                    <a:pt x="541997" y="90170"/>
                  </a:lnTo>
                  <a:lnTo>
                    <a:pt x="541858" y="91440"/>
                  </a:lnTo>
                  <a:lnTo>
                    <a:pt x="537565" y="86360"/>
                  </a:lnTo>
                  <a:lnTo>
                    <a:pt x="539369" y="78740"/>
                  </a:lnTo>
                  <a:lnTo>
                    <a:pt x="536549" y="73660"/>
                  </a:lnTo>
                  <a:lnTo>
                    <a:pt x="537362" y="73660"/>
                  </a:lnTo>
                  <a:lnTo>
                    <a:pt x="535368" y="69850"/>
                  </a:lnTo>
                  <a:lnTo>
                    <a:pt x="534746" y="67310"/>
                  </a:lnTo>
                  <a:lnTo>
                    <a:pt x="534428" y="66040"/>
                  </a:lnTo>
                  <a:lnTo>
                    <a:pt x="531926" y="64770"/>
                  </a:lnTo>
                  <a:lnTo>
                    <a:pt x="531609" y="63500"/>
                  </a:lnTo>
                  <a:lnTo>
                    <a:pt x="532663" y="60960"/>
                  </a:lnTo>
                  <a:lnTo>
                    <a:pt x="533755" y="60960"/>
                  </a:lnTo>
                  <a:lnTo>
                    <a:pt x="532320" y="59690"/>
                  </a:lnTo>
                  <a:lnTo>
                    <a:pt x="531329" y="59690"/>
                  </a:lnTo>
                  <a:lnTo>
                    <a:pt x="531444" y="55651"/>
                  </a:lnTo>
                  <a:lnTo>
                    <a:pt x="531482" y="54610"/>
                  </a:lnTo>
                  <a:lnTo>
                    <a:pt x="533222" y="56603"/>
                  </a:lnTo>
                  <a:lnTo>
                    <a:pt x="533234" y="56476"/>
                  </a:lnTo>
                  <a:lnTo>
                    <a:pt x="533209" y="55651"/>
                  </a:lnTo>
                  <a:lnTo>
                    <a:pt x="533107" y="54610"/>
                  </a:lnTo>
                  <a:lnTo>
                    <a:pt x="533044" y="53975"/>
                  </a:lnTo>
                  <a:lnTo>
                    <a:pt x="533044" y="55880"/>
                  </a:lnTo>
                  <a:lnTo>
                    <a:pt x="532739" y="54610"/>
                  </a:lnTo>
                  <a:lnTo>
                    <a:pt x="532447" y="53340"/>
                  </a:lnTo>
                  <a:lnTo>
                    <a:pt x="532866" y="54622"/>
                  </a:lnTo>
                  <a:lnTo>
                    <a:pt x="532993" y="55651"/>
                  </a:lnTo>
                  <a:lnTo>
                    <a:pt x="533044" y="55880"/>
                  </a:lnTo>
                  <a:lnTo>
                    <a:pt x="533044" y="53975"/>
                  </a:lnTo>
                  <a:lnTo>
                    <a:pt x="532980" y="53340"/>
                  </a:lnTo>
                  <a:lnTo>
                    <a:pt x="534035" y="52070"/>
                  </a:lnTo>
                  <a:lnTo>
                    <a:pt x="530694" y="49530"/>
                  </a:lnTo>
                  <a:lnTo>
                    <a:pt x="533146" y="50800"/>
                  </a:lnTo>
                  <a:lnTo>
                    <a:pt x="532917" y="49530"/>
                  </a:lnTo>
                  <a:lnTo>
                    <a:pt x="532701" y="48260"/>
                  </a:lnTo>
                  <a:lnTo>
                    <a:pt x="532485" y="46990"/>
                  </a:lnTo>
                  <a:lnTo>
                    <a:pt x="531368" y="44450"/>
                  </a:lnTo>
                  <a:lnTo>
                    <a:pt x="530631" y="48260"/>
                  </a:lnTo>
                  <a:lnTo>
                    <a:pt x="529755" y="45720"/>
                  </a:lnTo>
                  <a:lnTo>
                    <a:pt x="529120" y="43180"/>
                  </a:lnTo>
                  <a:lnTo>
                    <a:pt x="532104" y="43180"/>
                  </a:lnTo>
                  <a:lnTo>
                    <a:pt x="532866" y="38100"/>
                  </a:lnTo>
                  <a:lnTo>
                    <a:pt x="533234" y="35560"/>
                  </a:lnTo>
                  <a:lnTo>
                    <a:pt x="522566" y="33020"/>
                  </a:lnTo>
                  <a:lnTo>
                    <a:pt x="524294" y="29629"/>
                  </a:lnTo>
                  <a:lnTo>
                    <a:pt x="524408" y="29387"/>
                  </a:lnTo>
                  <a:lnTo>
                    <a:pt x="524497" y="29210"/>
                  </a:lnTo>
                  <a:lnTo>
                    <a:pt x="523544" y="29210"/>
                  </a:lnTo>
                  <a:lnTo>
                    <a:pt x="523379" y="27940"/>
                  </a:lnTo>
                  <a:lnTo>
                    <a:pt x="523316" y="27355"/>
                  </a:lnTo>
                  <a:lnTo>
                    <a:pt x="523227" y="26670"/>
                  </a:lnTo>
                  <a:lnTo>
                    <a:pt x="523786" y="25400"/>
                  </a:lnTo>
                  <a:lnTo>
                    <a:pt x="524141" y="24523"/>
                  </a:lnTo>
                  <a:lnTo>
                    <a:pt x="524243" y="24282"/>
                  </a:lnTo>
                  <a:lnTo>
                    <a:pt x="524776" y="22974"/>
                  </a:lnTo>
                  <a:lnTo>
                    <a:pt x="524840" y="22656"/>
                  </a:lnTo>
                  <a:lnTo>
                    <a:pt x="524967" y="21590"/>
                  </a:lnTo>
                  <a:lnTo>
                    <a:pt x="525043" y="19050"/>
                  </a:lnTo>
                  <a:lnTo>
                    <a:pt x="524751" y="16510"/>
                  </a:lnTo>
                  <a:lnTo>
                    <a:pt x="524611" y="15240"/>
                  </a:lnTo>
                  <a:lnTo>
                    <a:pt x="523303" y="13970"/>
                  </a:lnTo>
                  <a:lnTo>
                    <a:pt x="520700" y="11430"/>
                  </a:lnTo>
                  <a:lnTo>
                    <a:pt x="519379" y="11430"/>
                  </a:lnTo>
                  <a:lnTo>
                    <a:pt x="518629" y="8991"/>
                  </a:lnTo>
                  <a:lnTo>
                    <a:pt x="517347" y="8991"/>
                  </a:lnTo>
                  <a:lnTo>
                    <a:pt x="517626" y="10160"/>
                  </a:lnTo>
                  <a:lnTo>
                    <a:pt x="515988" y="12700"/>
                  </a:lnTo>
                  <a:lnTo>
                    <a:pt x="511581" y="13970"/>
                  </a:lnTo>
                  <a:lnTo>
                    <a:pt x="508304" y="12700"/>
                  </a:lnTo>
                  <a:lnTo>
                    <a:pt x="508127" y="11430"/>
                  </a:lnTo>
                  <a:lnTo>
                    <a:pt x="507796" y="8991"/>
                  </a:lnTo>
                  <a:lnTo>
                    <a:pt x="511009" y="8991"/>
                  </a:lnTo>
                  <a:lnTo>
                    <a:pt x="511378" y="8991"/>
                  </a:lnTo>
                  <a:lnTo>
                    <a:pt x="516801" y="8991"/>
                  </a:lnTo>
                  <a:lnTo>
                    <a:pt x="515378" y="7734"/>
                  </a:lnTo>
                  <a:lnTo>
                    <a:pt x="505244" y="7734"/>
                  </a:lnTo>
                  <a:lnTo>
                    <a:pt x="504748" y="7734"/>
                  </a:lnTo>
                  <a:lnTo>
                    <a:pt x="497852" y="7734"/>
                  </a:lnTo>
                  <a:lnTo>
                    <a:pt x="495503" y="6350"/>
                  </a:lnTo>
                  <a:lnTo>
                    <a:pt x="496239" y="7734"/>
                  </a:lnTo>
                  <a:lnTo>
                    <a:pt x="496862" y="8991"/>
                  </a:lnTo>
                  <a:lnTo>
                    <a:pt x="496620" y="8991"/>
                  </a:lnTo>
                  <a:lnTo>
                    <a:pt x="490321" y="7734"/>
                  </a:lnTo>
                  <a:lnTo>
                    <a:pt x="489915" y="7734"/>
                  </a:lnTo>
                  <a:lnTo>
                    <a:pt x="493306" y="10160"/>
                  </a:lnTo>
                  <a:lnTo>
                    <a:pt x="488975" y="10160"/>
                  </a:lnTo>
                  <a:lnTo>
                    <a:pt x="486727" y="8991"/>
                  </a:lnTo>
                  <a:lnTo>
                    <a:pt x="486397" y="8991"/>
                  </a:lnTo>
                  <a:lnTo>
                    <a:pt x="488061" y="7734"/>
                  </a:lnTo>
                  <a:lnTo>
                    <a:pt x="489889" y="6350"/>
                  </a:lnTo>
                  <a:lnTo>
                    <a:pt x="485140" y="7734"/>
                  </a:lnTo>
                  <a:lnTo>
                    <a:pt x="482752" y="7734"/>
                  </a:lnTo>
                  <a:lnTo>
                    <a:pt x="484479" y="6350"/>
                  </a:lnTo>
                  <a:lnTo>
                    <a:pt x="485940" y="5181"/>
                  </a:lnTo>
                  <a:lnTo>
                    <a:pt x="485736" y="5181"/>
                  </a:lnTo>
                  <a:lnTo>
                    <a:pt x="482079" y="6350"/>
                  </a:lnTo>
                  <a:lnTo>
                    <a:pt x="478675" y="3810"/>
                  </a:lnTo>
                  <a:lnTo>
                    <a:pt x="476415" y="2540"/>
                  </a:lnTo>
                  <a:lnTo>
                    <a:pt x="475195" y="2540"/>
                  </a:lnTo>
                  <a:lnTo>
                    <a:pt x="476364" y="5080"/>
                  </a:lnTo>
                  <a:lnTo>
                    <a:pt x="475157" y="3810"/>
                  </a:lnTo>
                  <a:lnTo>
                    <a:pt x="474141" y="3810"/>
                  </a:lnTo>
                  <a:lnTo>
                    <a:pt x="472770" y="5181"/>
                  </a:lnTo>
                  <a:lnTo>
                    <a:pt x="473049" y="5181"/>
                  </a:lnTo>
                  <a:lnTo>
                    <a:pt x="475081" y="6350"/>
                  </a:lnTo>
                  <a:lnTo>
                    <a:pt x="472541" y="8902"/>
                  </a:lnTo>
                  <a:lnTo>
                    <a:pt x="471081" y="7734"/>
                  </a:lnTo>
                  <a:lnTo>
                    <a:pt x="470789" y="7734"/>
                  </a:lnTo>
                  <a:lnTo>
                    <a:pt x="467575" y="10160"/>
                  </a:lnTo>
                  <a:lnTo>
                    <a:pt x="467042" y="6350"/>
                  </a:lnTo>
                  <a:lnTo>
                    <a:pt x="472147" y="7620"/>
                  </a:lnTo>
                  <a:lnTo>
                    <a:pt x="466496" y="3810"/>
                  </a:lnTo>
                  <a:lnTo>
                    <a:pt x="467944" y="3810"/>
                  </a:lnTo>
                  <a:lnTo>
                    <a:pt x="468274" y="2540"/>
                  </a:lnTo>
                  <a:lnTo>
                    <a:pt x="463384" y="0"/>
                  </a:lnTo>
                  <a:lnTo>
                    <a:pt x="465988" y="6350"/>
                  </a:lnTo>
                  <a:lnTo>
                    <a:pt x="460895" y="6350"/>
                  </a:lnTo>
                  <a:lnTo>
                    <a:pt x="461505" y="5181"/>
                  </a:lnTo>
                  <a:lnTo>
                    <a:pt x="461632" y="5181"/>
                  </a:lnTo>
                  <a:lnTo>
                    <a:pt x="460844" y="4076"/>
                  </a:lnTo>
                  <a:lnTo>
                    <a:pt x="459867" y="6350"/>
                  </a:lnTo>
                  <a:lnTo>
                    <a:pt x="457974" y="7632"/>
                  </a:lnTo>
                  <a:lnTo>
                    <a:pt x="454723" y="6350"/>
                  </a:lnTo>
                  <a:lnTo>
                    <a:pt x="454393" y="7734"/>
                  </a:lnTo>
                  <a:lnTo>
                    <a:pt x="452882" y="7734"/>
                  </a:lnTo>
                  <a:lnTo>
                    <a:pt x="454812" y="8991"/>
                  </a:lnTo>
                  <a:lnTo>
                    <a:pt x="454609" y="8991"/>
                  </a:lnTo>
                  <a:lnTo>
                    <a:pt x="453974" y="10160"/>
                  </a:lnTo>
                  <a:lnTo>
                    <a:pt x="450075" y="10160"/>
                  </a:lnTo>
                  <a:lnTo>
                    <a:pt x="451243" y="8991"/>
                  </a:lnTo>
                  <a:lnTo>
                    <a:pt x="449897" y="8991"/>
                  </a:lnTo>
                  <a:lnTo>
                    <a:pt x="450062" y="10160"/>
                  </a:lnTo>
                  <a:lnTo>
                    <a:pt x="448779" y="11430"/>
                  </a:lnTo>
                  <a:lnTo>
                    <a:pt x="448005" y="10160"/>
                  </a:lnTo>
                  <a:lnTo>
                    <a:pt x="445655" y="6350"/>
                  </a:lnTo>
                  <a:lnTo>
                    <a:pt x="442112" y="7632"/>
                  </a:lnTo>
                  <a:lnTo>
                    <a:pt x="440486" y="6350"/>
                  </a:lnTo>
                  <a:lnTo>
                    <a:pt x="441871" y="5181"/>
                  </a:lnTo>
                  <a:lnTo>
                    <a:pt x="442112" y="5181"/>
                  </a:lnTo>
                  <a:lnTo>
                    <a:pt x="440550" y="3810"/>
                  </a:lnTo>
                  <a:lnTo>
                    <a:pt x="436600" y="6350"/>
                  </a:lnTo>
                  <a:lnTo>
                    <a:pt x="436511" y="5181"/>
                  </a:lnTo>
                  <a:lnTo>
                    <a:pt x="436397" y="3810"/>
                  </a:lnTo>
                  <a:lnTo>
                    <a:pt x="436308" y="2540"/>
                  </a:lnTo>
                  <a:lnTo>
                    <a:pt x="432130" y="3810"/>
                  </a:lnTo>
                  <a:lnTo>
                    <a:pt x="433412" y="5181"/>
                  </a:lnTo>
                  <a:lnTo>
                    <a:pt x="430580" y="7632"/>
                  </a:lnTo>
                  <a:lnTo>
                    <a:pt x="437426" y="6350"/>
                  </a:lnTo>
                  <a:lnTo>
                    <a:pt x="435025" y="7734"/>
                  </a:lnTo>
                  <a:lnTo>
                    <a:pt x="435864" y="8496"/>
                  </a:lnTo>
                  <a:lnTo>
                    <a:pt x="437172" y="7734"/>
                  </a:lnTo>
                  <a:lnTo>
                    <a:pt x="438416" y="7734"/>
                  </a:lnTo>
                  <a:lnTo>
                    <a:pt x="437692" y="8178"/>
                  </a:lnTo>
                  <a:lnTo>
                    <a:pt x="437692" y="10160"/>
                  </a:lnTo>
                  <a:lnTo>
                    <a:pt x="436410" y="8991"/>
                  </a:lnTo>
                  <a:lnTo>
                    <a:pt x="436803" y="8991"/>
                  </a:lnTo>
                  <a:lnTo>
                    <a:pt x="437692" y="10160"/>
                  </a:lnTo>
                  <a:lnTo>
                    <a:pt x="437692" y="8178"/>
                  </a:lnTo>
                  <a:lnTo>
                    <a:pt x="436372" y="8966"/>
                  </a:lnTo>
                  <a:lnTo>
                    <a:pt x="435864" y="8496"/>
                  </a:lnTo>
                  <a:lnTo>
                    <a:pt x="434898" y="8991"/>
                  </a:lnTo>
                  <a:lnTo>
                    <a:pt x="435787" y="8496"/>
                  </a:lnTo>
                  <a:lnTo>
                    <a:pt x="435025" y="7734"/>
                  </a:lnTo>
                  <a:lnTo>
                    <a:pt x="434835" y="7734"/>
                  </a:lnTo>
                  <a:lnTo>
                    <a:pt x="434746" y="7886"/>
                  </a:lnTo>
                  <a:lnTo>
                    <a:pt x="432841" y="8991"/>
                  </a:lnTo>
                  <a:lnTo>
                    <a:pt x="434136" y="8991"/>
                  </a:lnTo>
                  <a:lnTo>
                    <a:pt x="432092" y="12700"/>
                  </a:lnTo>
                  <a:lnTo>
                    <a:pt x="430466" y="11430"/>
                  </a:lnTo>
                  <a:lnTo>
                    <a:pt x="428853" y="10160"/>
                  </a:lnTo>
                  <a:lnTo>
                    <a:pt x="428879" y="8991"/>
                  </a:lnTo>
                  <a:lnTo>
                    <a:pt x="428993" y="5181"/>
                  </a:lnTo>
                  <a:lnTo>
                    <a:pt x="429196" y="5181"/>
                  </a:lnTo>
                  <a:lnTo>
                    <a:pt x="424129" y="2540"/>
                  </a:lnTo>
                  <a:lnTo>
                    <a:pt x="420268" y="7632"/>
                  </a:lnTo>
                  <a:lnTo>
                    <a:pt x="413931" y="6350"/>
                  </a:lnTo>
                  <a:lnTo>
                    <a:pt x="416153" y="7734"/>
                  </a:lnTo>
                  <a:lnTo>
                    <a:pt x="415886" y="7734"/>
                  </a:lnTo>
                  <a:lnTo>
                    <a:pt x="415099" y="8902"/>
                  </a:lnTo>
                  <a:lnTo>
                    <a:pt x="412318" y="7734"/>
                  </a:lnTo>
                  <a:lnTo>
                    <a:pt x="411861" y="7734"/>
                  </a:lnTo>
                  <a:lnTo>
                    <a:pt x="409956" y="8902"/>
                  </a:lnTo>
                  <a:lnTo>
                    <a:pt x="410070" y="7734"/>
                  </a:lnTo>
                  <a:lnTo>
                    <a:pt x="410171" y="6350"/>
                  </a:lnTo>
                  <a:lnTo>
                    <a:pt x="408901" y="6350"/>
                  </a:lnTo>
                  <a:lnTo>
                    <a:pt x="408101" y="5181"/>
                  </a:lnTo>
                  <a:lnTo>
                    <a:pt x="408127" y="6350"/>
                  </a:lnTo>
                  <a:lnTo>
                    <a:pt x="403771" y="5181"/>
                  </a:lnTo>
                  <a:lnTo>
                    <a:pt x="403352" y="5181"/>
                  </a:lnTo>
                  <a:lnTo>
                    <a:pt x="402767" y="7632"/>
                  </a:lnTo>
                  <a:lnTo>
                    <a:pt x="399948" y="6350"/>
                  </a:lnTo>
                  <a:lnTo>
                    <a:pt x="395249" y="5181"/>
                  </a:lnTo>
                  <a:lnTo>
                    <a:pt x="394804" y="5181"/>
                  </a:lnTo>
                  <a:lnTo>
                    <a:pt x="394055" y="10160"/>
                  </a:lnTo>
                  <a:lnTo>
                    <a:pt x="389115" y="10160"/>
                  </a:lnTo>
                  <a:lnTo>
                    <a:pt x="390512" y="8991"/>
                  </a:lnTo>
                  <a:lnTo>
                    <a:pt x="390804" y="8991"/>
                  </a:lnTo>
                  <a:lnTo>
                    <a:pt x="388594" y="7734"/>
                  </a:lnTo>
                  <a:lnTo>
                    <a:pt x="388099" y="7734"/>
                  </a:lnTo>
                  <a:lnTo>
                    <a:pt x="391706" y="6350"/>
                  </a:lnTo>
                  <a:lnTo>
                    <a:pt x="390067" y="6350"/>
                  </a:lnTo>
                  <a:lnTo>
                    <a:pt x="388708" y="5181"/>
                  </a:lnTo>
                  <a:lnTo>
                    <a:pt x="388543" y="6350"/>
                  </a:lnTo>
                  <a:lnTo>
                    <a:pt x="387667" y="5181"/>
                  </a:lnTo>
                  <a:lnTo>
                    <a:pt x="387489" y="5181"/>
                  </a:lnTo>
                  <a:lnTo>
                    <a:pt x="383946" y="8902"/>
                  </a:lnTo>
                  <a:lnTo>
                    <a:pt x="382587" y="7734"/>
                  </a:lnTo>
                  <a:lnTo>
                    <a:pt x="381749" y="7734"/>
                  </a:lnTo>
                  <a:lnTo>
                    <a:pt x="381622" y="8991"/>
                  </a:lnTo>
                  <a:lnTo>
                    <a:pt x="381520" y="10160"/>
                  </a:lnTo>
                  <a:lnTo>
                    <a:pt x="379666" y="10160"/>
                  </a:lnTo>
                  <a:lnTo>
                    <a:pt x="377113" y="10160"/>
                  </a:lnTo>
                  <a:lnTo>
                    <a:pt x="373354" y="6350"/>
                  </a:lnTo>
                  <a:lnTo>
                    <a:pt x="364185" y="11430"/>
                  </a:lnTo>
                  <a:lnTo>
                    <a:pt x="361391" y="8991"/>
                  </a:lnTo>
                  <a:lnTo>
                    <a:pt x="359943" y="7734"/>
                  </a:lnTo>
                  <a:lnTo>
                    <a:pt x="355828" y="7734"/>
                  </a:lnTo>
                  <a:lnTo>
                    <a:pt x="351523" y="8991"/>
                  </a:lnTo>
                  <a:lnTo>
                    <a:pt x="348589" y="8991"/>
                  </a:lnTo>
                  <a:lnTo>
                    <a:pt x="348665" y="8496"/>
                  </a:lnTo>
                  <a:lnTo>
                    <a:pt x="348792" y="7734"/>
                  </a:lnTo>
                  <a:lnTo>
                    <a:pt x="349643" y="7734"/>
                  </a:lnTo>
                  <a:lnTo>
                    <a:pt x="344754" y="6350"/>
                  </a:lnTo>
                  <a:lnTo>
                    <a:pt x="346430" y="12700"/>
                  </a:lnTo>
                  <a:lnTo>
                    <a:pt x="341312" y="11430"/>
                  </a:lnTo>
                  <a:lnTo>
                    <a:pt x="338912" y="7886"/>
                  </a:lnTo>
                  <a:lnTo>
                    <a:pt x="338810" y="7734"/>
                  </a:lnTo>
                  <a:lnTo>
                    <a:pt x="339204" y="7734"/>
                  </a:lnTo>
                  <a:lnTo>
                    <a:pt x="342404" y="8496"/>
                  </a:lnTo>
                  <a:lnTo>
                    <a:pt x="342353" y="7734"/>
                  </a:lnTo>
                  <a:lnTo>
                    <a:pt x="342265" y="6350"/>
                  </a:lnTo>
                  <a:lnTo>
                    <a:pt x="335457" y="6350"/>
                  </a:lnTo>
                  <a:lnTo>
                    <a:pt x="332638" y="7632"/>
                  </a:lnTo>
                  <a:lnTo>
                    <a:pt x="329311" y="6350"/>
                  </a:lnTo>
                  <a:lnTo>
                    <a:pt x="330390" y="5181"/>
                  </a:lnTo>
                  <a:lnTo>
                    <a:pt x="323240" y="5181"/>
                  </a:lnTo>
                  <a:lnTo>
                    <a:pt x="322986" y="7734"/>
                  </a:lnTo>
                  <a:lnTo>
                    <a:pt x="322910" y="8496"/>
                  </a:lnTo>
                  <a:lnTo>
                    <a:pt x="322821" y="10160"/>
                  </a:lnTo>
                  <a:lnTo>
                    <a:pt x="322694" y="12700"/>
                  </a:lnTo>
                  <a:lnTo>
                    <a:pt x="321564" y="15240"/>
                  </a:lnTo>
                  <a:lnTo>
                    <a:pt x="320852" y="15240"/>
                  </a:lnTo>
                  <a:lnTo>
                    <a:pt x="321538" y="20320"/>
                  </a:lnTo>
                  <a:lnTo>
                    <a:pt x="321424" y="24523"/>
                  </a:lnTo>
                  <a:lnTo>
                    <a:pt x="321208" y="26670"/>
                  </a:lnTo>
                  <a:lnTo>
                    <a:pt x="320814" y="29210"/>
                  </a:lnTo>
                  <a:lnTo>
                    <a:pt x="320789" y="29387"/>
                  </a:lnTo>
                  <a:lnTo>
                    <a:pt x="321310" y="29210"/>
                  </a:lnTo>
                  <a:lnTo>
                    <a:pt x="320751" y="33020"/>
                  </a:lnTo>
                  <a:lnTo>
                    <a:pt x="319239" y="33020"/>
                  </a:lnTo>
                  <a:lnTo>
                    <a:pt x="317436" y="35560"/>
                  </a:lnTo>
                  <a:lnTo>
                    <a:pt x="315074" y="35560"/>
                  </a:lnTo>
                  <a:lnTo>
                    <a:pt x="316026" y="31750"/>
                  </a:lnTo>
                  <a:lnTo>
                    <a:pt x="312572" y="33020"/>
                  </a:lnTo>
                  <a:lnTo>
                    <a:pt x="314731" y="36830"/>
                  </a:lnTo>
                  <a:lnTo>
                    <a:pt x="313664" y="38100"/>
                  </a:lnTo>
                  <a:lnTo>
                    <a:pt x="312458" y="36830"/>
                  </a:lnTo>
                  <a:lnTo>
                    <a:pt x="311226" y="41910"/>
                  </a:lnTo>
                  <a:lnTo>
                    <a:pt x="314401" y="43180"/>
                  </a:lnTo>
                  <a:lnTo>
                    <a:pt x="312381" y="49530"/>
                  </a:lnTo>
                  <a:lnTo>
                    <a:pt x="313537" y="48260"/>
                  </a:lnTo>
                  <a:lnTo>
                    <a:pt x="315734" y="52070"/>
                  </a:lnTo>
                  <a:lnTo>
                    <a:pt x="310946" y="50800"/>
                  </a:lnTo>
                  <a:lnTo>
                    <a:pt x="312318" y="54610"/>
                  </a:lnTo>
                  <a:lnTo>
                    <a:pt x="308813" y="54610"/>
                  </a:lnTo>
                  <a:lnTo>
                    <a:pt x="309524" y="60960"/>
                  </a:lnTo>
                  <a:lnTo>
                    <a:pt x="309486" y="63500"/>
                  </a:lnTo>
                  <a:lnTo>
                    <a:pt x="309308" y="64770"/>
                  </a:lnTo>
                  <a:lnTo>
                    <a:pt x="324345" y="64770"/>
                  </a:lnTo>
                  <a:lnTo>
                    <a:pt x="326821" y="59690"/>
                  </a:lnTo>
                  <a:lnTo>
                    <a:pt x="330377" y="52070"/>
                  </a:lnTo>
                  <a:lnTo>
                    <a:pt x="331558" y="49530"/>
                  </a:lnTo>
                  <a:lnTo>
                    <a:pt x="332244" y="48260"/>
                  </a:lnTo>
                  <a:lnTo>
                    <a:pt x="333603" y="45720"/>
                  </a:lnTo>
                  <a:lnTo>
                    <a:pt x="324993" y="44450"/>
                  </a:lnTo>
                  <a:lnTo>
                    <a:pt x="330530" y="39370"/>
                  </a:lnTo>
                  <a:lnTo>
                    <a:pt x="332638" y="41910"/>
                  </a:lnTo>
                  <a:lnTo>
                    <a:pt x="332663" y="39370"/>
                  </a:lnTo>
                  <a:lnTo>
                    <a:pt x="332676" y="38100"/>
                  </a:lnTo>
                  <a:lnTo>
                    <a:pt x="333235" y="35560"/>
                  </a:lnTo>
                  <a:lnTo>
                    <a:pt x="333794" y="33020"/>
                  </a:lnTo>
                  <a:lnTo>
                    <a:pt x="335000" y="29629"/>
                  </a:lnTo>
                  <a:lnTo>
                    <a:pt x="335089" y="29387"/>
                  </a:lnTo>
                  <a:lnTo>
                    <a:pt x="335153" y="29210"/>
                  </a:lnTo>
                  <a:lnTo>
                    <a:pt x="336105" y="26670"/>
                  </a:lnTo>
                  <a:lnTo>
                    <a:pt x="336651" y="25400"/>
                  </a:lnTo>
                  <a:lnTo>
                    <a:pt x="336664" y="24130"/>
                  </a:lnTo>
                  <a:lnTo>
                    <a:pt x="337350" y="24130"/>
                  </a:lnTo>
                  <a:lnTo>
                    <a:pt x="337781" y="22974"/>
                  </a:lnTo>
                  <a:lnTo>
                    <a:pt x="337896" y="24130"/>
                  </a:lnTo>
                  <a:lnTo>
                    <a:pt x="338505" y="25400"/>
                  </a:lnTo>
                  <a:lnTo>
                    <a:pt x="340131" y="25400"/>
                  </a:lnTo>
                  <a:lnTo>
                    <a:pt x="340385" y="24523"/>
                  </a:lnTo>
                  <a:lnTo>
                    <a:pt x="340487" y="24130"/>
                  </a:lnTo>
                  <a:lnTo>
                    <a:pt x="341795" y="24130"/>
                  </a:lnTo>
                  <a:lnTo>
                    <a:pt x="341795" y="22974"/>
                  </a:lnTo>
                  <a:lnTo>
                    <a:pt x="343331" y="22974"/>
                  </a:lnTo>
                  <a:lnTo>
                    <a:pt x="342163" y="24130"/>
                  </a:lnTo>
                  <a:lnTo>
                    <a:pt x="343166" y="25400"/>
                  </a:lnTo>
                  <a:lnTo>
                    <a:pt x="345401" y="26670"/>
                  </a:lnTo>
                  <a:lnTo>
                    <a:pt x="348703" y="22974"/>
                  </a:lnTo>
                  <a:lnTo>
                    <a:pt x="348869" y="22974"/>
                  </a:lnTo>
                  <a:lnTo>
                    <a:pt x="350177" y="25400"/>
                  </a:lnTo>
                  <a:lnTo>
                    <a:pt x="350393" y="25400"/>
                  </a:lnTo>
                  <a:lnTo>
                    <a:pt x="355714" y="26670"/>
                  </a:lnTo>
                  <a:lnTo>
                    <a:pt x="354342" y="24130"/>
                  </a:lnTo>
                  <a:lnTo>
                    <a:pt x="358292" y="25400"/>
                  </a:lnTo>
                  <a:lnTo>
                    <a:pt x="360108" y="24130"/>
                  </a:lnTo>
                  <a:lnTo>
                    <a:pt x="361759" y="22974"/>
                  </a:lnTo>
                  <a:lnTo>
                    <a:pt x="362216" y="22974"/>
                  </a:lnTo>
                  <a:lnTo>
                    <a:pt x="364705" y="23990"/>
                  </a:lnTo>
                  <a:lnTo>
                    <a:pt x="364604" y="24244"/>
                  </a:lnTo>
                  <a:lnTo>
                    <a:pt x="367245" y="25311"/>
                  </a:lnTo>
                  <a:lnTo>
                    <a:pt x="366547" y="24460"/>
                  </a:lnTo>
                  <a:lnTo>
                    <a:pt x="365823" y="23964"/>
                  </a:lnTo>
                  <a:lnTo>
                    <a:pt x="365353" y="23774"/>
                  </a:lnTo>
                  <a:lnTo>
                    <a:pt x="366014" y="22974"/>
                  </a:lnTo>
                  <a:lnTo>
                    <a:pt x="367157" y="21590"/>
                  </a:lnTo>
                  <a:lnTo>
                    <a:pt x="371830" y="25400"/>
                  </a:lnTo>
                  <a:lnTo>
                    <a:pt x="372529" y="21590"/>
                  </a:lnTo>
                  <a:lnTo>
                    <a:pt x="372427" y="22656"/>
                  </a:lnTo>
                  <a:lnTo>
                    <a:pt x="372325" y="23939"/>
                  </a:lnTo>
                  <a:lnTo>
                    <a:pt x="372198" y="25400"/>
                  </a:lnTo>
                  <a:lnTo>
                    <a:pt x="379425" y="25400"/>
                  </a:lnTo>
                  <a:lnTo>
                    <a:pt x="379577" y="25247"/>
                  </a:lnTo>
                  <a:lnTo>
                    <a:pt x="379882" y="25311"/>
                  </a:lnTo>
                  <a:lnTo>
                    <a:pt x="381292" y="25450"/>
                  </a:lnTo>
                  <a:lnTo>
                    <a:pt x="382689" y="25463"/>
                  </a:lnTo>
                  <a:lnTo>
                    <a:pt x="379666" y="25158"/>
                  </a:lnTo>
                  <a:lnTo>
                    <a:pt x="381838" y="22974"/>
                  </a:lnTo>
                  <a:lnTo>
                    <a:pt x="381228" y="23939"/>
                  </a:lnTo>
                  <a:lnTo>
                    <a:pt x="381101" y="24130"/>
                  </a:lnTo>
                  <a:lnTo>
                    <a:pt x="384111" y="24130"/>
                  </a:lnTo>
                  <a:lnTo>
                    <a:pt x="383120" y="26670"/>
                  </a:lnTo>
                  <a:lnTo>
                    <a:pt x="385965" y="26670"/>
                  </a:lnTo>
                  <a:lnTo>
                    <a:pt x="388594" y="25400"/>
                  </a:lnTo>
                  <a:lnTo>
                    <a:pt x="388137" y="22974"/>
                  </a:lnTo>
                  <a:lnTo>
                    <a:pt x="393344" y="27940"/>
                  </a:lnTo>
                  <a:lnTo>
                    <a:pt x="396849" y="22974"/>
                  </a:lnTo>
                  <a:lnTo>
                    <a:pt x="397840" y="21590"/>
                  </a:lnTo>
                  <a:lnTo>
                    <a:pt x="398729" y="20320"/>
                  </a:lnTo>
                  <a:lnTo>
                    <a:pt x="401637" y="25400"/>
                  </a:lnTo>
                  <a:lnTo>
                    <a:pt x="410133" y="24130"/>
                  </a:lnTo>
                  <a:lnTo>
                    <a:pt x="417283" y="22974"/>
                  </a:lnTo>
                  <a:lnTo>
                    <a:pt x="417207" y="21590"/>
                  </a:lnTo>
                  <a:lnTo>
                    <a:pt x="417309" y="22974"/>
                  </a:lnTo>
                  <a:lnTo>
                    <a:pt x="417385" y="23939"/>
                  </a:lnTo>
                  <a:lnTo>
                    <a:pt x="417499" y="25400"/>
                  </a:lnTo>
                  <a:lnTo>
                    <a:pt x="422503" y="24523"/>
                  </a:lnTo>
                  <a:lnTo>
                    <a:pt x="423456" y="24523"/>
                  </a:lnTo>
                  <a:lnTo>
                    <a:pt x="425335" y="25400"/>
                  </a:lnTo>
                  <a:lnTo>
                    <a:pt x="425450" y="23939"/>
                  </a:lnTo>
                  <a:lnTo>
                    <a:pt x="425475" y="23698"/>
                  </a:lnTo>
                  <a:lnTo>
                    <a:pt x="424738" y="24130"/>
                  </a:lnTo>
                  <a:lnTo>
                    <a:pt x="423189" y="24409"/>
                  </a:lnTo>
                  <a:lnTo>
                    <a:pt x="419468" y="22656"/>
                  </a:lnTo>
                  <a:lnTo>
                    <a:pt x="419239" y="22656"/>
                  </a:lnTo>
                  <a:lnTo>
                    <a:pt x="419404" y="22631"/>
                  </a:lnTo>
                  <a:lnTo>
                    <a:pt x="425640" y="21590"/>
                  </a:lnTo>
                  <a:lnTo>
                    <a:pt x="425551" y="22656"/>
                  </a:lnTo>
                  <a:lnTo>
                    <a:pt x="425475" y="23698"/>
                  </a:lnTo>
                  <a:lnTo>
                    <a:pt x="428955" y="21590"/>
                  </a:lnTo>
                  <a:lnTo>
                    <a:pt x="436130" y="21590"/>
                  </a:lnTo>
                  <a:lnTo>
                    <a:pt x="438150" y="22974"/>
                  </a:lnTo>
                  <a:lnTo>
                    <a:pt x="437718" y="22974"/>
                  </a:lnTo>
                  <a:lnTo>
                    <a:pt x="435495" y="23939"/>
                  </a:lnTo>
                  <a:lnTo>
                    <a:pt x="441007" y="22974"/>
                  </a:lnTo>
                  <a:lnTo>
                    <a:pt x="441972" y="22974"/>
                  </a:lnTo>
                  <a:lnTo>
                    <a:pt x="448398" y="25400"/>
                  </a:lnTo>
                  <a:lnTo>
                    <a:pt x="454545" y="22974"/>
                  </a:lnTo>
                  <a:lnTo>
                    <a:pt x="454774" y="22974"/>
                  </a:lnTo>
                  <a:lnTo>
                    <a:pt x="454240" y="23939"/>
                  </a:lnTo>
                  <a:lnTo>
                    <a:pt x="454139" y="24130"/>
                  </a:lnTo>
                  <a:lnTo>
                    <a:pt x="456425" y="24130"/>
                  </a:lnTo>
                  <a:lnTo>
                    <a:pt x="456311" y="22974"/>
                  </a:lnTo>
                  <a:lnTo>
                    <a:pt x="455155" y="22974"/>
                  </a:lnTo>
                  <a:lnTo>
                    <a:pt x="454063" y="21590"/>
                  </a:lnTo>
                  <a:lnTo>
                    <a:pt x="453059" y="20320"/>
                  </a:lnTo>
                  <a:lnTo>
                    <a:pt x="459765" y="17919"/>
                  </a:lnTo>
                  <a:lnTo>
                    <a:pt x="458177" y="21590"/>
                  </a:lnTo>
                  <a:lnTo>
                    <a:pt x="466725" y="17780"/>
                  </a:lnTo>
                  <a:lnTo>
                    <a:pt x="463346" y="23939"/>
                  </a:lnTo>
                  <a:lnTo>
                    <a:pt x="463245" y="24130"/>
                  </a:lnTo>
                  <a:lnTo>
                    <a:pt x="464083" y="24130"/>
                  </a:lnTo>
                  <a:lnTo>
                    <a:pt x="465048" y="22974"/>
                  </a:lnTo>
                  <a:lnTo>
                    <a:pt x="465112" y="22656"/>
                  </a:lnTo>
                  <a:lnTo>
                    <a:pt x="464959" y="21590"/>
                  </a:lnTo>
                  <a:lnTo>
                    <a:pt x="466305" y="22974"/>
                  </a:lnTo>
                  <a:lnTo>
                    <a:pt x="466471" y="22974"/>
                  </a:lnTo>
                  <a:lnTo>
                    <a:pt x="465315" y="24130"/>
                  </a:lnTo>
                  <a:lnTo>
                    <a:pt x="469455" y="22974"/>
                  </a:lnTo>
                  <a:lnTo>
                    <a:pt x="470014" y="22974"/>
                  </a:lnTo>
                  <a:lnTo>
                    <a:pt x="468274" y="21590"/>
                  </a:lnTo>
                  <a:lnTo>
                    <a:pt x="472389" y="21590"/>
                  </a:lnTo>
                  <a:lnTo>
                    <a:pt x="472363" y="22974"/>
                  </a:lnTo>
                  <a:lnTo>
                    <a:pt x="473900" y="21590"/>
                  </a:lnTo>
                  <a:lnTo>
                    <a:pt x="475297" y="20320"/>
                  </a:lnTo>
                  <a:lnTo>
                    <a:pt x="478777" y="21590"/>
                  </a:lnTo>
                  <a:lnTo>
                    <a:pt x="478561" y="21590"/>
                  </a:lnTo>
                  <a:lnTo>
                    <a:pt x="478891" y="22656"/>
                  </a:lnTo>
                  <a:lnTo>
                    <a:pt x="483895" y="21590"/>
                  </a:lnTo>
                  <a:lnTo>
                    <a:pt x="485317" y="20320"/>
                  </a:lnTo>
                  <a:lnTo>
                    <a:pt x="488149" y="17780"/>
                  </a:lnTo>
                  <a:lnTo>
                    <a:pt x="494677" y="20320"/>
                  </a:lnTo>
                  <a:lnTo>
                    <a:pt x="492620" y="22974"/>
                  </a:lnTo>
                  <a:lnTo>
                    <a:pt x="493052" y="22656"/>
                  </a:lnTo>
                  <a:lnTo>
                    <a:pt x="496900" y="20320"/>
                  </a:lnTo>
                  <a:lnTo>
                    <a:pt x="497001" y="21590"/>
                  </a:lnTo>
                  <a:lnTo>
                    <a:pt x="497090" y="22656"/>
                  </a:lnTo>
                  <a:lnTo>
                    <a:pt x="497217" y="24130"/>
                  </a:lnTo>
                  <a:lnTo>
                    <a:pt x="500430" y="22974"/>
                  </a:lnTo>
                  <a:lnTo>
                    <a:pt x="500888" y="22974"/>
                  </a:lnTo>
                  <a:lnTo>
                    <a:pt x="499351" y="21590"/>
                  </a:lnTo>
                  <a:lnTo>
                    <a:pt x="502361" y="21590"/>
                  </a:lnTo>
                  <a:lnTo>
                    <a:pt x="503758" y="20320"/>
                  </a:lnTo>
                  <a:lnTo>
                    <a:pt x="505764" y="20320"/>
                  </a:lnTo>
                  <a:lnTo>
                    <a:pt x="505231" y="21590"/>
                  </a:lnTo>
                  <a:lnTo>
                    <a:pt x="508114" y="21590"/>
                  </a:lnTo>
                  <a:lnTo>
                    <a:pt x="507720" y="20320"/>
                  </a:lnTo>
                  <a:lnTo>
                    <a:pt x="506641" y="20320"/>
                  </a:lnTo>
                  <a:lnTo>
                    <a:pt x="507923" y="19050"/>
                  </a:lnTo>
                  <a:lnTo>
                    <a:pt x="508381" y="17919"/>
                  </a:lnTo>
                  <a:lnTo>
                    <a:pt x="508444" y="17780"/>
                  </a:lnTo>
                  <a:lnTo>
                    <a:pt x="508965" y="16510"/>
                  </a:lnTo>
                  <a:lnTo>
                    <a:pt x="511505" y="16510"/>
                  </a:lnTo>
                  <a:lnTo>
                    <a:pt x="512432" y="17780"/>
                  </a:lnTo>
                  <a:lnTo>
                    <a:pt x="512419" y="19050"/>
                  </a:lnTo>
                  <a:lnTo>
                    <a:pt x="511987" y="20320"/>
                  </a:lnTo>
                  <a:lnTo>
                    <a:pt x="513105" y="20320"/>
                  </a:lnTo>
                  <a:lnTo>
                    <a:pt x="514489" y="21590"/>
                  </a:lnTo>
                  <a:lnTo>
                    <a:pt x="514362" y="24130"/>
                  </a:lnTo>
                  <a:lnTo>
                    <a:pt x="513562" y="24130"/>
                  </a:lnTo>
                  <a:lnTo>
                    <a:pt x="511060" y="25400"/>
                  </a:lnTo>
                  <a:lnTo>
                    <a:pt x="511657" y="25400"/>
                  </a:lnTo>
                  <a:lnTo>
                    <a:pt x="512394" y="26670"/>
                  </a:lnTo>
                  <a:lnTo>
                    <a:pt x="512838" y="27940"/>
                  </a:lnTo>
                  <a:lnTo>
                    <a:pt x="514769" y="31750"/>
                  </a:lnTo>
                  <a:lnTo>
                    <a:pt x="513969" y="31750"/>
                  </a:lnTo>
                  <a:lnTo>
                    <a:pt x="513702" y="33020"/>
                  </a:lnTo>
                  <a:lnTo>
                    <a:pt x="516153" y="33020"/>
                  </a:lnTo>
                  <a:lnTo>
                    <a:pt x="515937" y="34290"/>
                  </a:lnTo>
                  <a:lnTo>
                    <a:pt x="515670" y="35560"/>
                  </a:lnTo>
                  <a:lnTo>
                    <a:pt x="514337" y="35560"/>
                  </a:lnTo>
                  <a:lnTo>
                    <a:pt x="515264" y="39370"/>
                  </a:lnTo>
                  <a:lnTo>
                    <a:pt x="517779" y="33020"/>
                  </a:lnTo>
                  <a:lnTo>
                    <a:pt x="517664" y="38100"/>
                  </a:lnTo>
                  <a:lnTo>
                    <a:pt x="517131" y="38100"/>
                  </a:lnTo>
                  <a:lnTo>
                    <a:pt x="516572" y="36830"/>
                  </a:lnTo>
                  <a:lnTo>
                    <a:pt x="517258" y="41910"/>
                  </a:lnTo>
                  <a:lnTo>
                    <a:pt x="520890" y="45720"/>
                  </a:lnTo>
                  <a:lnTo>
                    <a:pt x="520992" y="46990"/>
                  </a:lnTo>
                  <a:lnTo>
                    <a:pt x="521106" y="48260"/>
                  </a:lnTo>
                  <a:lnTo>
                    <a:pt x="521208" y="49530"/>
                  </a:lnTo>
                  <a:lnTo>
                    <a:pt x="521309" y="50800"/>
                  </a:lnTo>
                  <a:lnTo>
                    <a:pt x="518896" y="53111"/>
                  </a:lnTo>
                  <a:lnTo>
                    <a:pt x="518782" y="53340"/>
                  </a:lnTo>
                  <a:lnTo>
                    <a:pt x="519722" y="55651"/>
                  </a:lnTo>
                  <a:lnTo>
                    <a:pt x="519823" y="55880"/>
                  </a:lnTo>
                  <a:lnTo>
                    <a:pt x="525170" y="62230"/>
                  </a:lnTo>
                  <a:lnTo>
                    <a:pt x="526440" y="68580"/>
                  </a:lnTo>
                  <a:lnTo>
                    <a:pt x="526415" y="67310"/>
                  </a:lnTo>
                  <a:lnTo>
                    <a:pt x="531012" y="67310"/>
                  </a:lnTo>
                  <a:lnTo>
                    <a:pt x="525767" y="72390"/>
                  </a:lnTo>
                  <a:lnTo>
                    <a:pt x="528815" y="74930"/>
                  </a:lnTo>
                  <a:lnTo>
                    <a:pt x="526630" y="74930"/>
                  </a:lnTo>
                  <a:lnTo>
                    <a:pt x="527316" y="80010"/>
                  </a:lnTo>
                  <a:lnTo>
                    <a:pt x="530504" y="83820"/>
                  </a:lnTo>
                  <a:lnTo>
                    <a:pt x="533933" y="88900"/>
                  </a:lnTo>
                  <a:lnTo>
                    <a:pt x="532561" y="88900"/>
                  </a:lnTo>
                  <a:lnTo>
                    <a:pt x="532472" y="90170"/>
                  </a:lnTo>
                  <a:lnTo>
                    <a:pt x="532384" y="91440"/>
                  </a:lnTo>
                  <a:lnTo>
                    <a:pt x="534123" y="95250"/>
                  </a:lnTo>
                  <a:lnTo>
                    <a:pt x="534250" y="96520"/>
                  </a:lnTo>
                  <a:lnTo>
                    <a:pt x="534377" y="97790"/>
                  </a:lnTo>
                  <a:lnTo>
                    <a:pt x="534492" y="99060"/>
                  </a:lnTo>
                  <a:lnTo>
                    <a:pt x="535863" y="99060"/>
                  </a:lnTo>
                  <a:lnTo>
                    <a:pt x="536181" y="100330"/>
                  </a:lnTo>
                  <a:lnTo>
                    <a:pt x="537502" y="99060"/>
                  </a:lnTo>
                  <a:lnTo>
                    <a:pt x="537375" y="102870"/>
                  </a:lnTo>
                  <a:lnTo>
                    <a:pt x="537248" y="106680"/>
                  </a:lnTo>
                  <a:lnTo>
                    <a:pt x="540029" y="111760"/>
                  </a:lnTo>
                  <a:lnTo>
                    <a:pt x="542963" y="116840"/>
                  </a:lnTo>
                  <a:lnTo>
                    <a:pt x="543039" y="119380"/>
                  </a:lnTo>
                  <a:lnTo>
                    <a:pt x="543140" y="123190"/>
                  </a:lnTo>
                  <a:lnTo>
                    <a:pt x="542836" y="121920"/>
                  </a:lnTo>
                  <a:lnTo>
                    <a:pt x="541705" y="121920"/>
                  </a:lnTo>
                  <a:lnTo>
                    <a:pt x="544766" y="128270"/>
                  </a:lnTo>
                  <a:lnTo>
                    <a:pt x="546493" y="127000"/>
                  </a:lnTo>
                  <a:lnTo>
                    <a:pt x="545642" y="127000"/>
                  </a:lnTo>
                  <a:lnTo>
                    <a:pt x="546684" y="125730"/>
                  </a:lnTo>
                  <a:lnTo>
                    <a:pt x="548055" y="125730"/>
                  </a:lnTo>
                  <a:lnTo>
                    <a:pt x="549503" y="127000"/>
                  </a:lnTo>
                  <a:lnTo>
                    <a:pt x="549998" y="128270"/>
                  </a:lnTo>
                  <a:lnTo>
                    <a:pt x="547839" y="127000"/>
                  </a:lnTo>
                  <a:lnTo>
                    <a:pt x="546989" y="129540"/>
                  </a:lnTo>
                  <a:lnTo>
                    <a:pt x="546328" y="132080"/>
                  </a:lnTo>
                  <a:lnTo>
                    <a:pt x="546836" y="130810"/>
                  </a:lnTo>
                  <a:lnTo>
                    <a:pt x="548157" y="130810"/>
                  </a:lnTo>
                  <a:lnTo>
                    <a:pt x="545871" y="135890"/>
                  </a:lnTo>
                  <a:lnTo>
                    <a:pt x="552132" y="130810"/>
                  </a:lnTo>
                  <a:lnTo>
                    <a:pt x="551319" y="135890"/>
                  </a:lnTo>
                  <a:lnTo>
                    <a:pt x="550265" y="135890"/>
                  </a:lnTo>
                  <a:lnTo>
                    <a:pt x="551307" y="137160"/>
                  </a:lnTo>
                  <a:lnTo>
                    <a:pt x="553123" y="138430"/>
                  </a:lnTo>
                  <a:lnTo>
                    <a:pt x="553415" y="139700"/>
                  </a:lnTo>
                  <a:lnTo>
                    <a:pt x="551484" y="142240"/>
                  </a:lnTo>
                  <a:lnTo>
                    <a:pt x="551599" y="140970"/>
                  </a:lnTo>
                  <a:lnTo>
                    <a:pt x="551713" y="139700"/>
                  </a:lnTo>
                  <a:lnTo>
                    <a:pt x="551827" y="138430"/>
                  </a:lnTo>
                  <a:lnTo>
                    <a:pt x="549986" y="139700"/>
                  </a:lnTo>
                  <a:lnTo>
                    <a:pt x="550938" y="142240"/>
                  </a:lnTo>
                  <a:lnTo>
                    <a:pt x="551789" y="142468"/>
                  </a:lnTo>
                  <a:lnTo>
                    <a:pt x="552119" y="142557"/>
                  </a:lnTo>
                  <a:lnTo>
                    <a:pt x="551751" y="142557"/>
                  </a:lnTo>
                  <a:lnTo>
                    <a:pt x="550151" y="146050"/>
                  </a:lnTo>
                  <a:lnTo>
                    <a:pt x="550887" y="146050"/>
                  </a:lnTo>
                  <a:lnTo>
                    <a:pt x="551078" y="147320"/>
                  </a:lnTo>
                  <a:lnTo>
                    <a:pt x="551078" y="147548"/>
                  </a:lnTo>
                  <a:lnTo>
                    <a:pt x="551014" y="150088"/>
                  </a:lnTo>
                  <a:lnTo>
                    <a:pt x="551154" y="148920"/>
                  </a:lnTo>
                  <a:lnTo>
                    <a:pt x="551256" y="151130"/>
                  </a:lnTo>
                  <a:lnTo>
                    <a:pt x="551319" y="152400"/>
                  </a:lnTo>
                  <a:lnTo>
                    <a:pt x="551662" y="151130"/>
                  </a:lnTo>
                  <a:lnTo>
                    <a:pt x="558368" y="152400"/>
                  </a:lnTo>
                  <a:lnTo>
                    <a:pt x="554824" y="157480"/>
                  </a:lnTo>
                  <a:lnTo>
                    <a:pt x="555053" y="157480"/>
                  </a:lnTo>
                  <a:lnTo>
                    <a:pt x="557631" y="160020"/>
                  </a:lnTo>
                  <a:lnTo>
                    <a:pt x="555066" y="161290"/>
                  </a:lnTo>
                  <a:lnTo>
                    <a:pt x="554736" y="162560"/>
                  </a:lnTo>
                  <a:lnTo>
                    <a:pt x="554507" y="163830"/>
                  </a:lnTo>
                  <a:lnTo>
                    <a:pt x="553656" y="163830"/>
                  </a:lnTo>
                  <a:lnTo>
                    <a:pt x="556310" y="165100"/>
                  </a:lnTo>
                  <a:lnTo>
                    <a:pt x="553173" y="167640"/>
                  </a:lnTo>
                  <a:lnTo>
                    <a:pt x="557022" y="170180"/>
                  </a:lnTo>
                  <a:lnTo>
                    <a:pt x="556260" y="170180"/>
                  </a:lnTo>
                  <a:lnTo>
                    <a:pt x="556945" y="171450"/>
                  </a:lnTo>
                  <a:lnTo>
                    <a:pt x="557745" y="171450"/>
                  </a:lnTo>
                  <a:lnTo>
                    <a:pt x="561784" y="173990"/>
                  </a:lnTo>
                  <a:lnTo>
                    <a:pt x="557542" y="181610"/>
                  </a:lnTo>
                  <a:lnTo>
                    <a:pt x="563156" y="186690"/>
                  </a:lnTo>
                  <a:lnTo>
                    <a:pt x="566318" y="191770"/>
                  </a:lnTo>
                  <a:lnTo>
                    <a:pt x="569315" y="191770"/>
                  </a:lnTo>
                  <a:lnTo>
                    <a:pt x="572160" y="195580"/>
                  </a:lnTo>
                  <a:lnTo>
                    <a:pt x="571398" y="198120"/>
                  </a:lnTo>
                  <a:lnTo>
                    <a:pt x="568845" y="195580"/>
                  </a:lnTo>
                  <a:lnTo>
                    <a:pt x="568490" y="198120"/>
                  </a:lnTo>
                  <a:lnTo>
                    <a:pt x="569328" y="200660"/>
                  </a:lnTo>
                  <a:lnTo>
                    <a:pt x="571004" y="201930"/>
                  </a:lnTo>
                  <a:lnTo>
                    <a:pt x="570153" y="201930"/>
                  </a:lnTo>
                  <a:lnTo>
                    <a:pt x="569074" y="203200"/>
                  </a:lnTo>
                  <a:lnTo>
                    <a:pt x="569912" y="205740"/>
                  </a:lnTo>
                  <a:lnTo>
                    <a:pt x="571576" y="204889"/>
                  </a:lnTo>
                  <a:lnTo>
                    <a:pt x="571220" y="203200"/>
                  </a:lnTo>
                  <a:lnTo>
                    <a:pt x="575068" y="203200"/>
                  </a:lnTo>
                  <a:lnTo>
                    <a:pt x="571131" y="200660"/>
                  </a:lnTo>
                  <a:lnTo>
                    <a:pt x="571779" y="200660"/>
                  </a:lnTo>
                  <a:lnTo>
                    <a:pt x="573506" y="199390"/>
                  </a:lnTo>
                  <a:lnTo>
                    <a:pt x="574560" y="200660"/>
                  </a:lnTo>
                  <a:lnTo>
                    <a:pt x="575462" y="198120"/>
                  </a:lnTo>
                  <a:lnTo>
                    <a:pt x="572668" y="199390"/>
                  </a:lnTo>
                  <a:lnTo>
                    <a:pt x="573062" y="198120"/>
                  </a:lnTo>
                  <a:lnTo>
                    <a:pt x="573862" y="195580"/>
                  </a:lnTo>
                  <a:lnTo>
                    <a:pt x="574471" y="195580"/>
                  </a:lnTo>
                  <a:lnTo>
                    <a:pt x="572706" y="194310"/>
                  </a:lnTo>
                  <a:lnTo>
                    <a:pt x="573570" y="194310"/>
                  </a:lnTo>
                  <a:lnTo>
                    <a:pt x="575119" y="192913"/>
                  </a:lnTo>
                  <a:lnTo>
                    <a:pt x="575538" y="189230"/>
                  </a:lnTo>
                  <a:close/>
                </a:path>
                <a:path w="855344" h="655320">
                  <a:moveTo>
                    <a:pt x="575805" y="215900"/>
                  </a:moveTo>
                  <a:lnTo>
                    <a:pt x="573443" y="215900"/>
                  </a:lnTo>
                  <a:lnTo>
                    <a:pt x="572071" y="215188"/>
                  </a:lnTo>
                  <a:lnTo>
                    <a:pt x="573100" y="217170"/>
                  </a:lnTo>
                  <a:lnTo>
                    <a:pt x="575564" y="217170"/>
                  </a:lnTo>
                  <a:lnTo>
                    <a:pt x="575805" y="215900"/>
                  </a:lnTo>
                  <a:close/>
                </a:path>
                <a:path w="855344" h="655320">
                  <a:moveTo>
                    <a:pt x="579069" y="210820"/>
                  </a:moveTo>
                  <a:lnTo>
                    <a:pt x="572033" y="207010"/>
                  </a:lnTo>
                  <a:lnTo>
                    <a:pt x="569404" y="207010"/>
                  </a:lnTo>
                  <a:lnTo>
                    <a:pt x="568223" y="205740"/>
                  </a:lnTo>
                  <a:lnTo>
                    <a:pt x="569683" y="208280"/>
                  </a:lnTo>
                  <a:lnTo>
                    <a:pt x="571893" y="209550"/>
                  </a:lnTo>
                  <a:lnTo>
                    <a:pt x="573379" y="212090"/>
                  </a:lnTo>
                  <a:lnTo>
                    <a:pt x="573913" y="212090"/>
                  </a:lnTo>
                  <a:lnTo>
                    <a:pt x="574954" y="213360"/>
                  </a:lnTo>
                  <a:lnTo>
                    <a:pt x="579069" y="210820"/>
                  </a:lnTo>
                  <a:close/>
                </a:path>
                <a:path w="855344" h="655320">
                  <a:moveTo>
                    <a:pt x="584403" y="222250"/>
                  </a:moveTo>
                  <a:lnTo>
                    <a:pt x="579107" y="219875"/>
                  </a:lnTo>
                  <a:lnTo>
                    <a:pt x="578726" y="219875"/>
                  </a:lnTo>
                  <a:lnTo>
                    <a:pt x="578104" y="219481"/>
                  </a:lnTo>
                  <a:lnTo>
                    <a:pt x="578104" y="220116"/>
                  </a:lnTo>
                  <a:lnTo>
                    <a:pt x="577862" y="220268"/>
                  </a:lnTo>
                  <a:lnTo>
                    <a:pt x="577989" y="220078"/>
                  </a:lnTo>
                  <a:lnTo>
                    <a:pt x="578104" y="219481"/>
                  </a:lnTo>
                  <a:lnTo>
                    <a:pt x="577570" y="219138"/>
                  </a:lnTo>
                  <a:lnTo>
                    <a:pt x="575868" y="218516"/>
                  </a:lnTo>
                  <a:lnTo>
                    <a:pt x="575868" y="221551"/>
                  </a:lnTo>
                  <a:lnTo>
                    <a:pt x="574789" y="222250"/>
                  </a:lnTo>
                  <a:lnTo>
                    <a:pt x="574154" y="220980"/>
                  </a:lnTo>
                  <a:lnTo>
                    <a:pt x="573735" y="220167"/>
                  </a:lnTo>
                  <a:lnTo>
                    <a:pt x="575627" y="220599"/>
                  </a:lnTo>
                  <a:lnTo>
                    <a:pt x="574662" y="221322"/>
                  </a:lnTo>
                  <a:lnTo>
                    <a:pt x="575868" y="221551"/>
                  </a:lnTo>
                  <a:lnTo>
                    <a:pt x="575868" y="218516"/>
                  </a:lnTo>
                  <a:lnTo>
                    <a:pt x="574687" y="218071"/>
                  </a:lnTo>
                  <a:lnTo>
                    <a:pt x="572528" y="219875"/>
                  </a:lnTo>
                  <a:lnTo>
                    <a:pt x="573379" y="220078"/>
                  </a:lnTo>
                  <a:lnTo>
                    <a:pt x="572427" y="220980"/>
                  </a:lnTo>
                  <a:lnTo>
                    <a:pt x="572135" y="219875"/>
                  </a:lnTo>
                  <a:lnTo>
                    <a:pt x="571639" y="219875"/>
                  </a:lnTo>
                  <a:lnTo>
                    <a:pt x="570750" y="218440"/>
                  </a:lnTo>
                  <a:lnTo>
                    <a:pt x="567118" y="222021"/>
                  </a:lnTo>
                  <a:lnTo>
                    <a:pt x="567766" y="222250"/>
                  </a:lnTo>
                  <a:lnTo>
                    <a:pt x="564756" y="223532"/>
                  </a:lnTo>
                  <a:lnTo>
                    <a:pt x="563816" y="222250"/>
                  </a:lnTo>
                  <a:lnTo>
                    <a:pt x="562876" y="220980"/>
                  </a:lnTo>
                  <a:lnTo>
                    <a:pt x="563346" y="219875"/>
                  </a:lnTo>
                  <a:lnTo>
                    <a:pt x="563118" y="219875"/>
                  </a:lnTo>
                  <a:lnTo>
                    <a:pt x="561200" y="220980"/>
                  </a:lnTo>
                  <a:lnTo>
                    <a:pt x="560895" y="220980"/>
                  </a:lnTo>
                  <a:lnTo>
                    <a:pt x="561086" y="220446"/>
                  </a:lnTo>
                  <a:lnTo>
                    <a:pt x="560260" y="220980"/>
                  </a:lnTo>
                  <a:lnTo>
                    <a:pt x="557441" y="219875"/>
                  </a:lnTo>
                  <a:lnTo>
                    <a:pt x="556945" y="219875"/>
                  </a:lnTo>
                  <a:lnTo>
                    <a:pt x="556133" y="221894"/>
                  </a:lnTo>
                  <a:lnTo>
                    <a:pt x="556082" y="222021"/>
                  </a:lnTo>
                  <a:lnTo>
                    <a:pt x="555993" y="222250"/>
                  </a:lnTo>
                  <a:lnTo>
                    <a:pt x="554151" y="219875"/>
                  </a:lnTo>
                  <a:lnTo>
                    <a:pt x="553720" y="219875"/>
                  </a:lnTo>
                  <a:lnTo>
                    <a:pt x="549325" y="222250"/>
                  </a:lnTo>
                  <a:lnTo>
                    <a:pt x="549452" y="219875"/>
                  </a:lnTo>
                  <a:lnTo>
                    <a:pt x="549529" y="218440"/>
                  </a:lnTo>
                  <a:lnTo>
                    <a:pt x="549071" y="219367"/>
                  </a:lnTo>
                  <a:lnTo>
                    <a:pt x="548716" y="219875"/>
                  </a:lnTo>
                  <a:lnTo>
                    <a:pt x="546049" y="222250"/>
                  </a:lnTo>
                  <a:lnTo>
                    <a:pt x="544233" y="222250"/>
                  </a:lnTo>
                  <a:lnTo>
                    <a:pt x="547547" y="217170"/>
                  </a:lnTo>
                  <a:lnTo>
                    <a:pt x="537451" y="222250"/>
                  </a:lnTo>
                  <a:lnTo>
                    <a:pt x="537514" y="221894"/>
                  </a:lnTo>
                  <a:lnTo>
                    <a:pt x="537578" y="221475"/>
                  </a:lnTo>
                  <a:lnTo>
                    <a:pt x="537667" y="220980"/>
                  </a:lnTo>
                  <a:lnTo>
                    <a:pt x="538289" y="217385"/>
                  </a:lnTo>
                  <a:lnTo>
                    <a:pt x="537514" y="218440"/>
                  </a:lnTo>
                  <a:lnTo>
                    <a:pt x="535876" y="220980"/>
                  </a:lnTo>
                  <a:lnTo>
                    <a:pt x="529463" y="218440"/>
                  </a:lnTo>
                  <a:lnTo>
                    <a:pt x="525132" y="220980"/>
                  </a:lnTo>
                  <a:lnTo>
                    <a:pt x="525754" y="219875"/>
                  </a:lnTo>
                  <a:lnTo>
                    <a:pt x="523887" y="219875"/>
                  </a:lnTo>
                  <a:lnTo>
                    <a:pt x="523074" y="218440"/>
                  </a:lnTo>
                  <a:lnTo>
                    <a:pt x="521512" y="218440"/>
                  </a:lnTo>
                  <a:lnTo>
                    <a:pt x="521423" y="219087"/>
                  </a:lnTo>
                  <a:lnTo>
                    <a:pt x="521335" y="219875"/>
                  </a:lnTo>
                  <a:lnTo>
                    <a:pt x="521258" y="220446"/>
                  </a:lnTo>
                  <a:lnTo>
                    <a:pt x="521195" y="220980"/>
                  </a:lnTo>
                  <a:lnTo>
                    <a:pt x="517398" y="222250"/>
                  </a:lnTo>
                  <a:lnTo>
                    <a:pt x="515340" y="223532"/>
                  </a:lnTo>
                  <a:lnTo>
                    <a:pt x="512343" y="220980"/>
                  </a:lnTo>
                  <a:lnTo>
                    <a:pt x="516521" y="219875"/>
                  </a:lnTo>
                  <a:lnTo>
                    <a:pt x="517220" y="219875"/>
                  </a:lnTo>
                  <a:lnTo>
                    <a:pt x="516305" y="217385"/>
                  </a:lnTo>
                  <a:lnTo>
                    <a:pt x="516382" y="219875"/>
                  </a:lnTo>
                  <a:lnTo>
                    <a:pt x="511086" y="219875"/>
                  </a:lnTo>
                  <a:lnTo>
                    <a:pt x="511721" y="221475"/>
                  </a:lnTo>
                  <a:lnTo>
                    <a:pt x="511797" y="221957"/>
                  </a:lnTo>
                  <a:lnTo>
                    <a:pt x="510882" y="220980"/>
                  </a:lnTo>
                  <a:lnTo>
                    <a:pt x="509892" y="219875"/>
                  </a:lnTo>
                  <a:lnTo>
                    <a:pt x="509816" y="220306"/>
                  </a:lnTo>
                  <a:lnTo>
                    <a:pt x="509549" y="219875"/>
                  </a:lnTo>
                  <a:lnTo>
                    <a:pt x="508876" y="218440"/>
                  </a:lnTo>
                  <a:lnTo>
                    <a:pt x="508787" y="219367"/>
                  </a:lnTo>
                  <a:lnTo>
                    <a:pt x="508660" y="220446"/>
                  </a:lnTo>
                  <a:lnTo>
                    <a:pt x="508558" y="221475"/>
                  </a:lnTo>
                  <a:lnTo>
                    <a:pt x="508469" y="222250"/>
                  </a:lnTo>
                  <a:lnTo>
                    <a:pt x="507898" y="220980"/>
                  </a:lnTo>
                  <a:lnTo>
                    <a:pt x="506742" y="218440"/>
                  </a:lnTo>
                  <a:lnTo>
                    <a:pt x="504850" y="220980"/>
                  </a:lnTo>
                  <a:lnTo>
                    <a:pt x="501967" y="219875"/>
                  </a:lnTo>
                  <a:lnTo>
                    <a:pt x="501370" y="219875"/>
                  </a:lnTo>
                  <a:lnTo>
                    <a:pt x="502754" y="218440"/>
                  </a:lnTo>
                  <a:lnTo>
                    <a:pt x="503986" y="217170"/>
                  </a:lnTo>
                  <a:lnTo>
                    <a:pt x="500341" y="218440"/>
                  </a:lnTo>
                  <a:lnTo>
                    <a:pt x="498919" y="217385"/>
                  </a:lnTo>
                  <a:lnTo>
                    <a:pt x="500202" y="219875"/>
                  </a:lnTo>
                  <a:lnTo>
                    <a:pt x="500011" y="219875"/>
                  </a:lnTo>
                  <a:lnTo>
                    <a:pt x="499325" y="220980"/>
                  </a:lnTo>
                  <a:lnTo>
                    <a:pt x="494906" y="222250"/>
                  </a:lnTo>
                  <a:lnTo>
                    <a:pt x="495693" y="220980"/>
                  </a:lnTo>
                  <a:lnTo>
                    <a:pt x="497281" y="218440"/>
                  </a:lnTo>
                  <a:lnTo>
                    <a:pt x="495769" y="217170"/>
                  </a:lnTo>
                  <a:lnTo>
                    <a:pt x="493001" y="218440"/>
                  </a:lnTo>
                  <a:lnTo>
                    <a:pt x="490893" y="220980"/>
                  </a:lnTo>
                  <a:lnTo>
                    <a:pt x="488823" y="220980"/>
                  </a:lnTo>
                  <a:lnTo>
                    <a:pt x="488759" y="220446"/>
                  </a:lnTo>
                  <a:lnTo>
                    <a:pt x="488696" y="219875"/>
                  </a:lnTo>
                  <a:lnTo>
                    <a:pt x="488556" y="219875"/>
                  </a:lnTo>
                  <a:lnTo>
                    <a:pt x="485825" y="222250"/>
                  </a:lnTo>
                  <a:lnTo>
                    <a:pt x="480453" y="219875"/>
                  </a:lnTo>
                  <a:lnTo>
                    <a:pt x="479844" y="219875"/>
                  </a:lnTo>
                  <a:lnTo>
                    <a:pt x="476656" y="222250"/>
                  </a:lnTo>
                  <a:lnTo>
                    <a:pt x="476224" y="222250"/>
                  </a:lnTo>
                  <a:lnTo>
                    <a:pt x="476631" y="223189"/>
                  </a:lnTo>
                  <a:lnTo>
                    <a:pt x="476745" y="226060"/>
                  </a:lnTo>
                  <a:lnTo>
                    <a:pt x="475081" y="226060"/>
                  </a:lnTo>
                  <a:lnTo>
                    <a:pt x="473659" y="228600"/>
                  </a:lnTo>
                  <a:lnTo>
                    <a:pt x="473036" y="226060"/>
                  </a:lnTo>
                  <a:lnTo>
                    <a:pt x="474052" y="226060"/>
                  </a:lnTo>
                  <a:lnTo>
                    <a:pt x="474116" y="225158"/>
                  </a:lnTo>
                  <a:lnTo>
                    <a:pt x="472871" y="226060"/>
                  </a:lnTo>
                  <a:lnTo>
                    <a:pt x="471830" y="223532"/>
                  </a:lnTo>
                  <a:lnTo>
                    <a:pt x="467893" y="226060"/>
                  </a:lnTo>
                  <a:lnTo>
                    <a:pt x="465289" y="224790"/>
                  </a:lnTo>
                  <a:lnTo>
                    <a:pt x="464743" y="222250"/>
                  </a:lnTo>
                  <a:lnTo>
                    <a:pt x="471436" y="223532"/>
                  </a:lnTo>
                  <a:lnTo>
                    <a:pt x="470928" y="223189"/>
                  </a:lnTo>
                  <a:lnTo>
                    <a:pt x="469646" y="222250"/>
                  </a:lnTo>
                  <a:lnTo>
                    <a:pt x="467906" y="220980"/>
                  </a:lnTo>
                  <a:lnTo>
                    <a:pt x="471932" y="222250"/>
                  </a:lnTo>
                  <a:lnTo>
                    <a:pt x="470903" y="220980"/>
                  </a:lnTo>
                  <a:lnTo>
                    <a:pt x="468858" y="218440"/>
                  </a:lnTo>
                  <a:lnTo>
                    <a:pt x="474383" y="222250"/>
                  </a:lnTo>
                  <a:lnTo>
                    <a:pt x="471551" y="218440"/>
                  </a:lnTo>
                  <a:lnTo>
                    <a:pt x="466255" y="217170"/>
                  </a:lnTo>
                  <a:lnTo>
                    <a:pt x="465785" y="219087"/>
                  </a:lnTo>
                  <a:lnTo>
                    <a:pt x="465709" y="219367"/>
                  </a:lnTo>
                  <a:lnTo>
                    <a:pt x="465620" y="219710"/>
                  </a:lnTo>
                  <a:lnTo>
                    <a:pt x="464337" y="219405"/>
                  </a:lnTo>
                  <a:lnTo>
                    <a:pt x="464337" y="234950"/>
                  </a:lnTo>
                  <a:lnTo>
                    <a:pt x="459917" y="235902"/>
                  </a:lnTo>
                  <a:lnTo>
                    <a:pt x="460540" y="233680"/>
                  </a:lnTo>
                  <a:lnTo>
                    <a:pt x="464337" y="234950"/>
                  </a:lnTo>
                  <a:lnTo>
                    <a:pt x="464337" y="219405"/>
                  </a:lnTo>
                  <a:lnTo>
                    <a:pt x="460336" y="218440"/>
                  </a:lnTo>
                  <a:lnTo>
                    <a:pt x="458990" y="219875"/>
                  </a:lnTo>
                  <a:lnTo>
                    <a:pt x="459359" y="219875"/>
                  </a:lnTo>
                  <a:lnTo>
                    <a:pt x="460730" y="220980"/>
                  </a:lnTo>
                  <a:lnTo>
                    <a:pt x="459536" y="222250"/>
                  </a:lnTo>
                  <a:lnTo>
                    <a:pt x="452018" y="224790"/>
                  </a:lnTo>
                  <a:lnTo>
                    <a:pt x="453428" y="215900"/>
                  </a:lnTo>
                  <a:lnTo>
                    <a:pt x="453529" y="215188"/>
                  </a:lnTo>
                  <a:lnTo>
                    <a:pt x="453618" y="214630"/>
                  </a:lnTo>
                  <a:lnTo>
                    <a:pt x="448106" y="218440"/>
                  </a:lnTo>
                  <a:lnTo>
                    <a:pt x="446671" y="220980"/>
                  </a:lnTo>
                  <a:lnTo>
                    <a:pt x="446112" y="224790"/>
                  </a:lnTo>
                  <a:lnTo>
                    <a:pt x="442175" y="222250"/>
                  </a:lnTo>
                  <a:lnTo>
                    <a:pt x="443433" y="219875"/>
                  </a:lnTo>
                  <a:lnTo>
                    <a:pt x="438480" y="219875"/>
                  </a:lnTo>
                  <a:lnTo>
                    <a:pt x="440588" y="223532"/>
                  </a:lnTo>
                  <a:lnTo>
                    <a:pt x="435229" y="222250"/>
                  </a:lnTo>
                  <a:lnTo>
                    <a:pt x="433336" y="222250"/>
                  </a:lnTo>
                  <a:lnTo>
                    <a:pt x="433260" y="221894"/>
                  </a:lnTo>
                  <a:lnTo>
                    <a:pt x="433171" y="221475"/>
                  </a:lnTo>
                  <a:lnTo>
                    <a:pt x="433057" y="220980"/>
                  </a:lnTo>
                  <a:lnTo>
                    <a:pt x="432943" y="220446"/>
                  </a:lnTo>
                  <a:lnTo>
                    <a:pt x="432816" y="219875"/>
                  </a:lnTo>
                  <a:lnTo>
                    <a:pt x="426923" y="219875"/>
                  </a:lnTo>
                  <a:lnTo>
                    <a:pt x="421309" y="222250"/>
                  </a:lnTo>
                  <a:lnTo>
                    <a:pt x="415594" y="222250"/>
                  </a:lnTo>
                  <a:lnTo>
                    <a:pt x="416623" y="220980"/>
                  </a:lnTo>
                  <a:lnTo>
                    <a:pt x="415391" y="219875"/>
                  </a:lnTo>
                  <a:lnTo>
                    <a:pt x="414197" y="219875"/>
                  </a:lnTo>
                  <a:lnTo>
                    <a:pt x="411365" y="220357"/>
                  </a:lnTo>
                  <a:lnTo>
                    <a:pt x="411365" y="224790"/>
                  </a:lnTo>
                  <a:lnTo>
                    <a:pt x="410768" y="224790"/>
                  </a:lnTo>
                  <a:lnTo>
                    <a:pt x="409067" y="223532"/>
                  </a:lnTo>
                  <a:lnTo>
                    <a:pt x="411124" y="223532"/>
                  </a:lnTo>
                  <a:lnTo>
                    <a:pt x="411365" y="224790"/>
                  </a:lnTo>
                  <a:lnTo>
                    <a:pt x="411365" y="220357"/>
                  </a:lnTo>
                  <a:lnTo>
                    <a:pt x="407581" y="220980"/>
                  </a:lnTo>
                  <a:lnTo>
                    <a:pt x="400062" y="219875"/>
                  </a:lnTo>
                  <a:lnTo>
                    <a:pt x="399402" y="219875"/>
                  </a:lnTo>
                  <a:lnTo>
                    <a:pt x="391553" y="217170"/>
                  </a:lnTo>
                  <a:lnTo>
                    <a:pt x="388556" y="219875"/>
                  </a:lnTo>
                  <a:lnTo>
                    <a:pt x="388277" y="219875"/>
                  </a:lnTo>
                  <a:lnTo>
                    <a:pt x="387731" y="219367"/>
                  </a:lnTo>
                  <a:lnTo>
                    <a:pt x="387451" y="219875"/>
                  </a:lnTo>
                  <a:lnTo>
                    <a:pt x="387908" y="219875"/>
                  </a:lnTo>
                  <a:lnTo>
                    <a:pt x="386715" y="220980"/>
                  </a:lnTo>
                  <a:lnTo>
                    <a:pt x="385089" y="220980"/>
                  </a:lnTo>
                  <a:lnTo>
                    <a:pt x="384619" y="219875"/>
                  </a:lnTo>
                  <a:lnTo>
                    <a:pt x="384416" y="219875"/>
                  </a:lnTo>
                  <a:lnTo>
                    <a:pt x="385597" y="218440"/>
                  </a:lnTo>
                  <a:lnTo>
                    <a:pt x="380530" y="220980"/>
                  </a:lnTo>
                  <a:lnTo>
                    <a:pt x="371170" y="223532"/>
                  </a:lnTo>
                  <a:lnTo>
                    <a:pt x="365836" y="220980"/>
                  </a:lnTo>
                  <a:lnTo>
                    <a:pt x="366737" y="219875"/>
                  </a:lnTo>
                  <a:lnTo>
                    <a:pt x="362712" y="219875"/>
                  </a:lnTo>
                  <a:lnTo>
                    <a:pt x="362204" y="224790"/>
                  </a:lnTo>
                  <a:lnTo>
                    <a:pt x="358381" y="223532"/>
                  </a:lnTo>
                  <a:lnTo>
                    <a:pt x="359079" y="222250"/>
                  </a:lnTo>
                  <a:lnTo>
                    <a:pt x="338899" y="222250"/>
                  </a:lnTo>
                  <a:lnTo>
                    <a:pt x="333603" y="219875"/>
                  </a:lnTo>
                  <a:lnTo>
                    <a:pt x="333171" y="219875"/>
                  </a:lnTo>
                  <a:lnTo>
                    <a:pt x="332041" y="223189"/>
                  </a:lnTo>
                  <a:lnTo>
                    <a:pt x="331927" y="223532"/>
                  </a:lnTo>
                  <a:lnTo>
                    <a:pt x="324307" y="218440"/>
                  </a:lnTo>
                  <a:lnTo>
                    <a:pt x="324192" y="219367"/>
                  </a:lnTo>
                  <a:lnTo>
                    <a:pt x="324078" y="220446"/>
                  </a:lnTo>
                  <a:lnTo>
                    <a:pt x="323951" y="221475"/>
                  </a:lnTo>
                  <a:lnTo>
                    <a:pt x="323875" y="222250"/>
                  </a:lnTo>
                  <a:lnTo>
                    <a:pt x="323761" y="223189"/>
                  </a:lnTo>
                  <a:lnTo>
                    <a:pt x="323723" y="223532"/>
                  </a:lnTo>
                  <a:lnTo>
                    <a:pt x="321157" y="222250"/>
                  </a:lnTo>
                  <a:lnTo>
                    <a:pt x="318579" y="220980"/>
                  </a:lnTo>
                  <a:lnTo>
                    <a:pt x="319862" y="219875"/>
                  </a:lnTo>
                  <a:lnTo>
                    <a:pt x="321005" y="219875"/>
                  </a:lnTo>
                  <a:lnTo>
                    <a:pt x="312801" y="218440"/>
                  </a:lnTo>
                  <a:lnTo>
                    <a:pt x="310870" y="218440"/>
                  </a:lnTo>
                  <a:lnTo>
                    <a:pt x="309930" y="220980"/>
                  </a:lnTo>
                  <a:lnTo>
                    <a:pt x="307530" y="222250"/>
                  </a:lnTo>
                  <a:lnTo>
                    <a:pt x="307467" y="219875"/>
                  </a:lnTo>
                  <a:lnTo>
                    <a:pt x="307251" y="219875"/>
                  </a:lnTo>
                  <a:lnTo>
                    <a:pt x="304215" y="222250"/>
                  </a:lnTo>
                  <a:lnTo>
                    <a:pt x="302488" y="218440"/>
                  </a:lnTo>
                  <a:lnTo>
                    <a:pt x="299948" y="219875"/>
                  </a:lnTo>
                  <a:lnTo>
                    <a:pt x="301269" y="219875"/>
                  </a:lnTo>
                  <a:lnTo>
                    <a:pt x="302145" y="220980"/>
                  </a:lnTo>
                  <a:lnTo>
                    <a:pt x="302006" y="220980"/>
                  </a:lnTo>
                  <a:lnTo>
                    <a:pt x="298500" y="222250"/>
                  </a:lnTo>
                  <a:lnTo>
                    <a:pt x="295986" y="220980"/>
                  </a:lnTo>
                  <a:lnTo>
                    <a:pt x="293801" y="219875"/>
                  </a:lnTo>
                  <a:lnTo>
                    <a:pt x="293471" y="219875"/>
                  </a:lnTo>
                  <a:lnTo>
                    <a:pt x="293370" y="218440"/>
                  </a:lnTo>
                  <a:lnTo>
                    <a:pt x="285076" y="220980"/>
                  </a:lnTo>
                  <a:lnTo>
                    <a:pt x="285153" y="220446"/>
                  </a:lnTo>
                  <a:lnTo>
                    <a:pt x="285242" y="219875"/>
                  </a:lnTo>
                  <a:lnTo>
                    <a:pt x="283311" y="220980"/>
                  </a:lnTo>
                  <a:lnTo>
                    <a:pt x="284111" y="219875"/>
                  </a:lnTo>
                  <a:lnTo>
                    <a:pt x="286956" y="215900"/>
                  </a:lnTo>
                  <a:lnTo>
                    <a:pt x="282892" y="218440"/>
                  </a:lnTo>
                  <a:lnTo>
                    <a:pt x="283438" y="218440"/>
                  </a:lnTo>
                  <a:lnTo>
                    <a:pt x="282371" y="219875"/>
                  </a:lnTo>
                  <a:lnTo>
                    <a:pt x="276326" y="219875"/>
                  </a:lnTo>
                  <a:lnTo>
                    <a:pt x="276936" y="218440"/>
                  </a:lnTo>
                  <a:lnTo>
                    <a:pt x="277126" y="217385"/>
                  </a:lnTo>
                  <a:lnTo>
                    <a:pt x="277164" y="217170"/>
                  </a:lnTo>
                  <a:lnTo>
                    <a:pt x="276809" y="217170"/>
                  </a:lnTo>
                  <a:lnTo>
                    <a:pt x="275945" y="218440"/>
                  </a:lnTo>
                  <a:lnTo>
                    <a:pt x="274523" y="218440"/>
                  </a:lnTo>
                  <a:lnTo>
                    <a:pt x="274548" y="217170"/>
                  </a:lnTo>
                  <a:lnTo>
                    <a:pt x="273354" y="218440"/>
                  </a:lnTo>
                  <a:lnTo>
                    <a:pt x="271145" y="219786"/>
                  </a:lnTo>
                  <a:lnTo>
                    <a:pt x="271043" y="219367"/>
                  </a:lnTo>
                  <a:lnTo>
                    <a:pt x="270954" y="219087"/>
                  </a:lnTo>
                  <a:lnTo>
                    <a:pt x="270205" y="219875"/>
                  </a:lnTo>
                  <a:lnTo>
                    <a:pt x="270992" y="219875"/>
                  </a:lnTo>
                  <a:lnTo>
                    <a:pt x="269176" y="220980"/>
                  </a:lnTo>
                  <a:lnTo>
                    <a:pt x="269163" y="219875"/>
                  </a:lnTo>
                  <a:lnTo>
                    <a:pt x="268795" y="219875"/>
                  </a:lnTo>
                  <a:lnTo>
                    <a:pt x="269735" y="218440"/>
                  </a:lnTo>
                  <a:lnTo>
                    <a:pt x="272884" y="217170"/>
                  </a:lnTo>
                  <a:lnTo>
                    <a:pt x="274434" y="217170"/>
                  </a:lnTo>
                  <a:lnTo>
                    <a:pt x="275678" y="215900"/>
                  </a:lnTo>
                  <a:lnTo>
                    <a:pt x="276580" y="215900"/>
                  </a:lnTo>
                  <a:lnTo>
                    <a:pt x="277609" y="212090"/>
                  </a:lnTo>
                  <a:lnTo>
                    <a:pt x="278599" y="207010"/>
                  </a:lnTo>
                  <a:lnTo>
                    <a:pt x="278930" y="204889"/>
                  </a:lnTo>
                  <a:lnTo>
                    <a:pt x="279006" y="204470"/>
                  </a:lnTo>
                  <a:lnTo>
                    <a:pt x="279806" y="201930"/>
                  </a:lnTo>
                  <a:lnTo>
                    <a:pt x="277545" y="201930"/>
                  </a:lnTo>
                  <a:lnTo>
                    <a:pt x="278739" y="199390"/>
                  </a:lnTo>
                  <a:lnTo>
                    <a:pt x="277406" y="196850"/>
                  </a:lnTo>
                  <a:lnTo>
                    <a:pt x="279400" y="193052"/>
                  </a:lnTo>
                  <a:lnTo>
                    <a:pt x="282625" y="189230"/>
                  </a:lnTo>
                  <a:lnTo>
                    <a:pt x="283527" y="186690"/>
                  </a:lnTo>
                  <a:lnTo>
                    <a:pt x="283895" y="185648"/>
                  </a:lnTo>
                  <a:lnTo>
                    <a:pt x="283933" y="182880"/>
                  </a:lnTo>
                  <a:lnTo>
                    <a:pt x="283908" y="181610"/>
                  </a:lnTo>
                  <a:lnTo>
                    <a:pt x="282359" y="182880"/>
                  </a:lnTo>
                  <a:lnTo>
                    <a:pt x="281470" y="181610"/>
                  </a:lnTo>
                  <a:lnTo>
                    <a:pt x="283641" y="181610"/>
                  </a:lnTo>
                  <a:lnTo>
                    <a:pt x="284988" y="176530"/>
                  </a:lnTo>
                  <a:lnTo>
                    <a:pt x="285686" y="180340"/>
                  </a:lnTo>
                  <a:lnTo>
                    <a:pt x="286588" y="176530"/>
                  </a:lnTo>
                  <a:lnTo>
                    <a:pt x="287108" y="174345"/>
                  </a:lnTo>
                  <a:lnTo>
                    <a:pt x="287197" y="173990"/>
                  </a:lnTo>
                  <a:lnTo>
                    <a:pt x="287629" y="172720"/>
                  </a:lnTo>
                  <a:lnTo>
                    <a:pt x="287743" y="171450"/>
                  </a:lnTo>
                  <a:lnTo>
                    <a:pt x="287845" y="170180"/>
                  </a:lnTo>
                  <a:lnTo>
                    <a:pt x="287947" y="168910"/>
                  </a:lnTo>
                  <a:lnTo>
                    <a:pt x="288061" y="167640"/>
                  </a:lnTo>
                  <a:lnTo>
                    <a:pt x="288163" y="166370"/>
                  </a:lnTo>
                  <a:lnTo>
                    <a:pt x="288264" y="165100"/>
                  </a:lnTo>
                  <a:lnTo>
                    <a:pt x="287159" y="165100"/>
                  </a:lnTo>
                  <a:lnTo>
                    <a:pt x="286499" y="166370"/>
                  </a:lnTo>
                  <a:lnTo>
                    <a:pt x="285940" y="165100"/>
                  </a:lnTo>
                  <a:lnTo>
                    <a:pt x="269811" y="165100"/>
                  </a:lnTo>
                  <a:lnTo>
                    <a:pt x="269341" y="165100"/>
                  </a:lnTo>
                  <a:lnTo>
                    <a:pt x="268503" y="165100"/>
                  </a:lnTo>
                  <a:lnTo>
                    <a:pt x="269494" y="168910"/>
                  </a:lnTo>
                  <a:lnTo>
                    <a:pt x="268211" y="170180"/>
                  </a:lnTo>
                  <a:lnTo>
                    <a:pt x="267322" y="168910"/>
                  </a:lnTo>
                  <a:lnTo>
                    <a:pt x="263486" y="175260"/>
                  </a:lnTo>
                  <a:lnTo>
                    <a:pt x="267220" y="180340"/>
                  </a:lnTo>
                  <a:lnTo>
                    <a:pt x="266179" y="186690"/>
                  </a:lnTo>
                  <a:lnTo>
                    <a:pt x="262597" y="185420"/>
                  </a:lnTo>
                  <a:lnTo>
                    <a:pt x="258267" y="192913"/>
                  </a:lnTo>
                  <a:lnTo>
                    <a:pt x="258191" y="193052"/>
                  </a:lnTo>
                  <a:lnTo>
                    <a:pt x="257721" y="193052"/>
                  </a:lnTo>
                  <a:lnTo>
                    <a:pt x="256197" y="196850"/>
                  </a:lnTo>
                  <a:lnTo>
                    <a:pt x="256070" y="198120"/>
                  </a:lnTo>
                  <a:lnTo>
                    <a:pt x="255955" y="199390"/>
                  </a:lnTo>
                  <a:lnTo>
                    <a:pt x="255828" y="200660"/>
                  </a:lnTo>
                  <a:lnTo>
                    <a:pt x="255752" y="203200"/>
                  </a:lnTo>
                  <a:lnTo>
                    <a:pt x="255625" y="208280"/>
                  </a:lnTo>
                  <a:lnTo>
                    <a:pt x="255092" y="213360"/>
                  </a:lnTo>
                  <a:lnTo>
                    <a:pt x="254977" y="214058"/>
                  </a:lnTo>
                  <a:lnTo>
                    <a:pt x="254889" y="214630"/>
                  </a:lnTo>
                  <a:lnTo>
                    <a:pt x="254800" y="215188"/>
                  </a:lnTo>
                  <a:lnTo>
                    <a:pt x="254685" y="215900"/>
                  </a:lnTo>
                  <a:lnTo>
                    <a:pt x="254152" y="218440"/>
                  </a:lnTo>
                  <a:lnTo>
                    <a:pt x="250317" y="223532"/>
                  </a:lnTo>
                  <a:lnTo>
                    <a:pt x="247269" y="231140"/>
                  </a:lnTo>
                  <a:lnTo>
                    <a:pt x="244233" y="240030"/>
                  </a:lnTo>
                  <a:lnTo>
                    <a:pt x="258076" y="240030"/>
                  </a:lnTo>
                  <a:lnTo>
                    <a:pt x="262445" y="241007"/>
                  </a:lnTo>
                  <a:lnTo>
                    <a:pt x="265849" y="238760"/>
                  </a:lnTo>
                  <a:lnTo>
                    <a:pt x="269468" y="238760"/>
                  </a:lnTo>
                  <a:lnTo>
                    <a:pt x="271767" y="237490"/>
                  </a:lnTo>
                  <a:lnTo>
                    <a:pt x="276098" y="237490"/>
                  </a:lnTo>
                  <a:lnTo>
                    <a:pt x="275742" y="238760"/>
                  </a:lnTo>
                  <a:lnTo>
                    <a:pt x="274662" y="238760"/>
                  </a:lnTo>
                  <a:lnTo>
                    <a:pt x="277761" y="242570"/>
                  </a:lnTo>
                  <a:lnTo>
                    <a:pt x="280924" y="241300"/>
                  </a:lnTo>
                  <a:lnTo>
                    <a:pt x="283972" y="241300"/>
                  </a:lnTo>
                  <a:lnTo>
                    <a:pt x="284454" y="237490"/>
                  </a:lnTo>
                  <a:lnTo>
                    <a:pt x="290918" y="240030"/>
                  </a:lnTo>
                  <a:lnTo>
                    <a:pt x="297954" y="238760"/>
                  </a:lnTo>
                  <a:lnTo>
                    <a:pt x="304330" y="238760"/>
                  </a:lnTo>
                  <a:lnTo>
                    <a:pt x="308838" y="240030"/>
                  </a:lnTo>
                  <a:lnTo>
                    <a:pt x="310692" y="238760"/>
                  </a:lnTo>
                  <a:lnTo>
                    <a:pt x="314833" y="238760"/>
                  </a:lnTo>
                  <a:lnTo>
                    <a:pt x="314731" y="240030"/>
                  </a:lnTo>
                  <a:lnTo>
                    <a:pt x="322453" y="241300"/>
                  </a:lnTo>
                  <a:lnTo>
                    <a:pt x="328803" y="241300"/>
                  </a:lnTo>
                  <a:lnTo>
                    <a:pt x="327520" y="242570"/>
                  </a:lnTo>
                  <a:lnTo>
                    <a:pt x="331101" y="242570"/>
                  </a:lnTo>
                  <a:lnTo>
                    <a:pt x="331660" y="238760"/>
                  </a:lnTo>
                  <a:lnTo>
                    <a:pt x="331851" y="237490"/>
                  </a:lnTo>
                  <a:lnTo>
                    <a:pt x="332041" y="236220"/>
                  </a:lnTo>
                  <a:lnTo>
                    <a:pt x="335343" y="234950"/>
                  </a:lnTo>
                  <a:lnTo>
                    <a:pt x="336346" y="238760"/>
                  </a:lnTo>
                  <a:lnTo>
                    <a:pt x="342607" y="238760"/>
                  </a:lnTo>
                  <a:lnTo>
                    <a:pt x="348945" y="242570"/>
                  </a:lnTo>
                  <a:lnTo>
                    <a:pt x="355130" y="238760"/>
                  </a:lnTo>
                  <a:lnTo>
                    <a:pt x="354850" y="240030"/>
                  </a:lnTo>
                  <a:lnTo>
                    <a:pt x="353834" y="241300"/>
                  </a:lnTo>
                  <a:lnTo>
                    <a:pt x="356781" y="241300"/>
                  </a:lnTo>
                  <a:lnTo>
                    <a:pt x="365239" y="242570"/>
                  </a:lnTo>
                  <a:lnTo>
                    <a:pt x="364871" y="241300"/>
                  </a:lnTo>
                  <a:lnTo>
                    <a:pt x="364807" y="241071"/>
                  </a:lnTo>
                  <a:lnTo>
                    <a:pt x="370611" y="238760"/>
                  </a:lnTo>
                  <a:lnTo>
                    <a:pt x="374002" y="237490"/>
                  </a:lnTo>
                  <a:lnTo>
                    <a:pt x="373481" y="240030"/>
                  </a:lnTo>
                  <a:lnTo>
                    <a:pt x="375437" y="237490"/>
                  </a:lnTo>
                  <a:lnTo>
                    <a:pt x="376415" y="236220"/>
                  </a:lnTo>
                  <a:lnTo>
                    <a:pt x="380403" y="234950"/>
                  </a:lnTo>
                  <a:lnTo>
                    <a:pt x="381355" y="234950"/>
                  </a:lnTo>
                  <a:lnTo>
                    <a:pt x="381241" y="236220"/>
                  </a:lnTo>
                  <a:lnTo>
                    <a:pt x="379984" y="236220"/>
                  </a:lnTo>
                  <a:lnTo>
                    <a:pt x="383120" y="237490"/>
                  </a:lnTo>
                  <a:lnTo>
                    <a:pt x="382663" y="234950"/>
                  </a:lnTo>
                  <a:lnTo>
                    <a:pt x="382435" y="233680"/>
                  </a:lnTo>
                  <a:lnTo>
                    <a:pt x="386245" y="234950"/>
                  </a:lnTo>
                  <a:lnTo>
                    <a:pt x="384822" y="236220"/>
                  </a:lnTo>
                  <a:lnTo>
                    <a:pt x="387794" y="236220"/>
                  </a:lnTo>
                  <a:lnTo>
                    <a:pt x="389585" y="233680"/>
                  </a:lnTo>
                  <a:lnTo>
                    <a:pt x="391617" y="233680"/>
                  </a:lnTo>
                  <a:lnTo>
                    <a:pt x="395732" y="234950"/>
                  </a:lnTo>
                  <a:lnTo>
                    <a:pt x="396214" y="237490"/>
                  </a:lnTo>
                  <a:lnTo>
                    <a:pt x="396633" y="236220"/>
                  </a:lnTo>
                  <a:lnTo>
                    <a:pt x="398424" y="233680"/>
                  </a:lnTo>
                  <a:lnTo>
                    <a:pt x="400329" y="234950"/>
                  </a:lnTo>
                  <a:lnTo>
                    <a:pt x="400570" y="234950"/>
                  </a:lnTo>
                  <a:lnTo>
                    <a:pt x="399542" y="236220"/>
                  </a:lnTo>
                  <a:lnTo>
                    <a:pt x="404215" y="237324"/>
                  </a:lnTo>
                  <a:lnTo>
                    <a:pt x="404507" y="236220"/>
                  </a:lnTo>
                  <a:lnTo>
                    <a:pt x="404507" y="237388"/>
                  </a:lnTo>
                  <a:lnTo>
                    <a:pt x="404952" y="237490"/>
                  </a:lnTo>
                  <a:lnTo>
                    <a:pt x="405828" y="236220"/>
                  </a:lnTo>
                  <a:lnTo>
                    <a:pt x="407593" y="233680"/>
                  </a:lnTo>
                  <a:lnTo>
                    <a:pt x="411378" y="236220"/>
                  </a:lnTo>
                  <a:lnTo>
                    <a:pt x="411632" y="236220"/>
                  </a:lnTo>
                  <a:lnTo>
                    <a:pt x="411937" y="237490"/>
                  </a:lnTo>
                  <a:lnTo>
                    <a:pt x="404952" y="237490"/>
                  </a:lnTo>
                  <a:lnTo>
                    <a:pt x="404507" y="237490"/>
                  </a:lnTo>
                  <a:lnTo>
                    <a:pt x="404507" y="238760"/>
                  </a:lnTo>
                  <a:lnTo>
                    <a:pt x="407974" y="238760"/>
                  </a:lnTo>
                  <a:lnTo>
                    <a:pt x="405206" y="242570"/>
                  </a:lnTo>
                  <a:lnTo>
                    <a:pt x="408000" y="241300"/>
                  </a:lnTo>
                  <a:lnTo>
                    <a:pt x="412762" y="237490"/>
                  </a:lnTo>
                  <a:lnTo>
                    <a:pt x="416153" y="237490"/>
                  </a:lnTo>
                  <a:lnTo>
                    <a:pt x="416598" y="238760"/>
                  </a:lnTo>
                  <a:lnTo>
                    <a:pt x="420154" y="238760"/>
                  </a:lnTo>
                  <a:lnTo>
                    <a:pt x="421195" y="240030"/>
                  </a:lnTo>
                  <a:lnTo>
                    <a:pt x="421525" y="241071"/>
                  </a:lnTo>
                  <a:lnTo>
                    <a:pt x="421589" y="241300"/>
                  </a:lnTo>
                  <a:lnTo>
                    <a:pt x="425170" y="240030"/>
                  </a:lnTo>
                  <a:lnTo>
                    <a:pt x="426910" y="240030"/>
                  </a:lnTo>
                  <a:lnTo>
                    <a:pt x="426834" y="238760"/>
                  </a:lnTo>
                  <a:lnTo>
                    <a:pt x="426770" y="237490"/>
                  </a:lnTo>
                  <a:lnTo>
                    <a:pt x="429031" y="238760"/>
                  </a:lnTo>
                  <a:lnTo>
                    <a:pt x="426910" y="236220"/>
                  </a:lnTo>
                  <a:lnTo>
                    <a:pt x="426580" y="236220"/>
                  </a:lnTo>
                  <a:lnTo>
                    <a:pt x="425437" y="237490"/>
                  </a:lnTo>
                  <a:lnTo>
                    <a:pt x="423710" y="237490"/>
                  </a:lnTo>
                  <a:lnTo>
                    <a:pt x="423710" y="238760"/>
                  </a:lnTo>
                  <a:lnTo>
                    <a:pt x="423583" y="240030"/>
                  </a:lnTo>
                  <a:lnTo>
                    <a:pt x="421665" y="240030"/>
                  </a:lnTo>
                  <a:lnTo>
                    <a:pt x="422846" y="238760"/>
                  </a:lnTo>
                  <a:lnTo>
                    <a:pt x="423710" y="238760"/>
                  </a:lnTo>
                  <a:lnTo>
                    <a:pt x="423710" y="237490"/>
                  </a:lnTo>
                  <a:lnTo>
                    <a:pt x="420497" y="237490"/>
                  </a:lnTo>
                  <a:lnTo>
                    <a:pt x="421868" y="236220"/>
                  </a:lnTo>
                  <a:lnTo>
                    <a:pt x="423303" y="234950"/>
                  </a:lnTo>
                  <a:lnTo>
                    <a:pt x="424929" y="236042"/>
                  </a:lnTo>
                  <a:lnTo>
                    <a:pt x="424815" y="236283"/>
                  </a:lnTo>
                  <a:lnTo>
                    <a:pt x="425018" y="236258"/>
                  </a:lnTo>
                  <a:lnTo>
                    <a:pt x="425437" y="236245"/>
                  </a:lnTo>
                  <a:lnTo>
                    <a:pt x="425602" y="236181"/>
                  </a:lnTo>
                  <a:lnTo>
                    <a:pt x="425907" y="236054"/>
                  </a:lnTo>
                  <a:lnTo>
                    <a:pt x="425678" y="235851"/>
                  </a:lnTo>
                  <a:lnTo>
                    <a:pt x="425538" y="235762"/>
                  </a:lnTo>
                  <a:lnTo>
                    <a:pt x="426110" y="234950"/>
                  </a:lnTo>
                  <a:lnTo>
                    <a:pt x="426593" y="233680"/>
                  </a:lnTo>
                  <a:lnTo>
                    <a:pt x="427088" y="232410"/>
                  </a:lnTo>
                  <a:lnTo>
                    <a:pt x="427634" y="232410"/>
                  </a:lnTo>
                  <a:lnTo>
                    <a:pt x="430009" y="236220"/>
                  </a:lnTo>
                  <a:lnTo>
                    <a:pt x="434581" y="237490"/>
                  </a:lnTo>
                  <a:lnTo>
                    <a:pt x="435216" y="240030"/>
                  </a:lnTo>
                  <a:lnTo>
                    <a:pt x="440499" y="238760"/>
                  </a:lnTo>
                  <a:lnTo>
                    <a:pt x="447675" y="238760"/>
                  </a:lnTo>
                  <a:lnTo>
                    <a:pt x="450989" y="233680"/>
                  </a:lnTo>
                  <a:lnTo>
                    <a:pt x="452501" y="233680"/>
                  </a:lnTo>
                  <a:lnTo>
                    <a:pt x="452691" y="234759"/>
                  </a:lnTo>
                  <a:lnTo>
                    <a:pt x="452729" y="234950"/>
                  </a:lnTo>
                  <a:lnTo>
                    <a:pt x="453288" y="236220"/>
                  </a:lnTo>
                  <a:lnTo>
                    <a:pt x="451396" y="236220"/>
                  </a:lnTo>
                  <a:lnTo>
                    <a:pt x="450926" y="237490"/>
                  </a:lnTo>
                  <a:lnTo>
                    <a:pt x="453923" y="236220"/>
                  </a:lnTo>
                  <a:lnTo>
                    <a:pt x="458419" y="236220"/>
                  </a:lnTo>
                  <a:lnTo>
                    <a:pt x="459828" y="236220"/>
                  </a:lnTo>
                  <a:lnTo>
                    <a:pt x="463626" y="236220"/>
                  </a:lnTo>
                  <a:lnTo>
                    <a:pt x="462927" y="237490"/>
                  </a:lnTo>
                  <a:lnTo>
                    <a:pt x="470027" y="237490"/>
                  </a:lnTo>
                  <a:lnTo>
                    <a:pt x="476504" y="234950"/>
                  </a:lnTo>
                  <a:lnTo>
                    <a:pt x="483209" y="233680"/>
                  </a:lnTo>
                  <a:lnTo>
                    <a:pt x="489724" y="234759"/>
                  </a:lnTo>
                  <a:lnTo>
                    <a:pt x="489597" y="233680"/>
                  </a:lnTo>
                  <a:lnTo>
                    <a:pt x="499427" y="234950"/>
                  </a:lnTo>
                  <a:lnTo>
                    <a:pt x="509384" y="234950"/>
                  </a:lnTo>
                  <a:lnTo>
                    <a:pt x="519315" y="233680"/>
                  </a:lnTo>
                  <a:lnTo>
                    <a:pt x="529056" y="236220"/>
                  </a:lnTo>
                  <a:lnTo>
                    <a:pt x="532688" y="237490"/>
                  </a:lnTo>
                  <a:lnTo>
                    <a:pt x="533082" y="234950"/>
                  </a:lnTo>
                  <a:lnTo>
                    <a:pt x="535305" y="233680"/>
                  </a:lnTo>
                  <a:lnTo>
                    <a:pt x="535990" y="235902"/>
                  </a:lnTo>
                  <a:lnTo>
                    <a:pt x="536079" y="236220"/>
                  </a:lnTo>
                  <a:lnTo>
                    <a:pt x="538607" y="233680"/>
                  </a:lnTo>
                  <a:lnTo>
                    <a:pt x="539877" y="232410"/>
                  </a:lnTo>
                  <a:lnTo>
                    <a:pt x="545249" y="231140"/>
                  </a:lnTo>
                  <a:lnTo>
                    <a:pt x="549186" y="238760"/>
                  </a:lnTo>
                  <a:lnTo>
                    <a:pt x="555980" y="234950"/>
                  </a:lnTo>
                  <a:lnTo>
                    <a:pt x="555117" y="233680"/>
                  </a:lnTo>
                  <a:lnTo>
                    <a:pt x="557555" y="233680"/>
                  </a:lnTo>
                  <a:lnTo>
                    <a:pt x="562851" y="232410"/>
                  </a:lnTo>
                  <a:lnTo>
                    <a:pt x="562648" y="233680"/>
                  </a:lnTo>
                  <a:lnTo>
                    <a:pt x="563232" y="232410"/>
                  </a:lnTo>
                  <a:lnTo>
                    <a:pt x="564184" y="233680"/>
                  </a:lnTo>
                  <a:lnTo>
                    <a:pt x="564273" y="234950"/>
                  </a:lnTo>
                  <a:lnTo>
                    <a:pt x="570280" y="232410"/>
                  </a:lnTo>
                  <a:lnTo>
                    <a:pt x="574929" y="233680"/>
                  </a:lnTo>
                  <a:lnTo>
                    <a:pt x="569544" y="237490"/>
                  </a:lnTo>
                  <a:lnTo>
                    <a:pt x="576338" y="238760"/>
                  </a:lnTo>
                  <a:lnTo>
                    <a:pt x="578866" y="237490"/>
                  </a:lnTo>
                  <a:lnTo>
                    <a:pt x="583526" y="233680"/>
                  </a:lnTo>
                  <a:lnTo>
                    <a:pt x="581558" y="233680"/>
                  </a:lnTo>
                  <a:lnTo>
                    <a:pt x="579970" y="232410"/>
                  </a:lnTo>
                  <a:lnTo>
                    <a:pt x="579894" y="231140"/>
                  </a:lnTo>
                  <a:lnTo>
                    <a:pt x="582193" y="229882"/>
                  </a:lnTo>
                  <a:lnTo>
                    <a:pt x="582155" y="230301"/>
                  </a:lnTo>
                  <a:lnTo>
                    <a:pt x="582104" y="230746"/>
                  </a:lnTo>
                  <a:lnTo>
                    <a:pt x="582104" y="231190"/>
                  </a:lnTo>
                  <a:lnTo>
                    <a:pt x="582663" y="229717"/>
                  </a:lnTo>
                  <a:lnTo>
                    <a:pt x="582206" y="229831"/>
                  </a:lnTo>
                  <a:lnTo>
                    <a:pt x="582345" y="228600"/>
                  </a:lnTo>
                  <a:lnTo>
                    <a:pt x="582625" y="226060"/>
                  </a:lnTo>
                  <a:lnTo>
                    <a:pt x="583806" y="223532"/>
                  </a:lnTo>
                  <a:lnTo>
                    <a:pt x="584403" y="222250"/>
                  </a:lnTo>
                  <a:close/>
                </a:path>
                <a:path w="855344" h="655320">
                  <a:moveTo>
                    <a:pt x="719010" y="31229"/>
                  </a:moveTo>
                  <a:lnTo>
                    <a:pt x="718756" y="30988"/>
                  </a:lnTo>
                  <a:lnTo>
                    <a:pt x="718388" y="30797"/>
                  </a:lnTo>
                  <a:lnTo>
                    <a:pt x="719010" y="31229"/>
                  </a:lnTo>
                  <a:close/>
                </a:path>
                <a:path w="855344" h="655320">
                  <a:moveTo>
                    <a:pt x="730516" y="51625"/>
                  </a:moveTo>
                  <a:lnTo>
                    <a:pt x="730453" y="51308"/>
                  </a:lnTo>
                  <a:lnTo>
                    <a:pt x="730186" y="51295"/>
                  </a:lnTo>
                  <a:lnTo>
                    <a:pt x="730275" y="51562"/>
                  </a:lnTo>
                  <a:lnTo>
                    <a:pt x="730389" y="51777"/>
                  </a:lnTo>
                  <a:lnTo>
                    <a:pt x="730491" y="52006"/>
                  </a:lnTo>
                  <a:lnTo>
                    <a:pt x="730516" y="51625"/>
                  </a:lnTo>
                  <a:close/>
                </a:path>
                <a:path w="855344" h="655320">
                  <a:moveTo>
                    <a:pt x="736485" y="63665"/>
                  </a:moveTo>
                  <a:lnTo>
                    <a:pt x="736003" y="63360"/>
                  </a:lnTo>
                  <a:lnTo>
                    <a:pt x="735596" y="63119"/>
                  </a:lnTo>
                  <a:lnTo>
                    <a:pt x="735482" y="63360"/>
                  </a:lnTo>
                  <a:lnTo>
                    <a:pt x="735888" y="63779"/>
                  </a:lnTo>
                  <a:lnTo>
                    <a:pt x="736257" y="63792"/>
                  </a:lnTo>
                  <a:lnTo>
                    <a:pt x="736485" y="63665"/>
                  </a:lnTo>
                  <a:close/>
                </a:path>
                <a:path w="855344" h="655320">
                  <a:moveTo>
                    <a:pt x="779843" y="123888"/>
                  </a:moveTo>
                  <a:lnTo>
                    <a:pt x="779322" y="121754"/>
                  </a:lnTo>
                  <a:lnTo>
                    <a:pt x="778510" y="122212"/>
                  </a:lnTo>
                  <a:lnTo>
                    <a:pt x="779411" y="122986"/>
                  </a:lnTo>
                  <a:lnTo>
                    <a:pt x="779843" y="123888"/>
                  </a:lnTo>
                  <a:close/>
                </a:path>
                <a:path w="855344" h="655320">
                  <a:moveTo>
                    <a:pt x="780059" y="124434"/>
                  </a:moveTo>
                  <a:lnTo>
                    <a:pt x="779983" y="124167"/>
                  </a:lnTo>
                  <a:lnTo>
                    <a:pt x="779843" y="123888"/>
                  </a:lnTo>
                  <a:lnTo>
                    <a:pt x="780046" y="124714"/>
                  </a:lnTo>
                  <a:lnTo>
                    <a:pt x="780059" y="124434"/>
                  </a:lnTo>
                  <a:close/>
                </a:path>
                <a:path w="855344" h="655320">
                  <a:moveTo>
                    <a:pt x="791679" y="133311"/>
                  </a:moveTo>
                  <a:lnTo>
                    <a:pt x="791438" y="133489"/>
                  </a:lnTo>
                  <a:lnTo>
                    <a:pt x="791260" y="133743"/>
                  </a:lnTo>
                  <a:lnTo>
                    <a:pt x="791133" y="134023"/>
                  </a:lnTo>
                  <a:lnTo>
                    <a:pt x="791400" y="133769"/>
                  </a:lnTo>
                  <a:lnTo>
                    <a:pt x="791591" y="133502"/>
                  </a:lnTo>
                  <a:lnTo>
                    <a:pt x="791679" y="133311"/>
                  </a:lnTo>
                  <a:close/>
                </a:path>
                <a:path w="855344" h="655320">
                  <a:moveTo>
                    <a:pt x="803351" y="148945"/>
                  </a:moveTo>
                  <a:lnTo>
                    <a:pt x="801763" y="148755"/>
                  </a:lnTo>
                  <a:lnTo>
                    <a:pt x="802144" y="149237"/>
                  </a:lnTo>
                  <a:lnTo>
                    <a:pt x="802500" y="149186"/>
                  </a:lnTo>
                  <a:lnTo>
                    <a:pt x="802919" y="149085"/>
                  </a:lnTo>
                  <a:lnTo>
                    <a:pt x="803351" y="148945"/>
                  </a:lnTo>
                  <a:close/>
                </a:path>
                <a:path w="855344" h="655320">
                  <a:moveTo>
                    <a:pt x="817524" y="168656"/>
                  </a:moveTo>
                  <a:lnTo>
                    <a:pt x="817270" y="168135"/>
                  </a:lnTo>
                  <a:lnTo>
                    <a:pt x="815225" y="169443"/>
                  </a:lnTo>
                  <a:lnTo>
                    <a:pt x="814260" y="169900"/>
                  </a:lnTo>
                  <a:lnTo>
                    <a:pt x="815251" y="169557"/>
                  </a:lnTo>
                  <a:lnTo>
                    <a:pt x="815873" y="169608"/>
                  </a:lnTo>
                  <a:lnTo>
                    <a:pt x="816330" y="169900"/>
                  </a:lnTo>
                  <a:lnTo>
                    <a:pt x="816698" y="169633"/>
                  </a:lnTo>
                  <a:lnTo>
                    <a:pt x="817092" y="169227"/>
                  </a:lnTo>
                  <a:lnTo>
                    <a:pt x="817524" y="168656"/>
                  </a:lnTo>
                  <a:close/>
                </a:path>
                <a:path w="855344" h="655320">
                  <a:moveTo>
                    <a:pt x="826109" y="217792"/>
                  </a:moveTo>
                  <a:lnTo>
                    <a:pt x="825906" y="217779"/>
                  </a:lnTo>
                  <a:lnTo>
                    <a:pt x="825881" y="217944"/>
                  </a:lnTo>
                  <a:lnTo>
                    <a:pt x="825919" y="218071"/>
                  </a:lnTo>
                  <a:lnTo>
                    <a:pt x="825906" y="218211"/>
                  </a:lnTo>
                  <a:lnTo>
                    <a:pt x="826046" y="217957"/>
                  </a:lnTo>
                  <a:lnTo>
                    <a:pt x="826109" y="217792"/>
                  </a:lnTo>
                  <a:close/>
                </a:path>
                <a:path w="855344" h="655320">
                  <a:moveTo>
                    <a:pt x="834174" y="212928"/>
                  </a:moveTo>
                  <a:lnTo>
                    <a:pt x="833945" y="212674"/>
                  </a:lnTo>
                  <a:lnTo>
                    <a:pt x="833716" y="212407"/>
                  </a:lnTo>
                  <a:lnTo>
                    <a:pt x="833526" y="212115"/>
                  </a:lnTo>
                  <a:lnTo>
                    <a:pt x="833742" y="212534"/>
                  </a:lnTo>
                  <a:lnTo>
                    <a:pt x="833945" y="212788"/>
                  </a:lnTo>
                  <a:lnTo>
                    <a:pt x="834174" y="212928"/>
                  </a:lnTo>
                  <a:close/>
                </a:path>
                <a:path w="855344" h="655320">
                  <a:moveTo>
                    <a:pt x="835583" y="214045"/>
                  </a:moveTo>
                  <a:lnTo>
                    <a:pt x="835266" y="213855"/>
                  </a:lnTo>
                  <a:lnTo>
                    <a:pt x="834986" y="213652"/>
                  </a:lnTo>
                  <a:lnTo>
                    <a:pt x="834720" y="213423"/>
                  </a:lnTo>
                  <a:lnTo>
                    <a:pt x="834478" y="213550"/>
                  </a:lnTo>
                  <a:lnTo>
                    <a:pt x="834326" y="213639"/>
                  </a:lnTo>
                  <a:lnTo>
                    <a:pt x="834694" y="213893"/>
                  </a:lnTo>
                  <a:lnTo>
                    <a:pt x="835113" y="214007"/>
                  </a:lnTo>
                  <a:lnTo>
                    <a:pt x="835583" y="214045"/>
                  </a:lnTo>
                  <a:close/>
                </a:path>
                <a:path w="855344" h="655320">
                  <a:moveTo>
                    <a:pt x="838987" y="203390"/>
                  </a:moveTo>
                  <a:lnTo>
                    <a:pt x="838860" y="203288"/>
                  </a:lnTo>
                  <a:lnTo>
                    <a:pt x="838619" y="203187"/>
                  </a:lnTo>
                  <a:lnTo>
                    <a:pt x="838987" y="203390"/>
                  </a:lnTo>
                  <a:close/>
                </a:path>
                <a:path w="855344" h="655320">
                  <a:moveTo>
                    <a:pt x="852258" y="226085"/>
                  </a:moveTo>
                  <a:lnTo>
                    <a:pt x="851090" y="224409"/>
                  </a:lnTo>
                  <a:lnTo>
                    <a:pt x="848360" y="223824"/>
                  </a:lnTo>
                  <a:lnTo>
                    <a:pt x="848563" y="223075"/>
                  </a:lnTo>
                  <a:lnTo>
                    <a:pt x="849426" y="222973"/>
                  </a:lnTo>
                  <a:lnTo>
                    <a:pt x="849909" y="222745"/>
                  </a:lnTo>
                  <a:lnTo>
                    <a:pt x="847928" y="222415"/>
                  </a:lnTo>
                  <a:lnTo>
                    <a:pt x="844994" y="222554"/>
                  </a:lnTo>
                  <a:lnTo>
                    <a:pt x="843495" y="224891"/>
                  </a:lnTo>
                  <a:lnTo>
                    <a:pt x="846531" y="224383"/>
                  </a:lnTo>
                  <a:lnTo>
                    <a:pt x="845845" y="225348"/>
                  </a:lnTo>
                  <a:lnTo>
                    <a:pt x="849363" y="224612"/>
                  </a:lnTo>
                  <a:lnTo>
                    <a:pt x="850379" y="225386"/>
                  </a:lnTo>
                  <a:lnTo>
                    <a:pt x="849960" y="226885"/>
                  </a:lnTo>
                  <a:lnTo>
                    <a:pt x="849007" y="227355"/>
                  </a:lnTo>
                  <a:lnTo>
                    <a:pt x="849845" y="227253"/>
                  </a:lnTo>
                  <a:lnTo>
                    <a:pt x="849680" y="229260"/>
                  </a:lnTo>
                  <a:lnTo>
                    <a:pt x="851496" y="228701"/>
                  </a:lnTo>
                  <a:lnTo>
                    <a:pt x="852258" y="226085"/>
                  </a:lnTo>
                  <a:close/>
                </a:path>
                <a:path w="855344" h="655320">
                  <a:moveTo>
                    <a:pt x="852830" y="231241"/>
                  </a:moveTo>
                  <a:lnTo>
                    <a:pt x="851814" y="230454"/>
                  </a:lnTo>
                  <a:lnTo>
                    <a:pt x="849033" y="231482"/>
                  </a:lnTo>
                  <a:lnTo>
                    <a:pt x="850798" y="232549"/>
                  </a:lnTo>
                  <a:lnTo>
                    <a:pt x="851662" y="232460"/>
                  </a:lnTo>
                  <a:lnTo>
                    <a:pt x="852830" y="231241"/>
                  </a:lnTo>
                  <a:close/>
                </a:path>
                <a:path w="855344" h="655320">
                  <a:moveTo>
                    <a:pt x="855319" y="229717"/>
                  </a:moveTo>
                  <a:lnTo>
                    <a:pt x="854913" y="229831"/>
                  </a:lnTo>
                  <a:lnTo>
                    <a:pt x="854837" y="230746"/>
                  </a:lnTo>
                  <a:lnTo>
                    <a:pt x="854837" y="231190"/>
                  </a:lnTo>
                  <a:lnTo>
                    <a:pt x="855319" y="229717"/>
                  </a:lnTo>
                  <a:close/>
                </a:path>
              </a:pathLst>
            </a:custGeom>
            <a:solidFill>
              <a:srgbClr val="1C7385"/>
            </a:solidFill>
          </p:spPr>
          <p:txBody>
            <a:bodyPr wrap="square" lIns="0" tIns="0" rIns="0" bIns="0" rtlCol="0"/>
            <a:lstStyle/>
            <a:p>
              <a:endParaRPr sz="1092"/>
            </a:p>
          </p:txBody>
        </p:sp>
        <p:sp>
          <p:nvSpPr>
            <p:cNvPr id="39" name="object 20">
              <a:extLst>
                <a:ext uri="{FF2B5EF4-FFF2-40B4-BE49-F238E27FC236}">
                  <a16:creationId xmlns:a16="http://schemas.microsoft.com/office/drawing/2014/main" id="{2543D246-3B62-3EBA-12AC-9112C84F50F9}"/>
                </a:ext>
              </a:extLst>
            </p:cNvPr>
            <p:cNvSpPr/>
            <p:nvPr/>
          </p:nvSpPr>
          <p:spPr>
            <a:xfrm>
              <a:off x="9649130" y="1615251"/>
              <a:ext cx="535240" cy="147095"/>
            </a:xfrm>
            <a:custGeom>
              <a:avLst/>
              <a:gdLst/>
              <a:ahLst/>
              <a:cxnLst/>
              <a:rect l="l" t="t" r="r" b="b"/>
              <a:pathLst>
                <a:path w="882650" h="242569">
                  <a:moveTo>
                    <a:pt x="31381" y="221424"/>
                  </a:moveTo>
                  <a:lnTo>
                    <a:pt x="30886" y="221068"/>
                  </a:lnTo>
                  <a:lnTo>
                    <a:pt x="30962" y="221843"/>
                  </a:lnTo>
                  <a:lnTo>
                    <a:pt x="31381" y="221424"/>
                  </a:lnTo>
                  <a:close/>
                </a:path>
                <a:path w="882650" h="242569">
                  <a:moveTo>
                    <a:pt x="34861" y="215315"/>
                  </a:moveTo>
                  <a:lnTo>
                    <a:pt x="34759" y="214972"/>
                  </a:lnTo>
                  <a:lnTo>
                    <a:pt x="34505" y="215785"/>
                  </a:lnTo>
                  <a:lnTo>
                    <a:pt x="34734" y="215569"/>
                  </a:lnTo>
                  <a:lnTo>
                    <a:pt x="34861" y="215315"/>
                  </a:lnTo>
                  <a:close/>
                </a:path>
                <a:path w="882650" h="242569">
                  <a:moveTo>
                    <a:pt x="42583" y="205740"/>
                  </a:moveTo>
                  <a:lnTo>
                    <a:pt x="42214" y="205130"/>
                  </a:lnTo>
                  <a:lnTo>
                    <a:pt x="42138" y="207010"/>
                  </a:lnTo>
                  <a:lnTo>
                    <a:pt x="42583" y="205740"/>
                  </a:lnTo>
                  <a:close/>
                </a:path>
                <a:path w="882650" h="242569">
                  <a:moveTo>
                    <a:pt x="58331" y="182118"/>
                  </a:moveTo>
                  <a:lnTo>
                    <a:pt x="57848" y="181889"/>
                  </a:lnTo>
                  <a:lnTo>
                    <a:pt x="57950" y="182880"/>
                  </a:lnTo>
                  <a:lnTo>
                    <a:pt x="58331" y="182118"/>
                  </a:lnTo>
                  <a:close/>
                </a:path>
                <a:path w="882650" h="242569">
                  <a:moveTo>
                    <a:pt x="59931" y="182880"/>
                  </a:moveTo>
                  <a:lnTo>
                    <a:pt x="59245" y="180340"/>
                  </a:lnTo>
                  <a:lnTo>
                    <a:pt x="58458" y="181889"/>
                  </a:lnTo>
                  <a:lnTo>
                    <a:pt x="58331" y="182118"/>
                  </a:lnTo>
                  <a:lnTo>
                    <a:pt x="59931" y="182880"/>
                  </a:lnTo>
                  <a:close/>
                </a:path>
                <a:path w="882650" h="242569">
                  <a:moveTo>
                    <a:pt x="62890" y="219710"/>
                  </a:moveTo>
                  <a:lnTo>
                    <a:pt x="62560" y="219367"/>
                  </a:lnTo>
                  <a:lnTo>
                    <a:pt x="62395" y="219710"/>
                  </a:lnTo>
                  <a:lnTo>
                    <a:pt x="62890" y="219710"/>
                  </a:lnTo>
                  <a:close/>
                </a:path>
                <a:path w="882650" h="242569">
                  <a:moveTo>
                    <a:pt x="63030" y="218440"/>
                  </a:moveTo>
                  <a:lnTo>
                    <a:pt x="60477" y="217170"/>
                  </a:lnTo>
                  <a:lnTo>
                    <a:pt x="62560" y="219367"/>
                  </a:lnTo>
                  <a:lnTo>
                    <a:pt x="63030" y="218440"/>
                  </a:lnTo>
                  <a:close/>
                </a:path>
                <a:path w="882650" h="242569">
                  <a:moveTo>
                    <a:pt x="105410" y="222250"/>
                  </a:moveTo>
                  <a:lnTo>
                    <a:pt x="105333" y="221894"/>
                  </a:lnTo>
                  <a:lnTo>
                    <a:pt x="105232" y="221462"/>
                  </a:lnTo>
                  <a:lnTo>
                    <a:pt x="104698" y="222250"/>
                  </a:lnTo>
                  <a:lnTo>
                    <a:pt x="105410" y="222250"/>
                  </a:lnTo>
                  <a:close/>
                </a:path>
                <a:path w="882650" h="242569">
                  <a:moveTo>
                    <a:pt x="107594" y="220980"/>
                  </a:moveTo>
                  <a:lnTo>
                    <a:pt x="104508" y="218440"/>
                  </a:lnTo>
                  <a:lnTo>
                    <a:pt x="104978" y="220446"/>
                  </a:lnTo>
                  <a:lnTo>
                    <a:pt x="105105" y="220980"/>
                  </a:lnTo>
                  <a:lnTo>
                    <a:pt x="105232" y="221462"/>
                  </a:lnTo>
                  <a:lnTo>
                    <a:pt x="105549" y="220980"/>
                  </a:lnTo>
                  <a:lnTo>
                    <a:pt x="107594" y="220980"/>
                  </a:lnTo>
                  <a:close/>
                </a:path>
                <a:path w="882650" h="242569">
                  <a:moveTo>
                    <a:pt x="111544" y="89484"/>
                  </a:moveTo>
                  <a:lnTo>
                    <a:pt x="111366" y="89547"/>
                  </a:lnTo>
                  <a:lnTo>
                    <a:pt x="111125" y="89636"/>
                  </a:lnTo>
                  <a:lnTo>
                    <a:pt x="107911" y="89636"/>
                  </a:lnTo>
                  <a:lnTo>
                    <a:pt x="107010" y="91122"/>
                  </a:lnTo>
                  <a:lnTo>
                    <a:pt x="111112" y="89649"/>
                  </a:lnTo>
                  <a:lnTo>
                    <a:pt x="111544" y="89484"/>
                  </a:lnTo>
                  <a:close/>
                </a:path>
                <a:path w="882650" h="242569">
                  <a:moveTo>
                    <a:pt x="137236" y="82092"/>
                  </a:moveTo>
                  <a:lnTo>
                    <a:pt x="136804" y="81826"/>
                  </a:lnTo>
                  <a:lnTo>
                    <a:pt x="136855" y="82550"/>
                  </a:lnTo>
                  <a:lnTo>
                    <a:pt x="137236" y="82092"/>
                  </a:lnTo>
                  <a:close/>
                </a:path>
                <a:path w="882650" h="242569">
                  <a:moveTo>
                    <a:pt x="137909" y="55880"/>
                  </a:moveTo>
                  <a:lnTo>
                    <a:pt x="137515" y="54610"/>
                  </a:lnTo>
                  <a:lnTo>
                    <a:pt x="137706" y="55880"/>
                  </a:lnTo>
                  <a:lnTo>
                    <a:pt x="137820" y="56349"/>
                  </a:lnTo>
                  <a:lnTo>
                    <a:pt x="137909" y="55880"/>
                  </a:lnTo>
                  <a:close/>
                </a:path>
                <a:path w="882650" h="242569">
                  <a:moveTo>
                    <a:pt x="137998" y="223189"/>
                  </a:moveTo>
                  <a:lnTo>
                    <a:pt x="136715" y="222250"/>
                  </a:lnTo>
                  <a:lnTo>
                    <a:pt x="137058" y="223189"/>
                  </a:lnTo>
                  <a:lnTo>
                    <a:pt x="137185" y="223532"/>
                  </a:lnTo>
                  <a:lnTo>
                    <a:pt x="137998" y="223189"/>
                  </a:lnTo>
                  <a:close/>
                </a:path>
                <a:path w="882650" h="242569">
                  <a:moveTo>
                    <a:pt x="138938" y="82550"/>
                  </a:moveTo>
                  <a:lnTo>
                    <a:pt x="137883" y="81280"/>
                  </a:lnTo>
                  <a:lnTo>
                    <a:pt x="137236" y="82092"/>
                  </a:lnTo>
                  <a:lnTo>
                    <a:pt x="137985" y="82550"/>
                  </a:lnTo>
                  <a:lnTo>
                    <a:pt x="138938" y="82550"/>
                  </a:lnTo>
                  <a:close/>
                </a:path>
                <a:path w="882650" h="242569">
                  <a:moveTo>
                    <a:pt x="138976" y="48260"/>
                  </a:moveTo>
                  <a:lnTo>
                    <a:pt x="137858" y="49530"/>
                  </a:lnTo>
                  <a:lnTo>
                    <a:pt x="135432" y="53340"/>
                  </a:lnTo>
                  <a:lnTo>
                    <a:pt x="136105" y="54444"/>
                  </a:lnTo>
                  <a:lnTo>
                    <a:pt x="136258" y="53505"/>
                  </a:lnTo>
                  <a:lnTo>
                    <a:pt x="136271" y="53340"/>
                  </a:lnTo>
                  <a:lnTo>
                    <a:pt x="137134" y="53340"/>
                  </a:lnTo>
                  <a:lnTo>
                    <a:pt x="137464" y="54444"/>
                  </a:lnTo>
                  <a:lnTo>
                    <a:pt x="137795" y="53505"/>
                  </a:lnTo>
                  <a:lnTo>
                    <a:pt x="137845" y="53340"/>
                  </a:lnTo>
                  <a:lnTo>
                    <a:pt x="138722" y="50800"/>
                  </a:lnTo>
                  <a:lnTo>
                    <a:pt x="138849" y="49530"/>
                  </a:lnTo>
                  <a:lnTo>
                    <a:pt x="138976" y="48260"/>
                  </a:lnTo>
                  <a:close/>
                </a:path>
                <a:path w="882650" h="242569">
                  <a:moveTo>
                    <a:pt x="139649" y="224790"/>
                  </a:moveTo>
                  <a:lnTo>
                    <a:pt x="139242" y="224790"/>
                  </a:lnTo>
                  <a:lnTo>
                    <a:pt x="139217" y="225158"/>
                  </a:lnTo>
                  <a:lnTo>
                    <a:pt x="139649" y="224790"/>
                  </a:lnTo>
                  <a:close/>
                </a:path>
                <a:path w="882650" h="242569">
                  <a:moveTo>
                    <a:pt x="140220" y="222250"/>
                  </a:moveTo>
                  <a:lnTo>
                    <a:pt x="137998" y="223189"/>
                  </a:lnTo>
                  <a:lnTo>
                    <a:pt x="140220" y="224790"/>
                  </a:lnTo>
                  <a:lnTo>
                    <a:pt x="140220" y="222250"/>
                  </a:lnTo>
                  <a:close/>
                </a:path>
                <a:path w="882650" h="242569">
                  <a:moveTo>
                    <a:pt x="143929" y="218782"/>
                  </a:moveTo>
                  <a:lnTo>
                    <a:pt x="140068" y="218935"/>
                  </a:lnTo>
                  <a:lnTo>
                    <a:pt x="140550" y="219621"/>
                  </a:lnTo>
                  <a:lnTo>
                    <a:pt x="140843" y="220370"/>
                  </a:lnTo>
                  <a:lnTo>
                    <a:pt x="141071" y="221107"/>
                  </a:lnTo>
                  <a:lnTo>
                    <a:pt x="140741" y="219392"/>
                  </a:lnTo>
                  <a:lnTo>
                    <a:pt x="143929" y="218782"/>
                  </a:lnTo>
                  <a:close/>
                </a:path>
                <a:path w="882650" h="242569">
                  <a:moveTo>
                    <a:pt x="146545" y="48260"/>
                  </a:moveTo>
                  <a:lnTo>
                    <a:pt x="143967" y="45720"/>
                  </a:lnTo>
                  <a:lnTo>
                    <a:pt x="144170" y="48260"/>
                  </a:lnTo>
                  <a:lnTo>
                    <a:pt x="146545" y="48260"/>
                  </a:lnTo>
                  <a:close/>
                </a:path>
                <a:path w="882650" h="242569">
                  <a:moveTo>
                    <a:pt x="154139" y="234950"/>
                  </a:moveTo>
                  <a:lnTo>
                    <a:pt x="153073" y="234759"/>
                  </a:lnTo>
                  <a:lnTo>
                    <a:pt x="153085" y="234950"/>
                  </a:lnTo>
                  <a:lnTo>
                    <a:pt x="154139" y="234950"/>
                  </a:lnTo>
                  <a:close/>
                </a:path>
                <a:path w="882650" h="242569">
                  <a:moveTo>
                    <a:pt x="157670" y="30480"/>
                  </a:moveTo>
                  <a:lnTo>
                    <a:pt x="157149" y="29210"/>
                  </a:lnTo>
                  <a:lnTo>
                    <a:pt x="156095" y="29210"/>
                  </a:lnTo>
                  <a:lnTo>
                    <a:pt x="155359" y="30480"/>
                  </a:lnTo>
                  <a:lnTo>
                    <a:pt x="157670" y="30480"/>
                  </a:lnTo>
                  <a:close/>
                </a:path>
                <a:path w="882650" h="242569">
                  <a:moveTo>
                    <a:pt x="158724" y="30480"/>
                  </a:moveTo>
                  <a:lnTo>
                    <a:pt x="157670" y="30480"/>
                  </a:lnTo>
                  <a:lnTo>
                    <a:pt x="158203" y="31750"/>
                  </a:lnTo>
                  <a:lnTo>
                    <a:pt x="158724" y="30480"/>
                  </a:lnTo>
                  <a:close/>
                </a:path>
                <a:path w="882650" h="242569">
                  <a:moveTo>
                    <a:pt x="161213" y="217385"/>
                  </a:moveTo>
                  <a:lnTo>
                    <a:pt x="161112" y="217170"/>
                  </a:lnTo>
                  <a:lnTo>
                    <a:pt x="160959" y="217170"/>
                  </a:lnTo>
                  <a:lnTo>
                    <a:pt x="161213" y="217385"/>
                  </a:lnTo>
                  <a:close/>
                </a:path>
                <a:path w="882650" h="242569">
                  <a:moveTo>
                    <a:pt x="163817" y="215900"/>
                  </a:moveTo>
                  <a:lnTo>
                    <a:pt x="160540" y="215900"/>
                  </a:lnTo>
                  <a:lnTo>
                    <a:pt x="161086" y="217119"/>
                  </a:lnTo>
                  <a:lnTo>
                    <a:pt x="163817" y="215900"/>
                  </a:lnTo>
                  <a:close/>
                </a:path>
                <a:path w="882650" h="242569">
                  <a:moveTo>
                    <a:pt x="165277" y="49530"/>
                  </a:moveTo>
                  <a:lnTo>
                    <a:pt x="147840" y="49530"/>
                  </a:lnTo>
                  <a:lnTo>
                    <a:pt x="144259" y="49530"/>
                  </a:lnTo>
                  <a:lnTo>
                    <a:pt x="140601" y="49530"/>
                  </a:lnTo>
                  <a:lnTo>
                    <a:pt x="139801" y="54444"/>
                  </a:lnTo>
                  <a:lnTo>
                    <a:pt x="139776" y="54610"/>
                  </a:lnTo>
                  <a:lnTo>
                    <a:pt x="138290" y="58420"/>
                  </a:lnTo>
                  <a:lnTo>
                    <a:pt x="137820" y="56349"/>
                  </a:lnTo>
                  <a:lnTo>
                    <a:pt x="137160" y="59690"/>
                  </a:lnTo>
                  <a:lnTo>
                    <a:pt x="134937" y="62230"/>
                  </a:lnTo>
                  <a:lnTo>
                    <a:pt x="130086" y="58420"/>
                  </a:lnTo>
                  <a:lnTo>
                    <a:pt x="127901" y="68580"/>
                  </a:lnTo>
                  <a:lnTo>
                    <a:pt x="122237" y="67310"/>
                  </a:lnTo>
                  <a:lnTo>
                    <a:pt x="120294" y="74930"/>
                  </a:lnTo>
                  <a:lnTo>
                    <a:pt x="117005" y="76200"/>
                  </a:lnTo>
                  <a:lnTo>
                    <a:pt x="113690" y="77520"/>
                  </a:lnTo>
                  <a:lnTo>
                    <a:pt x="109512" y="83820"/>
                  </a:lnTo>
                  <a:lnTo>
                    <a:pt x="115176" y="85090"/>
                  </a:lnTo>
                  <a:lnTo>
                    <a:pt x="110121" y="85090"/>
                  </a:lnTo>
                  <a:lnTo>
                    <a:pt x="110121" y="84709"/>
                  </a:lnTo>
                  <a:lnTo>
                    <a:pt x="109410" y="85090"/>
                  </a:lnTo>
                  <a:lnTo>
                    <a:pt x="108305" y="85090"/>
                  </a:lnTo>
                  <a:lnTo>
                    <a:pt x="108724" y="85471"/>
                  </a:lnTo>
                  <a:lnTo>
                    <a:pt x="107188" y="86296"/>
                  </a:lnTo>
                  <a:lnTo>
                    <a:pt x="109220" y="85877"/>
                  </a:lnTo>
                  <a:lnTo>
                    <a:pt x="109867" y="86436"/>
                  </a:lnTo>
                  <a:lnTo>
                    <a:pt x="108102" y="89344"/>
                  </a:lnTo>
                  <a:lnTo>
                    <a:pt x="110159" y="89344"/>
                  </a:lnTo>
                  <a:lnTo>
                    <a:pt x="110134" y="86664"/>
                  </a:lnTo>
                  <a:lnTo>
                    <a:pt x="112763" y="88900"/>
                  </a:lnTo>
                  <a:lnTo>
                    <a:pt x="111963" y="90170"/>
                  </a:lnTo>
                  <a:lnTo>
                    <a:pt x="111137" y="90170"/>
                  </a:lnTo>
                  <a:lnTo>
                    <a:pt x="105460" y="92710"/>
                  </a:lnTo>
                  <a:lnTo>
                    <a:pt x="103479" y="92710"/>
                  </a:lnTo>
                  <a:lnTo>
                    <a:pt x="105524" y="90170"/>
                  </a:lnTo>
                  <a:lnTo>
                    <a:pt x="104495" y="90170"/>
                  </a:lnTo>
                  <a:lnTo>
                    <a:pt x="101866" y="92710"/>
                  </a:lnTo>
                  <a:lnTo>
                    <a:pt x="101765" y="90170"/>
                  </a:lnTo>
                  <a:lnTo>
                    <a:pt x="99123" y="91440"/>
                  </a:lnTo>
                  <a:lnTo>
                    <a:pt x="100926" y="91440"/>
                  </a:lnTo>
                  <a:lnTo>
                    <a:pt x="100457" y="93980"/>
                  </a:lnTo>
                  <a:lnTo>
                    <a:pt x="98577" y="95250"/>
                  </a:lnTo>
                  <a:lnTo>
                    <a:pt x="102362" y="93980"/>
                  </a:lnTo>
                  <a:lnTo>
                    <a:pt x="101358" y="100330"/>
                  </a:lnTo>
                  <a:lnTo>
                    <a:pt x="96062" y="95250"/>
                  </a:lnTo>
                  <a:lnTo>
                    <a:pt x="95021" y="101600"/>
                  </a:lnTo>
                  <a:lnTo>
                    <a:pt x="94716" y="99060"/>
                  </a:lnTo>
                  <a:lnTo>
                    <a:pt x="93840" y="101600"/>
                  </a:lnTo>
                  <a:lnTo>
                    <a:pt x="88557" y="106680"/>
                  </a:lnTo>
                  <a:lnTo>
                    <a:pt x="90284" y="111760"/>
                  </a:lnTo>
                  <a:lnTo>
                    <a:pt x="87972" y="111760"/>
                  </a:lnTo>
                  <a:lnTo>
                    <a:pt x="88392" y="110490"/>
                  </a:lnTo>
                  <a:lnTo>
                    <a:pt x="83921" y="115570"/>
                  </a:lnTo>
                  <a:lnTo>
                    <a:pt x="83807" y="116840"/>
                  </a:lnTo>
                  <a:lnTo>
                    <a:pt x="83680" y="118110"/>
                  </a:lnTo>
                  <a:lnTo>
                    <a:pt x="83566" y="119380"/>
                  </a:lnTo>
                  <a:lnTo>
                    <a:pt x="83451" y="120650"/>
                  </a:lnTo>
                  <a:lnTo>
                    <a:pt x="83337" y="121920"/>
                  </a:lnTo>
                  <a:lnTo>
                    <a:pt x="83223" y="123190"/>
                  </a:lnTo>
                  <a:lnTo>
                    <a:pt x="83108" y="124536"/>
                  </a:lnTo>
                  <a:lnTo>
                    <a:pt x="82969" y="124536"/>
                  </a:lnTo>
                  <a:lnTo>
                    <a:pt x="80530" y="125730"/>
                  </a:lnTo>
                  <a:lnTo>
                    <a:pt x="102628" y="125730"/>
                  </a:lnTo>
                  <a:lnTo>
                    <a:pt x="109080" y="124536"/>
                  </a:lnTo>
                  <a:lnTo>
                    <a:pt x="109461" y="124536"/>
                  </a:lnTo>
                  <a:lnTo>
                    <a:pt x="109410" y="116840"/>
                  </a:lnTo>
                  <a:lnTo>
                    <a:pt x="109423" y="118110"/>
                  </a:lnTo>
                  <a:lnTo>
                    <a:pt x="109766" y="116840"/>
                  </a:lnTo>
                  <a:lnTo>
                    <a:pt x="111239" y="111760"/>
                  </a:lnTo>
                  <a:lnTo>
                    <a:pt x="113271" y="109220"/>
                  </a:lnTo>
                  <a:lnTo>
                    <a:pt x="111518" y="114300"/>
                  </a:lnTo>
                  <a:lnTo>
                    <a:pt x="113880" y="113030"/>
                  </a:lnTo>
                  <a:lnTo>
                    <a:pt x="114439" y="109220"/>
                  </a:lnTo>
                  <a:lnTo>
                    <a:pt x="114998" y="105410"/>
                  </a:lnTo>
                  <a:lnTo>
                    <a:pt x="120688" y="104140"/>
                  </a:lnTo>
                  <a:lnTo>
                    <a:pt x="121386" y="101600"/>
                  </a:lnTo>
                  <a:lnTo>
                    <a:pt x="121729" y="100330"/>
                  </a:lnTo>
                  <a:lnTo>
                    <a:pt x="122072" y="99060"/>
                  </a:lnTo>
                  <a:lnTo>
                    <a:pt x="129806" y="99060"/>
                  </a:lnTo>
                  <a:lnTo>
                    <a:pt x="129921" y="97790"/>
                  </a:lnTo>
                  <a:lnTo>
                    <a:pt x="130022" y="96520"/>
                  </a:lnTo>
                  <a:lnTo>
                    <a:pt x="130124" y="95250"/>
                  </a:lnTo>
                  <a:lnTo>
                    <a:pt x="130225" y="93980"/>
                  </a:lnTo>
                  <a:lnTo>
                    <a:pt x="130327" y="92710"/>
                  </a:lnTo>
                  <a:lnTo>
                    <a:pt x="130429" y="91440"/>
                  </a:lnTo>
                  <a:lnTo>
                    <a:pt x="130543" y="90170"/>
                  </a:lnTo>
                  <a:lnTo>
                    <a:pt x="130644" y="88900"/>
                  </a:lnTo>
                  <a:lnTo>
                    <a:pt x="130746" y="87630"/>
                  </a:lnTo>
                  <a:lnTo>
                    <a:pt x="130848" y="86360"/>
                  </a:lnTo>
                  <a:lnTo>
                    <a:pt x="137629" y="83820"/>
                  </a:lnTo>
                  <a:lnTo>
                    <a:pt x="136194" y="83820"/>
                  </a:lnTo>
                  <a:lnTo>
                    <a:pt x="136055" y="82550"/>
                  </a:lnTo>
                  <a:lnTo>
                    <a:pt x="135966" y="81826"/>
                  </a:lnTo>
                  <a:lnTo>
                    <a:pt x="135902" y="81280"/>
                  </a:lnTo>
                  <a:lnTo>
                    <a:pt x="136804" y="81826"/>
                  </a:lnTo>
                  <a:lnTo>
                    <a:pt x="136753" y="81280"/>
                  </a:lnTo>
                  <a:lnTo>
                    <a:pt x="142227" y="73660"/>
                  </a:lnTo>
                  <a:lnTo>
                    <a:pt x="146685" y="68580"/>
                  </a:lnTo>
                  <a:lnTo>
                    <a:pt x="148920" y="66040"/>
                  </a:lnTo>
                  <a:lnTo>
                    <a:pt x="153250" y="62230"/>
                  </a:lnTo>
                  <a:lnTo>
                    <a:pt x="156133" y="59690"/>
                  </a:lnTo>
                  <a:lnTo>
                    <a:pt x="157302" y="58420"/>
                  </a:lnTo>
                  <a:lnTo>
                    <a:pt x="163156" y="52070"/>
                  </a:lnTo>
                  <a:lnTo>
                    <a:pt x="165277" y="49530"/>
                  </a:lnTo>
                  <a:close/>
                </a:path>
                <a:path w="882650" h="242569">
                  <a:moveTo>
                    <a:pt x="180251" y="8890"/>
                  </a:moveTo>
                  <a:lnTo>
                    <a:pt x="178765" y="8610"/>
                  </a:lnTo>
                  <a:lnTo>
                    <a:pt x="178054" y="8610"/>
                  </a:lnTo>
                  <a:lnTo>
                    <a:pt x="178142" y="8890"/>
                  </a:lnTo>
                  <a:lnTo>
                    <a:pt x="180251" y="8890"/>
                  </a:lnTo>
                  <a:close/>
                </a:path>
                <a:path w="882650" h="242569">
                  <a:moveTo>
                    <a:pt x="195249" y="6553"/>
                  </a:moveTo>
                  <a:lnTo>
                    <a:pt x="194170" y="6197"/>
                  </a:lnTo>
                  <a:lnTo>
                    <a:pt x="194284" y="6388"/>
                  </a:lnTo>
                  <a:lnTo>
                    <a:pt x="194437" y="6527"/>
                  </a:lnTo>
                  <a:lnTo>
                    <a:pt x="194564" y="6680"/>
                  </a:lnTo>
                  <a:lnTo>
                    <a:pt x="194779" y="6642"/>
                  </a:lnTo>
                  <a:lnTo>
                    <a:pt x="195033" y="6591"/>
                  </a:lnTo>
                  <a:lnTo>
                    <a:pt x="195249" y="6553"/>
                  </a:lnTo>
                  <a:close/>
                </a:path>
                <a:path w="882650" h="242569">
                  <a:moveTo>
                    <a:pt x="206311" y="217792"/>
                  </a:moveTo>
                  <a:lnTo>
                    <a:pt x="206121" y="217779"/>
                  </a:lnTo>
                  <a:lnTo>
                    <a:pt x="206095" y="217944"/>
                  </a:lnTo>
                  <a:lnTo>
                    <a:pt x="206121" y="218071"/>
                  </a:lnTo>
                  <a:lnTo>
                    <a:pt x="206121" y="218211"/>
                  </a:lnTo>
                  <a:lnTo>
                    <a:pt x="206260" y="217957"/>
                  </a:lnTo>
                  <a:lnTo>
                    <a:pt x="206311" y="217792"/>
                  </a:lnTo>
                  <a:close/>
                </a:path>
                <a:path w="882650" h="242569">
                  <a:moveTo>
                    <a:pt x="215392" y="25184"/>
                  </a:moveTo>
                  <a:lnTo>
                    <a:pt x="215011" y="25184"/>
                  </a:lnTo>
                  <a:lnTo>
                    <a:pt x="215392" y="25222"/>
                  </a:lnTo>
                  <a:close/>
                </a:path>
                <a:path w="882650" h="242569">
                  <a:moveTo>
                    <a:pt x="217398" y="219710"/>
                  </a:moveTo>
                  <a:lnTo>
                    <a:pt x="216623" y="219710"/>
                  </a:lnTo>
                  <a:lnTo>
                    <a:pt x="216369" y="220446"/>
                  </a:lnTo>
                  <a:lnTo>
                    <a:pt x="217398" y="219710"/>
                  </a:lnTo>
                  <a:close/>
                </a:path>
                <a:path w="882650" h="242569">
                  <a:moveTo>
                    <a:pt x="221729" y="222021"/>
                  </a:moveTo>
                  <a:lnTo>
                    <a:pt x="221399" y="221894"/>
                  </a:lnTo>
                  <a:lnTo>
                    <a:pt x="221526" y="222250"/>
                  </a:lnTo>
                  <a:lnTo>
                    <a:pt x="221729" y="222021"/>
                  </a:lnTo>
                  <a:close/>
                </a:path>
                <a:path w="882650" h="242569">
                  <a:moveTo>
                    <a:pt x="222846" y="5080"/>
                  </a:moveTo>
                  <a:lnTo>
                    <a:pt x="220078" y="5080"/>
                  </a:lnTo>
                  <a:lnTo>
                    <a:pt x="220052" y="6299"/>
                  </a:lnTo>
                  <a:lnTo>
                    <a:pt x="222846" y="5080"/>
                  </a:lnTo>
                  <a:close/>
                </a:path>
                <a:path w="882650" h="242569">
                  <a:moveTo>
                    <a:pt x="223062" y="219710"/>
                  </a:moveTo>
                  <a:lnTo>
                    <a:pt x="220751" y="218440"/>
                  </a:lnTo>
                  <a:lnTo>
                    <a:pt x="219138" y="220980"/>
                  </a:lnTo>
                  <a:lnTo>
                    <a:pt x="221399" y="221894"/>
                  </a:lnTo>
                  <a:lnTo>
                    <a:pt x="221107" y="220980"/>
                  </a:lnTo>
                  <a:lnTo>
                    <a:pt x="223062" y="219710"/>
                  </a:lnTo>
                  <a:close/>
                </a:path>
                <a:path w="882650" h="242569">
                  <a:moveTo>
                    <a:pt x="227609" y="219710"/>
                  </a:moveTo>
                  <a:lnTo>
                    <a:pt x="227393" y="219710"/>
                  </a:lnTo>
                  <a:lnTo>
                    <a:pt x="227469" y="219875"/>
                  </a:lnTo>
                  <a:lnTo>
                    <a:pt x="227609" y="219710"/>
                  </a:lnTo>
                  <a:close/>
                </a:path>
                <a:path w="882650" h="242569">
                  <a:moveTo>
                    <a:pt x="230352" y="219710"/>
                  </a:moveTo>
                  <a:lnTo>
                    <a:pt x="228676" y="218440"/>
                  </a:lnTo>
                  <a:lnTo>
                    <a:pt x="227609" y="219710"/>
                  </a:lnTo>
                  <a:lnTo>
                    <a:pt x="230352" y="219710"/>
                  </a:lnTo>
                  <a:close/>
                </a:path>
                <a:path w="882650" h="242569">
                  <a:moveTo>
                    <a:pt x="232549" y="213753"/>
                  </a:moveTo>
                  <a:lnTo>
                    <a:pt x="232460" y="213067"/>
                  </a:lnTo>
                  <a:lnTo>
                    <a:pt x="232194" y="213575"/>
                  </a:lnTo>
                  <a:lnTo>
                    <a:pt x="232359" y="213614"/>
                  </a:lnTo>
                  <a:lnTo>
                    <a:pt x="232549" y="213753"/>
                  </a:lnTo>
                  <a:close/>
                </a:path>
                <a:path w="882650" h="242569">
                  <a:moveTo>
                    <a:pt x="232778" y="213918"/>
                  </a:moveTo>
                  <a:lnTo>
                    <a:pt x="232549" y="213753"/>
                  </a:lnTo>
                  <a:lnTo>
                    <a:pt x="232651" y="214452"/>
                  </a:lnTo>
                  <a:lnTo>
                    <a:pt x="232727" y="214160"/>
                  </a:lnTo>
                  <a:lnTo>
                    <a:pt x="232778" y="213918"/>
                  </a:lnTo>
                  <a:close/>
                </a:path>
                <a:path w="882650" h="242569">
                  <a:moveTo>
                    <a:pt x="234696" y="212090"/>
                  </a:moveTo>
                  <a:lnTo>
                    <a:pt x="234061" y="212090"/>
                  </a:lnTo>
                  <a:lnTo>
                    <a:pt x="234543" y="213194"/>
                  </a:lnTo>
                  <a:lnTo>
                    <a:pt x="234696" y="212090"/>
                  </a:lnTo>
                  <a:close/>
                </a:path>
                <a:path w="882650" h="242569">
                  <a:moveTo>
                    <a:pt x="235635" y="212090"/>
                  </a:moveTo>
                  <a:lnTo>
                    <a:pt x="235546" y="210820"/>
                  </a:lnTo>
                  <a:lnTo>
                    <a:pt x="235458" y="209550"/>
                  </a:lnTo>
                  <a:lnTo>
                    <a:pt x="234772" y="209550"/>
                  </a:lnTo>
                  <a:lnTo>
                    <a:pt x="234696" y="212090"/>
                  </a:lnTo>
                  <a:lnTo>
                    <a:pt x="235635" y="212090"/>
                  </a:lnTo>
                  <a:close/>
                </a:path>
                <a:path w="882650" h="242569">
                  <a:moveTo>
                    <a:pt x="236093" y="203225"/>
                  </a:moveTo>
                  <a:lnTo>
                    <a:pt x="235686" y="203034"/>
                  </a:lnTo>
                  <a:lnTo>
                    <a:pt x="235699" y="203479"/>
                  </a:lnTo>
                  <a:lnTo>
                    <a:pt x="235851" y="203885"/>
                  </a:lnTo>
                  <a:lnTo>
                    <a:pt x="236080" y="204292"/>
                  </a:lnTo>
                  <a:lnTo>
                    <a:pt x="236067" y="203581"/>
                  </a:lnTo>
                  <a:lnTo>
                    <a:pt x="236093" y="203225"/>
                  </a:lnTo>
                  <a:close/>
                </a:path>
                <a:path w="882650" h="242569">
                  <a:moveTo>
                    <a:pt x="236448" y="201485"/>
                  </a:moveTo>
                  <a:lnTo>
                    <a:pt x="236232" y="201917"/>
                  </a:lnTo>
                  <a:lnTo>
                    <a:pt x="236156" y="202234"/>
                  </a:lnTo>
                  <a:lnTo>
                    <a:pt x="236169" y="202501"/>
                  </a:lnTo>
                  <a:lnTo>
                    <a:pt x="236245" y="202158"/>
                  </a:lnTo>
                  <a:lnTo>
                    <a:pt x="236321" y="201815"/>
                  </a:lnTo>
                  <a:lnTo>
                    <a:pt x="236448" y="201485"/>
                  </a:lnTo>
                  <a:close/>
                </a:path>
                <a:path w="882650" h="242569">
                  <a:moveTo>
                    <a:pt x="236613" y="216725"/>
                  </a:moveTo>
                  <a:lnTo>
                    <a:pt x="235394" y="215900"/>
                  </a:lnTo>
                  <a:lnTo>
                    <a:pt x="235191" y="214630"/>
                  </a:lnTo>
                  <a:lnTo>
                    <a:pt x="234619" y="213360"/>
                  </a:lnTo>
                  <a:lnTo>
                    <a:pt x="234353" y="214630"/>
                  </a:lnTo>
                  <a:lnTo>
                    <a:pt x="234188" y="215900"/>
                  </a:lnTo>
                  <a:lnTo>
                    <a:pt x="236181" y="217170"/>
                  </a:lnTo>
                  <a:lnTo>
                    <a:pt x="236613" y="216725"/>
                  </a:lnTo>
                  <a:close/>
                </a:path>
                <a:path w="882650" h="242569">
                  <a:moveTo>
                    <a:pt x="236982" y="203415"/>
                  </a:moveTo>
                  <a:lnTo>
                    <a:pt x="236435" y="203123"/>
                  </a:lnTo>
                  <a:lnTo>
                    <a:pt x="236194" y="202857"/>
                  </a:lnTo>
                  <a:lnTo>
                    <a:pt x="236181" y="202501"/>
                  </a:lnTo>
                  <a:lnTo>
                    <a:pt x="236131" y="202742"/>
                  </a:lnTo>
                  <a:lnTo>
                    <a:pt x="236105" y="202984"/>
                  </a:lnTo>
                  <a:lnTo>
                    <a:pt x="236093" y="203225"/>
                  </a:lnTo>
                  <a:lnTo>
                    <a:pt x="236423" y="203390"/>
                  </a:lnTo>
                  <a:lnTo>
                    <a:pt x="236728" y="203492"/>
                  </a:lnTo>
                  <a:lnTo>
                    <a:pt x="236982" y="203415"/>
                  </a:lnTo>
                  <a:close/>
                </a:path>
                <a:path w="882650" h="242569">
                  <a:moveTo>
                    <a:pt x="237324" y="3835"/>
                  </a:moveTo>
                  <a:lnTo>
                    <a:pt x="237312" y="3594"/>
                  </a:lnTo>
                  <a:lnTo>
                    <a:pt x="237185" y="3289"/>
                  </a:lnTo>
                  <a:lnTo>
                    <a:pt x="236778" y="2781"/>
                  </a:lnTo>
                  <a:lnTo>
                    <a:pt x="236880" y="3200"/>
                  </a:lnTo>
                  <a:lnTo>
                    <a:pt x="237096" y="3530"/>
                  </a:lnTo>
                  <a:lnTo>
                    <a:pt x="237324" y="3835"/>
                  </a:lnTo>
                  <a:close/>
                </a:path>
                <a:path w="882650" h="242569">
                  <a:moveTo>
                    <a:pt x="237426" y="215900"/>
                  </a:moveTo>
                  <a:lnTo>
                    <a:pt x="236613" y="216725"/>
                  </a:lnTo>
                  <a:lnTo>
                    <a:pt x="237274" y="217170"/>
                  </a:lnTo>
                  <a:lnTo>
                    <a:pt x="237337" y="216725"/>
                  </a:lnTo>
                  <a:lnTo>
                    <a:pt x="237426" y="215900"/>
                  </a:lnTo>
                  <a:close/>
                </a:path>
                <a:path w="882650" h="242569">
                  <a:moveTo>
                    <a:pt x="237464" y="220980"/>
                  </a:moveTo>
                  <a:lnTo>
                    <a:pt x="236562" y="219189"/>
                  </a:lnTo>
                  <a:lnTo>
                    <a:pt x="234734" y="216903"/>
                  </a:lnTo>
                  <a:lnTo>
                    <a:pt x="231978" y="217055"/>
                  </a:lnTo>
                  <a:lnTo>
                    <a:pt x="234175" y="219214"/>
                  </a:lnTo>
                  <a:lnTo>
                    <a:pt x="232981" y="219227"/>
                  </a:lnTo>
                  <a:lnTo>
                    <a:pt x="235381" y="221411"/>
                  </a:lnTo>
                  <a:lnTo>
                    <a:pt x="232029" y="219710"/>
                  </a:lnTo>
                  <a:lnTo>
                    <a:pt x="228523" y="222250"/>
                  </a:lnTo>
                  <a:lnTo>
                    <a:pt x="227965" y="220980"/>
                  </a:lnTo>
                  <a:lnTo>
                    <a:pt x="227469" y="219875"/>
                  </a:lnTo>
                  <a:lnTo>
                    <a:pt x="226415" y="220980"/>
                  </a:lnTo>
                  <a:lnTo>
                    <a:pt x="226314" y="220446"/>
                  </a:lnTo>
                  <a:lnTo>
                    <a:pt x="226187" y="219875"/>
                  </a:lnTo>
                  <a:lnTo>
                    <a:pt x="226148" y="219710"/>
                  </a:lnTo>
                  <a:lnTo>
                    <a:pt x="225653" y="219710"/>
                  </a:lnTo>
                  <a:lnTo>
                    <a:pt x="224955" y="218440"/>
                  </a:lnTo>
                  <a:lnTo>
                    <a:pt x="221843" y="221894"/>
                  </a:lnTo>
                  <a:lnTo>
                    <a:pt x="221729" y="222021"/>
                  </a:lnTo>
                  <a:lnTo>
                    <a:pt x="222300" y="222250"/>
                  </a:lnTo>
                  <a:lnTo>
                    <a:pt x="219633" y="223532"/>
                  </a:lnTo>
                  <a:lnTo>
                    <a:pt x="218782" y="222250"/>
                  </a:lnTo>
                  <a:lnTo>
                    <a:pt x="217944" y="220980"/>
                  </a:lnTo>
                  <a:lnTo>
                    <a:pt x="218376" y="219875"/>
                  </a:lnTo>
                  <a:lnTo>
                    <a:pt x="218440" y="219710"/>
                  </a:lnTo>
                  <a:lnTo>
                    <a:pt x="216471" y="220980"/>
                  </a:lnTo>
                  <a:lnTo>
                    <a:pt x="216204" y="220980"/>
                  </a:lnTo>
                  <a:lnTo>
                    <a:pt x="216369" y="220446"/>
                  </a:lnTo>
                  <a:lnTo>
                    <a:pt x="215646" y="220980"/>
                  </a:lnTo>
                  <a:lnTo>
                    <a:pt x="212750" y="219710"/>
                  </a:lnTo>
                  <a:lnTo>
                    <a:pt x="211988" y="221894"/>
                  </a:lnTo>
                  <a:lnTo>
                    <a:pt x="211937" y="222021"/>
                  </a:lnTo>
                  <a:lnTo>
                    <a:pt x="211861" y="222250"/>
                  </a:lnTo>
                  <a:lnTo>
                    <a:pt x="210210" y="219875"/>
                  </a:lnTo>
                  <a:lnTo>
                    <a:pt x="210108" y="219710"/>
                  </a:lnTo>
                  <a:lnTo>
                    <a:pt x="205955" y="222250"/>
                  </a:lnTo>
                  <a:lnTo>
                    <a:pt x="206070" y="219367"/>
                  </a:lnTo>
                  <a:lnTo>
                    <a:pt x="206121" y="218440"/>
                  </a:lnTo>
                  <a:lnTo>
                    <a:pt x="205562" y="219710"/>
                  </a:lnTo>
                  <a:lnTo>
                    <a:pt x="203034" y="222250"/>
                  </a:lnTo>
                  <a:lnTo>
                    <a:pt x="201422" y="222250"/>
                  </a:lnTo>
                  <a:lnTo>
                    <a:pt x="204241" y="217385"/>
                  </a:lnTo>
                  <a:lnTo>
                    <a:pt x="204368" y="217170"/>
                  </a:lnTo>
                  <a:lnTo>
                    <a:pt x="195402" y="222250"/>
                  </a:lnTo>
                  <a:lnTo>
                    <a:pt x="195529" y="221462"/>
                  </a:lnTo>
                  <a:lnTo>
                    <a:pt x="195592" y="220980"/>
                  </a:lnTo>
                  <a:lnTo>
                    <a:pt x="196151" y="217385"/>
                  </a:lnTo>
                  <a:lnTo>
                    <a:pt x="195453" y="218440"/>
                  </a:lnTo>
                  <a:lnTo>
                    <a:pt x="194005" y="220980"/>
                  </a:lnTo>
                  <a:lnTo>
                    <a:pt x="188328" y="218440"/>
                  </a:lnTo>
                  <a:lnTo>
                    <a:pt x="184467" y="220980"/>
                  </a:lnTo>
                  <a:lnTo>
                    <a:pt x="185026" y="219875"/>
                  </a:lnTo>
                  <a:lnTo>
                    <a:pt x="185115" y="219710"/>
                  </a:lnTo>
                  <a:lnTo>
                    <a:pt x="183286" y="219710"/>
                  </a:lnTo>
                  <a:lnTo>
                    <a:pt x="182651" y="218440"/>
                  </a:lnTo>
                  <a:lnTo>
                    <a:pt x="181254" y="218440"/>
                  </a:lnTo>
                  <a:lnTo>
                    <a:pt x="181152" y="219367"/>
                  </a:lnTo>
                  <a:lnTo>
                    <a:pt x="181102" y="219875"/>
                  </a:lnTo>
                  <a:lnTo>
                    <a:pt x="180987" y="220980"/>
                  </a:lnTo>
                  <a:lnTo>
                    <a:pt x="177609" y="222250"/>
                  </a:lnTo>
                  <a:lnTo>
                    <a:pt x="175780" y="223532"/>
                  </a:lnTo>
                  <a:lnTo>
                    <a:pt x="173126" y="220980"/>
                  </a:lnTo>
                  <a:lnTo>
                    <a:pt x="177406" y="219710"/>
                  </a:lnTo>
                  <a:lnTo>
                    <a:pt x="176644" y="217385"/>
                  </a:lnTo>
                  <a:lnTo>
                    <a:pt x="176707" y="219710"/>
                  </a:lnTo>
                  <a:lnTo>
                    <a:pt x="171945" y="219710"/>
                  </a:lnTo>
                  <a:lnTo>
                    <a:pt x="172567" y="221462"/>
                  </a:lnTo>
                  <a:lnTo>
                    <a:pt x="172643" y="221957"/>
                  </a:lnTo>
                  <a:lnTo>
                    <a:pt x="171831" y="220980"/>
                  </a:lnTo>
                  <a:lnTo>
                    <a:pt x="170942" y="219875"/>
                  </a:lnTo>
                  <a:lnTo>
                    <a:pt x="170891" y="220306"/>
                  </a:lnTo>
                  <a:lnTo>
                    <a:pt x="170637" y="219875"/>
                  </a:lnTo>
                  <a:lnTo>
                    <a:pt x="170053" y="218440"/>
                  </a:lnTo>
                  <a:lnTo>
                    <a:pt x="169938" y="219710"/>
                  </a:lnTo>
                  <a:lnTo>
                    <a:pt x="169811" y="220980"/>
                  </a:lnTo>
                  <a:lnTo>
                    <a:pt x="169710" y="222021"/>
                  </a:lnTo>
                  <a:lnTo>
                    <a:pt x="169557" y="221894"/>
                  </a:lnTo>
                  <a:lnTo>
                    <a:pt x="169189" y="220980"/>
                  </a:lnTo>
                  <a:lnTo>
                    <a:pt x="168160" y="218440"/>
                  </a:lnTo>
                  <a:lnTo>
                    <a:pt x="166471" y="220980"/>
                  </a:lnTo>
                  <a:lnTo>
                    <a:pt x="163525" y="219710"/>
                  </a:lnTo>
                  <a:lnTo>
                    <a:pt x="164630" y="218440"/>
                  </a:lnTo>
                  <a:lnTo>
                    <a:pt x="165722" y="217170"/>
                  </a:lnTo>
                  <a:lnTo>
                    <a:pt x="162483" y="218440"/>
                  </a:lnTo>
                  <a:lnTo>
                    <a:pt x="161213" y="217385"/>
                  </a:lnTo>
                  <a:lnTo>
                    <a:pt x="162115" y="219367"/>
                  </a:lnTo>
                  <a:lnTo>
                    <a:pt x="162191" y="219875"/>
                  </a:lnTo>
                  <a:lnTo>
                    <a:pt x="161582" y="220980"/>
                  </a:lnTo>
                  <a:lnTo>
                    <a:pt x="157657" y="222250"/>
                  </a:lnTo>
                  <a:lnTo>
                    <a:pt x="158356" y="220980"/>
                  </a:lnTo>
                  <a:lnTo>
                    <a:pt x="159766" y="218440"/>
                  </a:lnTo>
                  <a:lnTo>
                    <a:pt x="158432" y="217170"/>
                  </a:lnTo>
                  <a:lnTo>
                    <a:pt x="155968" y="218440"/>
                  </a:lnTo>
                  <a:lnTo>
                    <a:pt x="154101" y="220980"/>
                  </a:lnTo>
                  <a:lnTo>
                    <a:pt x="152260" y="220980"/>
                  </a:lnTo>
                  <a:lnTo>
                    <a:pt x="152146" y="219875"/>
                  </a:lnTo>
                  <a:lnTo>
                    <a:pt x="151434" y="220446"/>
                  </a:lnTo>
                  <a:lnTo>
                    <a:pt x="149606" y="222250"/>
                  </a:lnTo>
                  <a:lnTo>
                    <a:pt x="144487" y="219710"/>
                  </a:lnTo>
                  <a:lnTo>
                    <a:pt x="141478" y="222250"/>
                  </a:lnTo>
                  <a:lnTo>
                    <a:pt x="141084" y="222250"/>
                  </a:lnTo>
                  <a:lnTo>
                    <a:pt x="141439" y="223189"/>
                  </a:lnTo>
                  <a:lnTo>
                    <a:pt x="141541" y="226060"/>
                  </a:lnTo>
                  <a:lnTo>
                    <a:pt x="140068" y="226060"/>
                  </a:lnTo>
                  <a:lnTo>
                    <a:pt x="138811" y="228600"/>
                  </a:lnTo>
                  <a:lnTo>
                    <a:pt x="138252" y="226060"/>
                  </a:lnTo>
                  <a:lnTo>
                    <a:pt x="139153" y="226060"/>
                  </a:lnTo>
                  <a:lnTo>
                    <a:pt x="139217" y="225158"/>
                  </a:lnTo>
                  <a:lnTo>
                    <a:pt x="138099" y="226060"/>
                  </a:lnTo>
                  <a:lnTo>
                    <a:pt x="137185" y="223532"/>
                  </a:lnTo>
                  <a:lnTo>
                    <a:pt x="133692" y="226060"/>
                  </a:lnTo>
                  <a:lnTo>
                    <a:pt x="131381" y="224790"/>
                  </a:lnTo>
                  <a:lnTo>
                    <a:pt x="130898" y="222250"/>
                  </a:lnTo>
                  <a:lnTo>
                    <a:pt x="136829" y="223532"/>
                  </a:lnTo>
                  <a:lnTo>
                    <a:pt x="136385" y="223189"/>
                  </a:lnTo>
                  <a:lnTo>
                    <a:pt x="135242" y="222250"/>
                  </a:lnTo>
                  <a:lnTo>
                    <a:pt x="133705" y="220980"/>
                  </a:lnTo>
                  <a:lnTo>
                    <a:pt x="137274" y="222250"/>
                  </a:lnTo>
                  <a:lnTo>
                    <a:pt x="136372" y="220980"/>
                  </a:lnTo>
                  <a:lnTo>
                    <a:pt x="135572" y="219875"/>
                  </a:lnTo>
                  <a:lnTo>
                    <a:pt x="135458" y="219710"/>
                  </a:lnTo>
                  <a:lnTo>
                    <a:pt x="134543" y="218440"/>
                  </a:lnTo>
                  <a:lnTo>
                    <a:pt x="139446" y="222250"/>
                  </a:lnTo>
                  <a:lnTo>
                    <a:pt x="136931" y="218440"/>
                  </a:lnTo>
                  <a:lnTo>
                    <a:pt x="132245" y="217170"/>
                  </a:lnTo>
                  <a:lnTo>
                    <a:pt x="131749" y="219367"/>
                  </a:lnTo>
                  <a:lnTo>
                    <a:pt x="131673" y="219710"/>
                  </a:lnTo>
                  <a:lnTo>
                    <a:pt x="130530" y="219405"/>
                  </a:lnTo>
                  <a:lnTo>
                    <a:pt x="130530" y="234950"/>
                  </a:lnTo>
                  <a:lnTo>
                    <a:pt x="126619" y="235902"/>
                  </a:lnTo>
                  <a:lnTo>
                    <a:pt x="127177" y="233680"/>
                  </a:lnTo>
                  <a:lnTo>
                    <a:pt x="130530" y="234950"/>
                  </a:lnTo>
                  <a:lnTo>
                    <a:pt x="130530" y="219405"/>
                  </a:lnTo>
                  <a:lnTo>
                    <a:pt x="126987" y="218440"/>
                  </a:lnTo>
                  <a:lnTo>
                    <a:pt x="125933" y="219710"/>
                  </a:lnTo>
                  <a:lnTo>
                    <a:pt x="127342" y="220980"/>
                  </a:lnTo>
                  <a:lnTo>
                    <a:pt x="126288" y="222250"/>
                  </a:lnTo>
                  <a:lnTo>
                    <a:pt x="119608" y="224790"/>
                  </a:lnTo>
                  <a:lnTo>
                    <a:pt x="121043" y="214630"/>
                  </a:lnTo>
                  <a:lnTo>
                    <a:pt x="116141" y="218440"/>
                  </a:lnTo>
                  <a:lnTo>
                    <a:pt x="114858" y="220980"/>
                  </a:lnTo>
                  <a:lnTo>
                    <a:pt x="114363" y="224790"/>
                  </a:lnTo>
                  <a:lnTo>
                    <a:pt x="110883" y="222250"/>
                  </a:lnTo>
                  <a:lnTo>
                    <a:pt x="112001" y="219875"/>
                  </a:lnTo>
                  <a:lnTo>
                    <a:pt x="112077" y="219710"/>
                  </a:lnTo>
                  <a:lnTo>
                    <a:pt x="107518" y="219710"/>
                  </a:lnTo>
                  <a:lnTo>
                    <a:pt x="109474" y="223532"/>
                  </a:lnTo>
                  <a:lnTo>
                    <a:pt x="104698" y="222250"/>
                  </a:lnTo>
                  <a:lnTo>
                    <a:pt x="103035" y="222250"/>
                  </a:lnTo>
                  <a:lnTo>
                    <a:pt x="102971" y="221894"/>
                  </a:lnTo>
                  <a:lnTo>
                    <a:pt x="102882" y="221462"/>
                  </a:lnTo>
                  <a:lnTo>
                    <a:pt x="102793" y="220980"/>
                  </a:lnTo>
                  <a:lnTo>
                    <a:pt x="102692" y="220446"/>
                  </a:lnTo>
                  <a:lnTo>
                    <a:pt x="102577" y="219875"/>
                  </a:lnTo>
                  <a:lnTo>
                    <a:pt x="102539" y="219710"/>
                  </a:lnTo>
                  <a:lnTo>
                    <a:pt x="97701" y="219710"/>
                  </a:lnTo>
                  <a:lnTo>
                    <a:pt x="92354" y="222250"/>
                  </a:lnTo>
                  <a:lnTo>
                    <a:pt x="87287" y="222250"/>
                  </a:lnTo>
                  <a:lnTo>
                    <a:pt x="88214" y="220980"/>
                  </a:lnTo>
                  <a:lnTo>
                    <a:pt x="86956" y="219710"/>
                  </a:lnTo>
                  <a:lnTo>
                    <a:pt x="83553" y="220357"/>
                  </a:lnTo>
                  <a:lnTo>
                    <a:pt x="83553" y="224790"/>
                  </a:lnTo>
                  <a:lnTo>
                    <a:pt x="83007" y="224790"/>
                  </a:lnTo>
                  <a:lnTo>
                    <a:pt x="81495" y="223532"/>
                  </a:lnTo>
                  <a:lnTo>
                    <a:pt x="83337" y="223532"/>
                  </a:lnTo>
                  <a:lnTo>
                    <a:pt x="83553" y="224790"/>
                  </a:lnTo>
                  <a:lnTo>
                    <a:pt x="83553" y="220357"/>
                  </a:lnTo>
                  <a:lnTo>
                    <a:pt x="80175" y="220980"/>
                  </a:lnTo>
                  <a:lnTo>
                    <a:pt x="72504" y="219710"/>
                  </a:lnTo>
                  <a:lnTo>
                    <a:pt x="65963" y="217170"/>
                  </a:lnTo>
                  <a:lnTo>
                    <a:pt x="63474" y="219710"/>
                  </a:lnTo>
                  <a:lnTo>
                    <a:pt x="62890" y="219710"/>
                  </a:lnTo>
                  <a:lnTo>
                    <a:pt x="61671" y="220980"/>
                  </a:lnTo>
                  <a:lnTo>
                    <a:pt x="60223" y="220980"/>
                  </a:lnTo>
                  <a:lnTo>
                    <a:pt x="59817" y="219875"/>
                  </a:lnTo>
                  <a:lnTo>
                    <a:pt x="59753" y="219710"/>
                  </a:lnTo>
                  <a:lnTo>
                    <a:pt x="60680" y="218440"/>
                  </a:lnTo>
                  <a:lnTo>
                    <a:pt x="56184" y="220980"/>
                  </a:lnTo>
                  <a:lnTo>
                    <a:pt x="47879" y="223532"/>
                  </a:lnTo>
                  <a:lnTo>
                    <a:pt x="43154" y="220980"/>
                  </a:lnTo>
                  <a:lnTo>
                    <a:pt x="43954" y="219875"/>
                  </a:lnTo>
                  <a:lnTo>
                    <a:pt x="44069" y="219710"/>
                  </a:lnTo>
                  <a:lnTo>
                    <a:pt x="40386" y="219710"/>
                  </a:lnTo>
                  <a:lnTo>
                    <a:pt x="40271" y="220980"/>
                  </a:lnTo>
                  <a:lnTo>
                    <a:pt x="40157" y="222250"/>
                  </a:lnTo>
                  <a:lnTo>
                    <a:pt x="40030" y="223532"/>
                  </a:lnTo>
                  <a:lnTo>
                    <a:pt x="39916" y="224790"/>
                  </a:lnTo>
                  <a:lnTo>
                    <a:pt x="36525" y="223532"/>
                  </a:lnTo>
                  <a:lnTo>
                    <a:pt x="36677" y="223189"/>
                  </a:lnTo>
                  <a:lnTo>
                    <a:pt x="37147" y="222250"/>
                  </a:lnTo>
                  <a:lnTo>
                    <a:pt x="30873" y="222250"/>
                  </a:lnTo>
                  <a:lnTo>
                    <a:pt x="27889" y="222250"/>
                  </a:lnTo>
                  <a:lnTo>
                    <a:pt x="28689" y="219875"/>
                  </a:lnTo>
                  <a:lnTo>
                    <a:pt x="28740" y="219710"/>
                  </a:lnTo>
                  <a:lnTo>
                    <a:pt x="30873" y="222250"/>
                  </a:lnTo>
                  <a:lnTo>
                    <a:pt x="30759" y="220980"/>
                  </a:lnTo>
                  <a:lnTo>
                    <a:pt x="30645" y="219710"/>
                  </a:lnTo>
                  <a:lnTo>
                    <a:pt x="30530" y="218440"/>
                  </a:lnTo>
                  <a:lnTo>
                    <a:pt x="30403" y="217170"/>
                  </a:lnTo>
                  <a:lnTo>
                    <a:pt x="33858" y="218440"/>
                  </a:lnTo>
                  <a:lnTo>
                    <a:pt x="34518" y="215900"/>
                  </a:lnTo>
                  <a:lnTo>
                    <a:pt x="33921" y="217170"/>
                  </a:lnTo>
                  <a:lnTo>
                    <a:pt x="32550" y="217170"/>
                  </a:lnTo>
                  <a:lnTo>
                    <a:pt x="32016" y="215900"/>
                  </a:lnTo>
                  <a:lnTo>
                    <a:pt x="32943" y="213360"/>
                  </a:lnTo>
                  <a:lnTo>
                    <a:pt x="38061" y="212090"/>
                  </a:lnTo>
                  <a:lnTo>
                    <a:pt x="39179" y="212090"/>
                  </a:lnTo>
                  <a:lnTo>
                    <a:pt x="39624" y="210820"/>
                  </a:lnTo>
                  <a:lnTo>
                    <a:pt x="41833" y="204470"/>
                  </a:lnTo>
                  <a:lnTo>
                    <a:pt x="42214" y="205130"/>
                  </a:lnTo>
                  <a:lnTo>
                    <a:pt x="42252" y="204470"/>
                  </a:lnTo>
                  <a:lnTo>
                    <a:pt x="42303" y="203200"/>
                  </a:lnTo>
                  <a:lnTo>
                    <a:pt x="44729" y="209550"/>
                  </a:lnTo>
                  <a:lnTo>
                    <a:pt x="44831" y="207010"/>
                  </a:lnTo>
                  <a:lnTo>
                    <a:pt x="44932" y="204470"/>
                  </a:lnTo>
                  <a:lnTo>
                    <a:pt x="44170" y="204470"/>
                  </a:lnTo>
                  <a:lnTo>
                    <a:pt x="43840" y="203200"/>
                  </a:lnTo>
                  <a:lnTo>
                    <a:pt x="45808" y="203200"/>
                  </a:lnTo>
                  <a:lnTo>
                    <a:pt x="48298" y="199390"/>
                  </a:lnTo>
                  <a:lnTo>
                    <a:pt x="49568" y="196850"/>
                  </a:lnTo>
                  <a:lnTo>
                    <a:pt x="50685" y="198120"/>
                  </a:lnTo>
                  <a:lnTo>
                    <a:pt x="51892" y="196850"/>
                  </a:lnTo>
                  <a:lnTo>
                    <a:pt x="54330" y="194310"/>
                  </a:lnTo>
                  <a:lnTo>
                    <a:pt x="56273" y="190500"/>
                  </a:lnTo>
                  <a:lnTo>
                    <a:pt x="56921" y="189230"/>
                  </a:lnTo>
                  <a:lnTo>
                    <a:pt x="60642" y="184150"/>
                  </a:lnTo>
                  <a:lnTo>
                    <a:pt x="58635" y="185420"/>
                  </a:lnTo>
                  <a:lnTo>
                    <a:pt x="56413" y="182880"/>
                  </a:lnTo>
                  <a:lnTo>
                    <a:pt x="57264" y="181610"/>
                  </a:lnTo>
                  <a:lnTo>
                    <a:pt x="57848" y="181889"/>
                  </a:lnTo>
                  <a:lnTo>
                    <a:pt x="57823" y="181610"/>
                  </a:lnTo>
                  <a:lnTo>
                    <a:pt x="57696" y="180340"/>
                  </a:lnTo>
                  <a:lnTo>
                    <a:pt x="59334" y="177800"/>
                  </a:lnTo>
                  <a:lnTo>
                    <a:pt x="61163" y="180340"/>
                  </a:lnTo>
                  <a:lnTo>
                    <a:pt x="61087" y="182880"/>
                  </a:lnTo>
                  <a:lnTo>
                    <a:pt x="62001" y="179070"/>
                  </a:lnTo>
                  <a:lnTo>
                    <a:pt x="63461" y="181610"/>
                  </a:lnTo>
                  <a:lnTo>
                    <a:pt x="62763" y="179070"/>
                  </a:lnTo>
                  <a:lnTo>
                    <a:pt x="68592" y="179070"/>
                  </a:lnTo>
                  <a:lnTo>
                    <a:pt x="67894" y="177800"/>
                  </a:lnTo>
                  <a:lnTo>
                    <a:pt x="67183" y="176530"/>
                  </a:lnTo>
                  <a:lnTo>
                    <a:pt x="67945" y="176530"/>
                  </a:lnTo>
                  <a:lnTo>
                    <a:pt x="71653" y="171450"/>
                  </a:lnTo>
                  <a:lnTo>
                    <a:pt x="72567" y="168910"/>
                  </a:lnTo>
                  <a:lnTo>
                    <a:pt x="75450" y="165100"/>
                  </a:lnTo>
                  <a:lnTo>
                    <a:pt x="73596" y="163830"/>
                  </a:lnTo>
                  <a:lnTo>
                    <a:pt x="75196" y="162560"/>
                  </a:lnTo>
                  <a:lnTo>
                    <a:pt x="74536" y="160020"/>
                  </a:lnTo>
                  <a:lnTo>
                    <a:pt x="77355" y="157480"/>
                  </a:lnTo>
                  <a:lnTo>
                    <a:pt x="81318" y="154940"/>
                  </a:lnTo>
                  <a:lnTo>
                    <a:pt x="83820" y="151130"/>
                  </a:lnTo>
                  <a:lnTo>
                    <a:pt x="84150" y="150228"/>
                  </a:lnTo>
                  <a:lnTo>
                    <a:pt x="84213" y="150063"/>
                  </a:lnTo>
                  <a:lnTo>
                    <a:pt x="84747" y="148590"/>
                  </a:lnTo>
                  <a:lnTo>
                    <a:pt x="82740" y="149872"/>
                  </a:lnTo>
                  <a:lnTo>
                    <a:pt x="82435" y="147320"/>
                  </a:lnTo>
                  <a:lnTo>
                    <a:pt x="84328" y="148590"/>
                  </a:lnTo>
                  <a:lnTo>
                    <a:pt x="85153" y="147320"/>
                  </a:lnTo>
                  <a:lnTo>
                    <a:pt x="85991" y="146050"/>
                  </a:lnTo>
                  <a:lnTo>
                    <a:pt x="86829" y="144780"/>
                  </a:lnTo>
                  <a:lnTo>
                    <a:pt x="86702" y="147320"/>
                  </a:lnTo>
                  <a:lnTo>
                    <a:pt x="88646" y="144780"/>
                  </a:lnTo>
                  <a:lnTo>
                    <a:pt x="89611" y="143510"/>
                  </a:lnTo>
                  <a:lnTo>
                    <a:pt x="90436" y="142240"/>
                  </a:lnTo>
                  <a:lnTo>
                    <a:pt x="93052" y="135890"/>
                  </a:lnTo>
                  <a:lnTo>
                    <a:pt x="90754" y="135890"/>
                  </a:lnTo>
                  <a:lnTo>
                    <a:pt x="91198" y="134620"/>
                  </a:lnTo>
                  <a:lnTo>
                    <a:pt x="93154" y="133350"/>
                  </a:lnTo>
                  <a:lnTo>
                    <a:pt x="93878" y="134620"/>
                  </a:lnTo>
                  <a:lnTo>
                    <a:pt x="95148" y="129540"/>
                  </a:lnTo>
                  <a:lnTo>
                    <a:pt x="95796" y="127000"/>
                  </a:lnTo>
                  <a:lnTo>
                    <a:pt x="77952" y="127000"/>
                  </a:lnTo>
                  <a:lnTo>
                    <a:pt x="76771" y="127000"/>
                  </a:lnTo>
                  <a:lnTo>
                    <a:pt x="77851" y="129540"/>
                  </a:lnTo>
                  <a:lnTo>
                    <a:pt x="75514" y="129540"/>
                  </a:lnTo>
                  <a:lnTo>
                    <a:pt x="75171" y="128270"/>
                  </a:lnTo>
                  <a:lnTo>
                    <a:pt x="74777" y="128270"/>
                  </a:lnTo>
                  <a:lnTo>
                    <a:pt x="74714" y="129540"/>
                  </a:lnTo>
                  <a:lnTo>
                    <a:pt x="74587" y="132080"/>
                  </a:lnTo>
                  <a:lnTo>
                    <a:pt x="72999" y="133350"/>
                  </a:lnTo>
                  <a:lnTo>
                    <a:pt x="72707" y="132080"/>
                  </a:lnTo>
                  <a:lnTo>
                    <a:pt x="67475" y="135890"/>
                  </a:lnTo>
                  <a:lnTo>
                    <a:pt x="69545" y="140970"/>
                  </a:lnTo>
                  <a:lnTo>
                    <a:pt x="66979" y="146050"/>
                  </a:lnTo>
                  <a:lnTo>
                    <a:pt x="63982" y="143510"/>
                  </a:lnTo>
                  <a:lnTo>
                    <a:pt x="57937" y="148590"/>
                  </a:lnTo>
                  <a:lnTo>
                    <a:pt x="57556" y="148590"/>
                  </a:lnTo>
                  <a:lnTo>
                    <a:pt x="52666" y="154940"/>
                  </a:lnTo>
                  <a:lnTo>
                    <a:pt x="52616" y="156210"/>
                  </a:lnTo>
                  <a:lnTo>
                    <a:pt x="52489" y="158750"/>
                  </a:lnTo>
                  <a:lnTo>
                    <a:pt x="52374" y="161290"/>
                  </a:lnTo>
                  <a:lnTo>
                    <a:pt x="49364" y="167640"/>
                  </a:lnTo>
                  <a:lnTo>
                    <a:pt x="43497" y="167640"/>
                  </a:lnTo>
                  <a:lnTo>
                    <a:pt x="39192" y="177800"/>
                  </a:lnTo>
                  <a:lnTo>
                    <a:pt x="33185" y="181610"/>
                  </a:lnTo>
                  <a:lnTo>
                    <a:pt x="34366" y="181610"/>
                  </a:lnTo>
                  <a:lnTo>
                    <a:pt x="35420" y="184150"/>
                  </a:lnTo>
                  <a:lnTo>
                    <a:pt x="34988" y="185420"/>
                  </a:lnTo>
                  <a:lnTo>
                    <a:pt x="33388" y="185420"/>
                  </a:lnTo>
                  <a:lnTo>
                    <a:pt x="34353" y="190500"/>
                  </a:lnTo>
                  <a:lnTo>
                    <a:pt x="31750" y="187960"/>
                  </a:lnTo>
                  <a:lnTo>
                    <a:pt x="32156" y="187960"/>
                  </a:lnTo>
                  <a:lnTo>
                    <a:pt x="28714" y="186690"/>
                  </a:lnTo>
                  <a:lnTo>
                    <a:pt x="27406" y="189230"/>
                  </a:lnTo>
                  <a:lnTo>
                    <a:pt x="25768" y="191770"/>
                  </a:lnTo>
                  <a:lnTo>
                    <a:pt x="29121" y="194310"/>
                  </a:lnTo>
                  <a:lnTo>
                    <a:pt x="21501" y="196380"/>
                  </a:lnTo>
                  <a:lnTo>
                    <a:pt x="21501" y="228600"/>
                  </a:lnTo>
                  <a:lnTo>
                    <a:pt x="21145" y="229704"/>
                  </a:lnTo>
                  <a:lnTo>
                    <a:pt x="21031" y="230035"/>
                  </a:lnTo>
                  <a:lnTo>
                    <a:pt x="21501" y="228600"/>
                  </a:lnTo>
                  <a:lnTo>
                    <a:pt x="21501" y="196380"/>
                  </a:lnTo>
                  <a:lnTo>
                    <a:pt x="20650" y="196608"/>
                  </a:lnTo>
                  <a:lnTo>
                    <a:pt x="20650" y="231140"/>
                  </a:lnTo>
                  <a:lnTo>
                    <a:pt x="19812" y="233680"/>
                  </a:lnTo>
                  <a:lnTo>
                    <a:pt x="20078" y="232410"/>
                  </a:lnTo>
                  <a:lnTo>
                    <a:pt x="19939" y="231140"/>
                  </a:lnTo>
                  <a:lnTo>
                    <a:pt x="20650" y="231140"/>
                  </a:lnTo>
                  <a:lnTo>
                    <a:pt x="20650" y="196608"/>
                  </a:lnTo>
                  <a:lnTo>
                    <a:pt x="19748" y="196850"/>
                  </a:lnTo>
                  <a:lnTo>
                    <a:pt x="19837" y="199390"/>
                  </a:lnTo>
                  <a:lnTo>
                    <a:pt x="19939" y="201930"/>
                  </a:lnTo>
                  <a:lnTo>
                    <a:pt x="20053" y="205130"/>
                  </a:lnTo>
                  <a:lnTo>
                    <a:pt x="20167" y="208280"/>
                  </a:lnTo>
                  <a:lnTo>
                    <a:pt x="20256" y="210820"/>
                  </a:lnTo>
                  <a:lnTo>
                    <a:pt x="13309" y="209550"/>
                  </a:lnTo>
                  <a:lnTo>
                    <a:pt x="13220" y="212090"/>
                  </a:lnTo>
                  <a:lnTo>
                    <a:pt x="11976" y="213360"/>
                  </a:lnTo>
                  <a:lnTo>
                    <a:pt x="11899" y="215900"/>
                  </a:lnTo>
                  <a:lnTo>
                    <a:pt x="10020" y="214630"/>
                  </a:lnTo>
                  <a:lnTo>
                    <a:pt x="5969" y="218440"/>
                  </a:lnTo>
                  <a:lnTo>
                    <a:pt x="1524" y="224790"/>
                  </a:lnTo>
                  <a:lnTo>
                    <a:pt x="1574" y="231140"/>
                  </a:lnTo>
                  <a:lnTo>
                    <a:pt x="1689" y="232410"/>
                  </a:lnTo>
                  <a:lnTo>
                    <a:pt x="38" y="230035"/>
                  </a:lnTo>
                  <a:lnTo>
                    <a:pt x="0" y="231140"/>
                  </a:lnTo>
                  <a:lnTo>
                    <a:pt x="203" y="232410"/>
                  </a:lnTo>
                  <a:lnTo>
                    <a:pt x="469" y="232410"/>
                  </a:lnTo>
                  <a:lnTo>
                    <a:pt x="825" y="233680"/>
                  </a:lnTo>
                  <a:lnTo>
                    <a:pt x="1244" y="234759"/>
                  </a:lnTo>
                  <a:lnTo>
                    <a:pt x="1333" y="234950"/>
                  </a:lnTo>
                  <a:lnTo>
                    <a:pt x="1676" y="234950"/>
                  </a:lnTo>
                  <a:lnTo>
                    <a:pt x="1993" y="235902"/>
                  </a:lnTo>
                  <a:lnTo>
                    <a:pt x="2108" y="236220"/>
                  </a:lnTo>
                  <a:lnTo>
                    <a:pt x="2794" y="237490"/>
                  </a:lnTo>
                  <a:lnTo>
                    <a:pt x="3289" y="237490"/>
                  </a:lnTo>
                  <a:lnTo>
                    <a:pt x="3784" y="238760"/>
                  </a:lnTo>
                  <a:lnTo>
                    <a:pt x="4381" y="238760"/>
                  </a:lnTo>
                  <a:lnTo>
                    <a:pt x="5689" y="240030"/>
                  </a:lnTo>
                  <a:lnTo>
                    <a:pt x="6413" y="241300"/>
                  </a:lnTo>
                  <a:lnTo>
                    <a:pt x="7708" y="241300"/>
                  </a:lnTo>
                  <a:lnTo>
                    <a:pt x="9118" y="242570"/>
                  </a:lnTo>
                  <a:lnTo>
                    <a:pt x="16459" y="242570"/>
                  </a:lnTo>
                  <a:lnTo>
                    <a:pt x="17056" y="241300"/>
                  </a:lnTo>
                  <a:lnTo>
                    <a:pt x="18072" y="241300"/>
                  </a:lnTo>
                  <a:lnTo>
                    <a:pt x="19265" y="240030"/>
                  </a:lnTo>
                  <a:lnTo>
                    <a:pt x="19380" y="238760"/>
                  </a:lnTo>
                  <a:lnTo>
                    <a:pt x="19240" y="237490"/>
                  </a:lnTo>
                  <a:lnTo>
                    <a:pt x="19037" y="237490"/>
                  </a:lnTo>
                  <a:lnTo>
                    <a:pt x="19024" y="236220"/>
                  </a:lnTo>
                  <a:lnTo>
                    <a:pt x="19291" y="236220"/>
                  </a:lnTo>
                  <a:lnTo>
                    <a:pt x="20002" y="237490"/>
                  </a:lnTo>
                  <a:lnTo>
                    <a:pt x="20637" y="238760"/>
                  </a:lnTo>
                  <a:lnTo>
                    <a:pt x="21577" y="238760"/>
                  </a:lnTo>
                  <a:lnTo>
                    <a:pt x="22161" y="240030"/>
                  </a:lnTo>
                  <a:lnTo>
                    <a:pt x="25336" y="240030"/>
                  </a:lnTo>
                  <a:lnTo>
                    <a:pt x="28130" y="241300"/>
                  </a:lnTo>
                  <a:lnTo>
                    <a:pt x="30911" y="241300"/>
                  </a:lnTo>
                  <a:lnTo>
                    <a:pt x="33655" y="238760"/>
                  </a:lnTo>
                  <a:lnTo>
                    <a:pt x="33388" y="240030"/>
                  </a:lnTo>
                  <a:lnTo>
                    <a:pt x="32486" y="241300"/>
                  </a:lnTo>
                  <a:lnTo>
                    <a:pt x="35115" y="241300"/>
                  </a:lnTo>
                  <a:lnTo>
                    <a:pt x="42608" y="242570"/>
                  </a:lnTo>
                  <a:lnTo>
                    <a:pt x="42291" y="241300"/>
                  </a:lnTo>
                  <a:lnTo>
                    <a:pt x="42240" y="241071"/>
                  </a:lnTo>
                  <a:lnTo>
                    <a:pt x="47396" y="238760"/>
                  </a:lnTo>
                  <a:lnTo>
                    <a:pt x="50380" y="237490"/>
                  </a:lnTo>
                  <a:lnTo>
                    <a:pt x="49923" y="240030"/>
                  </a:lnTo>
                  <a:lnTo>
                    <a:pt x="51663" y="237490"/>
                  </a:lnTo>
                  <a:lnTo>
                    <a:pt x="52539" y="236220"/>
                  </a:lnTo>
                  <a:lnTo>
                    <a:pt x="56070" y="234950"/>
                  </a:lnTo>
                  <a:lnTo>
                    <a:pt x="56908" y="234950"/>
                  </a:lnTo>
                  <a:lnTo>
                    <a:pt x="56807" y="236220"/>
                  </a:lnTo>
                  <a:lnTo>
                    <a:pt x="55702" y="236220"/>
                  </a:lnTo>
                  <a:lnTo>
                    <a:pt x="58483" y="237490"/>
                  </a:lnTo>
                  <a:lnTo>
                    <a:pt x="57861" y="233680"/>
                  </a:lnTo>
                  <a:lnTo>
                    <a:pt x="61252" y="234950"/>
                  </a:lnTo>
                  <a:lnTo>
                    <a:pt x="59994" y="236220"/>
                  </a:lnTo>
                  <a:lnTo>
                    <a:pt x="62636" y="236220"/>
                  </a:lnTo>
                  <a:lnTo>
                    <a:pt x="64223" y="233680"/>
                  </a:lnTo>
                  <a:lnTo>
                    <a:pt x="66014" y="233680"/>
                  </a:lnTo>
                  <a:lnTo>
                    <a:pt x="69659" y="234950"/>
                  </a:lnTo>
                  <a:lnTo>
                    <a:pt x="70091" y="237490"/>
                  </a:lnTo>
                  <a:lnTo>
                    <a:pt x="70485" y="236220"/>
                  </a:lnTo>
                  <a:lnTo>
                    <a:pt x="72047" y="233680"/>
                  </a:lnTo>
                  <a:lnTo>
                    <a:pt x="73748" y="234950"/>
                  </a:lnTo>
                  <a:lnTo>
                    <a:pt x="73964" y="234950"/>
                  </a:lnTo>
                  <a:lnTo>
                    <a:pt x="73050" y="236220"/>
                  </a:lnTo>
                  <a:lnTo>
                    <a:pt x="77190" y="237324"/>
                  </a:lnTo>
                  <a:lnTo>
                    <a:pt x="77444" y="236220"/>
                  </a:lnTo>
                  <a:lnTo>
                    <a:pt x="77444" y="237388"/>
                  </a:lnTo>
                  <a:lnTo>
                    <a:pt x="77851" y="237490"/>
                  </a:lnTo>
                  <a:lnTo>
                    <a:pt x="78625" y="236220"/>
                  </a:lnTo>
                  <a:lnTo>
                    <a:pt x="80187" y="233680"/>
                  </a:lnTo>
                  <a:lnTo>
                    <a:pt x="83566" y="236220"/>
                  </a:lnTo>
                  <a:lnTo>
                    <a:pt x="83781" y="236220"/>
                  </a:lnTo>
                  <a:lnTo>
                    <a:pt x="84048" y="237490"/>
                  </a:lnTo>
                  <a:lnTo>
                    <a:pt x="77851" y="237490"/>
                  </a:lnTo>
                  <a:lnTo>
                    <a:pt x="77444" y="237490"/>
                  </a:lnTo>
                  <a:lnTo>
                    <a:pt x="77444" y="238760"/>
                  </a:lnTo>
                  <a:lnTo>
                    <a:pt x="80530" y="238760"/>
                  </a:lnTo>
                  <a:lnTo>
                    <a:pt x="78079" y="242570"/>
                  </a:lnTo>
                  <a:lnTo>
                    <a:pt x="80556" y="241300"/>
                  </a:lnTo>
                  <a:lnTo>
                    <a:pt x="84785" y="237490"/>
                  </a:lnTo>
                  <a:lnTo>
                    <a:pt x="87795" y="237490"/>
                  </a:lnTo>
                  <a:lnTo>
                    <a:pt x="88188" y="238760"/>
                  </a:lnTo>
                  <a:lnTo>
                    <a:pt x="91338" y="238760"/>
                  </a:lnTo>
                  <a:lnTo>
                    <a:pt x="92265" y="240030"/>
                  </a:lnTo>
                  <a:lnTo>
                    <a:pt x="92557" y="241071"/>
                  </a:lnTo>
                  <a:lnTo>
                    <a:pt x="92621" y="241300"/>
                  </a:lnTo>
                  <a:lnTo>
                    <a:pt x="95796" y="240030"/>
                  </a:lnTo>
                  <a:lnTo>
                    <a:pt x="97332" y="240030"/>
                  </a:lnTo>
                  <a:lnTo>
                    <a:pt x="97205" y="237490"/>
                  </a:lnTo>
                  <a:lnTo>
                    <a:pt x="99212" y="238760"/>
                  </a:lnTo>
                  <a:lnTo>
                    <a:pt x="97332" y="236220"/>
                  </a:lnTo>
                  <a:lnTo>
                    <a:pt x="97040" y="236220"/>
                  </a:lnTo>
                  <a:lnTo>
                    <a:pt x="96024" y="237490"/>
                  </a:lnTo>
                  <a:lnTo>
                    <a:pt x="94488" y="237490"/>
                  </a:lnTo>
                  <a:lnTo>
                    <a:pt x="94488" y="238760"/>
                  </a:lnTo>
                  <a:lnTo>
                    <a:pt x="94373" y="240030"/>
                  </a:lnTo>
                  <a:lnTo>
                    <a:pt x="92684" y="240030"/>
                  </a:lnTo>
                  <a:lnTo>
                    <a:pt x="93726" y="238760"/>
                  </a:lnTo>
                  <a:lnTo>
                    <a:pt x="94488" y="238760"/>
                  </a:lnTo>
                  <a:lnTo>
                    <a:pt x="94488" y="237490"/>
                  </a:lnTo>
                  <a:lnTo>
                    <a:pt x="91655" y="237490"/>
                  </a:lnTo>
                  <a:lnTo>
                    <a:pt x="92862" y="236220"/>
                  </a:lnTo>
                  <a:lnTo>
                    <a:pt x="94132" y="234950"/>
                  </a:lnTo>
                  <a:lnTo>
                    <a:pt x="95580" y="236042"/>
                  </a:lnTo>
                  <a:lnTo>
                    <a:pt x="95465" y="236283"/>
                  </a:lnTo>
                  <a:lnTo>
                    <a:pt x="95656" y="236258"/>
                  </a:lnTo>
                  <a:lnTo>
                    <a:pt x="96024" y="236245"/>
                  </a:lnTo>
                  <a:lnTo>
                    <a:pt x="96164" y="236181"/>
                  </a:lnTo>
                  <a:lnTo>
                    <a:pt x="96443" y="236054"/>
                  </a:lnTo>
                  <a:lnTo>
                    <a:pt x="96227" y="235851"/>
                  </a:lnTo>
                  <a:lnTo>
                    <a:pt x="96621" y="234950"/>
                  </a:lnTo>
                  <a:lnTo>
                    <a:pt x="97485" y="232410"/>
                  </a:lnTo>
                  <a:lnTo>
                    <a:pt x="97980" y="232410"/>
                  </a:lnTo>
                  <a:lnTo>
                    <a:pt x="100088" y="236220"/>
                  </a:lnTo>
                  <a:lnTo>
                    <a:pt x="104140" y="237490"/>
                  </a:lnTo>
                  <a:lnTo>
                    <a:pt x="104698" y="240030"/>
                  </a:lnTo>
                  <a:lnTo>
                    <a:pt x="109397" y="238760"/>
                  </a:lnTo>
                  <a:lnTo>
                    <a:pt x="115747" y="238760"/>
                  </a:lnTo>
                  <a:lnTo>
                    <a:pt x="118706" y="233680"/>
                  </a:lnTo>
                  <a:lnTo>
                    <a:pt x="120040" y="233680"/>
                  </a:lnTo>
                  <a:lnTo>
                    <a:pt x="120205" y="234759"/>
                  </a:lnTo>
                  <a:lnTo>
                    <a:pt x="120243" y="234950"/>
                  </a:lnTo>
                  <a:lnTo>
                    <a:pt x="120611" y="235902"/>
                  </a:lnTo>
                  <a:lnTo>
                    <a:pt x="120738" y="236220"/>
                  </a:lnTo>
                  <a:lnTo>
                    <a:pt x="119049" y="236220"/>
                  </a:lnTo>
                  <a:lnTo>
                    <a:pt x="118643" y="237490"/>
                  </a:lnTo>
                  <a:lnTo>
                    <a:pt x="121297" y="236220"/>
                  </a:lnTo>
                  <a:lnTo>
                    <a:pt x="125285" y="236220"/>
                  </a:lnTo>
                  <a:lnTo>
                    <a:pt x="126530" y="236220"/>
                  </a:lnTo>
                  <a:lnTo>
                    <a:pt x="129908" y="236220"/>
                  </a:lnTo>
                  <a:lnTo>
                    <a:pt x="129273" y="237490"/>
                  </a:lnTo>
                  <a:lnTo>
                    <a:pt x="135585" y="237490"/>
                  </a:lnTo>
                  <a:lnTo>
                    <a:pt x="141338" y="234950"/>
                  </a:lnTo>
                  <a:lnTo>
                    <a:pt x="147281" y="233680"/>
                  </a:lnTo>
                  <a:lnTo>
                    <a:pt x="153073" y="234759"/>
                  </a:lnTo>
                  <a:lnTo>
                    <a:pt x="152946" y="233680"/>
                  </a:lnTo>
                  <a:lnTo>
                    <a:pt x="161671" y="234950"/>
                  </a:lnTo>
                  <a:lnTo>
                    <a:pt x="170510" y="234950"/>
                  </a:lnTo>
                  <a:lnTo>
                    <a:pt x="179324" y="233680"/>
                  </a:lnTo>
                  <a:lnTo>
                    <a:pt x="187960" y="236220"/>
                  </a:lnTo>
                  <a:lnTo>
                    <a:pt x="191173" y="237490"/>
                  </a:lnTo>
                  <a:lnTo>
                    <a:pt x="191528" y="234950"/>
                  </a:lnTo>
                  <a:lnTo>
                    <a:pt x="193484" y="233680"/>
                  </a:lnTo>
                  <a:lnTo>
                    <a:pt x="194106" y="235902"/>
                  </a:lnTo>
                  <a:lnTo>
                    <a:pt x="194195" y="236220"/>
                  </a:lnTo>
                  <a:lnTo>
                    <a:pt x="196430" y="233680"/>
                  </a:lnTo>
                  <a:lnTo>
                    <a:pt x="197548" y="232410"/>
                  </a:lnTo>
                  <a:lnTo>
                    <a:pt x="202323" y="231140"/>
                  </a:lnTo>
                  <a:lnTo>
                    <a:pt x="205816" y="238760"/>
                  </a:lnTo>
                  <a:lnTo>
                    <a:pt x="211848" y="234950"/>
                  </a:lnTo>
                  <a:lnTo>
                    <a:pt x="211074" y="233680"/>
                  </a:lnTo>
                  <a:lnTo>
                    <a:pt x="213233" y="233680"/>
                  </a:lnTo>
                  <a:lnTo>
                    <a:pt x="217944" y="232410"/>
                  </a:lnTo>
                  <a:lnTo>
                    <a:pt x="217754" y="233680"/>
                  </a:lnTo>
                  <a:lnTo>
                    <a:pt x="218287" y="232410"/>
                  </a:lnTo>
                  <a:lnTo>
                    <a:pt x="219138" y="233680"/>
                  </a:lnTo>
                  <a:lnTo>
                    <a:pt x="219202" y="234950"/>
                  </a:lnTo>
                  <a:lnTo>
                    <a:pt x="224523" y="232410"/>
                  </a:lnTo>
                  <a:lnTo>
                    <a:pt x="228650" y="233680"/>
                  </a:lnTo>
                  <a:lnTo>
                    <a:pt x="223875" y="237490"/>
                  </a:lnTo>
                  <a:lnTo>
                    <a:pt x="229908" y="238760"/>
                  </a:lnTo>
                  <a:lnTo>
                    <a:pt x="232143" y="237490"/>
                  </a:lnTo>
                  <a:lnTo>
                    <a:pt x="236283" y="233680"/>
                  </a:lnTo>
                  <a:lnTo>
                    <a:pt x="234530" y="233680"/>
                  </a:lnTo>
                  <a:lnTo>
                    <a:pt x="233133" y="232410"/>
                  </a:lnTo>
                  <a:lnTo>
                    <a:pt x="233057" y="231140"/>
                  </a:lnTo>
                  <a:lnTo>
                    <a:pt x="235102" y="229882"/>
                  </a:lnTo>
                  <a:lnTo>
                    <a:pt x="235026" y="230746"/>
                  </a:lnTo>
                  <a:lnTo>
                    <a:pt x="235026" y="231190"/>
                  </a:lnTo>
                  <a:lnTo>
                    <a:pt x="235521" y="229717"/>
                  </a:lnTo>
                  <a:lnTo>
                    <a:pt x="235115" y="229831"/>
                  </a:lnTo>
                  <a:lnTo>
                    <a:pt x="235229" y="228600"/>
                  </a:lnTo>
                  <a:lnTo>
                    <a:pt x="235483" y="226060"/>
                  </a:lnTo>
                  <a:lnTo>
                    <a:pt x="235953" y="224917"/>
                  </a:lnTo>
                  <a:lnTo>
                    <a:pt x="236156" y="224840"/>
                  </a:lnTo>
                  <a:lnTo>
                    <a:pt x="236804" y="222923"/>
                  </a:lnTo>
                  <a:lnTo>
                    <a:pt x="237058" y="222250"/>
                  </a:lnTo>
                  <a:lnTo>
                    <a:pt x="236347" y="221907"/>
                  </a:lnTo>
                  <a:lnTo>
                    <a:pt x="235686" y="220357"/>
                  </a:lnTo>
                  <a:lnTo>
                    <a:pt x="236410" y="220091"/>
                  </a:lnTo>
                  <a:lnTo>
                    <a:pt x="236994" y="220726"/>
                  </a:lnTo>
                  <a:lnTo>
                    <a:pt x="237464" y="220980"/>
                  </a:lnTo>
                  <a:close/>
                </a:path>
                <a:path w="882650" h="242569">
                  <a:moveTo>
                    <a:pt x="240652" y="205740"/>
                  </a:moveTo>
                  <a:lnTo>
                    <a:pt x="239382" y="205740"/>
                  </a:lnTo>
                  <a:lnTo>
                    <a:pt x="238785" y="207010"/>
                  </a:lnTo>
                  <a:lnTo>
                    <a:pt x="240652" y="205740"/>
                  </a:lnTo>
                  <a:close/>
                </a:path>
                <a:path w="882650" h="242569">
                  <a:moveTo>
                    <a:pt x="242887" y="213360"/>
                  </a:moveTo>
                  <a:lnTo>
                    <a:pt x="238785" y="207010"/>
                  </a:lnTo>
                  <a:lnTo>
                    <a:pt x="238010" y="207010"/>
                  </a:lnTo>
                  <a:lnTo>
                    <a:pt x="236740" y="205740"/>
                  </a:lnTo>
                  <a:lnTo>
                    <a:pt x="236080" y="204470"/>
                  </a:lnTo>
                  <a:lnTo>
                    <a:pt x="236207" y="207010"/>
                  </a:lnTo>
                  <a:lnTo>
                    <a:pt x="237096" y="209550"/>
                  </a:lnTo>
                  <a:lnTo>
                    <a:pt x="237197" y="212090"/>
                  </a:lnTo>
                  <a:lnTo>
                    <a:pt x="237667" y="212090"/>
                  </a:lnTo>
                  <a:lnTo>
                    <a:pt x="237731" y="213360"/>
                  </a:lnTo>
                  <a:lnTo>
                    <a:pt x="242887" y="213360"/>
                  </a:lnTo>
                  <a:close/>
                </a:path>
                <a:path w="882650" h="242569">
                  <a:moveTo>
                    <a:pt x="244348" y="6477"/>
                  </a:moveTo>
                  <a:lnTo>
                    <a:pt x="243154" y="6477"/>
                  </a:lnTo>
                  <a:lnTo>
                    <a:pt x="244271" y="6731"/>
                  </a:lnTo>
                  <a:lnTo>
                    <a:pt x="244348" y="6477"/>
                  </a:lnTo>
                  <a:close/>
                </a:path>
                <a:path w="882650" h="242569">
                  <a:moveTo>
                    <a:pt x="244500" y="174726"/>
                  </a:moveTo>
                  <a:lnTo>
                    <a:pt x="243408" y="173990"/>
                  </a:lnTo>
                  <a:lnTo>
                    <a:pt x="243332" y="176530"/>
                  </a:lnTo>
                  <a:lnTo>
                    <a:pt x="244500" y="174726"/>
                  </a:lnTo>
                  <a:close/>
                </a:path>
                <a:path w="882650" h="242569">
                  <a:moveTo>
                    <a:pt x="245300" y="175260"/>
                  </a:moveTo>
                  <a:lnTo>
                    <a:pt x="245211" y="173990"/>
                  </a:lnTo>
                  <a:lnTo>
                    <a:pt x="244970" y="173990"/>
                  </a:lnTo>
                  <a:lnTo>
                    <a:pt x="244500" y="174726"/>
                  </a:lnTo>
                  <a:lnTo>
                    <a:pt x="245300" y="175260"/>
                  </a:lnTo>
                  <a:close/>
                </a:path>
                <a:path w="882650" h="242569">
                  <a:moveTo>
                    <a:pt x="249085" y="164820"/>
                  </a:moveTo>
                  <a:lnTo>
                    <a:pt x="248145" y="164312"/>
                  </a:lnTo>
                  <a:lnTo>
                    <a:pt x="248513" y="164579"/>
                  </a:lnTo>
                  <a:lnTo>
                    <a:pt x="248793" y="164719"/>
                  </a:lnTo>
                  <a:lnTo>
                    <a:pt x="249072" y="164833"/>
                  </a:lnTo>
                  <a:close/>
                </a:path>
                <a:path w="882650" h="242569">
                  <a:moveTo>
                    <a:pt x="251383" y="183248"/>
                  </a:moveTo>
                  <a:lnTo>
                    <a:pt x="251117" y="183680"/>
                  </a:lnTo>
                  <a:lnTo>
                    <a:pt x="251358" y="184150"/>
                  </a:lnTo>
                  <a:lnTo>
                    <a:pt x="251383" y="183248"/>
                  </a:lnTo>
                  <a:close/>
                </a:path>
                <a:path w="882650" h="242569">
                  <a:moveTo>
                    <a:pt x="252044" y="165100"/>
                  </a:moveTo>
                  <a:lnTo>
                    <a:pt x="250977" y="163017"/>
                  </a:lnTo>
                  <a:lnTo>
                    <a:pt x="251282" y="165100"/>
                  </a:lnTo>
                  <a:lnTo>
                    <a:pt x="252044" y="165100"/>
                  </a:lnTo>
                  <a:close/>
                </a:path>
                <a:path w="882650" h="242569">
                  <a:moveTo>
                    <a:pt x="252450" y="23990"/>
                  </a:moveTo>
                  <a:lnTo>
                    <a:pt x="246303" y="21831"/>
                  </a:lnTo>
                  <a:lnTo>
                    <a:pt x="245618" y="21831"/>
                  </a:lnTo>
                  <a:lnTo>
                    <a:pt x="245681" y="22593"/>
                  </a:lnTo>
                  <a:lnTo>
                    <a:pt x="245795" y="23990"/>
                  </a:lnTo>
                  <a:lnTo>
                    <a:pt x="245897" y="25400"/>
                  </a:lnTo>
                  <a:lnTo>
                    <a:pt x="252310" y="24130"/>
                  </a:lnTo>
                  <a:lnTo>
                    <a:pt x="252450" y="23990"/>
                  </a:lnTo>
                  <a:close/>
                </a:path>
                <a:path w="882650" h="242569">
                  <a:moveTo>
                    <a:pt x="252552" y="184150"/>
                  </a:moveTo>
                  <a:lnTo>
                    <a:pt x="251993" y="182880"/>
                  </a:lnTo>
                  <a:lnTo>
                    <a:pt x="251663" y="182118"/>
                  </a:lnTo>
                  <a:lnTo>
                    <a:pt x="251561" y="181889"/>
                  </a:lnTo>
                  <a:lnTo>
                    <a:pt x="251434" y="181610"/>
                  </a:lnTo>
                  <a:lnTo>
                    <a:pt x="251383" y="183248"/>
                  </a:lnTo>
                  <a:lnTo>
                    <a:pt x="251599" y="182880"/>
                  </a:lnTo>
                  <a:lnTo>
                    <a:pt x="252552" y="184150"/>
                  </a:lnTo>
                  <a:close/>
                </a:path>
                <a:path w="882650" h="242569">
                  <a:moveTo>
                    <a:pt x="252666" y="153339"/>
                  </a:moveTo>
                  <a:lnTo>
                    <a:pt x="251218" y="155168"/>
                  </a:lnTo>
                  <a:lnTo>
                    <a:pt x="251955" y="154419"/>
                  </a:lnTo>
                  <a:lnTo>
                    <a:pt x="252374" y="153822"/>
                  </a:lnTo>
                  <a:lnTo>
                    <a:pt x="252666" y="153339"/>
                  </a:lnTo>
                  <a:close/>
                </a:path>
                <a:path w="882650" h="242569">
                  <a:moveTo>
                    <a:pt x="252882" y="23558"/>
                  </a:moveTo>
                  <a:lnTo>
                    <a:pt x="252450" y="23990"/>
                  </a:lnTo>
                  <a:lnTo>
                    <a:pt x="252844" y="24130"/>
                  </a:lnTo>
                  <a:lnTo>
                    <a:pt x="252882" y="23558"/>
                  </a:lnTo>
                  <a:close/>
                </a:path>
                <a:path w="882650" h="242569">
                  <a:moveTo>
                    <a:pt x="253555" y="174726"/>
                  </a:moveTo>
                  <a:lnTo>
                    <a:pt x="252742" y="174472"/>
                  </a:lnTo>
                  <a:lnTo>
                    <a:pt x="253136" y="176530"/>
                  </a:lnTo>
                  <a:lnTo>
                    <a:pt x="253428" y="175260"/>
                  </a:lnTo>
                  <a:lnTo>
                    <a:pt x="253555" y="174726"/>
                  </a:lnTo>
                  <a:close/>
                </a:path>
                <a:path w="882650" h="242569">
                  <a:moveTo>
                    <a:pt x="255358" y="175260"/>
                  </a:moveTo>
                  <a:lnTo>
                    <a:pt x="253733" y="173990"/>
                  </a:lnTo>
                  <a:lnTo>
                    <a:pt x="253619" y="174472"/>
                  </a:lnTo>
                  <a:lnTo>
                    <a:pt x="253593" y="174726"/>
                  </a:lnTo>
                  <a:lnTo>
                    <a:pt x="255358" y="175260"/>
                  </a:lnTo>
                  <a:close/>
                </a:path>
                <a:path w="882650" h="242569">
                  <a:moveTo>
                    <a:pt x="257581" y="138772"/>
                  </a:moveTo>
                  <a:lnTo>
                    <a:pt x="257352" y="138772"/>
                  </a:lnTo>
                  <a:lnTo>
                    <a:pt x="257098" y="138849"/>
                  </a:lnTo>
                  <a:lnTo>
                    <a:pt x="256857" y="139039"/>
                  </a:lnTo>
                  <a:lnTo>
                    <a:pt x="257009" y="139065"/>
                  </a:lnTo>
                  <a:lnTo>
                    <a:pt x="257276" y="138938"/>
                  </a:lnTo>
                  <a:lnTo>
                    <a:pt x="257581" y="138772"/>
                  </a:lnTo>
                  <a:close/>
                </a:path>
                <a:path w="882650" h="242569">
                  <a:moveTo>
                    <a:pt x="262483" y="162521"/>
                  </a:moveTo>
                  <a:lnTo>
                    <a:pt x="260235" y="161645"/>
                  </a:lnTo>
                  <a:lnTo>
                    <a:pt x="259295" y="161137"/>
                  </a:lnTo>
                  <a:lnTo>
                    <a:pt x="260146" y="161721"/>
                  </a:lnTo>
                  <a:lnTo>
                    <a:pt x="260489" y="162267"/>
                  </a:lnTo>
                  <a:lnTo>
                    <a:pt x="260515" y="162801"/>
                  </a:lnTo>
                  <a:lnTo>
                    <a:pt x="260959" y="162941"/>
                  </a:lnTo>
                  <a:lnTo>
                    <a:pt x="261505" y="163029"/>
                  </a:lnTo>
                  <a:lnTo>
                    <a:pt x="262216" y="163042"/>
                  </a:lnTo>
                  <a:lnTo>
                    <a:pt x="262483" y="162521"/>
                  </a:lnTo>
                  <a:close/>
                </a:path>
                <a:path w="882650" h="242569">
                  <a:moveTo>
                    <a:pt x="263042" y="8610"/>
                  </a:moveTo>
                  <a:lnTo>
                    <a:pt x="263004" y="8140"/>
                  </a:lnTo>
                  <a:lnTo>
                    <a:pt x="262813" y="7620"/>
                  </a:lnTo>
                  <a:lnTo>
                    <a:pt x="262737" y="8140"/>
                  </a:lnTo>
                  <a:lnTo>
                    <a:pt x="262661" y="8610"/>
                  </a:lnTo>
                  <a:lnTo>
                    <a:pt x="262775" y="8788"/>
                  </a:lnTo>
                  <a:lnTo>
                    <a:pt x="263042" y="8610"/>
                  </a:lnTo>
                  <a:close/>
                </a:path>
                <a:path w="882650" h="242569">
                  <a:moveTo>
                    <a:pt x="269836" y="140017"/>
                  </a:moveTo>
                  <a:lnTo>
                    <a:pt x="269062" y="138620"/>
                  </a:lnTo>
                  <a:lnTo>
                    <a:pt x="268884" y="139204"/>
                  </a:lnTo>
                  <a:lnTo>
                    <a:pt x="269138" y="139458"/>
                  </a:lnTo>
                  <a:lnTo>
                    <a:pt x="269468" y="139738"/>
                  </a:lnTo>
                  <a:lnTo>
                    <a:pt x="269836" y="140017"/>
                  </a:lnTo>
                  <a:close/>
                </a:path>
                <a:path w="882650" h="242569">
                  <a:moveTo>
                    <a:pt x="271284" y="87630"/>
                  </a:moveTo>
                  <a:lnTo>
                    <a:pt x="270852" y="87630"/>
                  </a:lnTo>
                  <a:lnTo>
                    <a:pt x="271183" y="87833"/>
                  </a:lnTo>
                  <a:lnTo>
                    <a:pt x="271284" y="87630"/>
                  </a:lnTo>
                  <a:close/>
                </a:path>
                <a:path w="882650" h="242569">
                  <a:moveTo>
                    <a:pt x="275640" y="121386"/>
                  </a:moveTo>
                  <a:lnTo>
                    <a:pt x="275348" y="121310"/>
                  </a:lnTo>
                  <a:lnTo>
                    <a:pt x="275056" y="121310"/>
                  </a:lnTo>
                  <a:lnTo>
                    <a:pt x="274751" y="121373"/>
                  </a:lnTo>
                  <a:lnTo>
                    <a:pt x="275107" y="121437"/>
                  </a:lnTo>
                  <a:lnTo>
                    <a:pt x="275424" y="121437"/>
                  </a:lnTo>
                  <a:lnTo>
                    <a:pt x="275640" y="121386"/>
                  </a:lnTo>
                  <a:close/>
                </a:path>
                <a:path w="882650" h="242569">
                  <a:moveTo>
                    <a:pt x="276301" y="106286"/>
                  </a:moveTo>
                  <a:lnTo>
                    <a:pt x="275755" y="106934"/>
                  </a:lnTo>
                  <a:lnTo>
                    <a:pt x="275996" y="106794"/>
                  </a:lnTo>
                  <a:lnTo>
                    <a:pt x="276161" y="106565"/>
                  </a:lnTo>
                  <a:lnTo>
                    <a:pt x="276301" y="106286"/>
                  </a:lnTo>
                  <a:close/>
                </a:path>
                <a:path w="882650" h="242569">
                  <a:moveTo>
                    <a:pt x="276504" y="8890"/>
                  </a:moveTo>
                  <a:lnTo>
                    <a:pt x="275780" y="7620"/>
                  </a:lnTo>
                  <a:lnTo>
                    <a:pt x="275323" y="8140"/>
                  </a:lnTo>
                  <a:lnTo>
                    <a:pt x="276504" y="8890"/>
                  </a:lnTo>
                  <a:close/>
                </a:path>
                <a:path w="882650" h="242569">
                  <a:moveTo>
                    <a:pt x="276987" y="6210"/>
                  </a:moveTo>
                  <a:lnTo>
                    <a:pt x="275996" y="5880"/>
                  </a:lnTo>
                  <a:lnTo>
                    <a:pt x="276390" y="6108"/>
                  </a:lnTo>
                  <a:lnTo>
                    <a:pt x="276707" y="6184"/>
                  </a:lnTo>
                  <a:lnTo>
                    <a:pt x="276987" y="6210"/>
                  </a:lnTo>
                  <a:close/>
                </a:path>
                <a:path w="882650" h="242569">
                  <a:moveTo>
                    <a:pt x="277723" y="104622"/>
                  </a:moveTo>
                  <a:lnTo>
                    <a:pt x="276885" y="104228"/>
                  </a:lnTo>
                  <a:lnTo>
                    <a:pt x="276771" y="105410"/>
                  </a:lnTo>
                  <a:lnTo>
                    <a:pt x="276301" y="106286"/>
                  </a:lnTo>
                  <a:lnTo>
                    <a:pt x="277723" y="104622"/>
                  </a:lnTo>
                  <a:close/>
                </a:path>
                <a:path w="882650" h="242569">
                  <a:moveTo>
                    <a:pt x="277799" y="22326"/>
                  </a:moveTo>
                  <a:lnTo>
                    <a:pt x="277647" y="22339"/>
                  </a:lnTo>
                  <a:lnTo>
                    <a:pt x="277495" y="22364"/>
                  </a:lnTo>
                  <a:lnTo>
                    <a:pt x="277355" y="22428"/>
                  </a:lnTo>
                  <a:lnTo>
                    <a:pt x="276275" y="22898"/>
                  </a:lnTo>
                  <a:lnTo>
                    <a:pt x="277012" y="22707"/>
                  </a:lnTo>
                  <a:lnTo>
                    <a:pt x="277799" y="22326"/>
                  </a:lnTo>
                  <a:close/>
                </a:path>
                <a:path w="882650" h="242569">
                  <a:moveTo>
                    <a:pt x="278752" y="106680"/>
                  </a:moveTo>
                  <a:lnTo>
                    <a:pt x="275666" y="107950"/>
                  </a:lnTo>
                  <a:lnTo>
                    <a:pt x="275374" y="107950"/>
                  </a:lnTo>
                  <a:lnTo>
                    <a:pt x="274624" y="102870"/>
                  </a:lnTo>
                  <a:lnTo>
                    <a:pt x="269659" y="102870"/>
                  </a:lnTo>
                  <a:lnTo>
                    <a:pt x="267081" y="102870"/>
                  </a:lnTo>
                  <a:lnTo>
                    <a:pt x="266407" y="106680"/>
                  </a:lnTo>
                  <a:lnTo>
                    <a:pt x="265176" y="109220"/>
                  </a:lnTo>
                  <a:lnTo>
                    <a:pt x="266077" y="110490"/>
                  </a:lnTo>
                  <a:lnTo>
                    <a:pt x="265480" y="111760"/>
                  </a:lnTo>
                  <a:lnTo>
                    <a:pt x="267347" y="111760"/>
                  </a:lnTo>
                  <a:lnTo>
                    <a:pt x="263474" y="116840"/>
                  </a:lnTo>
                  <a:lnTo>
                    <a:pt x="262788" y="121920"/>
                  </a:lnTo>
                  <a:lnTo>
                    <a:pt x="262674" y="123190"/>
                  </a:lnTo>
                  <a:lnTo>
                    <a:pt x="262559" y="124536"/>
                  </a:lnTo>
                  <a:lnTo>
                    <a:pt x="262445" y="125730"/>
                  </a:lnTo>
                  <a:lnTo>
                    <a:pt x="262343" y="127000"/>
                  </a:lnTo>
                  <a:lnTo>
                    <a:pt x="259194" y="132080"/>
                  </a:lnTo>
                  <a:lnTo>
                    <a:pt x="259422" y="130810"/>
                  </a:lnTo>
                  <a:lnTo>
                    <a:pt x="258787" y="129540"/>
                  </a:lnTo>
                  <a:lnTo>
                    <a:pt x="258584" y="130810"/>
                  </a:lnTo>
                  <a:lnTo>
                    <a:pt x="257924" y="135890"/>
                  </a:lnTo>
                  <a:lnTo>
                    <a:pt x="259295" y="135890"/>
                  </a:lnTo>
                  <a:lnTo>
                    <a:pt x="261137" y="134620"/>
                  </a:lnTo>
                  <a:lnTo>
                    <a:pt x="262039" y="135890"/>
                  </a:lnTo>
                  <a:lnTo>
                    <a:pt x="262432" y="138430"/>
                  </a:lnTo>
                  <a:lnTo>
                    <a:pt x="262013" y="139700"/>
                  </a:lnTo>
                  <a:lnTo>
                    <a:pt x="261518" y="137160"/>
                  </a:lnTo>
                  <a:lnTo>
                    <a:pt x="258965" y="138430"/>
                  </a:lnTo>
                  <a:lnTo>
                    <a:pt x="257568" y="139700"/>
                  </a:lnTo>
                  <a:lnTo>
                    <a:pt x="259359" y="139700"/>
                  </a:lnTo>
                  <a:lnTo>
                    <a:pt x="255104" y="142240"/>
                  </a:lnTo>
                  <a:lnTo>
                    <a:pt x="263029" y="142240"/>
                  </a:lnTo>
                  <a:lnTo>
                    <a:pt x="259537" y="144780"/>
                  </a:lnTo>
                  <a:lnTo>
                    <a:pt x="258610" y="144780"/>
                  </a:lnTo>
                  <a:lnTo>
                    <a:pt x="258673" y="146050"/>
                  </a:lnTo>
                  <a:lnTo>
                    <a:pt x="259575" y="148590"/>
                  </a:lnTo>
                  <a:lnTo>
                    <a:pt x="259295" y="149047"/>
                  </a:lnTo>
                  <a:lnTo>
                    <a:pt x="259295" y="152400"/>
                  </a:lnTo>
                  <a:lnTo>
                    <a:pt x="256489" y="153670"/>
                  </a:lnTo>
                  <a:lnTo>
                    <a:pt x="256159" y="152400"/>
                  </a:lnTo>
                  <a:lnTo>
                    <a:pt x="256565" y="151130"/>
                  </a:lnTo>
                  <a:lnTo>
                    <a:pt x="256400" y="150228"/>
                  </a:lnTo>
                  <a:lnTo>
                    <a:pt x="259295" y="152400"/>
                  </a:lnTo>
                  <a:lnTo>
                    <a:pt x="259295" y="149047"/>
                  </a:lnTo>
                  <a:lnTo>
                    <a:pt x="258673" y="150063"/>
                  </a:lnTo>
                  <a:lnTo>
                    <a:pt x="256374" y="150063"/>
                  </a:lnTo>
                  <a:lnTo>
                    <a:pt x="257327" y="148590"/>
                  </a:lnTo>
                  <a:lnTo>
                    <a:pt x="258254" y="147320"/>
                  </a:lnTo>
                  <a:lnTo>
                    <a:pt x="256489" y="147320"/>
                  </a:lnTo>
                  <a:lnTo>
                    <a:pt x="255879" y="150063"/>
                  </a:lnTo>
                  <a:lnTo>
                    <a:pt x="256184" y="150063"/>
                  </a:lnTo>
                  <a:lnTo>
                    <a:pt x="252996" y="152400"/>
                  </a:lnTo>
                  <a:lnTo>
                    <a:pt x="253568" y="152400"/>
                  </a:lnTo>
                  <a:lnTo>
                    <a:pt x="252780" y="153670"/>
                  </a:lnTo>
                  <a:lnTo>
                    <a:pt x="250456" y="157480"/>
                  </a:lnTo>
                  <a:lnTo>
                    <a:pt x="251434" y="156210"/>
                  </a:lnTo>
                  <a:lnTo>
                    <a:pt x="256311" y="161290"/>
                  </a:lnTo>
                  <a:lnTo>
                    <a:pt x="250748" y="162560"/>
                  </a:lnTo>
                  <a:lnTo>
                    <a:pt x="250977" y="163017"/>
                  </a:lnTo>
                  <a:lnTo>
                    <a:pt x="251396" y="163830"/>
                  </a:lnTo>
                  <a:lnTo>
                    <a:pt x="251129" y="163017"/>
                  </a:lnTo>
                  <a:lnTo>
                    <a:pt x="253326" y="167640"/>
                  </a:lnTo>
                  <a:lnTo>
                    <a:pt x="252691" y="166370"/>
                  </a:lnTo>
                  <a:lnTo>
                    <a:pt x="251472" y="166370"/>
                  </a:lnTo>
                  <a:lnTo>
                    <a:pt x="248081" y="166370"/>
                  </a:lnTo>
                  <a:lnTo>
                    <a:pt x="246951" y="167551"/>
                  </a:lnTo>
                  <a:lnTo>
                    <a:pt x="246291" y="166370"/>
                  </a:lnTo>
                  <a:lnTo>
                    <a:pt x="246862" y="167640"/>
                  </a:lnTo>
                  <a:lnTo>
                    <a:pt x="247015" y="167640"/>
                  </a:lnTo>
                  <a:lnTo>
                    <a:pt x="247751" y="168910"/>
                  </a:lnTo>
                  <a:lnTo>
                    <a:pt x="243801" y="168910"/>
                  </a:lnTo>
                  <a:lnTo>
                    <a:pt x="245960" y="172720"/>
                  </a:lnTo>
                  <a:lnTo>
                    <a:pt x="245122" y="172720"/>
                  </a:lnTo>
                  <a:lnTo>
                    <a:pt x="245211" y="173990"/>
                  </a:lnTo>
                  <a:lnTo>
                    <a:pt x="245922" y="173990"/>
                  </a:lnTo>
                  <a:lnTo>
                    <a:pt x="247561" y="179070"/>
                  </a:lnTo>
                  <a:lnTo>
                    <a:pt x="240030" y="181610"/>
                  </a:lnTo>
                  <a:lnTo>
                    <a:pt x="242214" y="187960"/>
                  </a:lnTo>
                  <a:lnTo>
                    <a:pt x="242303" y="190500"/>
                  </a:lnTo>
                  <a:lnTo>
                    <a:pt x="242404" y="193040"/>
                  </a:lnTo>
                  <a:lnTo>
                    <a:pt x="244856" y="194310"/>
                  </a:lnTo>
                  <a:lnTo>
                    <a:pt x="244932" y="199390"/>
                  </a:lnTo>
                  <a:lnTo>
                    <a:pt x="243230" y="200660"/>
                  </a:lnTo>
                  <a:lnTo>
                    <a:pt x="242354" y="196850"/>
                  </a:lnTo>
                  <a:lnTo>
                    <a:pt x="240499" y="199390"/>
                  </a:lnTo>
                  <a:lnTo>
                    <a:pt x="240207" y="200660"/>
                  </a:lnTo>
                  <a:lnTo>
                    <a:pt x="240474" y="203200"/>
                  </a:lnTo>
                  <a:lnTo>
                    <a:pt x="238086" y="203200"/>
                  </a:lnTo>
                  <a:lnTo>
                    <a:pt x="237934" y="204470"/>
                  </a:lnTo>
                  <a:lnTo>
                    <a:pt x="237845" y="205130"/>
                  </a:lnTo>
                  <a:lnTo>
                    <a:pt x="237769" y="205740"/>
                  </a:lnTo>
                  <a:lnTo>
                    <a:pt x="239382" y="205740"/>
                  </a:lnTo>
                  <a:lnTo>
                    <a:pt x="239966" y="204470"/>
                  </a:lnTo>
                  <a:lnTo>
                    <a:pt x="243001" y="207010"/>
                  </a:lnTo>
                  <a:lnTo>
                    <a:pt x="241731" y="204470"/>
                  </a:lnTo>
                  <a:lnTo>
                    <a:pt x="241096" y="203200"/>
                  </a:lnTo>
                  <a:lnTo>
                    <a:pt x="244233" y="203200"/>
                  </a:lnTo>
                  <a:lnTo>
                    <a:pt x="244297" y="204470"/>
                  </a:lnTo>
                  <a:lnTo>
                    <a:pt x="246634" y="203200"/>
                  </a:lnTo>
                  <a:lnTo>
                    <a:pt x="243662" y="201930"/>
                  </a:lnTo>
                  <a:lnTo>
                    <a:pt x="246100" y="200660"/>
                  </a:lnTo>
                  <a:lnTo>
                    <a:pt x="246659" y="200660"/>
                  </a:lnTo>
                  <a:lnTo>
                    <a:pt x="246291" y="198120"/>
                  </a:lnTo>
                  <a:lnTo>
                    <a:pt x="246875" y="199390"/>
                  </a:lnTo>
                  <a:lnTo>
                    <a:pt x="248958" y="199390"/>
                  </a:lnTo>
                  <a:lnTo>
                    <a:pt x="249986" y="198120"/>
                  </a:lnTo>
                  <a:lnTo>
                    <a:pt x="251028" y="196850"/>
                  </a:lnTo>
                  <a:lnTo>
                    <a:pt x="247180" y="193040"/>
                  </a:lnTo>
                  <a:lnTo>
                    <a:pt x="250317" y="193040"/>
                  </a:lnTo>
                  <a:lnTo>
                    <a:pt x="250405" y="191770"/>
                  </a:lnTo>
                  <a:lnTo>
                    <a:pt x="250494" y="190500"/>
                  </a:lnTo>
                  <a:lnTo>
                    <a:pt x="250571" y="189230"/>
                  </a:lnTo>
                  <a:lnTo>
                    <a:pt x="250659" y="187960"/>
                  </a:lnTo>
                  <a:lnTo>
                    <a:pt x="250748" y="186690"/>
                  </a:lnTo>
                  <a:lnTo>
                    <a:pt x="247954" y="191770"/>
                  </a:lnTo>
                  <a:lnTo>
                    <a:pt x="246214" y="186690"/>
                  </a:lnTo>
                  <a:lnTo>
                    <a:pt x="253199" y="185420"/>
                  </a:lnTo>
                  <a:lnTo>
                    <a:pt x="250837" y="184150"/>
                  </a:lnTo>
                  <a:lnTo>
                    <a:pt x="251117" y="183680"/>
                  </a:lnTo>
                  <a:lnTo>
                    <a:pt x="250088" y="181610"/>
                  </a:lnTo>
                  <a:lnTo>
                    <a:pt x="253149" y="180340"/>
                  </a:lnTo>
                  <a:lnTo>
                    <a:pt x="251180" y="173990"/>
                  </a:lnTo>
                  <a:lnTo>
                    <a:pt x="252742" y="174472"/>
                  </a:lnTo>
                  <a:lnTo>
                    <a:pt x="252653" y="173990"/>
                  </a:lnTo>
                  <a:lnTo>
                    <a:pt x="253733" y="173990"/>
                  </a:lnTo>
                  <a:lnTo>
                    <a:pt x="257187" y="173990"/>
                  </a:lnTo>
                  <a:lnTo>
                    <a:pt x="252882" y="170180"/>
                  </a:lnTo>
                  <a:lnTo>
                    <a:pt x="255574" y="168910"/>
                  </a:lnTo>
                  <a:lnTo>
                    <a:pt x="257568" y="170180"/>
                  </a:lnTo>
                  <a:lnTo>
                    <a:pt x="255714" y="171450"/>
                  </a:lnTo>
                  <a:lnTo>
                    <a:pt x="258406" y="170180"/>
                  </a:lnTo>
                  <a:lnTo>
                    <a:pt x="255092" y="167640"/>
                  </a:lnTo>
                  <a:lnTo>
                    <a:pt x="260629" y="165100"/>
                  </a:lnTo>
                  <a:lnTo>
                    <a:pt x="260515" y="163830"/>
                  </a:lnTo>
                  <a:lnTo>
                    <a:pt x="257568" y="162560"/>
                  </a:lnTo>
                  <a:lnTo>
                    <a:pt x="260591" y="158750"/>
                  </a:lnTo>
                  <a:lnTo>
                    <a:pt x="260604" y="156210"/>
                  </a:lnTo>
                  <a:lnTo>
                    <a:pt x="260616" y="154940"/>
                  </a:lnTo>
                  <a:lnTo>
                    <a:pt x="261543" y="154940"/>
                  </a:lnTo>
                  <a:lnTo>
                    <a:pt x="262064" y="153670"/>
                  </a:lnTo>
                  <a:lnTo>
                    <a:pt x="264160" y="148590"/>
                  </a:lnTo>
                  <a:lnTo>
                    <a:pt x="266179" y="146050"/>
                  </a:lnTo>
                  <a:lnTo>
                    <a:pt x="266649" y="146050"/>
                  </a:lnTo>
                  <a:lnTo>
                    <a:pt x="263829" y="144780"/>
                  </a:lnTo>
                  <a:lnTo>
                    <a:pt x="265366" y="142240"/>
                  </a:lnTo>
                  <a:lnTo>
                    <a:pt x="265442" y="139700"/>
                  </a:lnTo>
                  <a:lnTo>
                    <a:pt x="267233" y="139700"/>
                  </a:lnTo>
                  <a:lnTo>
                    <a:pt x="267817" y="140970"/>
                  </a:lnTo>
                  <a:lnTo>
                    <a:pt x="268236" y="142240"/>
                  </a:lnTo>
                  <a:lnTo>
                    <a:pt x="268884" y="139700"/>
                  </a:lnTo>
                  <a:lnTo>
                    <a:pt x="268071" y="138430"/>
                  </a:lnTo>
                  <a:lnTo>
                    <a:pt x="267766" y="138430"/>
                  </a:lnTo>
                  <a:lnTo>
                    <a:pt x="267868" y="137160"/>
                  </a:lnTo>
                  <a:lnTo>
                    <a:pt x="269951" y="138430"/>
                  </a:lnTo>
                  <a:lnTo>
                    <a:pt x="270205" y="137160"/>
                  </a:lnTo>
                  <a:lnTo>
                    <a:pt x="270713" y="134620"/>
                  </a:lnTo>
                  <a:lnTo>
                    <a:pt x="269621" y="132080"/>
                  </a:lnTo>
                  <a:lnTo>
                    <a:pt x="269087" y="130810"/>
                  </a:lnTo>
                  <a:lnTo>
                    <a:pt x="270408" y="129540"/>
                  </a:lnTo>
                  <a:lnTo>
                    <a:pt x="271729" y="128270"/>
                  </a:lnTo>
                  <a:lnTo>
                    <a:pt x="269684" y="127000"/>
                  </a:lnTo>
                  <a:lnTo>
                    <a:pt x="264972" y="129540"/>
                  </a:lnTo>
                  <a:lnTo>
                    <a:pt x="264871" y="127000"/>
                  </a:lnTo>
                  <a:lnTo>
                    <a:pt x="264769" y="124536"/>
                  </a:lnTo>
                  <a:lnTo>
                    <a:pt x="266065" y="124536"/>
                  </a:lnTo>
                  <a:lnTo>
                    <a:pt x="268046" y="125730"/>
                  </a:lnTo>
                  <a:lnTo>
                    <a:pt x="267716" y="124929"/>
                  </a:lnTo>
                  <a:lnTo>
                    <a:pt x="267614" y="124701"/>
                  </a:lnTo>
                  <a:lnTo>
                    <a:pt x="267538" y="124536"/>
                  </a:lnTo>
                  <a:lnTo>
                    <a:pt x="268249" y="124536"/>
                  </a:lnTo>
                  <a:lnTo>
                    <a:pt x="269633" y="127000"/>
                  </a:lnTo>
                  <a:lnTo>
                    <a:pt x="270738" y="124929"/>
                  </a:lnTo>
                  <a:lnTo>
                    <a:pt x="271043" y="125730"/>
                  </a:lnTo>
                  <a:lnTo>
                    <a:pt x="271653" y="124701"/>
                  </a:lnTo>
                  <a:lnTo>
                    <a:pt x="271653" y="124536"/>
                  </a:lnTo>
                  <a:lnTo>
                    <a:pt x="270954" y="124536"/>
                  </a:lnTo>
                  <a:lnTo>
                    <a:pt x="270598" y="124536"/>
                  </a:lnTo>
                  <a:lnTo>
                    <a:pt x="268287" y="124536"/>
                  </a:lnTo>
                  <a:lnTo>
                    <a:pt x="268909" y="123190"/>
                  </a:lnTo>
                  <a:lnTo>
                    <a:pt x="270598" y="124536"/>
                  </a:lnTo>
                  <a:lnTo>
                    <a:pt x="270370" y="123190"/>
                  </a:lnTo>
                  <a:lnTo>
                    <a:pt x="271589" y="123190"/>
                  </a:lnTo>
                  <a:lnTo>
                    <a:pt x="271653" y="124536"/>
                  </a:lnTo>
                  <a:lnTo>
                    <a:pt x="272567" y="123190"/>
                  </a:lnTo>
                  <a:lnTo>
                    <a:pt x="273329" y="121920"/>
                  </a:lnTo>
                  <a:lnTo>
                    <a:pt x="272567" y="121920"/>
                  </a:lnTo>
                  <a:lnTo>
                    <a:pt x="272694" y="120650"/>
                  </a:lnTo>
                  <a:lnTo>
                    <a:pt x="273469" y="116840"/>
                  </a:lnTo>
                  <a:lnTo>
                    <a:pt x="274942" y="119380"/>
                  </a:lnTo>
                  <a:lnTo>
                    <a:pt x="276301" y="118110"/>
                  </a:lnTo>
                  <a:lnTo>
                    <a:pt x="275399" y="116840"/>
                  </a:lnTo>
                  <a:lnTo>
                    <a:pt x="277126" y="115570"/>
                  </a:lnTo>
                  <a:lnTo>
                    <a:pt x="274713" y="114300"/>
                  </a:lnTo>
                  <a:lnTo>
                    <a:pt x="276923" y="114300"/>
                  </a:lnTo>
                  <a:lnTo>
                    <a:pt x="276313" y="111760"/>
                  </a:lnTo>
                  <a:lnTo>
                    <a:pt x="278142" y="107950"/>
                  </a:lnTo>
                  <a:lnTo>
                    <a:pt x="278752" y="106680"/>
                  </a:lnTo>
                  <a:close/>
                </a:path>
                <a:path w="882650" h="242569">
                  <a:moveTo>
                    <a:pt x="279019" y="21831"/>
                  </a:moveTo>
                  <a:lnTo>
                    <a:pt x="278472" y="21831"/>
                  </a:lnTo>
                  <a:lnTo>
                    <a:pt x="279006" y="22593"/>
                  </a:lnTo>
                  <a:lnTo>
                    <a:pt x="279019" y="21831"/>
                  </a:lnTo>
                  <a:close/>
                </a:path>
                <a:path w="882650" h="242569">
                  <a:moveTo>
                    <a:pt x="279806" y="64770"/>
                  </a:moveTo>
                  <a:lnTo>
                    <a:pt x="276796" y="64770"/>
                  </a:lnTo>
                  <a:lnTo>
                    <a:pt x="276098" y="68580"/>
                  </a:lnTo>
                  <a:lnTo>
                    <a:pt x="279806" y="64770"/>
                  </a:lnTo>
                  <a:close/>
                </a:path>
                <a:path w="882650" h="242569">
                  <a:moveTo>
                    <a:pt x="280339" y="22593"/>
                  </a:moveTo>
                  <a:lnTo>
                    <a:pt x="280314" y="21831"/>
                  </a:lnTo>
                  <a:lnTo>
                    <a:pt x="280085" y="21831"/>
                  </a:lnTo>
                  <a:lnTo>
                    <a:pt x="279400" y="22593"/>
                  </a:lnTo>
                  <a:lnTo>
                    <a:pt x="280339" y="22593"/>
                  </a:lnTo>
                  <a:close/>
                </a:path>
                <a:path w="882650" h="242569">
                  <a:moveTo>
                    <a:pt x="280416" y="24130"/>
                  </a:moveTo>
                  <a:lnTo>
                    <a:pt x="280365" y="22974"/>
                  </a:lnTo>
                  <a:lnTo>
                    <a:pt x="279285" y="22974"/>
                  </a:lnTo>
                  <a:lnTo>
                    <a:pt x="279184" y="22847"/>
                  </a:lnTo>
                  <a:lnTo>
                    <a:pt x="279069" y="22974"/>
                  </a:lnTo>
                  <a:lnTo>
                    <a:pt x="280416" y="24130"/>
                  </a:lnTo>
                  <a:close/>
                </a:path>
                <a:path w="882650" h="242569">
                  <a:moveTo>
                    <a:pt x="284276" y="2540"/>
                  </a:moveTo>
                  <a:lnTo>
                    <a:pt x="283184" y="2540"/>
                  </a:lnTo>
                  <a:lnTo>
                    <a:pt x="284022" y="3200"/>
                  </a:lnTo>
                  <a:lnTo>
                    <a:pt x="284276" y="2540"/>
                  </a:lnTo>
                  <a:close/>
                </a:path>
                <a:path w="882650" h="242569">
                  <a:moveTo>
                    <a:pt x="287058" y="77520"/>
                  </a:moveTo>
                  <a:lnTo>
                    <a:pt x="286562" y="78308"/>
                  </a:lnTo>
                  <a:lnTo>
                    <a:pt x="286689" y="78740"/>
                  </a:lnTo>
                  <a:lnTo>
                    <a:pt x="287058" y="77520"/>
                  </a:lnTo>
                  <a:close/>
                </a:path>
                <a:path w="882650" h="242569">
                  <a:moveTo>
                    <a:pt x="288544" y="38696"/>
                  </a:moveTo>
                  <a:lnTo>
                    <a:pt x="288290" y="38011"/>
                  </a:lnTo>
                  <a:lnTo>
                    <a:pt x="288048" y="37325"/>
                  </a:lnTo>
                  <a:lnTo>
                    <a:pt x="287959" y="36664"/>
                  </a:lnTo>
                  <a:lnTo>
                    <a:pt x="287502" y="37553"/>
                  </a:lnTo>
                  <a:lnTo>
                    <a:pt x="287235" y="38277"/>
                  </a:lnTo>
                  <a:lnTo>
                    <a:pt x="288544" y="38696"/>
                  </a:lnTo>
                  <a:close/>
                </a:path>
                <a:path w="882650" h="242569">
                  <a:moveTo>
                    <a:pt x="288861" y="35064"/>
                  </a:moveTo>
                  <a:lnTo>
                    <a:pt x="288747" y="34175"/>
                  </a:lnTo>
                  <a:lnTo>
                    <a:pt x="288010" y="34988"/>
                  </a:lnTo>
                  <a:lnTo>
                    <a:pt x="287870" y="35814"/>
                  </a:lnTo>
                  <a:lnTo>
                    <a:pt x="287959" y="36652"/>
                  </a:lnTo>
                  <a:lnTo>
                    <a:pt x="288353" y="35915"/>
                  </a:lnTo>
                  <a:lnTo>
                    <a:pt x="288861" y="35064"/>
                  </a:lnTo>
                  <a:close/>
                </a:path>
                <a:path w="882650" h="242569">
                  <a:moveTo>
                    <a:pt x="290677" y="1104"/>
                  </a:moveTo>
                  <a:lnTo>
                    <a:pt x="290576" y="1333"/>
                  </a:lnTo>
                  <a:lnTo>
                    <a:pt x="290677" y="1104"/>
                  </a:lnTo>
                  <a:close/>
                </a:path>
                <a:path w="882650" h="242569">
                  <a:moveTo>
                    <a:pt x="295503" y="52806"/>
                  </a:moveTo>
                  <a:lnTo>
                    <a:pt x="293611" y="53505"/>
                  </a:lnTo>
                  <a:lnTo>
                    <a:pt x="295186" y="54610"/>
                  </a:lnTo>
                  <a:lnTo>
                    <a:pt x="295389" y="53505"/>
                  </a:lnTo>
                  <a:lnTo>
                    <a:pt x="295503" y="52806"/>
                  </a:lnTo>
                  <a:close/>
                </a:path>
                <a:path w="882650" h="242569">
                  <a:moveTo>
                    <a:pt x="299580" y="35864"/>
                  </a:moveTo>
                  <a:lnTo>
                    <a:pt x="299542" y="35306"/>
                  </a:lnTo>
                  <a:lnTo>
                    <a:pt x="299504" y="34836"/>
                  </a:lnTo>
                  <a:lnTo>
                    <a:pt x="299224" y="34886"/>
                  </a:lnTo>
                  <a:lnTo>
                    <a:pt x="299135" y="35445"/>
                  </a:lnTo>
                  <a:lnTo>
                    <a:pt x="299339" y="35763"/>
                  </a:lnTo>
                  <a:lnTo>
                    <a:pt x="299580" y="35864"/>
                  </a:lnTo>
                  <a:close/>
                </a:path>
                <a:path w="882650" h="242569">
                  <a:moveTo>
                    <a:pt x="301104" y="38100"/>
                  </a:moveTo>
                  <a:lnTo>
                    <a:pt x="300240" y="36830"/>
                  </a:lnTo>
                  <a:lnTo>
                    <a:pt x="299580" y="36830"/>
                  </a:lnTo>
                  <a:lnTo>
                    <a:pt x="299656" y="38100"/>
                  </a:lnTo>
                  <a:lnTo>
                    <a:pt x="299720" y="39370"/>
                  </a:lnTo>
                  <a:lnTo>
                    <a:pt x="301104" y="38100"/>
                  </a:lnTo>
                  <a:close/>
                </a:path>
                <a:path w="882650" h="242569">
                  <a:moveTo>
                    <a:pt x="303822" y="32639"/>
                  </a:moveTo>
                  <a:lnTo>
                    <a:pt x="303720" y="31750"/>
                  </a:lnTo>
                  <a:lnTo>
                    <a:pt x="303009" y="32639"/>
                  </a:lnTo>
                  <a:lnTo>
                    <a:pt x="303822" y="32639"/>
                  </a:lnTo>
                  <a:close/>
                </a:path>
                <a:path w="882650" h="242569">
                  <a:moveTo>
                    <a:pt x="304025" y="34290"/>
                  </a:moveTo>
                  <a:lnTo>
                    <a:pt x="303872" y="33020"/>
                  </a:lnTo>
                  <a:lnTo>
                    <a:pt x="302691" y="33020"/>
                  </a:lnTo>
                  <a:lnTo>
                    <a:pt x="304025" y="34290"/>
                  </a:lnTo>
                  <a:close/>
                </a:path>
                <a:path w="882650" h="242569">
                  <a:moveTo>
                    <a:pt x="306044" y="23749"/>
                  </a:moveTo>
                  <a:lnTo>
                    <a:pt x="305879" y="23507"/>
                  </a:lnTo>
                  <a:lnTo>
                    <a:pt x="305714" y="23749"/>
                  </a:lnTo>
                  <a:lnTo>
                    <a:pt x="305612" y="23964"/>
                  </a:lnTo>
                  <a:lnTo>
                    <a:pt x="305485" y="24180"/>
                  </a:lnTo>
                  <a:lnTo>
                    <a:pt x="305816" y="23990"/>
                  </a:lnTo>
                  <a:lnTo>
                    <a:pt x="306044" y="23749"/>
                  </a:lnTo>
                  <a:close/>
                </a:path>
                <a:path w="882650" h="242569">
                  <a:moveTo>
                    <a:pt x="312775" y="10160"/>
                  </a:moveTo>
                  <a:lnTo>
                    <a:pt x="310934" y="7620"/>
                  </a:lnTo>
                  <a:lnTo>
                    <a:pt x="308165" y="3810"/>
                  </a:lnTo>
                  <a:lnTo>
                    <a:pt x="307098" y="2540"/>
                  </a:lnTo>
                  <a:lnTo>
                    <a:pt x="304584" y="1270"/>
                  </a:lnTo>
                  <a:lnTo>
                    <a:pt x="303657" y="673"/>
                  </a:lnTo>
                  <a:lnTo>
                    <a:pt x="303657" y="16725"/>
                  </a:lnTo>
                  <a:lnTo>
                    <a:pt x="302818" y="17780"/>
                  </a:lnTo>
                  <a:lnTo>
                    <a:pt x="303631" y="16725"/>
                  </a:lnTo>
                  <a:lnTo>
                    <a:pt x="303657" y="673"/>
                  </a:lnTo>
                  <a:lnTo>
                    <a:pt x="302958" y="228"/>
                  </a:lnTo>
                  <a:lnTo>
                    <a:pt x="302958" y="15697"/>
                  </a:lnTo>
                  <a:lnTo>
                    <a:pt x="302755" y="15468"/>
                  </a:lnTo>
                  <a:lnTo>
                    <a:pt x="302920" y="15240"/>
                  </a:lnTo>
                  <a:lnTo>
                    <a:pt x="302958" y="15697"/>
                  </a:lnTo>
                  <a:lnTo>
                    <a:pt x="302958" y="228"/>
                  </a:lnTo>
                  <a:lnTo>
                    <a:pt x="302615" y="0"/>
                  </a:lnTo>
                  <a:lnTo>
                    <a:pt x="300494" y="0"/>
                  </a:lnTo>
                  <a:lnTo>
                    <a:pt x="300494" y="11430"/>
                  </a:lnTo>
                  <a:lnTo>
                    <a:pt x="300316" y="11430"/>
                  </a:lnTo>
                  <a:lnTo>
                    <a:pt x="300367" y="10160"/>
                  </a:lnTo>
                  <a:lnTo>
                    <a:pt x="300494" y="11430"/>
                  </a:lnTo>
                  <a:lnTo>
                    <a:pt x="300494" y="0"/>
                  </a:lnTo>
                  <a:lnTo>
                    <a:pt x="295846" y="0"/>
                  </a:lnTo>
                  <a:lnTo>
                    <a:pt x="295122" y="1270"/>
                  </a:lnTo>
                  <a:lnTo>
                    <a:pt x="292938" y="1270"/>
                  </a:lnTo>
                  <a:lnTo>
                    <a:pt x="292354" y="2540"/>
                  </a:lnTo>
                  <a:lnTo>
                    <a:pt x="291871" y="1270"/>
                  </a:lnTo>
                  <a:lnTo>
                    <a:pt x="291249" y="1270"/>
                  </a:lnTo>
                  <a:lnTo>
                    <a:pt x="291642" y="2540"/>
                  </a:lnTo>
                  <a:lnTo>
                    <a:pt x="292696" y="5080"/>
                  </a:lnTo>
                  <a:lnTo>
                    <a:pt x="293065" y="6477"/>
                  </a:lnTo>
                  <a:lnTo>
                    <a:pt x="293027" y="6629"/>
                  </a:lnTo>
                  <a:lnTo>
                    <a:pt x="293027" y="20294"/>
                  </a:lnTo>
                  <a:lnTo>
                    <a:pt x="291553" y="19050"/>
                  </a:lnTo>
                  <a:lnTo>
                    <a:pt x="293027" y="20294"/>
                  </a:lnTo>
                  <a:lnTo>
                    <a:pt x="293027" y="6629"/>
                  </a:lnTo>
                  <a:lnTo>
                    <a:pt x="292849" y="7327"/>
                  </a:lnTo>
                  <a:lnTo>
                    <a:pt x="292773" y="7620"/>
                  </a:lnTo>
                  <a:lnTo>
                    <a:pt x="291820" y="6477"/>
                  </a:lnTo>
                  <a:lnTo>
                    <a:pt x="291655" y="6477"/>
                  </a:lnTo>
                  <a:lnTo>
                    <a:pt x="290842" y="8610"/>
                  </a:lnTo>
                  <a:lnTo>
                    <a:pt x="290728" y="8890"/>
                  </a:lnTo>
                  <a:lnTo>
                    <a:pt x="289839" y="6731"/>
                  </a:lnTo>
                  <a:lnTo>
                    <a:pt x="289737" y="6477"/>
                  </a:lnTo>
                  <a:lnTo>
                    <a:pt x="290868" y="6477"/>
                  </a:lnTo>
                  <a:lnTo>
                    <a:pt x="290931" y="5080"/>
                  </a:lnTo>
                  <a:lnTo>
                    <a:pt x="290842" y="4305"/>
                  </a:lnTo>
                  <a:lnTo>
                    <a:pt x="290715" y="2540"/>
                  </a:lnTo>
                  <a:lnTo>
                    <a:pt x="290576" y="2540"/>
                  </a:lnTo>
                  <a:lnTo>
                    <a:pt x="286575" y="0"/>
                  </a:lnTo>
                  <a:lnTo>
                    <a:pt x="288671" y="5080"/>
                  </a:lnTo>
                  <a:lnTo>
                    <a:pt x="284238" y="5080"/>
                  </a:lnTo>
                  <a:lnTo>
                    <a:pt x="284810" y="3810"/>
                  </a:lnTo>
                  <a:lnTo>
                    <a:pt x="284022" y="3200"/>
                  </a:lnTo>
                  <a:lnTo>
                    <a:pt x="283324" y="5080"/>
                  </a:lnTo>
                  <a:lnTo>
                    <a:pt x="281647" y="6350"/>
                  </a:lnTo>
                  <a:lnTo>
                    <a:pt x="278752" y="5080"/>
                  </a:lnTo>
                  <a:lnTo>
                    <a:pt x="278485" y="6477"/>
                  </a:lnTo>
                  <a:lnTo>
                    <a:pt x="277164" y="6477"/>
                  </a:lnTo>
                  <a:lnTo>
                    <a:pt x="278726" y="7620"/>
                  </a:lnTo>
                  <a:lnTo>
                    <a:pt x="278142" y="8890"/>
                  </a:lnTo>
                  <a:lnTo>
                    <a:pt x="276504" y="8890"/>
                  </a:lnTo>
                  <a:lnTo>
                    <a:pt x="274675" y="8890"/>
                  </a:lnTo>
                  <a:lnTo>
                    <a:pt x="275323" y="8140"/>
                  </a:lnTo>
                  <a:lnTo>
                    <a:pt x="274497" y="7620"/>
                  </a:lnTo>
                  <a:lnTo>
                    <a:pt x="274574" y="8140"/>
                  </a:lnTo>
                  <a:lnTo>
                    <a:pt x="274662" y="8890"/>
                  </a:lnTo>
                  <a:lnTo>
                    <a:pt x="273545" y="10160"/>
                  </a:lnTo>
                  <a:lnTo>
                    <a:pt x="270713" y="5080"/>
                  </a:lnTo>
                  <a:lnTo>
                    <a:pt x="267271" y="6477"/>
                  </a:lnTo>
                  <a:lnTo>
                    <a:pt x="266077" y="6477"/>
                  </a:lnTo>
                  <a:lnTo>
                    <a:pt x="267449" y="3810"/>
                  </a:lnTo>
                  <a:lnTo>
                    <a:pt x="266179" y="3810"/>
                  </a:lnTo>
                  <a:lnTo>
                    <a:pt x="264477" y="4432"/>
                  </a:lnTo>
                  <a:lnTo>
                    <a:pt x="264477" y="7620"/>
                  </a:lnTo>
                  <a:lnTo>
                    <a:pt x="263715" y="8140"/>
                  </a:lnTo>
                  <a:lnTo>
                    <a:pt x="263156" y="8610"/>
                  </a:lnTo>
                  <a:lnTo>
                    <a:pt x="263690" y="10160"/>
                  </a:lnTo>
                  <a:lnTo>
                    <a:pt x="262851" y="8890"/>
                  </a:lnTo>
                  <a:lnTo>
                    <a:pt x="262623" y="8890"/>
                  </a:lnTo>
                  <a:lnTo>
                    <a:pt x="262661" y="8610"/>
                  </a:lnTo>
                  <a:lnTo>
                    <a:pt x="262026" y="7620"/>
                  </a:lnTo>
                  <a:lnTo>
                    <a:pt x="261823" y="7327"/>
                  </a:lnTo>
                  <a:lnTo>
                    <a:pt x="263182" y="6477"/>
                  </a:lnTo>
                  <a:lnTo>
                    <a:pt x="263499" y="6477"/>
                  </a:lnTo>
                  <a:lnTo>
                    <a:pt x="264477" y="7620"/>
                  </a:lnTo>
                  <a:lnTo>
                    <a:pt x="264477" y="4432"/>
                  </a:lnTo>
                  <a:lnTo>
                    <a:pt x="262674" y="5080"/>
                  </a:lnTo>
                  <a:lnTo>
                    <a:pt x="262585" y="3810"/>
                  </a:lnTo>
                  <a:lnTo>
                    <a:pt x="262483" y="2540"/>
                  </a:lnTo>
                  <a:lnTo>
                    <a:pt x="262394" y="1270"/>
                  </a:lnTo>
                  <a:lnTo>
                    <a:pt x="258699" y="2540"/>
                  </a:lnTo>
                  <a:lnTo>
                    <a:pt x="259435" y="4305"/>
                  </a:lnTo>
                  <a:lnTo>
                    <a:pt x="257352" y="6350"/>
                  </a:lnTo>
                  <a:lnTo>
                    <a:pt x="263410" y="5080"/>
                  </a:lnTo>
                  <a:lnTo>
                    <a:pt x="261277" y="6477"/>
                  </a:lnTo>
                  <a:lnTo>
                    <a:pt x="261124" y="6477"/>
                  </a:lnTo>
                  <a:lnTo>
                    <a:pt x="260997" y="6731"/>
                  </a:lnTo>
                  <a:lnTo>
                    <a:pt x="259981" y="7327"/>
                  </a:lnTo>
                  <a:lnTo>
                    <a:pt x="259537" y="7620"/>
                  </a:lnTo>
                  <a:lnTo>
                    <a:pt x="260565" y="7620"/>
                  </a:lnTo>
                  <a:lnTo>
                    <a:pt x="258737" y="11430"/>
                  </a:lnTo>
                  <a:lnTo>
                    <a:pt x="255841" y="10160"/>
                  </a:lnTo>
                  <a:lnTo>
                    <a:pt x="255866" y="8890"/>
                  </a:lnTo>
                  <a:lnTo>
                    <a:pt x="255892" y="7620"/>
                  </a:lnTo>
                  <a:lnTo>
                    <a:pt x="255930" y="5080"/>
                  </a:lnTo>
                  <a:lnTo>
                    <a:pt x="251599" y="2540"/>
                  </a:lnTo>
                  <a:lnTo>
                    <a:pt x="248208" y="7620"/>
                  </a:lnTo>
                  <a:lnTo>
                    <a:pt x="244271" y="6731"/>
                  </a:lnTo>
                  <a:lnTo>
                    <a:pt x="243725" y="8610"/>
                  </a:lnTo>
                  <a:lnTo>
                    <a:pt x="243636" y="8890"/>
                  </a:lnTo>
                  <a:lnTo>
                    <a:pt x="240906" y="7620"/>
                  </a:lnTo>
                  <a:lnTo>
                    <a:pt x="239077" y="7620"/>
                  </a:lnTo>
                  <a:lnTo>
                    <a:pt x="239204" y="6731"/>
                  </a:lnTo>
                  <a:lnTo>
                    <a:pt x="239229" y="6477"/>
                  </a:lnTo>
                  <a:lnTo>
                    <a:pt x="239369" y="6477"/>
                  </a:lnTo>
                  <a:lnTo>
                    <a:pt x="238112" y="5080"/>
                  </a:lnTo>
                  <a:lnTo>
                    <a:pt x="237337" y="5080"/>
                  </a:lnTo>
                  <a:lnTo>
                    <a:pt x="237426" y="6350"/>
                  </a:lnTo>
                  <a:lnTo>
                    <a:pt x="233197" y="3810"/>
                  </a:lnTo>
                  <a:lnTo>
                    <a:pt x="232841" y="6477"/>
                  </a:lnTo>
                  <a:lnTo>
                    <a:pt x="232803" y="6731"/>
                  </a:lnTo>
                  <a:lnTo>
                    <a:pt x="232689" y="7620"/>
                  </a:lnTo>
                  <a:lnTo>
                    <a:pt x="230174" y="5080"/>
                  </a:lnTo>
                  <a:lnTo>
                    <a:pt x="225615" y="5080"/>
                  </a:lnTo>
                  <a:lnTo>
                    <a:pt x="224980" y="10160"/>
                  </a:lnTo>
                  <a:lnTo>
                    <a:pt x="220599" y="10160"/>
                  </a:lnTo>
                  <a:lnTo>
                    <a:pt x="221907" y="7620"/>
                  </a:lnTo>
                  <a:lnTo>
                    <a:pt x="220116" y="6477"/>
                  </a:lnTo>
                  <a:lnTo>
                    <a:pt x="219621" y="6477"/>
                  </a:lnTo>
                  <a:lnTo>
                    <a:pt x="220002" y="6311"/>
                  </a:lnTo>
                  <a:lnTo>
                    <a:pt x="219202" y="5080"/>
                  </a:lnTo>
                  <a:lnTo>
                    <a:pt x="216001" y="8890"/>
                  </a:lnTo>
                  <a:lnTo>
                    <a:pt x="214731" y="6477"/>
                  </a:lnTo>
                  <a:lnTo>
                    <a:pt x="214604" y="6477"/>
                  </a:lnTo>
                  <a:lnTo>
                    <a:pt x="214045" y="7620"/>
                  </a:lnTo>
                  <a:lnTo>
                    <a:pt x="213956" y="8140"/>
                  </a:lnTo>
                  <a:lnTo>
                    <a:pt x="213842" y="8890"/>
                  </a:lnTo>
                  <a:lnTo>
                    <a:pt x="212204" y="8890"/>
                  </a:lnTo>
                  <a:lnTo>
                    <a:pt x="209842" y="10058"/>
                  </a:lnTo>
                  <a:lnTo>
                    <a:pt x="206679" y="6477"/>
                  </a:lnTo>
                  <a:lnTo>
                    <a:pt x="206362" y="6477"/>
                  </a:lnTo>
                  <a:lnTo>
                    <a:pt x="198488" y="11430"/>
                  </a:lnTo>
                  <a:lnTo>
                    <a:pt x="194564" y="7620"/>
                  </a:lnTo>
                  <a:lnTo>
                    <a:pt x="191376" y="7620"/>
                  </a:lnTo>
                  <a:lnTo>
                    <a:pt x="187528" y="8890"/>
                  </a:lnTo>
                  <a:lnTo>
                    <a:pt x="184645" y="8890"/>
                  </a:lnTo>
                  <a:lnTo>
                    <a:pt x="184746" y="8140"/>
                  </a:lnTo>
                  <a:lnTo>
                    <a:pt x="184823" y="7620"/>
                  </a:lnTo>
                  <a:lnTo>
                    <a:pt x="183197" y="7620"/>
                  </a:lnTo>
                  <a:lnTo>
                    <a:pt x="182587" y="8890"/>
                  </a:lnTo>
                  <a:lnTo>
                    <a:pt x="181902" y="8890"/>
                  </a:lnTo>
                  <a:lnTo>
                    <a:pt x="180975" y="10160"/>
                  </a:lnTo>
                  <a:lnTo>
                    <a:pt x="180327" y="11430"/>
                  </a:lnTo>
                  <a:lnTo>
                    <a:pt x="177469" y="11430"/>
                  </a:lnTo>
                  <a:lnTo>
                    <a:pt x="173697" y="7620"/>
                  </a:lnTo>
                  <a:lnTo>
                    <a:pt x="178003" y="8470"/>
                  </a:lnTo>
                  <a:lnTo>
                    <a:pt x="177774" y="7620"/>
                  </a:lnTo>
                  <a:lnTo>
                    <a:pt x="177038" y="5080"/>
                  </a:lnTo>
                  <a:lnTo>
                    <a:pt x="173888" y="6477"/>
                  </a:lnTo>
                  <a:lnTo>
                    <a:pt x="171373" y="6477"/>
                  </a:lnTo>
                  <a:lnTo>
                    <a:pt x="169164" y="11430"/>
                  </a:lnTo>
                  <a:lnTo>
                    <a:pt x="167030" y="11430"/>
                  </a:lnTo>
                  <a:lnTo>
                    <a:pt x="167513" y="10160"/>
                  </a:lnTo>
                  <a:lnTo>
                    <a:pt x="166636" y="10160"/>
                  </a:lnTo>
                  <a:lnTo>
                    <a:pt x="165925" y="11430"/>
                  </a:lnTo>
                  <a:lnTo>
                    <a:pt x="165011" y="12700"/>
                  </a:lnTo>
                  <a:lnTo>
                    <a:pt x="164172" y="13970"/>
                  </a:lnTo>
                  <a:lnTo>
                    <a:pt x="164198" y="15240"/>
                  </a:lnTo>
                  <a:lnTo>
                    <a:pt x="164058" y="15240"/>
                  </a:lnTo>
                  <a:lnTo>
                    <a:pt x="163626" y="16725"/>
                  </a:lnTo>
                  <a:lnTo>
                    <a:pt x="163283" y="19050"/>
                  </a:lnTo>
                  <a:lnTo>
                    <a:pt x="161975" y="20320"/>
                  </a:lnTo>
                  <a:lnTo>
                    <a:pt x="161328" y="20320"/>
                  </a:lnTo>
                  <a:lnTo>
                    <a:pt x="161747" y="22593"/>
                  </a:lnTo>
                  <a:lnTo>
                    <a:pt x="161810" y="22974"/>
                  </a:lnTo>
                  <a:lnTo>
                    <a:pt x="161912" y="23558"/>
                  </a:lnTo>
                  <a:lnTo>
                    <a:pt x="162026" y="24130"/>
                  </a:lnTo>
                  <a:lnTo>
                    <a:pt x="159778" y="27940"/>
                  </a:lnTo>
                  <a:lnTo>
                    <a:pt x="158724" y="30480"/>
                  </a:lnTo>
                  <a:lnTo>
                    <a:pt x="159232" y="30480"/>
                  </a:lnTo>
                  <a:lnTo>
                    <a:pt x="157734" y="33020"/>
                  </a:lnTo>
                  <a:lnTo>
                    <a:pt x="156133" y="33020"/>
                  </a:lnTo>
                  <a:lnTo>
                    <a:pt x="153885" y="34290"/>
                  </a:lnTo>
                  <a:lnTo>
                    <a:pt x="151815" y="34290"/>
                  </a:lnTo>
                  <a:lnTo>
                    <a:pt x="153568" y="31750"/>
                  </a:lnTo>
                  <a:lnTo>
                    <a:pt x="150177" y="30480"/>
                  </a:lnTo>
                  <a:lnTo>
                    <a:pt x="151231" y="34290"/>
                  </a:lnTo>
                  <a:lnTo>
                    <a:pt x="149834" y="35560"/>
                  </a:lnTo>
                  <a:lnTo>
                    <a:pt x="148894" y="34290"/>
                  </a:lnTo>
                  <a:lnTo>
                    <a:pt x="146367" y="38100"/>
                  </a:lnTo>
                  <a:lnTo>
                    <a:pt x="149021" y="40640"/>
                  </a:lnTo>
                  <a:lnTo>
                    <a:pt x="145745" y="44450"/>
                  </a:lnTo>
                  <a:lnTo>
                    <a:pt x="146875" y="44450"/>
                  </a:lnTo>
                  <a:lnTo>
                    <a:pt x="147599" y="48260"/>
                  </a:lnTo>
                  <a:lnTo>
                    <a:pt x="166331" y="48260"/>
                  </a:lnTo>
                  <a:lnTo>
                    <a:pt x="158470" y="45720"/>
                  </a:lnTo>
                  <a:lnTo>
                    <a:pt x="164973" y="43180"/>
                  </a:lnTo>
                  <a:lnTo>
                    <a:pt x="166217" y="45720"/>
                  </a:lnTo>
                  <a:lnTo>
                    <a:pt x="166979" y="43180"/>
                  </a:lnTo>
                  <a:lnTo>
                    <a:pt x="167741" y="40640"/>
                  </a:lnTo>
                  <a:lnTo>
                    <a:pt x="171716" y="35560"/>
                  </a:lnTo>
                  <a:lnTo>
                    <a:pt x="172720" y="34290"/>
                  </a:lnTo>
                  <a:lnTo>
                    <a:pt x="176720" y="29210"/>
                  </a:lnTo>
                  <a:lnTo>
                    <a:pt x="178079" y="27940"/>
                  </a:lnTo>
                  <a:lnTo>
                    <a:pt x="179920" y="25400"/>
                  </a:lnTo>
                  <a:lnTo>
                    <a:pt x="179247" y="25400"/>
                  </a:lnTo>
                  <a:lnTo>
                    <a:pt x="179400" y="24130"/>
                  </a:lnTo>
                  <a:lnTo>
                    <a:pt x="179692" y="24130"/>
                  </a:lnTo>
                  <a:lnTo>
                    <a:pt x="180225" y="25400"/>
                  </a:lnTo>
                  <a:lnTo>
                    <a:pt x="180771" y="25400"/>
                  </a:lnTo>
                  <a:lnTo>
                    <a:pt x="180924" y="26670"/>
                  </a:lnTo>
                  <a:lnTo>
                    <a:pt x="180975" y="25400"/>
                  </a:lnTo>
                  <a:lnTo>
                    <a:pt x="181063" y="24130"/>
                  </a:lnTo>
                  <a:lnTo>
                    <a:pt x="180987" y="23558"/>
                  </a:lnTo>
                  <a:lnTo>
                    <a:pt x="180911" y="22974"/>
                  </a:lnTo>
                  <a:lnTo>
                    <a:pt x="181356" y="22974"/>
                  </a:lnTo>
                  <a:lnTo>
                    <a:pt x="181305" y="25400"/>
                  </a:lnTo>
                  <a:lnTo>
                    <a:pt x="181838" y="25400"/>
                  </a:lnTo>
                  <a:lnTo>
                    <a:pt x="184454" y="24130"/>
                  </a:lnTo>
                  <a:lnTo>
                    <a:pt x="185470" y="24130"/>
                  </a:lnTo>
                  <a:lnTo>
                    <a:pt x="186169" y="25400"/>
                  </a:lnTo>
                  <a:lnTo>
                    <a:pt x="186359" y="25400"/>
                  </a:lnTo>
                  <a:lnTo>
                    <a:pt x="191096" y="26670"/>
                  </a:lnTo>
                  <a:lnTo>
                    <a:pt x="189852" y="24130"/>
                  </a:lnTo>
                  <a:lnTo>
                    <a:pt x="193357" y="25400"/>
                  </a:lnTo>
                  <a:lnTo>
                    <a:pt x="194970" y="24130"/>
                  </a:lnTo>
                  <a:lnTo>
                    <a:pt x="196418" y="22974"/>
                  </a:lnTo>
                  <a:lnTo>
                    <a:pt x="196824" y="22974"/>
                  </a:lnTo>
                  <a:lnTo>
                    <a:pt x="199021" y="23977"/>
                  </a:lnTo>
                  <a:lnTo>
                    <a:pt x="198970" y="24130"/>
                  </a:lnTo>
                  <a:lnTo>
                    <a:pt x="201320" y="25184"/>
                  </a:lnTo>
                  <a:lnTo>
                    <a:pt x="200698" y="24333"/>
                  </a:lnTo>
                  <a:lnTo>
                    <a:pt x="200050" y="23837"/>
                  </a:lnTo>
                  <a:lnTo>
                    <a:pt x="199694" y="23685"/>
                  </a:lnTo>
                  <a:lnTo>
                    <a:pt x="200202" y="22974"/>
                  </a:lnTo>
                  <a:lnTo>
                    <a:pt x="201015" y="21831"/>
                  </a:lnTo>
                  <a:lnTo>
                    <a:pt x="201460" y="21831"/>
                  </a:lnTo>
                  <a:lnTo>
                    <a:pt x="205384" y="25400"/>
                  </a:lnTo>
                  <a:lnTo>
                    <a:pt x="205574" y="24130"/>
                  </a:lnTo>
                  <a:lnTo>
                    <a:pt x="205663" y="23558"/>
                  </a:lnTo>
                  <a:lnTo>
                    <a:pt x="205752" y="22974"/>
                  </a:lnTo>
                  <a:lnTo>
                    <a:pt x="205803" y="22593"/>
                  </a:lnTo>
                  <a:lnTo>
                    <a:pt x="205917" y="21831"/>
                  </a:lnTo>
                  <a:lnTo>
                    <a:pt x="205828" y="23558"/>
                  </a:lnTo>
                  <a:lnTo>
                    <a:pt x="205714" y="25400"/>
                  </a:lnTo>
                  <a:lnTo>
                    <a:pt x="212115" y="25400"/>
                  </a:lnTo>
                  <a:lnTo>
                    <a:pt x="212432" y="25044"/>
                  </a:lnTo>
                  <a:lnTo>
                    <a:pt x="213779" y="25184"/>
                  </a:lnTo>
                  <a:lnTo>
                    <a:pt x="215011" y="25184"/>
                  </a:lnTo>
                  <a:lnTo>
                    <a:pt x="212521" y="24930"/>
                  </a:lnTo>
                  <a:lnTo>
                    <a:pt x="214236" y="22974"/>
                  </a:lnTo>
                  <a:lnTo>
                    <a:pt x="213677" y="23990"/>
                  </a:lnTo>
                  <a:lnTo>
                    <a:pt x="213588" y="24130"/>
                  </a:lnTo>
                  <a:lnTo>
                    <a:pt x="216268" y="24130"/>
                  </a:lnTo>
                  <a:lnTo>
                    <a:pt x="215392" y="25400"/>
                  </a:lnTo>
                  <a:lnTo>
                    <a:pt x="220256" y="25400"/>
                  </a:lnTo>
                  <a:lnTo>
                    <a:pt x="220027" y="24130"/>
                  </a:lnTo>
                  <a:lnTo>
                    <a:pt x="219938" y="23558"/>
                  </a:lnTo>
                  <a:lnTo>
                    <a:pt x="219837" y="22974"/>
                  </a:lnTo>
                  <a:lnTo>
                    <a:pt x="224485" y="27940"/>
                  </a:lnTo>
                  <a:lnTo>
                    <a:pt x="227114" y="22974"/>
                  </a:lnTo>
                  <a:lnTo>
                    <a:pt x="227723" y="21831"/>
                  </a:lnTo>
                  <a:lnTo>
                    <a:pt x="229196" y="19050"/>
                  </a:lnTo>
                  <a:lnTo>
                    <a:pt x="231825" y="25400"/>
                  </a:lnTo>
                  <a:lnTo>
                    <a:pt x="239001" y="22974"/>
                  </a:lnTo>
                  <a:lnTo>
                    <a:pt x="238709" y="22974"/>
                  </a:lnTo>
                  <a:lnTo>
                    <a:pt x="253085" y="20320"/>
                  </a:lnTo>
                  <a:lnTo>
                    <a:pt x="252996" y="21831"/>
                  </a:lnTo>
                  <a:lnTo>
                    <a:pt x="252882" y="23558"/>
                  </a:lnTo>
                  <a:lnTo>
                    <a:pt x="256019" y="20320"/>
                  </a:lnTo>
                  <a:lnTo>
                    <a:pt x="263550" y="21831"/>
                  </a:lnTo>
                  <a:lnTo>
                    <a:pt x="261213" y="22974"/>
                  </a:lnTo>
                  <a:lnTo>
                    <a:pt x="261404" y="22974"/>
                  </a:lnTo>
                  <a:lnTo>
                    <a:pt x="260959" y="23990"/>
                  </a:lnTo>
                  <a:lnTo>
                    <a:pt x="260908" y="24130"/>
                  </a:lnTo>
                  <a:lnTo>
                    <a:pt x="266700" y="21831"/>
                  </a:lnTo>
                  <a:lnTo>
                    <a:pt x="267893" y="21831"/>
                  </a:lnTo>
                  <a:lnTo>
                    <a:pt x="273316" y="24130"/>
                  </a:lnTo>
                  <a:lnTo>
                    <a:pt x="278472" y="21831"/>
                  </a:lnTo>
                  <a:lnTo>
                    <a:pt x="277393" y="20320"/>
                  </a:lnTo>
                  <a:lnTo>
                    <a:pt x="279488" y="19050"/>
                  </a:lnTo>
                  <a:lnTo>
                    <a:pt x="283311" y="16725"/>
                  </a:lnTo>
                  <a:lnTo>
                    <a:pt x="283692" y="15697"/>
                  </a:lnTo>
                  <a:lnTo>
                    <a:pt x="283781" y="15468"/>
                  </a:lnTo>
                  <a:lnTo>
                    <a:pt x="283870" y="15240"/>
                  </a:lnTo>
                  <a:lnTo>
                    <a:pt x="283794" y="15697"/>
                  </a:lnTo>
                  <a:lnTo>
                    <a:pt x="283311" y="16725"/>
                  </a:lnTo>
                  <a:lnTo>
                    <a:pt x="281965" y="20320"/>
                  </a:lnTo>
                  <a:lnTo>
                    <a:pt x="289077" y="16725"/>
                  </a:lnTo>
                  <a:lnTo>
                    <a:pt x="289407" y="16725"/>
                  </a:lnTo>
                  <a:lnTo>
                    <a:pt x="286423" y="22974"/>
                  </a:lnTo>
                  <a:lnTo>
                    <a:pt x="287134" y="22974"/>
                  </a:lnTo>
                  <a:lnTo>
                    <a:pt x="287959" y="21831"/>
                  </a:lnTo>
                  <a:lnTo>
                    <a:pt x="288175" y="21831"/>
                  </a:lnTo>
                  <a:lnTo>
                    <a:pt x="287972" y="20320"/>
                  </a:lnTo>
                  <a:lnTo>
                    <a:pt x="289191" y="21831"/>
                  </a:lnTo>
                  <a:lnTo>
                    <a:pt x="288188" y="21831"/>
                  </a:lnTo>
                  <a:lnTo>
                    <a:pt x="288201" y="22974"/>
                  </a:lnTo>
                  <a:lnTo>
                    <a:pt x="288213" y="24130"/>
                  </a:lnTo>
                  <a:lnTo>
                    <a:pt x="290068" y="24130"/>
                  </a:lnTo>
                  <a:lnTo>
                    <a:pt x="289229" y="26670"/>
                  </a:lnTo>
                  <a:lnTo>
                    <a:pt x="290766" y="29210"/>
                  </a:lnTo>
                  <a:lnTo>
                    <a:pt x="289090" y="31750"/>
                  </a:lnTo>
                  <a:lnTo>
                    <a:pt x="288417" y="29210"/>
                  </a:lnTo>
                  <a:lnTo>
                    <a:pt x="287528" y="34290"/>
                  </a:lnTo>
                  <a:lnTo>
                    <a:pt x="289509" y="31750"/>
                  </a:lnTo>
                  <a:lnTo>
                    <a:pt x="290309" y="34290"/>
                  </a:lnTo>
                  <a:lnTo>
                    <a:pt x="293484" y="33020"/>
                  </a:lnTo>
                  <a:lnTo>
                    <a:pt x="291477" y="35560"/>
                  </a:lnTo>
                  <a:lnTo>
                    <a:pt x="290753" y="38100"/>
                  </a:lnTo>
                  <a:lnTo>
                    <a:pt x="288544" y="39370"/>
                  </a:lnTo>
                  <a:lnTo>
                    <a:pt x="289763" y="43180"/>
                  </a:lnTo>
                  <a:lnTo>
                    <a:pt x="288417" y="44450"/>
                  </a:lnTo>
                  <a:lnTo>
                    <a:pt x="287286" y="44450"/>
                  </a:lnTo>
                  <a:lnTo>
                    <a:pt x="285153" y="43180"/>
                  </a:lnTo>
                  <a:lnTo>
                    <a:pt x="284403" y="43180"/>
                  </a:lnTo>
                  <a:lnTo>
                    <a:pt x="286575" y="44450"/>
                  </a:lnTo>
                  <a:lnTo>
                    <a:pt x="283286" y="49530"/>
                  </a:lnTo>
                  <a:lnTo>
                    <a:pt x="284403" y="50800"/>
                  </a:lnTo>
                  <a:lnTo>
                    <a:pt x="283057" y="50800"/>
                  </a:lnTo>
                  <a:lnTo>
                    <a:pt x="284822" y="52070"/>
                  </a:lnTo>
                  <a:lnTo>
                    <a:pt x="283794" y="53340"/>
                  </a:lnTo>
                  <a:lnTo>
                    <a:pt x="282194" y="53340"/>
                  </a:lnTo>
                  <a:lnTo>
                    <a:pt x="280720" y="55880"/>
                  </a:lnTo>
                  <a:lnTo>
                    <a:pt x="286423" y="53340"/>
                  </a:lnTo>
                  <a:lnTo>
                    <a:pt x="283464" y="57150"/>
                  </a:lnTo>
                  <a:lnTo>
                    <a:pt x="283400" y="55880"/>
                  </a:lnTo>
                  <a:lnTo>
                    <a:pt x="282930" y="55880"/>
                  </a:lnTo>
                  <a:lnTo>
                    <a:pt x="280758" y="59690"/>
                  </a:lnTo>
                  <a:lnTo>
                    <a:pt x="281736" y="64770"/>
                  </a:lnTo>
                  <a:lnTo>
                    <a:pt x="279514" y="68580"/>
                  </a:lnTo>
                  <a:lnTo>
                    <a:pt x="276098" y="68580"/>
                  </a:lnTo>
                  <a:lnTo>
                    <a:pt x="275640" y="71120"/>
                  </a:lnTo>
                  <a:lnTo>
                    <a:pt x="276669" y="76200"/>
                  </a:lnTo>
                  <a:lnTo>
                    <a:pt x="276910" y="77520"/>
                  </a:lnTo>
                  <a:lnTo>
                    <a:pt x="274535" y="83820"/>
                  </a:lnTo>
                  <a:lnTo>
                    <a:pt x="275183" y="82550"/>
                  </a:lnTo>
                  <a:lnTo>
                    <a:pt x="279311" y="85090"/>
                  </a:lnTo>
                  <a:lnTo>
                    <a:pt x="271792" y="86360"/>
                  </a:lnTo>
                  <a:lnTo>
                    <a:pt x="272884" y="88900"/>
                  </a:lnTo>
                  <a:lnTo>
                    <a:pt x="271183" y="87833"/>
                  </a:lnTo>
                  <a:lnTo>
                    <a:pt x="269443" y="91440"/>
                  </a:lnTo>
                  <a:lnTo>
                    <a:pt x="269875" y="95250"/>
                  </a:lnTo>
                  <a:lnTo>
                    <a:pt x="269798" y="100330"/>
                  </a:lnTo>
                  <a:lnTo>
                    <a:pt x="269735" y="101600"/>
                  </a:lnTo>
                  <a:lnTo>
                    <a:pt x="274447" y="101600"/>
                  </a:lnTo>
                  <a:lnTo>
                    <a:pt x="279844" y="97790"/>
                  </a:lnTo>
                  <a:lnTo>
                    <a:pt x="279958" y="96520"/>
                  </a:lnTo>
                  <a:lnTo>
                    <a:pt x="280073" y="95250"/>
                  </a:lnTo>
                  <a:lnTo>
                    <a:pt x="280187" y="93980"/>
                  </a:lnTo>
                  <a:lnTo>
                    <a:pt x="280301" y="92710"/>
                  </a:lnTo>
                  <a:lnTo>
                    <a:pt x="281114" y="92710"/>
                  </a:lnTo>
                  <a:lnTo>
                    <a:pt x="281076" y="88900"/>
                  </a:lnTo>
                  <a:lnTo>
                    <a:pt x="282549" y="86360"/>
                  </a:lnTo>
                  <a:lnTo>
                    <a:pt x="281444" y="82550"/>
                  </a:lnTo>
                  <a:lnTo>
                    <a:pt x="281711" y="82550"/>
                  </a:lnTo>
                  <a:lnTo>
                    <a:pt x="283540" y="81280"/>
                  </a:lnTo>
                  <a:lnTo>
                    <a:pt x="284403" y="82550"/>
                  </a:lnTo>
                  <a:lnTo>
                    <a:pt x="284441" y="81280"/>
                  </a:lnTo>
                  <a:lnTo>
                    <a:pt x="284480" y="80010"/>
                  </a:lnTo>
                  <a:lnTo>
                    <a:pt x="283641" y="78740"/>
                  </a:lnTo>
                  <a:lnTo>
                    <a:pt x="285965" y="76200"/>
                  </a:lnTo>
                  <a:lnTo>
                    <a:pt x="286537" y="78232"/>
                  </a:lnTo>
                  <a:lnTo>
                    <a:pt x="287058" y="77520"/>
                  </a:lnTo>
                  <a:lnTo>
                    <a:pt x="287883" y="76200"/>
                  </a:lnTo>
                  <a:lnTo>
                    <a:pt x="289369" y="76200"/>
                  </a:lnTo>
                  <a:lnTo>
                    <a:pt x="288124" y="72390"/>
                  </a:lnTo>
                  <a:lnTo>
                    <a:pt x="289864" y="73660"/>
                  </a:lnTo>
                  <a:lnTo>
                    <a:pt x="290626" y="72390"/>
                  </a:lnTo>
                  <a:lnTo>
                    <a:pt x="291401" y="71120"/>
                  </a:lnTo>
                  <a:lnTo>
                    <a:pt x="291198" y="68580"/>
                  </a:lnTo>
                  <a:lnTo>
                    <a:pt x="289090" y="71120"/>
                  </a:lnTo>
                  <a:lnTo>
                    <a:pt x="289255" y="68580"/>
                  </a:lnTo>
                  <a:lnTo>
                    <a:pt x="290449" y="66040"/>
                  </a:lnTo>
                  <a:lnTo>
                    <a:pt x="292950" y="67310"/>
                  </a:lnTo>
                  <a:lnTo>
                    <a:pt x="294246" y="66040"/>
                  </a:lnTo>
                  <a:lnTo>
                    <a:pt x="298094" y="62230"/>
                  </a:lnTo>
                  <a:lnTo>
                    <a:pt x="293077" y="57150"/>
                  </a:lnTo>
                  <a:lnTo>
                    <a:pt x="290563" y="54610"/>
                  </a:lnTo>
                  <a:lnTo>
                    <a:pt x="293611" y="53505"/>
                  </a:lnTo>
                  <a:lnTo>
                    <a:pt x="293382" y="53340"/>
                  </a:lnTo>
                  <a:lnTo>
                    <a:pt x="293979" y="52070"/>
                  </a:lnTo>
                  <a:lnTo>
                    <a:pt x="294576" y="50800"/>
                  </a:lnTo>
                  <a:lnTo>
                    <a:pt x="295998" y="50050"/>
                  </a:lnTo>
                  <a:lnTo>
                    <a:pt x="295503" y="52806"/>
                  </a:lnTo>
                  <a:lnTo>
                    <a:pt x="297510" y="52070"/>
                  </a:lnTo>
                  <a:lnTo>
                    <a:pt x="296379" y="50050"/>
                  </a:lnTo>
                  <a:lnTo>
                    <a:pt x="296291" y="49898"/>
                  </a:lnTo>
                  <a:lnTo>
                    <a:pt x="296976" y="49530"/>
                  </a:lnTo>
                  <a:lnTo>
                    <a:pt x="299377" y="48260"/>
                  </a:lnTo>
                  <a:lnTo>
                    <a:pt x="299631" y="48260"/>
                  </a:lnTo>
                  <a:lnTo>
                    <a:pt x="302298" y="44450"/>
                  </a:lnTo>
                  <a:lnTo>
                    <a:pt x="296710" y="43180"/>
                  </a:lnTo>
                  <a:lnTo>
                    <a:pt x="298945" y="39370"/>
                  </a:lnTo>
                  <a:lnTo>
                    <a:pt x="295071" y="39370"/>
                  </a:lnTo>
                  <a:lnTo>
                    <a:pt x="295046" y="35560"/>
                  </a:lnTo>
                  <a:lnTo>
                    <a:pt x="296240" y="33020"/>
                  </a:lnTo>
                  <a:lnTo>
                    <a:pt x="300164" y="34290"/>
                  </a:lnTo>
                  <a:lnTo>
                    <a:pt x="300418" y="35560"/>
                  </a:lnTo>
                  <a:lnTo>
                    <a:pt x="300291" y="36830"/>
                  </a:lnTo>
                  <a:lnTo>
                    <a:pt x="301650" y="36830"/>
                  </a:lnTo>
                  <a:lnTo>
                    <a:pt x="302348" y="34290"/>
                  </a:lnTo>
                  <a:lnTo>
                    <a:pt x="302679" y="33045"/>
                  </a:lnTo>
                  <a:lnTo>
                    <a:pt x="301726" y="34290"/>
                  </a:lnTo>
                  <a:lnTo>
                    <a:pt x="302552" y="33020"/>
                  </a:lnTo>
                  <a:lnTo>
                    <a:pt x="302806" y="32639"/>
                  </a:lnTo>
                  <a:lnTo>
                    <a:pt x="304203" y="30480"/>
                  </a:lnTo>
                  <a:lnTo>
                    <a:pt x="303441" y="27940"/>
                  </a:lnTo>
                  <a:lnTo>
                    <a:pt x="305485" y="25400"/>
                  </a:lnTo>
                  <a:lnTo>
                    <a:pt x="303644" y="25400"/>
                  </a:lnTo>
                  <a:lnTo>
                    <a:pt x="304990" y="22974"/>
                  </a:lnTo>
                  <a:lnTo>
                    <a:pt x="305638" y="21831"/>
                  </a:lnTo>
                  <a:lnTo>
                    <a:pt x="306476" y="20320"/>
                  </a:lnTo>
                  <a:lnTo>
                    <a:pt x="302514" y="21590"/>
                  </a:lnTo>
                  <a:lnTo>
                    <a:pt x="303174" y="17780"/>
                  </a:lnTo>
                  <a:lnTo>
                    <a:pt x="304927" y="16725"/>
                  </a:lnTo>
                  <a:lnTo>
                    <a:pt x="305358" y="16725"/>
                  </a:lnTo>
                  <a:lnTo>
                    <a:pt x="306501" y="20320"/>
                  </a:lnTo>
                  <a:lnTo>
                    <a:pt x="306400" y="16725"/>
                  </a:lnTo>
                  <a:lnTo>
                    <a:pt x="306362" y="15240"/>
                  </a:lnTo>
                  <a:lnTo>
                    <a:pt x="308051" y="13970"/>
                  </a:lnTo>
                  <a:lnTo>
                    <a:pt x="309613" y="17780"/>
                  </a:lnTo>
                  <a:lnTo>
                    <a:pt x="309321" y="15697"/>
                  </a:lnTo>
                  <a:lnTo>
                    <a:pt x="309245" y="15240"/>
                  </a:lnTo>
                  <a:lnTo>
                    <a:pt x="309727" y="13970"/>
                  </a:lnTo>
                  <a:lnTo>
                    <a:pt x="312775" y="10160"/>
                  </a:lnTo>
                  <a:close/>
                </a:path>
                <a:path w="882650" h="242569">
                  <a:moveTo>
                    <a:pt x="586168" y="5219"/>
                  </a:moveTo>
                  <a:lnTo>
                    <a:pt x="585419" y="4635"/>
                  </a:lnTo>
                  <a:lnTo>
                    <a:pt x="584327" y="4978"/>
                  </a:lnTo>
                  <a:lnTo>
                    <a:pt x="583793" y="5537"/>
                  </a:lnTo>
                  <a:lnTo>
                    <a:pt x="583247" y="6083"/>
                  </a:lnTo>
                  <a:lnTo>
                    <a:pt x="583018" y="6946"/>
                  </a:lnTo>
                  <a:lnTo>
                    <a:pt x="583399" y="8001"/>
                  </a:lnTo>
                  <a:lnTo>
                    <a:pt x="583730" y="7277"/>
                  </a:lnTo>
                  <a:lnTo>
                    <a:pt x="584263" y="6718"/>
                  </a:lnTo>
                  <a:lnTo>
                    <a:pt x="584784" y="6235"/>
                  </a:lnTo>
                  <a:lnTo>
                    <a:pt x="585254" y="5740"/>
                  </a:lnTo>
                  <a:lnTo>
                    <a:pt x="586028" y="5270"/>
                  </a:lnTo>
                  <a:lnTo>
                    <a:pt x="586168" y="5219"/>
                  </a:lnTo>
                  <a:close/>
                </a:path>
                <a:path w="882650" h="242569">
                  <a:moveTo>
                    <a:pt x="587717" y="7620"/>
                  </a:moveTo>
                  <a:lnTo>
                    <a:pt x="587425" y="6438"/>
                  </a:lnTo>
                  <a:lnTo>
                    <a:pt x="586740" y="7620"/>
                  </a:lnTo>
                  <a:lnTo>
                    <a:pt x="587717" y="7620"/>
                  </a:lnTo>
                  <a:close/>
                </a:path>
                <a:path w="882650" h="242569">
                  <a:moveTo>
                    <a:pt x="600329" y="65925"/>
                  </a:moveTo>
                  <a:lnTo>
                    <a:pt x="600252" y="66179"/>
                  </a:lnTo>
                  <a:lnTo>
                    <a:pt x="600329" y="65925"/>
                  </a:lnTo>
                  <a:close/>
                </a:path>
                <a:path w="882650" h="242569">
                  <a:moveTo>
                    <a:pt x="602678" y="7620"/>
                  </a:moveTo>
                  <a:lnTo>
                    <a:pt x="601751" y="6438"/>
                  </a:lnTo>
                  <a:lnTo>
                    <a:pt x="602373" y="7620"/>
                  </a:lnTo>
                  <a:lnTo>
                    <a:pt x="602678" y="7620"/>
                  </a:lnTo>
                  <a:close/>
                </a:path>
                <a:path w="882650" h="242569">
                  <a:moveTo>
                    <a:pt x="607923" y="27940"/>
                  </a:moveTo>
                  <a:lnTo>
                    <a:pt x="607453" y="27279"/>
                  </a:lnTo>
                  <a:lnTo>
                    <a:pt x="607606" y="27940"/>
                  </a:lnTo>
                  <a:lnTo>
                    <a:pt x="607923" y="27940"/>
                  </a:lnTo>
                  <a:close/>
                </a:path>
                <a:path w="882650" h="242569">
                  <a:moveTo>
                    <a:pt x="608571" y="10312"/>
                  </a:moveTo>
                  <a:lnTo>
                    <a:pt x="608063" y="8890"/>
                  </a:lnTo>
                  <a:lnTo>
                    <a:pt x="607618" y="7620"/>
                  </a:lnTo>
                  <a:lnTo>
                    <a:pt x="606513" y="8890"/>
                  </a:lnTo>
                  <a:lnTo>
                    <a:pt x="606602" y="11290"/>
                  </a:lnTo>
                  <a:lnTo>
                    <a:pt x="607796" y="8890"/>
                  </a:lnTo>
                  <a:lnTo>
                    <a:pt x="608571" y="10312"/>
                  </a:lnTo>
                  <a:close/>
                </a:path>
                <a:path w="882650" h="242569">
                  <a:moveTo>
                    <a:pt x="609117" y="41910"/>
                  </a:moveTo>
                  <a:lnTo>
                    <a:pt x="609041" y="41173"/>
                  </a:lnTo>
                  <a:lnTo>
                    <a:pt x="608672" y="41389"/>
                  </a:lnTo>
                  <a:lnTo>
                    <a:pt x="609117" y="41910"/>
                  </a:lnTo>
                  <a:close/>
                </a:path>
                <a:path w="882650" h="242569">
                  <a:moveTo>
                    <a:pt x="609955" y="39370"/>
                  </a:moveTo>
                  <a:lnTo>
                    <a:pt x="608876" y="39370"/>
                  </a:lnTo>
                  <a:lnTo>
                    <a:pt x="608990" y="40640"/>
                  </a:lnTo>
                  <a:lnTo>
                    <a:pt x="609041" y="41173"/>
                  </a:lnTo>
                  <a:lnTo>
                    <a:pt x="609942" y="40640"/>
                  </a:lnTo>
                  <a:lnTo>
                    <a:pt x="609955" y="39370"/>
                  </a:lnTo>
                  <a:close/>
                </a:path>
                <a:path w="882650" h="242569">
                  <a:moveTo>
                    <a:pt x="634644" y="199250"/>
                  </a:moveTo>
                  <a:lnTo>
                    <a:pt x="634453" y="198107"/>
                  </a:lnTo>
                  <a:lnTo>
                    <a:pt x="633209" y="197129"/>
                  </a:lnTo>
                  <a:lnTo>
                    <a:pt x="634644" y="199250"/>
                  </a:lnTo>
                  <a:close/>
                </a:path>
                <a:path w="882650" h="242569">
                  <a:moveTo>
                    <a:pt x="636701" y="8890"/>
                  </a:moveTo>
                  <a:lnTo>
                    <a:pt x="635203" y="8496"/>
                  </a:lnTo>
                  <a:lnTo>
                    <a:pt x="635241" y="8890"/>
                  </a:lnTo>
                  <a:lnTo>
                    <a:pt x="636701" y="8890"/>
                  </a:lnTo>
                  <a:close/>
                </a:path>
                <a:path w="882650" h="242569">
                  <a:moveTo>
                    <a:pt x="644283" y="163830"/>
                  </a:moveTo>
                  <a:lnTo>
                    <a:pt x="643801" y="163042"/>
                  </a:lnTo>
                  <a:lnTo>
                    <a:pt x="643229" y="163347"/>
                  </a:lnTo>
                  <a:lnTo>
                    <a:pt x="644283" y="163830"/>
                  </a:lnTo>
                  <a:close/>
                </a:path>
                <a:path w="882650" h="242569">
                  <a:moveTo>
                    <a:pt x="644740" y="162560"/>
                  </a:moveTo>
                  <a:lnTo>
                    <a:pt x="642747" y="161290"/>
                  </a:lnTo>
                  <a:lnTo>
                    <a:pt x="643801" y="163042"/>
                  </a:lnTo>
                  <a:lnTo>
                    <a:pt x="644740" y="162560"/>
                  </a:lnTo>
                  <a:close/>
                </a:path>
                <a:path w="882650" h="242569">
                  <a:moveTo>
                    <a:pt x="651344" y="6553"/>
                  </a:moveTo>
                  <a:lnTo>
                    <a:pt x="650265" y="6197"/>
                  </a:lnTo>
                  <a:lnTo>
                    <a:pt x="650379" y="6388"/>
                  </a:lnTo>
                  <a:lnTo>
                    <a:pt x="650532" y="6527"/>
                  </a:lnTo>
                  <a:lnTo>
                    <a:pt x="650659" y="6680"/>
                  </a:lnTo>
                  <a:lnTo>
                    <a:pt x="650875" y="6642"/>
                  </a:lnTo>
                  <a:lnTo>
                    <a:pt x="651129" y="6591"/>
                  </a:lnTo>
                  <a:lnTo>
                    <a:pt x="651344" y="6553"/>
                  </a:lnTo>
                  <a:close/>
                </a:path>
                <a:path w="882650" h="242569">
                  <a:moveTo>
                    <a:pt x="653757" y="190741"/>
                  </a:moveTo>
                  <a:lnTo>
                    <a:pt x="653618" y="190500"/>
                  </a:lnTo>
                  <a:lnTo>
                    <a:pt x="653402" y="190500"/>
                  </a:lnTo>
                  <a:lnTo>
                    <a:pt x="653757" y="190741"/>
                  </a:lnTo>
                  <a:close/>
                </a:path>
                <a:path w="882650" h="242569">
                  <a:moveTo>
                    <a:pt x="655269" y="191770"/>
                  </a:moveTo>
                  <a:lnTo>
                    <a:pt x="653757" y="190741"/>
                  </a:lnTo>
                  <a:lnTo>
                    <a:pt x="654329" y="191770"/>
                  </a:lnTo>
                  <a:lnTo>
                    <a:pt x="655269" y="191770"/>
                  </a:lnTo>
                  <a:close/>
                </a:path>
                <a:path w="882650" h="242569">
                  <a:moveTo>
                    <a:pt x="655980" y="3251"/>
                  </a:moveTo>
                  <a:lnTo>
                    <a:pt x="654126" y="4064"/>
                  </a:lnTo>
                  <a:lnTo>
                    <a:pt x="654634" y="6769"/>
                  </a:lnTo>
                  <a:lnTo>
                    <a:pt x="655739" y="6273"/>
                  </a:lnTo>
                  <a:lnTo>
                    <a:pt x="655980" y="3251"/>
                  </a:lnTo>
                  <a:close/>
                </a:path>
                <a:path w="882650" h="242569">
                  <a:moveTo>
                    <a:pt x="657428" y="202336"/>
                  </a:moveTo>
                  <a:lnTo>
                    <a:pt x="657402" y="202031"/>
                  </a:lnTo>
                  <a:lnTo>
                    <a:pt x="657250" y="201777"/>
                  </a:lnTo>
                  <a:lnTo>
                    <a:pt x="656932" y="201663"/>
                  </a:lnTo>
                  <a:lnTo>
                    <a:pt x="657428" y="202336"/>
                  </a:lnTo>
                  <a:close/>
                </a:path>
                <a:path w="882650" h="242569">
                  <a:moveTo>
                    <a:pt x="660260" y="208762"/>
                  </a:moveTo>
                  <a:lnTo>
                    <a:pt x="660171" y="208203"/>
                  </a:lnTo>
                  <a:lnTo>
                    <a:pt x="659587" y="208394"/>
                  </a:lnTo>
                  <a:lnTo>
                    <a:pt x="660260" y="208762"/>
                  </a:lnTo>
                  <a:close/>
                </a:path>
                <a:path w="882650" h="242569">
                  <a:moveTo>
                    <a:pt x="678967" y="5080"/>
                  </a:moveTo>
                  <a:lnTo>
                    <a:pt x="676186" y="5080"/>
                  </a:lnTo>
                  <a:lnTo>
                    <a:pt x="676160" y="6299"/>
                  </a:lnTo>
                  <a:lnTo>
                    <a:pt x="678967" y="5080"/>
                  </a:lnTo>
                  <a:close/>
                </a:path>
                <a:path w="882650" h="242569">
                  <a:moveTo>
                    <a:pt x="693458" y="3835"/>
                  </a:moveTo>
                  <a:lnTo>
                    <a:pt x="693432" y="3594"/>
                  </a:lnTo>
                  <a:lnTo>
                    <a:pt x="693305" y="3289"/>
                  </a:lnTo>
                  <a:lnTo>
                    <a:pt x="692899" y="2781"/>
                  </a:lnTo>
                  <a:lnTo>
                    <a:pt x="693000" y="3200"/>
                  </a:lnTo>
                  <a:lnTo>
                    <a:pt x="693229" y="3530"/>
                  </a:lnTo>
                  <a:lnTo>
                    <a:pt x="693458" y="3835"/>
                  </a:lnTo>
                  <a:close/>
                </a:path>
                <a:path w="882650" h="242569">
                  <a:moveTo>
                    <a:pt x="708152" y="219710"/>
                  </a:moveTo>
                  <a:lnTo>
                    <a:pt x="707834" y="219367"/>
                  </a:lnTo>
                  <a:lnTo>
                    <a:pt x="707758" y="219506"/>
                  </a:lnTo>
                  <a:lnTo>
                    <a:pt x="707656" y="219710"/>
                  </a:lnTo>
                  <a:lnTo>
                    <a:pt x="708152" y="219710"/>
                  </a:lnTo>
                  <a:close/>
                </a:path>
                <a:path w="882650" h="242569">
                  <a:moveTo>
                    <a:pt x="708291" y="218440"/>
                  </a:moveTo>
                  <a:lnTo>
                    <a:pt x="705751" y="217170"/>
                  </a:lnTo>
                  <a:lnTo>
                    <a:pt x="707834" y="219367"/>
                  </a:lnTo>
                  <a:lnTo>
                    <a:pt x="708291" y="218440"/>
                  </a:lnTo>
                  <a:close/>
                </a:path>
                <a:path w="882650" h="242569">
                  <a:moveTo>
                    <a:pt x="708850" y="22860"/>
                  </a:moveTo>
                  <a:lnTo>
                    <a:pt x="701878" y="22860"/>
                  </a:lnTo>
                  <a:lnTo>
                    <a:pt x="701954" y="24295"/>
                  </a:lnTo>
                  <a:lnTo>
                    <a:pt x="702017" y="25400"/>
                  </a:lnTo>
                  <a:lnTo>
                    <a:pt x="704291" y="24295"/>
                  </a:lnTo>
                  <a:lnTo>
                    <a:pt x="706856" y="24295"/>
                  </a:lnTo>
                  <a:lnTo>
                    <a:pt x="708850" y="22860"/>
                  </a:lnTo>
                  <a:close/>
                </a:path>
                <a:path w="882650" h="242569">
                  <a:moveTo>
                    <a:pt x="709244" y="22860"/>
                  </a:moveTo>
                  <a:lnTo>
                    <a:pt x="709180" y="22288"/>
                  </a:lnTo>
                  <a:lnTo>
                    <a:pt x="708850" y="22860"/>
                  </a:lnTo>
                  <a:lnTo>
                    <a:pt x="709244" y="22860"/>
                  </a:lnTo>
                  <a:close/>
                </a:path>
                <a:path w="882650" h="242569">
                  <a:moveTo>
                    <a:pt x="721868" y="35560"/>
                  </a:moveTo>
                  <a:lnTo>
                    <a:pt x="720902" y="34378"/>
                  </a:lnTo>
                  <a:lnTo>
                    <a:pt x="720204" y="34378"/>
                  </a:lnTo>
                  <a:lnTo>
                    <a:pt x="720369" y="35560"/>
                  </a:lnTo>
                  <a:lnTo>
                    <a:pt x="720458" y="36156"/>
                  </a:lnTo>
                  <a:lnTo>
                    <a:pt x="720547" y="36830"/>
                  </a:lnTo>
                  <a:lnTo>
                    <a:pt x="721868" y="35560"/>
                  </a:lnTo>
                  <a:close/>
                </a:path>
                <a:path w="882650" h="242569">
                  <a:moveTo>
                    <a:pt x="729691" y="22860"/>
                  </a:moveTo>
                  <a:lnTo>
                    <a:pt x="729259" y="21590"/>
                  </a:lnTo>
                  <a:lnTo>
                    <a:pt x="728421" y="22860"/>
                  </a:lnTo>
                  <a:lnTo>
                    <a:pt x="729691" y="22860"/>
                  </a:lnTo>
                  <a:close/>
                </a:path>
                <a:path w="882650" h="242569">
                  <a:moveTo>
                    <a:pt x="730161" y="22860"/>
                  </a:moveTo>
                  <a:lnTo>
                    <a:pt x="729691" y="22860"/>
                  </a:lnTo>
                  <a:lnTo>
                    <a:pt x="730161" y="24295"/>
                  </a:lnTo>
                  <a:lnTo>
                    <a:pt x="730161" y="22860"/>
                  </a:lnTo>
                  <a:close/>
                </a:path>
                <a:path w="882650" h="242569">
                  <a:moveTo>
                    <a:pt x="731710" y="22821"/>
                  </a:moveTo>
                  <a:lnTo>
                    <a:pt x="731367" y="21844"/>
                  </a:lnTo>
                  <a:lnTo>
                    <a:pt x="731431" y="22275"/>
                  </a:lnTo>
                  <a:lnTo>
                    <a:pt x="731570" y="22580"/>
                  </a:lnTo>
                  <a:lnTo>
                    <a:pt x="731710" y="22821"/>
                  </a:lnTo>
                  <a:close/>
                </a:path>
                <a:path w="882650" h="242569">
                  <a:moveTo>
                    <a:pt x="734618" y="50469"/>
                  </a:moveTo>
                  <a:lnTo>
                    <a:pt x="734021" y="49580"/>
                  </a:lnTo>
                  <a:lnTo>
                    <a:pt x="734542" y="50800"/>
                  </a:lnTo>
                  <a:lnTo>
                    <a:pt x="734618" y="50469"/>
                  </a:lnTo>
                  <a:close/>
                </a:path>
                <a:path w="882650" h="242569">
                  <a:moveTo>
                    <a:pt x="739279" y="25400"/>
                  </a:moveTo>
                  <a:lnTo>
                    <a:pt x="738568" y="25400"/>
                  </a:lnTo>
                  <a:lnTo>
                    <a:pt x="739241" y="26200"/>
                  </a:lnTo>
                  <a:lnTo>
                    <a:pt x="739279" y="25400"/>
                  </a:lnTo>
                  <a:close/>
                </a:path>
                <a:path w="882650" h="242569">
                  <a:moveTo>
                    <a:pt x="739648" y="26670"/>
                  </a:moveTo>
                  <a:lnTo>
                    <a:pt x="739241" y="26200"/>
                  </a:lnTo>
                  <a:lnTo>
                    <a:pt x="739216" y="26885"/>
                  </a:lnTo>
                  <a:lnTo>
                    <a:pt x="739648" y="26670"/>
                  </a:lnTo>
                  <a:close/>
                </a:path>
                <a:path w="882650" h="242569">
                  <a:moveTo>
                    <a:pt x="743839" y="33020"/>
                  </a:moveTo>
                  <a:lnTo>
                    <a:pt x="743229" y="32156"/>
                  </a:lnTo>
                  <a:lnTo>
                    <a:pt x="743496" y="33020"/>
                  </a:lnTo>
                  <a:lnTo>
                    <a:pt x="743839" y="33020"/>
                  </a:lnTo>
                  <a:close/>
                </a:path>
                <a:path w="882650" h="242569">
                  <a:moveTo>
                    <a:pt x="744804" y="34378"/>
                  </a:moveTo>
                  <a:lnTo>
                    <a:pt x="744029" y="33020"/>
                  </a:lnTo>
                  <a:lnTo>
                    <a:pt x="743839" y="33020"/>
                  </a:lnTo>
                  <a:lnTo>
                    <a:pt x="744804" y="34378"/>
                  </a:lnTo>
                  <a:close/>
                </a:path>
                <a:path w="882650" h="242569">
                  <a:moveTo>
                    <a:pt x="750697" y="222250"/>
                  </a:moveTo>
                  <a:lnTo>
                    <a:pt x="750608" y="221894"/>
                  </a:lnTo>
                  <a:lnTo>
                    <a:pt x="750519" y="221475"/>
                  </a:lnTo>
                  <a:lnTo>
                    <a:pt x="749998" y="222250"/>
                  </a:lnTo>
                  <a:lnTo>
                    <a:pt x="750697" y="222250"/>
                  </a:lnTo>
                  <a:close/>
                </a:path>
                <a:path w="882650" h="242569">
                  <a:moveTo>
                    <a:pt x="752894" y="220980"/>
                  </a:moveTo>
                  <a:lnTo>
                    <a:pt x="749795" y="218440"/>
                  </a:lnTo>
                  <a:lnTo>
                    <a:pt x="749935" y="219011"/>
                  </a:lnTo>
                  <a:lnTo>
                    <a:pt x="750023" y="219367"/>
                  </a:lnTo>
                  <a:lnTo>
                    <a:pt x="750100" y="219710"/>
                  </a:lnTo>
                  <a:lnTo>
                    <a:pt x="750227" y="220230"/>
                  </a:lnTo>
                  <a:lnTo>
                    <a:pt x="750277" y="220446"/>
                  </a:lnTo>
                  <a:lnTo>
                    <a:pt x="750404" y="220980"/>
                  </a:lnTo>
                  <a:lnTo>
                    <a:pt x="750519" y="221475"/>
                  </a:lnTo>
                  <a:lnTo>
                    <a:pt x="750849" y="220980"/>
                  </a:lnTo>
                  <a:lnTo>
                    <a:pt x="752894" y="220980"/>
                  </a:lnTo>
                  <a:close/>
                </a:path>
                <a:path w="882650" h="242569">
                  <a:moveTo>
                    <a:pt x="755865" y="73533"/>
                  </a:moveTo>
                  <a:lnTo>
                    <a:pt x="755497" y="72771"/>
                  </a:lnTo>
                  <a:lnTo>
                    <a:pt x="755103" y="71856"/>
                  </a:lnTo>
                  <a:lnTo>
                    <a:pt x="754316" y="71437"/>
                  </a:lnTo>
                  <a:lnTo>
                    <a:pt x="754545" y="72517"/>
                  </a:lnTo>
                  <a:lnTo>
                    <a:pt x="755142" y="73113"/>
                  </a:lnTo>
                  <a:lnTo>
                    <a:pt x="755865" y="73533"/>
                  </a:lnTo>
                  <a:close/>
                </a:path>
                <a:path w="882650" h="242569">
                  <a:moveTo>
                    <a:pt x="757859" y="74256"/>
                  </a:moveTo>
                  <a:lnTo>
                    <a:pt x="757148" y="74053"/>
                  </a:lnTo>
                  <a:lnTo>
                    <a:pt x="756462" y="73850"/>
                  </a:lnTo>
                  <a:lnTo>
                    <a:pt x="755865" y="73533"/>
                  </a:lnTo>
                  <a:lnTo>
                    <a:pt x="756323" y="74434"/>
                  </a:lnTo>
                  <a:lnTo>
                    <a:pt x="756754" y="75069"/>
                  </a:lnTo>
                  <a:lnTo>
                    <a:pt x="757859" y="74256"/>
                  </a:lnTo>
                  <a:close/>
                </a:path>
                <a:path w="882650" h="242569">
                  <a:moveTo>
                    <a:pt x="762457" y="59690"/>
                  </a:moveTo>
                  <a:lnTo>
                    <a:pt x="760412" y="58458"/>
                  </a:lnTo>
                  <a:lnTo>
                    <a:pt x="760768" y="59690"/>
                  </a:lnTo>
                  <a:lnTo>
                    <a:pt x="762457" y="59690"/>
                  </a:lnTo>
                  <a:close/>
                </a:path>
                <a:path w="882650" h="242569">
                  <a:moveTo>
                    <a:pt x="772820" y="96367"/>
                  </a:moveTo>
                  <a:lnTo>
                    <a:pt x="770864" y="94881"/>
                  </a:lnTo>
                  <a:lnTo>
                    <a:pt x="770763" y="96989"/>
                  </a:lnTo>
                  <a:lnTo>
                    <a:pt x="772820" y="96367"/>
                  </a:lnTo>
                  <a:close/>
                </a:path>
                <a:path w="882650" h="242569">
                  <a:moveTo>
                    <a:pt x="773569" y="74930"/>
                  </a:moveTo>
                  <a:lnTo>
                    <a:pt x="770966" y="74930"/>
                  </a:lnTo>
                  <a:lnTo>
                    <a:pt x="773074" y="77177"/>
                  </a:lnTo>
                  <a:lnTo>
                    <a:pt x="773569" y="74930"/>
                  </a:lnTo>
                  <a:close/>
                </a:path>
                <a:path w="882650" h="242569">
                  <a:moveTo>
                    <a:pt x="774547" y="78740"/>
                  </a:moveTo>
                  <a:lnTo>
                    <a:pt x="773074" y="77177"/>
                  </a:lnTo>
                  <a:lnTo>
                    <a:pt x="772731" y="78740"/>
                  </a:lnTo>
                  <a:lnTo>
                    <a:pt x="774547" y="78740"/>
                  </a:lnTo>
                  <a:close/>
                </a:path>
                <a:path w="882650" h="242569">
                  <a:moveTo>
                    <a:pt x="777836" y="77774"/>
                  </a:moveTo>
                  <a:lnTo>
                    <a:pt x="775525" y="76060"/>
                  </a:lnTo>
                  <a:lnTo>
                    <a:pt x="777138" y="77393"/>
                  </a:lnTo>
                  <a:lnTo>
                    <a:pt x="777836" y="77774"/>
                  </a:lnTo>
                  <a:close/>
                </a:path>
                <a:path w="882650" h="242569">
                  <a:moveTo>
                    <a:pt x="783323" y="223189"/>
                  </a:moveTo>
                  <a:lnTo>
                    <a:pt x="782027" y="222250"/>
                  </a:lnTo>
                  <a:lnTo>
                    <a:pt x="782370" y="223189"/>
                  </a:lnTo>
                  <a:lnTo>
                    <a:pt x="782497" y="223532"/>
                  </a:lnTo>
                  <a:lnTo>
                    <a:pt x="783323" y="223189"/>
                  </a:lnTo>
                  <a:close/>
                </a:path>
                <a:path w="882650" h="242569">
                  <a:moveTo>
                    <a:pt x="784974" y="224790"/>
                  </a:moveTo>
                  <a:lnTo>
                    <a:pt x="784542" y="224790"/>
                  </a:lnTo>
                  <a:lnTo>
                    <a:pt x="784517" y="225158"/>
                  </a:lnTo>
                  <a:lnTo>
                    <a:pt x="784974" y="224790"/>
                  </a:lnTo>
                  <a:close/>
                </a:path>
                <a:path w="882650" h="242569">
                  <a:moveTo>
                    <a:pt x="785533" y="222250"/>
                  </a:moveTo>
                  <a:lnTo>
                    <a:pt x="783323" y="223189"/>
                  </a:lnTo>
                  <a:lnTo>
                    <a:pt x="785533" y="224790"/>
                  </a:lnTo>
                  <a:lnTo>
                    <a:pt x="785533" y="222250"/>
                  </a:lnTo>
                  <a:close/>
                </a:path>
                <a:path w="882650" h="242569">
                  <a:moveTo>
                    <a:pt x="788873" y="99060"/>
                  </a:moveTo>
                  <a:lnTo>
                    <a:pt x="787971" y="98513"/>
                  </a:lnTo>
                  <a:lnTo>
                    <a:pt x="788162" y="99060"/>
                  </a:lnTo>
                  <a:lnTo>
                    <a:pt x="788873" y="99060"/>
                  </a:lnTo>
                  <a:close/>
                </a:path>
                <a:path w="882650" h="242569">
                  <a:moveTo>
                    <a:pt x="789241" y="218782"/>
                  </a:moveTo>
                  <a:lnTo>
                    <a:pt x="785380" y="218935"/>
                  </a:lnTo>
                  <a:lnTo>
                    <a:pt x="785850" y="219621"/>
                  </a:lnTo>
                  <a:lnTo>
                    <a:pt x="786155" y="220370"/>
                  </a:lnTo>
                  <a:lnTo>
                    <a:pt x="786384" y="221107"/>
                  </a:lnTo>
                  <a:lnTo>
                    <a:pt x="786053" y="219392"/>
                  </a:lnTo>
                  <a:lnTo>
                    <a:pt x="789241" y="218782"/>
                  </a:lnTo>
                  <a:close/>
                </a:path>
                <a:path w="882650" h="242569">
                  <a:moveTo>
                    <a:pt x="792111" y="100393"/>
                  </a:moveTo>
                  <a:lnTo>
                    <a:pt x="790854" y="99275"/>
                  </a:lnTo>
                  <a:lnTo>
                    <a:pt x="791248" y="100393"/>
                  </a:lnTo>
                  <a:lnTo>
                    <a:pt x="792111" y="100393"/>
                  </a:lnTo>
                  <a:close/>
                </a:path>
                <a:path w="882650" h="242569">
                  <a:moveTo>
                    <a:pt x="799452" y="234950"/>
                  </a:moveTo>
                  <a:lnTo>
                    <a:pt x="798385" y="234759"/>
                  </a:lnTo>
                  <a:lnTo>
                    <a:pt x="798410" y="234950"/>
                  </a:lnTo>
                  <a:lnTo>
                    <a:pt x="799452" y="234950"/>
                  </a:lnTo>
                  <a:close/>
                </a:path>
                <a:path w="882650" h="242569">
                  <a:moveTo>
                    <a:pt x="805649" y="124853"/>
                  </a:moveTo>
                  <a:lnTo>
                    <a:pt x="805611" y="124714"/>
                  </a:lnTo>
                  <a:lnTo>
                    <a:pt x="805510" y="125158"/>
                  </a:lnTo>
                  <a:lnTo>
                    <a:pt x="805548" y="125006"/>
                  </a:lnTo>
                  <a:lnTo>
                    <a:pt x="805649" y="124853"/>
                  </a:lnTo>
                  <a:close/>
                </a:path>
                <a:path w="882650" h="242569">
                  <a:moveTo>
                    <a:pt x="806551" y="217398"/>
                  </a:moveTo>
                  <a:lnTo>
                    <a:pt x="806437" y="217170"/>
                  </a:lnTo>
                  <a:lnTo>
                    <a:pt x="806272" y="217170"/>
                  </a:lnTo>
                  <a:lnTo>
                    <a:pt x="806551" y="217398"/>
                  </a:lnTo>
                  <a:close/>
                </a:path>
                <a:path w="882650" h="242569">
                  <a:moveTo>
                    <a:pt x="809155" y="215900"/>
                  </a:moveTo>
                  <a:lnTo>
                    <a:pt x="805865" y="215900"/>
                  </a:lnTo>
                  <a:lnTo>
                    <a:pt x="806399" y="217119"/>
                  </a:lnTo>
                  <a:lnTo>
                    <a:pt x="809155" y="215900"/>
                  </a:lnTo>
                  <a:close/>
                </a:path>
                <a:path w="882650" h="242569">
                  <a:moveTo>
                    <a:pt x="815759" y="144780"/>
                  </a:moveTo>
                  <a:lnTo>
                    <a:pt x="812876" y="144780"/>
                  </a:lnTo>
                  <a:lnTo>
                    <a:pt x="815746" y="145757"/>
                  </a:lnTo>
                  <a:lnTo>
                    <a:pt x="815759" y="144780"/>
                  </a:lnTo>
                  <a:close/>
                </a:path>
                <a:path w="882650" h="242569">
                  <a:moveTo>
                    <a:pt x="817245" y="139700"/>
                  </a:moveTo>
                  <a:lnTo>
                    <a:pt x="816495" y="138430"/>
                  </a:lnTo>
                  <a:lnTo>
                    <a:pt x="816381" y="139700"/>
                  </a:lnTo>
                  <a:lnTo>
                    <a:pt x="816902" y="139700"/>
                  </a:lnTo>
                  <a:lnTo>
                    <a:pt x="817245" y="139700"/>
                  </a:lnTo>
                  <a:close/>
                </a:path>
                <a:path w="882650" h="242569">
                  <a:moveTo>
                    <a:pt x="817308" y="140970"/>
                  </a:moveTo>
                  <a:lnTo>
                    <a:pt x="816902" y="139700"/>
                  </a:lnTo>
                  <a:lnTo>
                    <a:pt x="816152" y="140970"/>
                  </a:lnTo>
                  <a:lnTo>
                    <a:pt x="817308" y="140970"/>
                  </a:lnTo>
                  <a:close/>
                </a:path>
                <a:path w="882650" h="242569">
                  <a:moveTo>
                    <a:pt x="820712" y="158153"/>
                  </a:moveTo>
                  <a:lnTo>
                    <a:pt x="820585" y="158330"/>
                  </a:lnTo>
                  <a:lnTo>
                    <a:pt x="820496" y="158559"/>
                  </a:lnTo>
                  <a:lnTo>
                    <a:pt x="820496" y="158889"/>
                  </a:lnTo>
                  <a:lnTo>
                    <a:pt x="820674" y="158483"/>
                  </a:lnTo>
                  <a:lnTo>
                    <a:pt x="820712" y="158153"/>
                  </a:lnTo>
                  <a:close/>
                </a:path>
                <a:path w="882650" h="242569">
                  <a:moveTo>
                    <a:pt x="836815" y="180327"/>
                  </a:moveTo>
                  <a:lnTo>
                    <a:pt x="835850" y="180797"/>
                  </a:lnTo>
                  <a:lnTo>
                    <a:pt x="836282" y="180657"/>
                  </a:lnTo>
                  <a:lnTo>
                    <a:pt x="836561" y="180505"/>
                  </a:lnTo>
                  <a:lnTo>
                    <a:pt x="836815" y="180352"/>
                  </a:lnTo>
                  <a:close/>
                </a:path>
                <a:path w="882650" h="242569">
                  <a:moveTo>
                    <a:pt x="842086" y="189357"/>
                  </a:moveTo>
                  <a:lnTo>
                    <a:pt x="841133" y="189357"/>
                  </a:lnTo>
                  <a:lnTo>
                    <a:pt x="841362" y="189814"/>
                  </a:lnTo>
                  <a:lnTo>
                    <a:pt x="842086" y="189357"/>
                  </a:lnTo>
                  <a:close/>
                </a:path>
                <a:path w="882650" h="242569">
                  <a:moveTo>
                    <a:pt x="842314" y="191770"/>
                  </a:moveTo>
                  <a:lnTo>
                    <a:pt x="841362" y="189814"/>
                  </a:lnTo>
                  <a:lnTo>
                    <a:pt x="840282" y="190500"/>
                  </a:lnTo>
                  <a:lnTo>
                    <a:pt x="842314" y="191770"/>
                  </a:lnTo>
                  <a:close/>
                </a:path>
                <a:path w="882650" h="242569">
                  <a:moveTo>
                    <a:pt x="844702" y="176961"/>
                  </a:moveTo>
                  <a:lnTo>
                    <a:pt x="842048" y="177800"/>
                  </a:lnTo>
                  <a:lnTo>
                    <a:pt x="843775" y="171450"/>
                  </a:lnTo>
                  <a:lnTo>
                    <a:pt x="841895" y="170180"/>
                  </a:lnTo>
                  <a:lnTo>
                    <a:pt x="839355" y="172720"/>
                  </a:lnTo>
                  <a:lnTo>
                    <a:pt x="838390" y="168910"/>
                  </a:lnTo>
                  <a:lnTo>
                    <a:pt x="838073" y="167640"/>
                  </a:lnTo>
                  <a:lnTo>
                    <a:pt x="835088" y="165100"/>
                  </a:lnTo>
                  <a:lnTo>
                    <a:pt x="836053" y="165100"/>
                  </a:lnTo>
                  <a:lnTo>
                    <a:pt x="832370" y="158750"/>
                  </a:lnTo>
                  <a:lnTo>
                    <a:pt x="831824" y="157480"/>
                  </a:lnTo>
                  <a:lnTo>
                    <a:pt x="831265" y="156210"/>
                  </a:lnTo>
                  <a:lnTo>
                    <a:pt x="831735" y="154940"/>
                  </a:lnTo>
                  <a:lnTo>
                    <a:pt x="828852" y="157480"/>
                  </a:lnTo>
                  <a:lnTo>
                    <a:pt x="828319" y="156210"/>
                  </a:lnTo>
                  <a:lnTo>
                    <a:pt x="827786" y="154940"/>
                  </a:lnTo>
                  <a:lnTo>
                    <a:pt x="827328" y="153847"/>
                  </a:lnTo>
                  <a:lnTo>
                    <a:pt x="827544" y="153847"/>
                  </a:lnTo>
                  <a:lnTo>
                    <a:pt x="825220" y="152400"/>
                  </a:lnTo>
                  <a:lnTo>
                    <a:pt x="826782" y="151130"/>
                  </a:lnTo>
                  <a:lnTo>
                    <a:pt x="829132" y="151130"/>
                  </a:lnTo>
                  <a:lnTo>
                    <a:pt x="827697" y="149860"/>
                  </a:lnTo>
                  <a:lnTo>
                    <a:pt x="825690" y="149860"/>
                  </a:lnTo>
                  <a:lnTo>
                    <a:pt x="824496" y="148590"/>
                  </a:lnTo>
                  <a:lnTo>
                    <a:pt x="826719" y="147320"/>
                  </a:lnTo>
                  <a:lnTo>
                    <a:pt x="824725" y="146050"/>
                  </a:lnTo>
                  <a:lnTo>
                    <a:pt x="823404" y="145643"/>
                  </a:lnTo>
                  <a:lnTo>
                    <a:pt x="823404" y="154940"/>
                  </a:lnTo>
                  <a:lnTo>
                    <a:pt x="821105" y="153847"/>
                  </a:lnTo>
                  <a:lnTo>
                    <a:pt x="822629" y="153847"/>
                  </a:lnTo>
                  <a:lnTo>
                    <a:pt x="823404" y="154940"/>
                  </a:lnTo>
                  <a:lnTo>
                    <a:pt x="823404" y="145643"/>
                  </a:lnTo>
                  <a:lnTo>
                    <a:pt x="820712" y="144780"/>
                  </a:lnTo>
                  <a:lnTo>
                    <a:pt x="819543" y="140970"/>
                  </a:lnTo>
                  <a:lnTo>
                    <a:pt x="817651" y="140970"/>
                  </a:lnTo>
                  <a:lnTo>
                    <a:pt x="816673" y="145757"/>
                  </a:lnTo>
                  <a:lnTo>
                    <a:pt x="816622" y="146050"/>
                  </a:lnTo>
                  <a:lnTo>
                    <a:pt x="815746" y="145757"/>
                  </a:lnTo>
                  <a:lnTo>
                    <a:pt x="815632" y="149860"/>
                  </a:lnTo>
                  <a:lnTo>
                    <a:pt x="815530" y="153555"/>
                  </a:lnTo>
                  <a:lnTo>
                    <a:pt x="815073" y="152400"/>
                  </a:lnTo>
                  <a:lnTo>
                    <a:pt x="813968" y="152400"/>
                  </a:lnTo>
                  <a:lnTo>
                    <a:pt x="815530" y="153746"/>
                  </a:lnTo>
                  <a:lnTo>
                    <a:pt x="815657" y="153847"/>
                  </a:lnTo>
                  <a:lnTo>
                    <a:pt x="818426" y="156210"/>
                  </a:lnTo>
                  <a:lnTo>
                    <a:pt x="819721" y="154940"/>
                  </a:lnTo>
                  <a:lnTo>
                    <a:pt x="818908" y="154940"/>
                  </a:lnTo>
                  <a:lnTo>
                    <a:pt x="819315" y="153847"/>
                  </a:lnTo>
                  <a:lnTo>
                    <a:pt x="820737" y="153847"/>
                  </a:lnTo>
                  <a:lnTo>
                    <a:pt x="820788" y="154940"/>
                  </a:lnTo>
                  <a:lnTo>
                    <a:pt x="820889" y="157480"/>
                  </a:lnTo>
                  <a:lnTo>
                    <a:pt x="820712" y="158750"/>
                  </a:lnTo>
                  <a:lnTo>
                    <a:pt x="821842" y="158750"/>
                  </a:lnTo>
                  <a:lnTo>
                    <a:pt x="822274" y="157480"/>
                  </a:lnTo>
                  <a:lnTo>
                    <a:pt x="821359" y="162560"/>
                  </a:lnTo>
                  <a:lnTo>
                    <a:pt x="824877" y="157480"/>
                  </a:lnTo>
                  <a:lnTo>
                    <a:pt x="825754" y="156210"/>
                  </a:lnTo>
                  <a:lnTo>
                    <a:pt x="826439" y="160020"/>
                  </a:lnTo>
                  <a:lnTo>
                    <a:pt x="825474" y="161290"/>
                  </a:lnTo>
                  <a:lnTo>
                    <a:pt x="826858" y="161290"/>
                  </a:lnTo>
                  <a:lnTo>
                    <a:pt x="828840" y="162560"/>
                  </a:lnTo>
                  <a:lnTo>
                    <a:pt x="829640" y="163830"/>
                  </a:lnTo>
                  <a:lnTo>
                    <a:pt x="828255" y="165100"/>
                  </a:lnTo>
                  <a:lnTo>
                    <a:pt x="828014" y="163830"/>
                  </a:lnTo>
                  <a:lnTo>
                    <a:pt x="827913" y="163347"/>
                  </a:lnTo>
                  <a:lnTo>
                    <a:pt x="827862" y="163042"/>
                  </a:lnTo>
                  <a:lnTo>
                    <a:pt x="827773" y="162560"/>
                  </a:lnTo>
                  <a:lnTo>
                    <a:pt x="826211" y="163830"/>
                  </a:lnTo>
                  <a:lnTo>
                    <a:pt x="827773" y="166370"/>
                  </a:lnTo>
                  <a:lnTo>
                    <a:pt x="832523" y="165100"/>
                  </a:lnTo>
                  <a:lnTo>
                    <a:pt x="832027" y="168910"/>
                  </a:lnTo>
                  <a:lnTo>
                    <a:pt x="830910" y="167640"/>
                  </a:lnTo>
                  <a:lnTo>
                    <a:pt x="830008" y="166370"/>
                  </a:lnTo>
                  <a:lnTo>
                    <a:pt x="828890" y="166370"/>
                  </a:lnTo>
                  <a:lnTo>
                    <a:pt x="828192" y="170180"/>
                  </a:lnTo>
                  <a:lnTo>
                    <a:pt x="828890" y="170180"/>
                  </a:lnTo>
                  <a:lnTo>
                    <a:pt x="829576" y="171450"/>
                  </a:lnTo>
                  <a:lnTo>
                    <a:pt x="831062" y="175260"/>
                  </a:lnTo>
                  <a:lnTo>
                    <a:pt x="831011" y="173990"/>
                  </a:lnTo>
                  <a:lnTo>
                    <a:pt x="837577" y="172720"/>
                  </a:lnTo>
                  <a:lnTo>
                    <a:pt x="835596" y="177800"/>
                  </a:lnTo>
                  <a:lnTo>
                    <a:pt x="836168" y="177927"/>
                  </a:lnTo>
                  <a:lnTo>
                    <a:pt x="836358" y="177927"/>
                  </a:lnTo>
                  <a:lnTo>
                    <a:pt x="843178" y="177927"/>
                  </a:lnTo>
                  <a:lnTo>
                    <a:pt x="843178" y="177800"/>
                  </a:lnTo>
                  <a:lnTo>
                    <a:pt x="844702" y="176961"/>
                  </a:lnTo>
                  <a:close/>
                </a:path>
                <a:path w="882650" h="242569">
                  <a:moveTo>
                    <a:pt x="845515" y="176707"/>
                  </a:moveTo>
                  <a:lnTo>
                    <a:pt x="845489" y="176530"/>
                  </a:lnTo>
                  <a:lnTo>
                    <a:pt x="844702" y="176961"/>
                  </a:lnTo>
                  <a:lnTo>
                    <a:pt x="845515" y="176707"/>
                  </a:lnTo>
                  <a:close/>
                </a:path>
                <a:path w="882650" h="242569">
                  <a:moveTo>
                    <a:pt x="846074" y="176530"/>
                  </a:moveTo>
                  <a:lnTo>
                    <a:pt x="845515" y="176707"/>
                  </a:lnTo>
                  <a:lnTo>
                    <a:pt x="845959" y="179070"/>
                  </a:lnTo>
                  <a:lnTo>
                    <a:pt x="846074" y="176530"/>
                  </a:lnTo>
                  <a:close/>
                </a:path>
                <a:path w="882650" h="242569">
                  <a:moveTo>
                    <a:pt x="846124" y="173901"/>
                  </a:moveTo>
                  <a:lnTo>
                    <a:pt x="845540" y="171627"/>
                  </a:lnTo>
                  <a:lnTo>
                    <a:pt x="846035" y="171399"/>
                  </a:lnTo>
                  <a:lnTo>
                    <a:pt x="844524" y="170827"/>
                  </a:lnTo>
                  <a:lnTo>
                    <a:pt x="844156" y="170700"/>
                  </a:lnTo>
                  <a:lnTo>
                    <a:pt x="844486" y="172466"/>
                  </a:lnTo>
                  <a:lnTo>
                    <a:pt x="846124" y="173901"/>
                  </a:lnTo>
                  <a:close/>
                </a:path>
                <a:path w="882650" h="242569">
                  <a:moveTo>
                    <a:pt x="848614" y="184150"/>
                  </a:moveTo>
                  <a:lnTo>
                    <a:pt x="847077" y="182626"/>
                  </a:lnTo>
                  <a:lnTo>
                    <a:pt x="846429" y="183184"/>
                  </a:lnTo>
                  <a:lnTo>
                    <a:pt x="848614" y="184150"/>
                  </a:lnTo>
                  <a:close/>
                </a:path>
                <a:path w="882650" h="242569">
                  <a:moveTo>
                    <a:pt x="852932" y="186156"/>
                  </a:moveTo>
                  <a:lnTo>
                    <a:pt x="850925" y="183095"/>
                  </a:lnTo>
                  <a:lnTo>
                    <a:pt x="852779" y="186690"/>
                  </a:lnTo>
                  <a:lnTo>
                    <a:pt x="852932" y="186156"/>
                  </a:lnTo>
                  <a:close/>
                </a:path>
                <a:path w="882650" h="242569">
                  <a:moveTo>
                    <a:pt x="853821" y="189357"/>
                  </a:moveTo>
                  <a:lnTo>
                    <a:pt x="850950" y="187998"/>
                  </a:lnTo>
                  <a:lnTo>
                    <a:pt x="853084" y="189357"/>
                  </a:lnTo>
                  <a:lnTo>
                    <a:pt x="853821" y="189357"/>
                  </a:lnTo>
                  <a:close/>
                </a:path>
                <a:path w="882650" h="242569">
                  <a:moveTo>
                    <a:pt x="853859" y="184416"/>
                  </a:moveTo>
                  <a:lnTo>
                    <a:pt x="853440" y="184416"/>
                  </a:lnTo>
                  <a:lnTo>
                    <a:pt x="852932" y="186156"/>
                  </a:lnTo>
                  <a:lnTo>
                    <a:pt x="853795" y="187477"/>
                  </a:lnTo>
                  <a:lnTo>
                    <a:pt x="853859" y="184416"/>
                  </a:lnTo>
                  <a:close/>
                </a:path>
                <a:path w="882650" h="242569">
                  <a:moveTo>
                    <a:pt x="854811" y="185381"/>
                  </a:moveTo>
                  <a:lnTo>
                    <a:pt x="853960" y="179705"/>
                  </a:lnTo>
                  <a:lnTo>
                    <a:pt x="853859" y="184416"/>
                  </a:lnTo>
                  <a:lnTo>
                    <a:pt x="854811" y="185381"/>
                  </a:lnTo>
                  <a:close/>
                </a:path>
                <a:path w="882650" h="242569">
                  <a:moveTo>
                    <a:pt x="856221" y="205422"/>
                  </a:moveTo>
                  <a:lnTo>
                    <a:pt x="854405" y="205422"/>
                  </a:lnTo>
                  <a:lnTo>
                    <a:pt x="854938" y="206451"/>
                  </a:lnTo>
                  <a:lnTo>
                    <a:pt x="854659" y="208813"/>
                  </a:lnTo>
                  <a:lnTo>
                    <a:pt x="855408" y="208813"/>
                  </a:lnTo>
                  <a:lnTo>
                    <a:pt x="856221" y="205422"/>
                  </a:lnTo>
                  <a:close/>
                </a:path>
                <a:path w="882650" h="242569">
                  <a:moveTo>
                    <a:pt x="857491" y="209042"/>
                  </a:moveTo>
                  <a:lnTo>
                    <a:pt x="856691" y="209435"/>
                  </a:lnTo>
                  <a:lnTo>
                    <a:pt x="856894" y="209397"/>
                  </a:lnTo>
                  <a:lnTo>
                    <a:pt x="857161" y="209270"/>
                  </a:lnTo>
                  <a:lnTo>
                    <a:pt x="857491" y="209042"/>
                  </a:lnTo>
                  <a:close/>
                </a:path>
                <a:path w="882650" h="242569">
                  <a:moveTo>
                    <a:pt x="859739" y="212928"/>
                  </a:moveTo>
                  <a:lnTo>
                    <a:pt x="859510" y="212674"/>
                  </a:lnTo>
                  <a:lnTo>
                    <a:pt x="859282" y="212407"/>
                  </a:lnTo>
                  <a:lnTo>
                    <a:pt x="859091" y="212115"/>
                  </a:lnTo>
                  <a:lnTo>
                    <a:pt x="859307" y="212534"/>
                  </a:lnTo>
                  <a:lnTo>
                    <a:pt x="859510" y="212788"/>
                  </a:lnTo>
                  <a:lnTo>
                    <a:pt x="859739" y="212928"/>
                  </a:lnTo>
                  <a:close/>
                </a:path>
                <a:path w="882650" h="242569">
                  <a:moveTo>
                    <a:pt x="860958" y="212813"/>
                  </a:moveTo>
                  <a:lnTo>
                    <a:pt x="860399" y="213080"/>
                  </a:lnTo>
                  <a:lnTo>
                    <a:pt x="860044" y="213106"/>
                  </a:lnTo>
                  <a:lnTo>
                    <a:pt x="859739" y="212928"/>
                  </a:lnTo>
                  <a:lnTo>
                    <a:pt x="859917" y="213106"/>
                  </a:lnTo>
                  <a:lnTo>
                    <a:pt x="860285" y="213423"/>
                  </a:lnTo>
                  <a:lnTo>
                    <a:pt x="860602" y="213258"/>
                  </a:lnTo>
                  <a:lnTo>
                    <a:pt x="860882" y="213055"/>
                  </a:lnTo>
                  <a:lnTo>
                    <a:pt x="860958" y="212813"/>
                  </a:lnTo>
                  <a:close/>
                </a:path>
                <a:path w="882650" h="242569">
                  <a:moveTo>
                    <a:pt x="862749" y="219710"/>
                  </a:moveTo>
                  <a:lnTo>
                    <a:pt x="861974" y="219710"/>
                  </a:lnTo>
                  <a:lnTo>
                    <a:pt x="861923" y="219875"/>
                  </a:lnTo>
                  <a:lnTo>
                    <a:pt x="861809" y="220230"/>
                  </a:lnTo>
                  <a:lnTo>
                    <a:pt x="861733" y="220446"/>
                  </a:lnTo>
                  <a:lnTo>
                    <a:pt x="862749" y="219710"/>
                  </a:lnTo>
                  <a:close/>
                </a:path>
                <a:path w="882650" h="242569">
                  <a:moveTo>
                    <a:pt x="864908" y="214630"/>
                  </a:moveTo>
                  <a:lnTo>
                    <a:pt x="864438" y="210820"/>
                  </a:lnTo>
                  <a:lnTo>
                    <a:pt x="863663" y="211861"/>
                  </a:lnTo>
                  <a:lnTo>
                    <a:pt x="864908" y="214630"/>
                  </a:lnTo>
                  <a:close/>
                </a:path>
                <a:path w="882650" h="242569">
                  <a:moveTo>
                    <a:pt x="866736" y="222478"/>
                  </a:moveTo>
                  <a:lnTo>
                    <a:pt x="866114" y="222148"/>
                  </a:lnTo>
                  <a:lnTo>
                    <a:pt x="866381" y="222656"/>
                  </a:lnTo>
                  <a:lnTo>
                    <a:pt x="866508" y="222554"/>
                  </a:lnTo>
                  <a:lnTo>
                    <a:pt x="866635" y="222504"/>
                  </a:lnTo>
                  <a:close/>
                </a:path>
                <a:path w="882650" h="242569">
                  <a:moveTo>
                    <a:pt x="866851" y="210820"/>
                  </a:moveTo>
                  <a:lnTo>
                    <a:pt x="862507" y="209550"/>
                  </a:lnTo>
                  <a:lnTo>
                    <a:pt x="862838" y="208280"/>
                  </a:lnTo>
                  <a:lnTo>
                    <a:pt x="864120" y="207010"/>
                  </a:lnTo>
                  <a:lnTo>
                    <a:pt x="865492" y="208280"/>
                  </a:lnTo>
                  <a:lnTo>
                    <a:pt x="865517" y="204470"/>
                  </a:lnTo>
                  <a:lnTo>
                    <a:pt x="863282" y="207010"/>
                  </a:lnTo>
                  <a:lnTo>
                    <a:pt x="863638" y="204470"/>
                  </a:lnTo>
                  <a:lnTo>
                    <a:pt x="863765" y="203200"/>
                  </a:lnTo>
                  <a:lnTo>
                    <a:pt x="862850" y="203200"/>
                  </a:lnTo>
                  <a:lnTo>
                    <a:pt x="863307" y="201930"/>
                  </a:lnTo>
                  <a:lnTo>
                    <a:pt x="863765" y="200660"/>
                  </a:lnTo>
                  <a:lnTo>
                    <a:pt x="864184" y="201930"/>
                  </a:lnTo>
                  <a:lnTo>
                    <a:pt x="863917" y="200660"/>
                  </a:lnTo>
                  <a:lnTo>
                    <a:pt x="863663" y="199390"/>
                  </a:lnTo>
                  <a:lnTo>
                    <a:pt x="863396" y="198120"/>
                  </a:lnTo>
                  <a:lnTo>
                    <a:pt x="858151" y="199390"/>
                  </a:lnTo>
                  <a:lnTo>
                    <a:pt x="858977" y="196850"/>
                  </a:lnTo>
                  <a:lnTo>
                    <a:pt x="859383" y="195580"/>
                  </a:lnTo>
                  <a:lnTo>
                    <a:pt x="859764" y="195580"/>
                  </a:lnTo>
                  <a:lnTo>
                    <a:pt x="855446" y="193040"/>
                  </a:lnTo>
                  <a:lnTo>
                    <a:pt x="857364" y="196850"/>
                  </a:lnTo>
                  <a:lnTo>
                    <a:pt x="852398" y="195580"/>
                  </a:lnTo>
                  <a:lnTo>
                    <a:pt x="855141" y="190500"/>
                  </a:lnTo>
                  <a:lnTo>
                    <a:pt x="855764" y="189357"/>
                  </a:lnTo>
                  <a:lnTo>
                    <a:pt x="855611" y="189357"/>
                  </a:lnTo>
                  <a:lnTo>
                    <a:pt x="853427" y="190500"/>
                  </a:lnTo>
                  <a:lnTo>
                    <a:pt x="852690" y="189357"/>
                  </a:lnTo>
                  <a:lnTo>
                    <a:pt x="850798" y="190500"/>
                  </a:lnTo>
                  <a:lnTo>
                    <a:pt x="850861" y="189357"/>
                  </a:lnTo>
                  <a:lnTo>
                    <a:pt x="850950" y="187998"/>
                  </a:lnTo>
                  <a:lnTo>
                    <a:pt x="851027" y="186690"/>
                  </a:lnTo>
                  <a:lnTo>
                    <a:pt x="845312" y="184150"/>
                  </a:lnTo>
                  <a:lnTo>
                    <a:pt x="846429" y="183184"/>
                  </a:lnTo>
                  <a:lnTo>
                    <a:pt x="845743" y="182880"/>
                  </a:lnTo>
                  <a:lnTo>
                    <a:pt x="846455" y="181991"/>
                  </a:lnTo>
                  <a:lnTo>
                    <a:pt x="847077" y="182626"/>
                  </a:lnTo>
                  <a:lnTo>
                    <a:pt x="848245" y="181610"/>
                  </a:lnTo>
                  <a:lnTo>
                    <a:pt x="846759" y="181610"/>
                  </a:lnTo>
                  <a:lnTo>
                    <a:pt x="847775" y="180340"/>
                  </a:lnTo>
                  <a:lnTo>
                    <a:pt x="848791" y="179070"/>
                  </a:lnTo>
                  <a:lnTo>
                    <a:pt x="843064" y="180340"/>
                  </a:lnTo>
                  <a:lnTo>
                    <a:pt x="843127" y="179070"/>
                  </a:lnTo>
                  <a:lnTo>
                    <a:pt x="841146" y="179070"/>
                  </a:lnTo>
                  <a:lnTo>
                    <a:pt x="839063" y="179070"/>
                  </a:lnTo>
                  <a:lnTo>
                    <a:pt x="836866" y="181610"/>
                  </a:lnTo>
                  <a:lnTo>
                    <a:pt x="836993" y="182626"/>
                  </a:lnTo>
                  <a:lnTo>
                    <a:pt x="837069" y="183184"/>
                  </a:lnTo>
                  <a:lnTo>
                    <a:pt x="837184" y="184150"/>
                  </a:lnTo>
                  <a:lnTo>
                    <a:pt x="839152" y="184150"/>
                  </a:lnTo>
                  <a:lnTo>
                    <a:pt x="836942" y="187998"/>
                  </a:lnTo>
                  <a:lnTo>
                    <a:pt x="840498" y="187998"/>
                  </a:lnTo>
                  <a:lnTo>
                    <a:pt x="842289" y="189357"/>
                  </a:lnTo>
                  <a:lnTo>
                    <a:pt x="842467" y="189357"/>
                  </a:lnTo>
                  <a:lnTo>
                    <a:pt x="846632" y="190500"/>
                  </a:lnTo>
                  <a:lnTo>
                    <a:pt x="844753" y="198120"/>
                  </a:lnTo>
                  <a:lnTo>
                    <a:pt x="851204" y="199390"/>
                  </a:lnTo>
                  <a:lnTo>
                    <a:pt x="855370" y="203200"/>
                  </a:lnTo>
                  <a:lnTo>
                    <a:pt x="858151" y="201930"/>
                  </a:lnTo>
                  <a:lnTo>
                    <a:pt x="861936" y="204470"/>
                  </a:lnTo>
                  <a:lnTo>
                    <a:pt x="861783" y="205740"/>
                  </a:lnTo>
                  <a:lnTo>
                    <a:pt x="858774" y="205740"/>
                  </a:lnTo>
                  <a:lnTo>
                    <a:pt x="859256" y="208280"/>
                  </a:lnTo>
                  <a:lnTo>
                    <a:pt x="860539" y="209550"/>
                  </a:lnTo>
                  <a:lnTo>
                    <a:pt x="862672" y="210820"/>
                  </a:lnTo>
                  <a:lnTo>
                    <a:pt x="861809" y="210820"/>
                  </a:lnTo>
                  <a:lnTo>
                    <a:pt x="861377" y="211861"/>
                  </a:lnTo>
                  <a:lnTo>
                    <a:pt x="861288" y="212090"/>
                  </a:lnTo>
                  <a:lnTo>
                    <a:pt x="862558" y="213360"/>
                  </a:lnTo>
                  <a:lnTo>
                    <a:pt x="863663" y="211861"/>
                  </a:lnTo>
                  <a:lnTo>
                    <a:pt x="863206" y="210820"/>
                  </a:lnTo>
                  <a:lnTo>
                    <a:pt x="864438" y="210820"/>
                  </a:lnTo>
                  <a:lnTo>
                    <a:pt x="866851" y="210820"/>
                  </a:lnTo>
                  <a:close/>
                </a:path>
                <a:path w="882650" h="242569">
                  <a:moveTo>
                    <a:pt x="867092" y="222021"/>
                  </a:moveTo>
                  <a:lnTo>
                    <a:pt x="866762" y="221894"/>
                  </a:lnTo>
                  <a:lnTo>
                    <a:pt x="866876" y="222250"/>
                  </a:lnTo>
                  <a:lnTo>
                    <a:pt x="867092" y="222021"/>
                  </a:lnTo>
                  <a:close/>
                </a:path>
                <a:path w="882650" h="242569">
                  <a:moveTo>
                    <a:pt x="867219" y="220980"/>
                  </a:moveTo>
                  <a:lnTo>
                    <a:pt x="866902" y="220700"/>
                  </a:lnTo>
                  <a:lnTo>
                    <a:pt x="866457" y="220980"/>
                  </a:lnTo>
                  <a:lnTo>
                    <a:pt x="867219" y="220980"/>
                  </a:lnTo>
                  <a:close/>
                </a:path>
                <a:path w="882650" h="242569">
                  <a:moveTo>
                    <a:pt x="868426" y="219710"/>
                  </a:moveTo>
                  <a:lnTo>
                    <a:pt x="867156" y="219011"/>
                  </a:lnTo>
                  <a:lnTo>
                    <a:pt x="866940" y="219367"/>
                  </a:lnTo>
                  <a:lnTo>
                    <a:pt x="866851" y="219506"/>
                  </a:lnTo>
                  <a:lnTo>
                    <a:pt x="867067" y="219011"/>
                  </a:lnTo>
                  <a:lnTo>
                    <a:pt x="866686" y="218782"/>
                  </a:lnTo>
                  <a:lnTo>
                    <a:pt x="866686" y="219684"/>
                  </a:lnTo>
                  <a:lnTo>
                    <a:pt x="866457" y="219532"/>
                  </a:lnTo>
                  <a:lnTo>
                    <a:pt x="866686" y="219684"/>
                  </a:lnTo>
                  <a:lnTo>
                    <a:pt x="866686" y="218782"/>
                  </a:lnTo>
                  <a:lnTo>
                    <a:pt x="866114" y="218440"/>
                  </a:lnTo>
                  <a:lnTo>
                    <a:pt x="865746" y="219011"/>
                  </a:lnTo>
                  <a:lnTo>
                    <a:pt x="864958" y="218440"/>
                  </a:lnTo>
                  <a:lnTo>
                    <a:pt x="863727" y="218440"/>
                  </a:lnTo>
                  <a:lnTo>
                    <a:pt x="865441" y="219506"/>
                  </a:lnTo>
                  <a:lnTo>
                    <a:pt x="864501" y="220980"/>
                  </a:lnTo>
                  <a:lnTo>
                    <a:pt x="866762" y="221894"/>
                  </a:lnTo>
                  <a:lnTo>
                    <a:pt x="866457" y="220980"/>
                  </a:lnTo>
                  <a:lnTo>
                    <a:pt x="865911" y="220980"/>
                  </a:lnTo>
                  <a:lnTo>
                    <a:pt x="866355" y="220230"/>
                  </a:lnTo>
                  <a:lnTo>
                    <a:pt x="866902" y="220700"/>
                  </a:lnTo>
                  <a:lnTo>
                    <a:pt x="868426" y="219710"/>
                  </a:lnTo>
                  <a:close/>
                </a:path>
                <a:path w="882650" h="242569">
                  <a:moveTo>
                    <a:pt x="872299" y="214630"/>
                  </a:moveTo>
                  <a:lnTo>
                    <a:pt x="864908" y="214630"/>
                  </a:lnTo>
                  <a:lnTo>
                    <a:pt x="861136" y="214630"/>
                  </a:lnTo>
                  <a:lnTo>
                    <a:pt x="863053" y="215900"/>
                  </a:lnTo>
                  <a:lnTo>
                    <a:pt x="865581" y="217170"/>
                  </a:lnTo>
                  <a:lnTo>
                    <a:pt x="867524" y="218440"/>
                  </a:lnTo>
                  <a:lnTo>
                    <a:pt x="867892" y="217398"/>
                  </a:lnTo>
                  <a:lnTo>
                    <a:pt x="867994" y="217170"/>
                  </a:lnTo>
                  <a:lnTo>
                    <a:pt x="869378" y="218440"/>
                  </a:lnTo>
                  <a:lnTo>
                    <a:pt x="870356" y="217170"/>
                  </a:lnTo>
                  <a:lnTo>
                    <a:pt x="872299" y="214630"/>
                  </a:lnTo>
                  <a:close/>
                </a:path>
                <a:path w="882650" h="242569">
                  <a:moveTo>
                    <a:pt x="872985" y="219710"/>
                  </a:moveTo>
                  <a:lnTo>
                    <a:pt x="872769" y="219710"/>
                  </a:lnTo>
                  <a:lnTo>
                    <a:pt x="872832" y="219875"/>
                  </a:lnTo>
                  <a:lnTo>
                    <a:pt x="872985" y="219710"/>
                  </a:lnTo>
                  <a:close/>
                </a:path>
                <a:path w="882650" h="242569">
                  <a:moveTo>
                    <a:pt x="875715" y="219710"/>
                  </a:moveTo>
                  <a:lnTo>
                    <a:pt x="874039" y="218440"/>
                  </a:lnTo>
                  <a:lnTo>
                    <a:pt x="872985" y="219710"/>
                  </a:lnTo>
                  <a:lnTo>
                    <a:pt x="875715" y="219710"/>
                  </a:lnTo>
                  <a:close/>
                </a:path>
                <a:path w="882650" h="242569">
                  <a:moveTo>
                    <a:pt x="882434" y="222250"/>
                  </a:moveTo>
                  <a:lnTo>
                    <a:pt x="877404" y="219710"/>
                  </a:lnTo>
                  <a:lnTo>
                    <a:pt x="873899" y="222250"/>
                  </a:lnTo>
                  <a:lnTo>
                    <a:pt x="872832" y="219875"/>
                  </a:lnTo>
                  <a:lnTo>
                    <a:pt x="871791" y="220980"/>
                  </a:lnTo>
                  <a:lnTo>
                    <a:pt x="871677" y="220446"/>
                  </a:lnTo>
                  <a:lnTo>
                    <a:pt x="871626" y="220230"/>
                  </a:lnTo>
                  <a:lnTo>
                    <a:pt x="871512" y="219710"/>
                  </a:lnTo>
                  <a:lnTo>
                    <a:pt x="871308" y="219710"/>
                  </a:lnTo>
                  <a:lnTo>
                    <a:pt x="871308" y="220980"/>
                  </a:lnTo>
                  <a:lnTo>
                    <a:pt x="870826" y="220980"/>
                  </a:lnTo>
                  <a:lnTo>
                    <a:pt x="870762" y="220446"/>
                  </a:lnTo>
                  <a:lnTo>
                    <a:pt x="870673" y="219710"/>
                  </a:lnTo>
                  <a:lnTo>
                    <a:pt x="871308" y="220980"/>
                  </a:lnTo>
                  <a:lnTo>
                    <a:pt x="871308" y="219710"/>
                  </a:lnTo>
                  <a:lnTo>
                    <a:pt x="871016" y="219710"/>
                  </a:lnTo>
                  <a:lnTo>
                    <a:pt x="870331" y="218440"/>
                  </a:lnTo>
                  <a:lnTo>
                    <a:pt x="868032" y="220980"/>
                  </a:lnTo>
                  <a:lnTo>
                    <a:pt x="867219" y="220980"/>
                  </a:lnTo>
                  <a:lnTo>
                    <a:pt x="867676" y="221386"/>
                  </a:lnTo>
                  <a:lnTo>
                    <a:pt x="867206" y="221894"/>
                  </a:lnTo>
                  <a:lnTo>
                    <a:pt x="867092" y="222021"/>
                  </a:lnTo>
                  <a:lnTo>
                    <a:pt x="867664" y="222250"/>
                  </a:lnTo>
                  <a:lnTo>
                    <a:pt x="867117" y="222516"/>
                  </a:lnTo>
                  <a:lnTo>
                    <a:pt x="867003" y="222377"/>
                  </a:lnTo>
                  <a:lnTo>
                    <a:pt x="866736" y="222478"/>
                  </a:lnTo>
                  <a:lnTo>
                    <a:pt x="866952" y="222592"/>
                  </a:lnTo>
                  <a:lnTo>
                    <a:pt x="864997" y="223532"/>
                  </a:lnTo>
                  <a:lnTo>
                    <a:pt x="864146" y="222250"/>
                  </a:lnTo>
                  <a:lnTo>
                    <a:pt x="863307" y="220980"/>
                  </a:lnTo>
                  <a:lnTo>
                    <a:pt x="863739" y="219875"/>
                  </a:lnTo>
                  <a:lnTo>
                    <a:pt x="863803" y="219710"/>
                  </a:lnTo>
                  <a:lnTo>
                    <a:pt x="861834" y="220980"/>
                  </a:lnTo>
                  <a:lnTo>
                    <a:pt x="861555" y="220980"/>
                  </a:lnTo>
                  <a:lnTo>
                    <a:pt x="861656" y="220700"/>
                  </a:lnTo>
                  <a:lnTo>
                    <a:pt x="861733" y="220446"/>
                  </a:lnTo>
                  <a:lnTo>
                    <a:pt x="861009" y="220980"/>
                  </a:lnTo>
                  <a:lnTo>
                    <a:pt x="858113" y="219710"/>
                  </a:lnTo>
                  <a:lnTo>
                    <a:pt x="857338" y="221894"/>
                  </a:lnTo>
                  <a:lnTo>
                    <a:pt x="857300" y="222021"/>
                  </a:lnTo>
                  <a:lnTo>
                    <a:pt x="857211" y="222250"/>
                  </a:lnTo>
                  <a:lnTo>
                    <a:pt x="855573" y="219875"/>
                  </a:lnTo>
                  <a:lnTo>
                    <a:pt x="855472" y="219710"/>
                  </a:lnTo>
                  <a:lnTo>
                    <a:pt x="851293" y="222250"/>
                  </a:lnTo>
                  <a:lnTo>
                    <a:pt x="851420" y="219710"/>
                  </a:lnTo>
                  <a:lnTo>
                    <a:pt x="851471" y="218440"/>
                  </a:lnTo>
                  <a:lnTo>
                    <a:pt x="851065" y="219367"/>
                  </a:lnTo>
                  <a:lnTo>
                    <a:pt x="851014" y="219506"/>
                  </a:lnTo>
                  <a:lnTo>
                    <a:pt x="850925" y="219710"/>
                  </a:lnTo>
                  <a:lnTo>
                    <a:pt x="848385" y="222250"/>
                  </a:lnTo>
                  <a:lnTo>
                    <a:pt x="846772" y="222250"/>
                  </a:lnTo>
                  <a:lnTo>
                    <a:pt x="849718" y="217170"/>
                  </a:lnTo>
                  <a:lnTo>
                    <a:pt x="840752" y="222250"/>
                  </a:lnTo>
                  <a:lnTo>
                    <a:pt x="840867" y="221475"/>
                  </a:lnTo>
                  <a:lnTo>
                    <a:pt x="840943" y="220980"/>
                  </a:lnTo>
                  <a:lnTo>
                    <a:pt x="841489" y="217398"/>
                  </a:lnTo>
                  <a:lnTo>
                    <a:pt x="840803" y="218440"/>
                  </a:lnTo>
                  <a:lnTo>
                    <a:pt x="839355" y="220980"/>
                  </a:lnTo>
                  <a:lnTo>
                    <a:pt x="833666" y="218440"/>
                  </a:lnTo>
                  <a:lnTo>
                    <a:pt x="829805" y="220980"/>
                  </a:lnTo>
                  <a:lnTo>
                    <a:pt x="830364" y="219875"/>
                  </a:lnTo>
                  <a:lnTo>
                    <a:pt x="830453" y="219710"/>
                  </a:lnTo>
                  <a:lnTo>
                    <a:pt x="828624" y="219710"/>
                  </a:lnTo>
                  <a:lnTo>
                    <a:pt x="827989" y="218440"/>
                  </a:lnTo>
                  <a:lnTo>
                    <a:pt x="826592" y="218440"/>
                  </a:lnTo>
                  <a:lnTo>
                    <a:pt x="826541" y="219011"/>
                  </a:lnTo>
                  <a:lnTo>
                    <a:pt x="826439" y="219875"/>
                  </a:lnTo>
                  <a:lnTo>
                    <a:pt x="826325" y="220980"/>
                  </a:lnTo>
                  <a:lnTo>
                    <a:pt x="822947" y="222250"/>
                  </a:lnTo>
                  <a:lnTo>
                    <a:pt x="821118" y="223532"/>
                  </a:lnTo>
                  <a:lnTo>
                    <a:pt x="818464" y="220980"/>
                  </a:lnTo>
                  <a:lnTo>
                    <a:pt x="822731" y="219710"/>
                  </a:lnTo>
                  <a:lnTo>
                    <a:pt x="821982" y="217398"/>
                  </a:lnTo>
                  <a:lnTo>
                    <a:pt x="822032" y="219710"/>
                  </a:lnTo>
                  <a:lnTo>
                    <a:pt x="817283" y="219710"/>
                  </a:lnTo>
                  <a:lnTo>
                    <a:pt x="817905" y="221475"/>
                  </a:lnTo>
                  <a:lnTo>
                    <a:pt x="817994" y="221957"/>
                  </a:lnTo>
                  <a:lnTo>
                    <a:pt x="817168" y="220980"/>
                  </a:lnTo>
                  <a:lnTo>
                    <a:pt x="816279" y="219875"/>
                  </a:lnTo>
                  <a:lnTo>
                    <a:pt x="816305" y="220446"/>
                  </a:lnTo>
                  <a:lnTo>
                    <a:pt x="816356" y="220700"/>
                  </a:lnTo>
                  <a:lnTo>
                    <a:pt x="816216" y="220446"/>
                  </a:lnTo>
                  <a:lnTo>
                    <a:pt x="815378" y="218440"/>
                  </a:lnTo>
                  <a:lnTo>
                    <a:pt x="815263" y="219710"/>
                  </a:lnTo>
                  <a:lnTo>
                    <a:pt x="815149" y="220980"/>
                  </a:lnTo>
                  <a:lnTo>
                    <a:pt x="815035" y="222021"/>
                  </a:lnTo>
                  <a:lnTo>
                    <a:pt x="814882" y="221894"/>
                  </a:lnTo>
                  <a:lnTo>
                    <a:pt x="814514" y="220980"/>
                  </a:lnTo>
                  <a:lnTo>
                    <a:pt x="813485" y="218440"/>
                  </a:lnTo>
                  <a:lnTo>
                    <a:pt x="811796" y="220980"/>
                  </a:lnTo>
                  <a:lnTo>
                    <a:pt x="808863" y="219710"/>
                  </a:lnTo>
                  <a:lnTo>
                    <a:pt x="809955" y="218440"/>
                  </a:lnTo>
                  <a:lnTo>
                    <a:pt x="811047" y="217170"/>
                  </a:lnTo>
                  <a:lnTo>
                    <a:pt x="807808" y="218440"/>
                  </a:lnTo>
                  <a:lnTo>
                    <a:pt x="806551" y="217398"/>
                  </a:lnTo>
                  <a:lnTo>
                    <a:pt x="807440" y="219367"/>
                  </a:lnTo>
                  <a:lnTo>
                    <a:pt x="807516" y="219875"/>
                  </a:lnTo>
                  <a:lnTo>
                    <a:pt x="806907" y="220980"/>
                  </a:lnTo>
                  <a:lnTo>
                    <a:pt x="802970" y="222250"/>
                  </a:lnTo>
                  <a:lnTo>
                    <a:pt x="803681" y="220980"/>
                  </a:lnTo>
                  <a:lnTo>
                    <a:pt x="805091" y="218440"/>
                  </a:lnTo>
                  <a:lnTo>
                    <a:pt x="803744" y="217170"/>
                  </a:lnTo>
                  <a:lnTo>
                    <a:pt x="801293" y="218440"/>
                  </a:lnTo>
                  <a:lnTo>
                    <a:pt x="799414" y="220980"/>
                  </a:lnTo>
                  <a:lnTo>
                    <a:pt x="797585" y="220980"/>
                  </a:lnTo>
                  <a:lnTo>
                    <a:pt x="797471" y="219875"/>
                  </a:lnTo>
                  <a:lnTo>
                    <a:pt x="796988" y="220230"/>
                  </a:lnTo>
                  <a:lnTo>
                    <a:pt x="794918" y="222250"/>
                  </a:lnTo>
                  <a:lnTo>
                    <a:pt x="789813" y="219710"/>
                  </a:lnTo>
                  <a:lnTo>
                    <a:pt x="786790" y="222250"/>
                  </a:lnTo>
                  <a:lnTo>
                    <a:pt x="786396" y="222250"/>
                  </a:lnTo>
                  <a:lnTo>
                    <a:pt x="786752" y="223189"/>
                  </a:lnTo>
                  <a:lnTo>
                    <a:pt x="786853" y="226060"/>
                  </a:lnTo>
                  <a:lnTo>
                    <a:pt x="785380" y="226060"/>
                  </a:lnTo>
                  <a:lnTo>
                    <a:pt x="784110" y="228600"/>
                  </a:lnTo>
                  <a:lnTo>
                    <a:pt x="783564" y="226060"/>
                  </a:lnTo>
                  <a:lnTo>
                    <a:pt x="784466" y="226060"/>
                  </a:lnTo>
                  <a:lnTo>
                    <a:pt x="784517" y="225158"/>
                  </a:lnTo>
                  <a:lnTo>
                    <a:pt x="783424" y="226060"/>
                  </a:lnTo>
                  <a:lnTo>
                    <a:pt x="782497" y="223532"/>
                  </a:lnTo>
                  <a:lnTo>
                    <a:pt x="779005" y="226060"/>
                  </a:lnTo>
                  <a:lnTo>
                    <a:pt x="776693" y="224790"/>
                  </a:lnTo>
                  <a:lnTo>
                    <a:pt x="776211" y="222250"/>
                  </a:lnTo>
                  <a:lnTo>
                    <a:pt x="782116" y="223532"/>
                  </a:lnTo>
                  <a:lnTo>
                    <a:pt x="780554" y="222250"/>
                  </a:lnTo>
                  <a:lnTo>
                    <a:pt x="779018" y="220980"/>
                  </a:lnTo>
                  <a:lnTo>
                    <a:pt x="782586" y="222250"/>
                  </a:lnTo>
                  <a:lnTo>
                    <a:pt x="781672" y="220980"/>
                  </a:lnTo>
                  <a:lnTo>
                    <a:pt x="780872" y="219875"/>
                  </a:lnTo>
                  <a:lnTo>
                    <a:pt x="780757" y="219710"/>
                  </a:lnTo>
                  <a:lnTo>
                    <a:pt x="779856" y="218440"/>
                  </a:lnTo>
                  <a:lnTo>
                    <a:pt x="784758" y="222250"/>
                  </a:lnTo>
                  <a:lnTo>
                    <a:pt x="782256" y="218440"/>
                  </a:lnTo>
                  <a:lnTo>
                    <a:pt x="777544" y="217170"/>
                  </a:lnTo>
                  <a:lnTo>
                    <a:pt x="777138" y="219011"/>
                  </a:lnTo>
                  <a:lnTo>
                    <a:pt x="777062" y="219367"/>
                  </a:lnTo>
                  <a:lnTo>
                    <a:pt x="776986" y="219710"/>
                  </a:lnTo>
                  <a:lnTo>
                    <a:pt x="775843" y="219405"/>
                  </a:lnTo>
                  <a:lnTo>
                    <a:pt x="775843" y="234950"/>
                  </a:lnTo>
                  <a:lnTo>
                    <a:pt x="771918" y="235902"/>
                  </a:lnTo>
                  <a:lnTo>
                    <a:pt x="772477" y="233680"/>
                  </a:lnTo>
                  <a:lnTo>
                    <a:pt x="775843" y="234950"/>
                  </a:lnTo>
                  <a:lnTo>
                    <a:pt x="775843" y="219405"/>
                  </a:lnTo>
                  <a:lnTo>
                    <a:pt x="772287" y="218440"/>
                  </a:lnTo>
                  <a:lnTo>
                    <a:pt x="771232" y="219710"/>
                  </a:lnTo>
                  <a:lnTo>
                    <a:pt x="772642" y="220980"/>
                  </a:lnTo>
                  <a:lnTo>
                    <a:pt x="771588" y="222250"/>
                  </a:lnTo>
                  <a:lnTo>
                    <a:pt x="764921" y="224790"/>
                  </a:lnTo>
                  <a:lnTo>
                    <a:pt x="766330" y="214630"/>
                  </a:lnTo>
                  <a:lnTo>
                    <a:pt x="761428" y="218440"/>
                  </a:lnTo>
                  <a:lnTo>
                    <a:pt x="760171" y="220980"/>
                  </a:lnTo>
                  <a:lnTo>
                    <a:pt x="759675" y="224790"/>
                  </a:lnTo>
                  <a:lnTo>
                    <a:pt x="756170" y="222250"/>
                  </a:lnTo>
                  <a:lnTo>
                    <a:pt x="757301" y="219875"/>
                  </a:lnTo>
                  <a:lnTo>
                    <a:pt x="757364" y="219710"/>
                  </a:lnTo>
                  <a:lnTo>
                    <a:pt x="752817" y="219710"/>
                  </a:lnTo>
                  <a:lnTo>
                    <a:pt x="754748" y="223532"/>
                  </a:lnTo>
                  <a:lnTo>
                    <a:pt x="749998" y="222250"/>
                  </a:lnTo>
                  <a:lnTo>
                    <a:pt x="748322" y="222250"/>
                  </a:lnTo>
                  <a:lnTo>
                    <a:pt x="748258" y="221894"/>
                  </a:lnTo>
                  <a:lnTo>
                    <a:pt x="748169" y="221475"/>
                  </a:lnTo>
                  <a:lnTo>
                    <a:pt x="748080" y="220980"/>
                  </a:lnTo>
                  <a:lnTo>
                    <a:pt x="747979" y="220446"/>
                  </a:lnTo>
                  <a:lnTo>
                    <a:pt x="747864" y="219875"/>
                  </a:lnTo>
                  <a:lnTo>
                    <a:pt x="747826" y="219710"/>
                  </a:lnTo>
                  <a:lnTo>
                    <a:pt x="742988" y="219710"/>
                  </a:lnTo>
                  <a:lnTo>
                    <a:pt x="737641" y="222250"/>
                  </a:lnTo>
                  <a:lnTo>
                    <a:pt x="732561" y="222250"/>
                  </a:lnTo>
                  <a:lnTo>
                    <a:pt x="733488" y="220980"/>
                  </a:lnTo>
                  <a:lnTo>
                    <a:pt x="732231" y="219710"/>
                  </a:lnTo>
                  <a:lnTo>
                    <a:pt x="728827" y="220357"/>
                  </a:lnTo>
                  <a:lnTo>
                    <a:pt x="728827" y="224790"/>
                  </a:lnTo>
                  <a:lnTo>
                    <a:pt x="728281" y="224790"/>
                  </a:lnTo>
                  <a:lnTo>
                    <a:pt x="726770" y="223532"/>
                  </a:lnTo>
                  <a:lnTo>
                    <a:pt x="728611" y="223532"/>
                  </a:lnTo>
                  <a:lnTo>
                    <a:pt x="728827" y="224790"/>
                  </a:lnTo>
                  <a:lnTo>
                    <a:pt x="728827" y="220357"/>
                  </a:lnTo>
                  <a:lnTo>
                    <a:pt x="725449" y="220980"/>
                  </a:lnTo>
                  <a:lnTo>
                    <a:pt x="717765" y="219710"/>
                  </a:lnTo>
                  <a:lnTo>
                    <a:pt x="711238" y="217170"/>
                  </a:lnTo>
                  <a:lnTo>
                    <a:pt x="708736" y="219710"/>
                  </a:lnTo>
                  <a:lnTo>
                    <a:pt x="708152" y="219710"/>
                  </a:lnTo>
                  <a:lnTo>
                    <a:pt x="706945" y="220980"/>
                  </a:lnTo>
                  <a:lnTo>
                    <a:pt x="705485" y="220980"/>
                  </a:lnTo>
                  <a:lnTo>
                    <a:pt x="705078" y="219875"/>
                  </a:lnTo>
                  <a:lnTo>
                    <a:pt x="705027" y="219710"/>
                  </a:lnTo>
                  <a:lnTo>
                    <a:pt x="705929" y="218440"/>
                  </a:lnTo>
                  <a:lnTo>
                    <a:pt x="701446" y="220980"/>
                  </a:lnTo>
                  <a:lnTo>
                    <a:pt x="693153" y="223532"/>
                  </a:lnTo>
                  <a:lnTo>
                    <a:pt x="688403" y="220980"/>
                  </a:lnTo>
                  <a:lnTo>
                    <a:pt x="689216" y="219875"/>
                  </a:lnTo>
                  <a:lnTo>
                    <a:pt x="689330" y="219710"/>
                  </a:lnTo>
                  <a:lnTo>
                    <a:pt x="685647" y="219710"/>
                  </a:lnTo>
                  <a:lnTo>
                    <a:pt x="685520" y="220980"/>
                  </a:lnTo>
                  <a:lnTo>
                    <a:pt x="685406" y="222250"/>
                  </a:lnTo>
                  <a:lnTo>
                    <a:pt x="685292" y="223532"/>
                  </a:lnTo>
                  <a:lnTo>
                    <a:pt x="685165" y="224790"/>
                  </a:lnTo>
                  <a:lnTo>
                    <a:pt x="681761" y="223532"/>
                  </a:lnTo>
                  <a:lnTo>
                    <a:pt x="681926" y="223189"/>
                  </a:lnTo>
                  <a:lnTo>
                    <a:pt x="682409" y="222250"/>
                  </a:lnTo>
                  <a:lnTo>
                    <a:pt x="664959" y="222250"/>
                  </a:lnTo>
                  <a:lnTo>
                    <a:pt x="664210" y="220980"/>
                  </a:lnTo>
                  <a:lnTo>
                    <a:pt x="663638" y="220980"/>
                  </a:lnTo>
                  <a:lnTo>
                    <a:pt x="663600" y="219875"/>
                  </a:lnTo>
                  <a:lnTo>
                    <a:pt x="663397" y="220230"/>
                  </a:lnTo>
                  <a:lnTo>
                    <a:pt x="662800" y="221894"/>
                  </a:lnTo>
                  <a:lnTo>
                    <a:pt x="662749" y="222021"/>
                  </a:lnTo>
                  <a:lnTo>
                    <a:pt x="662673" y="222250"/>
                  </a:lnTo>
                  <a:lnTo>
                    <a:pt x="661416" y="220980"/>
                  </a:lnTo>
                  <a:lnTo>
                    <a:pt x="661289" y="219875"/>
                  </a:lnTo>
                  <a:lnTo>
                    <a:pt x="661276" y="219710"/>
                  </a:lnTo>
                  <a:lnTo>
                    <a:pt x="659104" y="220980"/>
                  </a:lnTo>
                  <a:lnTo>
                    <a:pt x="660476" y="218440"/>
                  </a:lnTo>
                  <a:lnTo>
                    <a:pt x="661898" y="217170"/>
                  </a:lnTo>
                  <a:lnTo>
                    <a:pt x="661962" y="213360"/>
                  </a:lnTo>
                  <a:lnTo>
                    <a:pt x="661695" y="212090"/>
                  </a:lnTo>
                  <a:lnTo>
                    <a:pt x="658202" y="212090"/>
                  </a:lnTo>
                  <a:lnTo>
                    <a:pt x="657072" y="209550"/>
                  </a:lnTo>
                  <a:lnTo>
                    <a:pt x="659587" y="209550"/>
                  </a:lnTo>
                  <a:lnTo>
                    <a:pt x="656107" y="207010"/>
                  </a:lnTo>
                  <a:lnTo>
                    <a:pt x="658672" y="204470"/>
                  </a:lnTo>
                  <a:lnTo>
                    <a:pt x="657529" y="203200"/>
                  </a:lnTo>
                  <a:lnTo>
                    <a:pt x="656793" y="204470"/>
                  </a:lnTo>
                  <a:lnTo>
                    <a:pt x="656031" y="204470"/>
                  </a:lnTo>
                  <a:lnTo>
                    <a:pt x="653986" y="201930"/>
                  </a:lnTo>
                  <a:lnTo>
                    <a:pt x="655574" y="196850"/>
                  </a:lnTo>
                  <a:lnTo>
                    <a:pt x="656844" y="196850"/>
                  </a:lnTo>
                  <a:lnTo>
                    <a:pt x="655129" y="194310"/>
                  </a:lnTo>
                  <a:lnTo>
                    <a:pt x="652564" y="190500"/>
                  </a:lnTo>
                  <a:lnTo>
                    <a:pt x="653402" y="190500"/>
                  </a:lnTo>
                  <a:lnTo>
                    <a:pt x="651713" y="189357"/>
                  </a:lnTo>
                  <a:lnTo>
                    <a:pt x="652119" y="189357"/>
                  </a:lnTo>
                  <a:lnTo>
                    <a:pt x="657720" y="190500"/>
                  </a:lnTo>
                  <a:lnTo>
                    <a:pt x="656170" y="189357"/>
                  </a:lnTo>
                  <a:lnTo>
                    <a:pt x="654354" y="187998"/>
                  </a:lnTo>
                  <a:lnTo>
                    <a:pt x="652170" y="187998"/>
                  </a:lnTo>
                  <a:lnTo>
                    <a:pt x="653186" y="185420"/>
                  </a:lnTo>
                  <a:lnTo>
                    <a:pt x="652500" y="183184"/>
                  </a:lnTo>
                  <a:lnTo>
                    <a:pt x="652399" y="182880"/>
                  </a:lnTo>
                  <a:lnTo>
                    <a:pt x="652132" y="181991"/>
                  </a:lnTo>
                  <a:lnTo>
                    <a:pt x="652005" y="181610"/>
                  </a:lnTo>
                  <a:lnTo>
                    <a:pt x="650481" y="179070"/>
                  </a:lnTo>
                  <a:lnTo>
                    <a:pt x="652399" y="179070"/>
                  </a:lnTo>
                  <a:lnTo>
                    <a:pt x="651243" y="173990"/>
                  </a:lnTo>
                  <a:lnTo>
                    <a:pt x="648195" y="168910"/>
                  </a:lnTo>
                  <a:lnTo>
                    <a:pt x="647141" y="165100"/>
                  </a:lnTo>
                  <a:lnTo>
                    <a:pt x="646442" y="162560"/>
                  </a:lnTo>
                  <a:lnTo>
                    <a:pt x="646379" y="163347"/>
                  </a:lnTo>
                  <a:lnTo>
                    <a:pt x="646264" y="165100"/>
                  </a:lnTo>
                  <a:lnTo>
                    <a:pt x="643089" y="165100"/>
                  </a:lnTo>
                  <a:lnTo>
                    <a:pt x="642277" y="163830"/>
                  </a:lnTo>
                  <a:lnTo>
                    <a:pt x="643229" y="163347"/>
                  </a:lnTo>
                  <a:lnTo>
                    <a:pt x="641565" y="162560"/>
                  </a:lnTo>
                  <a:lnTo>
                    <a:pt x="641197" y="160020"/>
                  </a:lnTo>
                  <a:lnTo>
                    <a:pt x="644156" y="160020"/>
                  </a:lnTo>
                  <a:lnTo>
                    <a:pt x="645401" y="161290"/>
                  </a:lnTo>
                  <a:lnTo>
                    <a:pt x="644525" y="160020"/>
                  </a:lnTo>
                  <a:lnTo>
                    <a:pt x="643661" y="158750"/>
                  </a:lnTo>
                  <a:lnTo>
                    <a:pt x="644105" y="158750"/>
                  </a:lnTo>
                  <a:lnTo>
                    <a:pt x="647255" y="153847"/>
                  </a:lnTo>
                  <a:lnTo>
                    <a:pt x="647839" y="153847"/>
                  </a:lnTo>
                  <a:lnTo>
                    <a:pt x="644004" y="152400"/>
                  </a:lnTo>
                  <a:lnTo>
                    <a:pt x="644753" y="152400"/>
                  </a:lnTo>
                  <a:lnTo>
                    <a:pt x="642975" y="146050"/>
                  </a:lnTo>
                  <a:lnTo>
                    <a:pt x="641248" y="144780"/>
                  </a:lnTo>
                  <a:lnTo>
                    <a:pt x="639660" y="139700"/>
                  </a:lnTo>
                  <a:lnTo>
                    <a:pt x="637324" y="139700"/>
                  </a:lnTo>
                  <a:lnTo>
                    <a:pt x="637273" y="138430"/>
                  </a:lnTo>
                  <a:lnTo>
                    <a:pt x="634974" y="137160"/>
                  </a:lnTo>
                  <a:lnTo>
                    <a:pt x="634860" y="135890"/>
                  </a:lnTo>
                  <a:lnTo>
                    <a:pt x="634746" y="134620"/>
                  </a:lnTo>
                  <a:lnTo>
                    <a:pt x="634631" y="133350"/>
                  </a:lnTo>
                  <a:lnTo>
                    <a:pt x="635254" y="129540"/>
                  </a:lnTo>
                  <a:lnTo>
                    <a:pt x="633768" y="124460"/>
                  </a:lnTo>
                  <a:lnTo>
                    <a:pt x="632739" y="123190"/>
                  </a:lnTo>
                  <a:lnTo>
                    <a:pt x="631710" y="121920"/>
                  </a:lnTo>
                  <a:lnTo>
                    <a:pt x="631659" y="122707"/>
                  </a:lnTo>
                  <a:lnTo>
                    <a:pt x="631621" y="122580"/>
                  </a:lnTo>
                  <a:lnTo>
                    <a:pt x="631621" y="123190"/>
                  </a:lnTo>
                  <a:lnTo>
                    <a:pt x="631558" y="124460"/>
                  </a:lnTo>
                  <a:lnTo>
                    <a:pt x="629780" y="123190"/>
                  </a:lnTo>
                  <a:lnTo>
                    <a:pt x="631621" y="123190"/>
                  </a:lnTo>
                  <a:lnTo>
                    <a:pt x="631621" y="122580"/>
                  </a:lnTo>
                  <a:lnTo>
                    <a:pt x="630326" y="118110"/>
                  </a:lnTo>
                  <a:lnTo>
                    <a:pt x="632498" y="120650"/>
                  </a:lnTo>
                  <a:lnTo>
                    <a:pt x="630605" y="115570"/>
                  </a:lnTo>
                  <a:lnTo>
                    <a:pt x="630097" y="114300"/>
                  </a:lnTo>
                  <a:lnTo>
                    <a:pt x="627900" y="110490"/>
                  </a:lnTo>
                  <a:lnTo>
                    <a:pt x="626440" y="107950"/>
                  </a:lnTo>
                  <a:lnTo>
                    <a:pt x="625792" y="109220"/>
                  </a:lnTo>
                  <a:lnTo>
                    <a:pt x="625652" y="110490"/>
                  </a:lnTo>
                  <a:lnTo>
                    <a:pt x="624814" y="109220"/>
                  </a:lnTo>
                  <a:lnTo>
                    <a:pt x="624116" y="109220"/>
                  </a:lnTo>
                  <a:lnTo>
                    <a:pt x="624890" y="106680"/>
                  </a:lnTo>
                  <a:lnTo>
                    <a:pt x="626249" y="106680"/>
                  </a:lnTo>
                  <a:lnTo>
                    <a:pt x="624065" y="101600"/>
                  </a:lnTo>
                  <a:lnTo>
                    <a:pt x="624027" y="97790"/>
                  </a:lnTo>
                  <a:lnTo>
                    <a:pt x="623925" y="92710"/>
                  </a:lnTo>
                  <a:lnTo>
                    <a:pt x="623798" y="88900"/>
                  </a:lnTo>
                  <a:lnTo>
                    <a:pt x="622477" y="86360"/>
                  </a:lnTo>
                  <a:lnTo>
                    <a:pt x="621169" y="83820"/>
                  </a:lnTo>
                  <a:lnTo>
                    <a:pt x="621487" y="83820"/>
                  </a:lnTo>
                  <a:lnTo>
                    <a:pt x="617372" y="78740"/>
                  </a:lnTo>
                  <a:lnTo>
                    <a:pt x="616902" y="76200"/>
                  </a:lnTo>
                  <a:lnTo>
                    <a:pt x="619467" y="80010"/>
                  </a:lnTo>
                  <a:lnTo>
                    <a:pt x="620141" y="77470"/>
                  </a:lnTo>
                  <a:lnTo>
                    <a:pt x="617410" y="74930"/>
                  </a:lnTo>
                  <a:lnTo>
                    <a:pt x="614680" y="72390"/>
                  </a:lnTo>
                  <a:lnTo>
                    <a:pt x="617562" y="67310"/>
                  </a:lnTo>
                  <a:lnTo>
                    <a:pt x="614921" y="64770"/>
                  </a:lnTo>
                  <a:lnTo>
                    <a:pt x="613613" y="63500"/>
                  </a:lnTo>
                  <a:lnTo>
                    <a:pt x="614540" y="59982"/>
                  </a:lnTo>
                  <a:lnTo>
                    <a:pt x="614629" y="59690"/>
                  </a:lnTo>
                  <a:lnTo>
                    <a:pt x="614946" y="58458"/>
                  </a:lnTo>
                  <a:lnTo>
                    <a:pt x="614629" y="57150"/>
                  </a:lnTo>
                  <a:lnTo>
                    <a:pt x="613308" y="52070"/>
                  </a:lnTo>
                  <a:lnTo>
                    <a:pt x="611149" y="46990"/>
                  </a:lnTo>
                  <a:lnTo>
                    <a:pt x="611035" y="43180"/>
                  </a:lnTo>
                  <a:lnTo>
                    <a:pt x="610997" y="41910"/>
                  </a:lnTo>
                  <a:lnTo>
                    <a:pt x="609638" y="43180"/>
                  </a:lnTo>
                  <a:lnTo>
                    <a:pt x="607771" y="41910"/>
                  </a:lnTo>
                  <a:lnTo>
                    <a:pt x="608672" y="41389"/>
                  </a:lnTo>
                  <a:lnTo>
                    <a:pt x="608063" y="40640"/>
                  </a:lnTo>
                  <a:lnTo>
                    <a:pt x="605497" y="35560"/>
                  </a:lnTo>
                  <a:lnTo>
                    <a:pt x="603326" y="26885"/>
                  </a:lnTo>
                  <a:lnTo>
                    <a:pt x="603275" y="26670"/>
                  </a:lnTo>
                  <a:lnTo>
                    <a:pt x="606996" y="26670"/>
                  </a:lnTo>
                  <a:lnTo>
                    <a:pt x="606920" y="26504"/>
                  </a:lnTo>
                  <a:lnTo>
                    <a:pt x="607047" y="26670"/>
                  </a:lnTo>
                  <a:lnTo>
                    <a:pt x="606907" y="26200"/>
                  </a:lnTo>
                  <a:lnTo>
                    <a:pt x="606767" y="25400"/>
                  </a:lnTo>
                  <a:lnTo>
                    <a:pt x="607187" y="25400"/>
                  </a:lnTo>
                  <a:lnTo>
                    <a:pt x="607618" y="24295"/>
                  </a:lnTo>
                  <a:lnTo>
                    <a:pt x="620052" y="24295"/>
                  </a:lnTo>
                  <a:lnTo>
                    <a:pt x="624268" y="25400"/>
                  </a:lnTo>
                  <a:lnTo>
                    <a:pt x="626313" y="24295"/>
                  </a:lnTo>
                  <a:lnTo>
                    <a:pt x="628954" y="22860"/>
                  </a:lnTo>
                  <a:lnTo>
                    <a:pt x="628396" y="24295"/>
                  </a:lnTo>
                  <a:lnTo>
                    <a:pt x="628370" y="25400"/>
                  </a:lnTo>
                  <a:lnTo>
                    <a:pt x="627456" y="25400"/>
                  </a:lnTo>
                  <a:lnTo>
                    <a:pt x="629437" y="26670"/>
                  </a:lnTo>
                  <a:lnTo>
                    <a:pt x="634784" y="25400"/>
                  </a:lnTo>
                  <a:lnTo>
                    <a:pt x="634809" y="22860"/>
                  </a:lnTo>
                  <a:lnTo>
                    <a:pt x="636270" y="22860"/>
                  </a:lnTo>
                  <a:lnTo>
                    <a:pt x="635152" y="25400"/>
                  </a:lnTo>
                  <a:lnTo>
                    <a:pt x="636054" y="25400"/>
                  </a:lnTo>
                  <a:lnTo>
                    <a:pt x="638022" y="26670"/>
                  </a:lnTo>
                  <a:lnTo>
                    <a:pt x="641019" y="22860"/>
                  </a:lnTo>
                  <a:lnTo>
                    <a:pt x="642264" y="25400"/>
                  </a:lnTo>
                  <a:lnTo>
                    <a:pt x="642442" y="25400"/>
                  </a:lnTo>
                  <a:lnTo>
                    <a:pt x="647179" y="26670"/>
                  </a:lnTo>
                  <a:lnTo>
                    <a:pt x="646023" y="24295"/>
                  </a:lnTo>
                  <a:lnTo>
                    <a:pt x="646391" y="24295"/>
                  </a:lnTo>
                  <a:lnTo>
                    <a:pt x="649465" y="25400"/>
                  </a:lnTo>
                  <a:lnTo>
                    <a:pt x="650862" y="24295"/>
                  </a:lnTo>
                  <a:lnTo>
                    <a:pt x="652665" y="22860"/>
                  </a:lnTo>
                  <a:lnTo>
                    <a:pt x="655116" y="23977"/>
                  </a:lnTo>
                  <a:lnTo>
                    <a:pt x="655066" y="24130"/>
                  </a:lnTo>
                  <a:lnTo>
                    <a:pt x="655370" y="24269"/>
                  </a:lnTo>
                  <a:lnTo>
                    <a:pt x="657415" y="25184"/>
                  </a:lnTo>
                  <a:lnTo>
                    <a:pt x="656793" y="24333"/>
                  </a:lnTo>
                  <a:lnTo>
                    <a:pt x="656145" y="23837"/>
                  </a:lnTo>
                  <a:lnTo>
                    <a:pt x="655789" y="23685"/>
                  </a:lnTo>
                  <a:lnTo>
                    <a:pt x="656386" y="22860"/>
                  </a:lnTo>
                  <a:lnTo>
                    <a:pt x="657301" y="21590"/>
                  </a:lnTo>
                  <a:lnTo>
                    <a:pt x="661479" y="25400"/>
                  </a:lnTo>
                  <a:lnTo>
                    <a:pt x="661873" y="22860"/>
                  </a:lnTo>
                  <a:lnTo>
                    <a:pt x="661949" y="22288"/>
                  </a:lnTo>
                  <a:lnTo>
                    <a:pt x="662063" y="21590"/>
                  </a:lnTo>
                  <a:lnTo>
                    <a:pt x="661974" y="22860"/>
                  </a:lnTo>
                  <a:lnTo>
                    <a:pt x="661885" y="24295"/>
                  </a:lnTo>
                  <a:lnTo>
                    <a:pt x="661809" y="25400"/>
                  </a:lnTo>
                  <a:lnTo>
                    <a:pt x="668223" y="25400"/>
                  </a:lnTo>
                  <a:lnTo>
                    <a:pt x="668540" y="25044"/>
                  </a:lnTo>
                  <a:lnTo>
                    <a:pt x="669886" y="25184"/>
                  </a:lnTo>
                  <a:lnTo>
                    <a:pt x="671118" y="25184"/>
                  </a:lnTo>
                  <a:lnTo>
                    <a:pt x="668629" y="24930"/>
                  </a:lnTo>
                  <a:lnTo>
                    <a:pt x="670445" y="22860"/>
                  </a:lnTo>
                  <a:lnTo>
                    <a:pt x="669607" y="24295"/>
                  </a:lnTo>
                  <a:lnTo>
                    <a:pt x="672261" y="24295"/>
                  </a:lnTo>
                  <a:lnTo>
                    <a:pt x="671499" y="25400"/>
                  </a:lnTo>
                  <a:lnTo>
                    <a:pt x="676363" y="25400"/>
                  </a:lnTo>
                  <a:lnTo>
                    <a:pt x="675919" y="22860"/>
                  </a:lnTo>
                  <a:lnTo>
                    <a:pt x="680593" y="27940"/>
                  </a:lnTo>
                  <a:lnTo>
                    <a:pt x="683298" y="22860"/>
                  </a:lnTo>
                  <a:lnTo>
                    <a:pt x="683971" y="21590"/>
                  </a:lnTo>
                  <a:lnTo>
                    <a:pt x="685317" y="19050"/>
                  </a:lnTo>
                  <a:lnTo>
                    <a:pt x="687946" y="25400"/>
                  </a:lnTo>
                  <a:lnTo>
                    <a:pt x="691235" y="24295"/>
                  </a:lnTo>
                  <a:lnTo>
                    <a:pt x="695337" y="22860"/>
                  </a:lnTo>
                  <a:lnTo>
                    <a:pt x="700633" y="22860"/>
                  </a:lnTo>
                  <a:lnTo>
                    <a:pt x="702373" y="21590"/>
                  </a:lnTo>
                  <a:lnTo>
                    <a:pt x="708977" y="20320"/>
                  </a:lnTo>
                  <a:lnTo>
                    <a:pt x="709117" y="21590"/>
                  </a:lnTo>
                  <a:lnTo>
                    <a:pt x="709180" y="22288"/>
                  </a:lnTo>
                  <a:lnTo>
                    <a:pt x="709574" y="21590"/>
                  </a:lnTo>
                  <a:lnTo>
                    <a:pt x="712444" y="21590"/>
                  </a:lnTo>
                  <a:lnTo>
                    <a:pt x="712736" y="22860"/>
                  </a:lnTo>
                  <a:lnTo>
                    <a:pt x="711339" y="22860"/>
                  </a:lnTo>
                  <a:lnTo>
                    <a:pt x="710895" y="24295"/>
                  </a:lnTo>
                  <a:lnTo>
                    <a:pt x="712343" y="24295"/>
                  </a:lnTo>
                  <a:lnTo>
                    <a:pt x="713016" y="25400"/>
                  </a:lnTo>
                  <a:lnTo>
                    <a:pt x="718400" y="33020"/>
                  </a:lnTo>
                  <a:lnTo>
                    <a:pt x="720928" y="34264"/>
                  </a:lnTo>
                  <a:lnTo>
                    <a:pt x="721296" y="33020"/>
                  </a:lnTo>
                  <a:lnTo>
                    <a:pt x="721614" y="32156"/>
                  </a:lnTo>
                  <a:lnTo>
                    <a:pt x="721728" y="31826"/>
                  </a:lnTo>
                  <a:lnTo>
                    <a:pt x="721931" y="31826"/>
                  </a:lnTo>
                  <a:lnTo>
                    <a:pt x="727989" y="34378"/>
                  </a:lnTo>
                  <a:lnTo>
                    <a:pt x="728586" y="34378"/>
                  </a:lnTo>
                  <a:lnTo>
                    <a:pt x="723798" y="35560"/>
                  </a:lnTo>
                  <a:lnTo>
                    <a:pt x="731393" y="39370"/>
                  </a:lnTo>
                  <a:lnTo>
                    <a:pt x="727646" y="40068"/>
                  </a:lnTo>
                  <a:lnTo>
                    <a:pt x="727646" y="41910"/>
                  </a:lnTo>
                  <a:lnTo>
                    <a:pt x="726427" y="41910"/>
                  </a:lnTo>
                  <a:lnTo>
                    <a:pt x="727252" y="40640"/>
                  </a:lnTo>
                  <a:lnTo>
                    <a:pt x="727646" y="41910"/>
                  </a:lnTo>
                  <a:lnTo>
                    <a:pt x="727646" y="40068"/>
                  </a:lnTo>
                  <a:lnTo>
                    <a:pt x="724484" y="40640"/>
                  </a:lnTo>
                  <a:lnTo>
                    <a:pt x="725208" y="41910"/>
                  </a:lnTo>
                  <a:lnTo>
                    <a:pt x="725576" y="41910"/>
                  </a:lnTo>
                  <a:lnTo>
                    <a:pt x="728789" y="44450"/>
                  </a:lnTo>
                  <a:lnTo>
                    <a:pt x="729399" y="43180"/>
                  </a:lnTo>
                  <a:lnTo>
                    <a:pt x="731596" y="45720"/>
                  </a:lnTo>
                  <a:lnTo>
                    <a:pt x="729183" y="45720"/>
                  </a:lnTo>
                  <a:lnTo>
                    <a:pt x="734072" y="46990"/>
                  </a:lnTo>
                  <a:lnTo>
                    <a:pt x="735393" y="49580"/>
                  </a:lnTo>
                  <a:lnTo>
                    <a:pt x="734847" y="49580"/>
                  </a:lnTo>
                  <a:lnTo>
                    <a:pt x="734618" y="50469"/>
                  </a:lnTo>
                  <a:lnTo>
                    <a:pt x="737425" y="54610"/>
                  </a:lnTo>
                  <a:lnTo>
                    <a:pt x="742988" y="54610"/>
                  </a:lnTo>
                  <a:lnTo>
                    <a:pt x="745248" y="59690"/>
                  </a:lnTo>
                  <a:lnTo>
                    <a:pt x="741273" y="60960"/>
                  </a:lnTo>
                  <a:lnTo>
                    <a:pt x="745490" y="62230"/>
                  </a:lnTo>
                  <a:lnTo>
                    <a:pt x="743140" y="64770"/>
                  </a:lnTo>
                  <a:lnTo>
                    <a:pt x="745959" y="66116"/>
                  </a:lnTo>
                  <a:lnTo>
                    <a:pt x="745896" y="65798"/>
                  </a:lnTo>
                  <a:lnTo>
                    <a:pt x="746264" y="64770"/>
                  </a:lnTo>
                  <a:lnTo>
                    <a:pt x="747890" y="67310"/>
                  </a:lnTo>
                  <a:lnTo>
                    <a:pt x="751217" y="67310"/>
                  </a:lnTo>
                  <a:lnTo>
                    <a:pt x="751814" y="69850"/>
                  </a:lnTo>
                  <a:lnTo>
                    <a:pt x="749528" y="68580"/>
                  </a:lnTo>
                  <a:lnTo>
                    <a:pt x="753135" y="72390"/>
                  </a:lnTo>
                  <a:lnTo>
                    <a:pt x="752322" y="69850"/>
                  </a:lnTo>
                  <a:lnTo>
                    <a:pt x="755319" y="71120"/>
                  </a:lnTo>
                  <a:lnTo>
                    <a:pt x="755357" y="67310"/>
                  </a:lnTo>
                  <a:lnTo>
                    <a:pt x="756869" y="69850"/>
                  </a:lnTo>
                  <a:lnTo>
                    <a:pt x="756158" y="69850"/>
                  </a:lnTo>
                  <a:lnTo>
                    <a:pt x="758507" y="72390"/>
                  </a:lnTo>
                  <a:lnTo>
                    <a:pt x="757872" y="74930"/>
                  </a:lnTo>
                  <a:lnTo>
                    <a:pt x="761187" y="76200"/>
                  </a:lnTo>
                  <a:lnTo>
                    <a:pt x="761796" y="77470"/>
                  </a:lnTo>
                  <a:lnTo>
                    <a:pt x="761301" y="78740"/>
                  </a:lnTo>
                  <a:lnTo>
                    <a:pt x="758736" y="80010"/>
                  </a:lnTo>
                  <a:lnTo>
                    <a:pt x="761326" y="80010"/>
                  </a:lnTo>
                  <a:lnTo>
                    <a:pt x="762889" y="85090"/>
                  </a:lnTo>
                  <a:lnTo>
                    <a:pt x="763943" y="85090"/>
                  </a:lnTo>
                  <a:lnTo>
                    <a:pt x="763790" y="86360"/>
                  </a:lnTo>
                  <a:lnTo>
                    <a:pt x="766203" y="85090"/>
                  </a:lnTo>
                  <a:lnTo>
                    <a:pt x="766419" y="86360"/>
                  </a:lnTo>
                  <a:lnTo>
                    <a:pt x="766254" y="87630"/>
                  </a:lnTo>
                  <a:lnTo>
                    <a:pt x="765073" y="87630"/>
                  </a:lnTo>
                  <a:lnTo>
                    <a:pt x="767080" y="91440"/>
                  </a:lnTo>
                  <a:lnTo>
                    <a:pt x="767168" y="90170"/>
                  </a:lnTo>
                  <a:lnTo>
                    <a:pt x="767270" y="88900"/>
                  </a:lnTo>
                  <a:lnTo>
                    <a:pt x="767372" y="87630"/>
                  </a:lnTo>
                  <a:lnTo>
                    <a:pt x="767461" y="86360"/>
                  </a:lnTo>
                  <a:lnTo>
                    <a:pt x="767562" y="85090"/>
                  </a:lnTo>
                  <a:lnTo>
                    <a:pt x="768934" y="88900"/>
                  </a:lnTo>
                  <a:lnTo>
                    <a:pt x="767702" y="88900"/>
                  </a:lnTo>
                  <a:lnTo>
                    <a:pt x="769747" y="92710"/>
                  </a:lnTo>
                  <a:lnTo>
                    <a:pt x="774141" y="95250"/>
                  </a:lnTo>
                  <a:lnTo>
                    <a:pt x="775843" y="99060"/>
                  </a:lnTo>
                  <a:lnTo>
                    <a:pt x="774026" y="101600"/>
                  </a:lnTo>
                  <a:lnTo>
                    <a:pt x="772998" y="96520"/>
                  </a:lnTo>
                  <a:lnTo>
                    <a:pt x="771690" y="99060"/>
                  </a:lnTo>
                  <a:lnTo>
                    <a:pt x="775817" y="104140"/>
                  </a:lnTo>
                  <a:lnTo>
                    <a:pt x="782345" y="106680"/>
                  </a:lnTo>
                  <a:lnTo>
                    <a:pt x="785291" y="111760"/>
                  </a:lnTo>
                  <a:lnTo>
                    <a:pt x="784910" y="110490"/>
                  </a:lnTo>
                  <a:lnTo>
                    <a:pt x="789012" y="109220"/>
                  </a:lnTo>
                  <a:lnTo>
                    <a:pt x="785774" y="115570"/>
                  </a:lnTo>
                  <a:lnTo>
                    <a:pt x="789266" y="116840"/>
                  </a:lnTo>
                  <a:lnTo>
                    <a:pt x="788555" y="116840"/>
                  </a:lnTo>
                  <a:lnTo>
                    <a:pt x="786676" y="118110"/>
                  </a:lnTo>
                  <a:lnTo>
                    <a:pt x="787209" y="118110"/>
                  </a:lnTo>
                  <a:lnTo>
                    <a:pt x="789051" y="120650"/>
                  </a:lnTo>
                  <a:lnTo>
                    <a:pt x="793051" y="123190"/>
                  </a:lnTo>
                  <a:lnTo>
                    <a:pt x="797877" y="127000"/>
                  </a:lnTo>
                  <a:lnTo>
                    <a:pt x="796493" y="127000"/>
                  </a:lnTo>
                  <a:lnTo>
                    <a:pt x="797102" y="129540"/>
                  </a:lnTo>
                  <a:lnTo>
                    <a:pt x="799782" y="132080"/>
                  </a:lnTo>
                  <a:lnTo>
                    <a:pt x="800912" y="134620"/>
                  </a:lnTo>
                  <a:lnTo>
                    <a:pt x="802297" y="134620"/>
                  </a:lnTo>
                  <a:lnTo>
                    <a:pt x="803021" y="135890"/>
                  </a:lnTo>
                  <a:lnTo>
                    <a:pt x="803833" y="134620"/>
                  </a:lnTo>
                  <a:lnTo>
                    <a:pt x="803770" y="135890"/>
                  </a:lnTo>
                  <a:lnTo>
                    <a:pt x="803452" y="142240"/>
                  </a:lnTo>
                  <a:lnTo>
                    <a:pt x="803376" y="143510"/>
                  </a:lnTo>
                  <a:lnTo>
                    <a:pt x="803313" y="144780"/>
                  </a:lnTo>
                  <a:lnTo>
                    <a:pt x="812876" y="144780"/>
                  </a:lnTo>
                  <a:lnTo>
                    <a:pt x="813727" y="143510"/>
                  </a:lnTo>
                  <a:lnTo>
                    <a:pt x="815276" y="142240"/>
                  </a:lnTo>
                  <a:lnTo>
                    <a:pt x="814730" y="142240"/>
                  </a:lnTo>
                  <a:lnTo>
                    <a:pt x="814692" y="141020"/>
                  </a:lnTo>
                  <a:lnTo>
                    <a:pt x="815378" y="142240"/>
                  </a:lnTo>
                  <a:lnTo>
                    <a:pt x="816152" y="140970"/>
                  </a:lnTo>
                  <a:lnTo>
                    <a:pt x="814692" y="140970"/>
                  </a:lnTo>
                  <a:lnTo>
                    <a:pt x="816025" y="139700"/>
                  </a:lnTo>
                  <a:lnTo>
                    <a:pt x="814971" y="138430"/>
                  </a:lnTo>
                  <a:lnTo>
                    <a:pt x="816495" y="138430"/>
                  </a:lnTo>
                  <a:lnTo>
                    <a:pt x="816089" y="135890"/>
                  </a:lnTo>
                  <a:lnTo>
                    <a:pt x="814895" y="135890"/>
                  </a:lnTo>
                  <a:lnTo>
                    <a:pt x="813993" y="134620"/>
                  </a:lnTo>
                  <a:lnTo>
                    <a:pt x="811999" y="133350"/>
                  </a:lnTo>
                  <a:lnTo>
                    <a:pt x="814946" y="133350"/>
                  </a:lnTo>
                  <a:lnTo>
                    <a:pt x="814539" y="130810"/>
                  </a:lnTo>
                  <a:lnTo>
                    <a:pt x="813155" y="130810"/>
                  </a:lnTo>
                  <a:lnTo>
                    <a:pt x="812927" y="129540"/>
                  </a:lnTo>
                  <a:lnTo>
                    <a:pt x="810882" y="130810"/>
                  </a:lnTo>
                  <a:lnTo>
                    <a:pt x="810336" y="129540"/>
                  </a:lnTo>
                  <a:lnTo>
                    <a:pt x="811174" y="128270"/>
                  </a:lnTo>
                  <a:lnTo>
                    <a:pt x="811504" y="128270"/>
                  </a:lnTo>
                  <a:lnTo>
                    <a:pt x="809637" y="127000"/>
                  </a:lnTo>
                  <a:lnTo>
                    <a:pt x="808901" y="125730"/>
                  </a:lnTo>
                  <a:lnTo>
                    <a:pt x="806691" y="121920"/>
                  </a:lnTo>
                  <a:lnTo>
                    <a:pt x="805764" y="125730"/>
                  </a:lnTo>
                  <a:lnTo>
                    <a:pt x="805611" y="125730"/>
                  </a:lnTo>
                  <a:lnTo>
                    <a:pt x="800315" y="123190"/>
                  </a:lnTo>
                  <a:lnTo>
                    <a:pt x="800188" y="120650"/>
                  </a:lnTo>
                  <a:lnTo>
                    <a:pt x="800061" y="118110"/>
                  </a:lnTo>
                  <a:lnTo>
                    <a:pt x="799998" y="116840"/>
                  </a:lnTo>
                  <a:lnTo>
                    <a:pt x="795959" y="113030"/>
                  </a:lnTo>
                  <a:lnTo>
                    <a:pt x="796632" y="111760"/>
                  </a:lnTo>
                  <a:lnTo>
                    <a:pt x="793978" y="110490"/>
                  </a:lnTo>
                  <a:lnTo>
                    <a:pt x="793305" y="109220"/>
                  </a:lnTo>
                  <a:lnTo>
                    <a:pt x="791972" y="106680"/>
                  </a:lnTo>
                  <a:lnTo>
                    <a:pt x="789165" y="106680"/>
                  </a:lnTo>
                  <a:lnTo>
                    <a:pt x="788606" y="105410"/>
                  </a:lnTo>
                  <a:lnTo>
                    <a:pt x="789063" y="104140"/>
                  </a:lnTo>
                  <a:lnTo>
                    <a:pt x="790105" y="102870"/>
                  </a:lnTo>
                  <a:lnTo>
                    <a:pt x="788162" y="101600"/>
                  </a:lnTo>
                  <a:lnTo>
                    <a:pt x="787234" y="102870"/>
                  </a:lnTo>
                  <a:lnTo>
                    <a:pt x="786904" y="101600"/>
                  </a:lnTo>
                  <a:lnTo>
                    <a:pt x="786244" y="99060"/>
                  </a:lnTo>
                  <a:lnTo>
                    <a:pt x="787692" y="99060"/>
                  </a:lnTo>
                  <a:lnTo>
                    <a:pt x="788593" y="100330"/>
                  </a:lnTo>
                  <a:lnTo>
                    <a:pt x="787971" y="98513"/>
                  </a:lnTo>
                  <a:lnTo>
                    <a:pt x="787730" y="97790"/>
                  </a:lnTo>
                  <a:lnTo>
                    <a:pt x="787298" y="96520"/>
                  </a:lnTo>
                  <a:lnTo>
                    <a:pt x="787946" y="95250"/>
                  </a:lnTo>
                  <a:lnTo>
                    <a:pt x="784085" y="93980"/>
                  </a:lnTo>
                  <a:lnTo>
                    <a:pt x="786498" y="93980"/>
                  </a:lnTo>
                  <a:lnTo>
                    <a:pt x="785672" y="92710"/>
                  </a:lnTo>
                  <a:lnTo>
                    <a:pt x="784834" y="91440"/>
                  </a:lnTo>
                  <a:lnTo>
                    <a:pt x="783424" y="90170"/>
                  </a:lnTo>
                  <a:lnTo>
                    <a:pt x="783513" y="92710"/>
                  </a:lnTo>
                  <a:lnTo>
                    <a:pt x="782256" y="91440"/>
                  </a:lnTo>
                  <a:lnTo>
                    <a:pt x="780783" y="88900"/>
                  </a:lnTo>
                  <a:lnTo>
                    <a:pt x="783526" y="87630"/>
                  </a:lnTo>
                  <a:lnTo>
                    <a:pt x="782650" y="82550"/>
                  </a:lnTo>
                  <a:lnTo>
                    <a:pt x="782434" y="81280"/>
                  </a:lnTo>
                  <a:lnTo>
                    <a:pt x="771893" y="82550"/>
                  </a:lnTo>
                  <a:lnTo>
                    <a:pt x="772731" y="78740"/>
                  </a:lnTo>
                  <a:lnTo>
                    <a:pt x="771779" y="78740"/>
                  </a:lnTo>
                  <a:lnTo>
                    <a:pt x="770318" y="76200"/>
                  </a:lnTo>
                  <a:lnTo>
                    <a:pt x="771715" y="71120"/>
                  </a:lnTo>
                  <a:lnTo>
                    <a:pt x="771156" y="71120"/>
                  </a:lnTo>
                  <a:lnTo>
                    <a:pt x="769988" y="67310"/>
                  </a:lnTo>
                  <a:lnTo>
                    <a:pt x="765594" y="69850"/>
                  </a:lnTo>
                  <a:lnTo>
                    <a:pt x="763993" y="66243"/>
                  </a:lnTo>
                  <a:lnTo>
                    <a:pt x="763943" y="66116"/>
                  </a:lnTo>
                  <a:lnTo>
                    <a:pt x="763854" y="66243"/>
                  </a:lnTo>
                  <a:lnTo>
                    <a:pt x="763422" y="67310"/>
                  </a:lnTo>
                  <a:lnTo>
                    <a:pt x="761580" y="69850"/>
                  </a:lnTo>
                  <a:lnTo>
                    <a:pt x="758913" y="67310"/>
                  </a:lnTo>
                  <a:lnTo>
                    <a:pt x="757440" y="64770"/>
                  </a:lnTo>
                  <a:lnTo>
                    <a:pt x="760120" y="62230"/>
                  </a:lnTo>
                  <a:lnTo>
                    <a:pt x="761898" y="63500"/>
                  </a:lnTo>
                  <a:lnTo>
                    <a:pt x="762330" y="63500"/>
                  </a:lnTo>
                  <a:lnTo>
                    <a:pt x="762038" y="64770"/>
                  </a:lnTo>
                  <a:lnTo>
                    <a:pt x="762914" y="64770"/>
                  </a:lnTo>
                  <a:lnTo>
                    <a:pt x="764070" y="66116"/>
                  </a:lnTo>
                  <a:lnTo>
                    <a:pt x="764171" y="63500"/>
                  </a:lnTo>
                  <a:lnTo>
                    <a:pt x="763143" y="64770"/>
                  </a:lnTo>
                  <a:lnTo>
                    <a:pt x="763092" y="62230"/>
                  </a:lnTo>
                  <a:lnTo>
                    <a:pt x="761822" y="60960"/>
                  </a:lnTo>
                  <a:lnTo>
                    <a:pt x="760844" y="59982"/>
                  </a:lnTo>
                  <a:lnTo>
                    <a:pt x="760412" y="58458"/>
                  </a:lnTo>
                  <a:lnTo>
                    <a:pt x="760552" y="59690"/>
                  </a:lnTo>
                  <a:lnTo>
                    <a:pt x="760349" y="58458"/>
                  </a:lnTo>
                  <a:lnTo>
                    <a:pt x="760031" y="57150"/>
                  </a:lnTo>
                  <a:lnTo>
                    <a:pt x="757605" y="55880"/>
                  </a:lnTo>
                  <a:lnTo>
                    <a:pt x="756056" y="52070"/>
                  </a:lnTo>
                  <a:lnTo>
                    <a:pt x="755980" y="53340"/>
                  </a:lnTo>
                  <a:lnTo>
                    <a:pt x="755383" y="54610"/>
                  </a:lnTo>
                  <a:lnTo>
                    <a:pt x="755015" y="54610"/>
                  </a:lnTo>
                  <a:lnTo>
                    <a:pt x="754418" y="53340"/>
                  </a:lnTo>
                  <a:lnTo>
                    <a:pt x="752665" y="49580"/>
                  </a:lnTo>
                  <a:lnTo>
                    <a:pt x="752449" y="50469"/>
                  </a:lnTo>
                  <a:lnTo>
                    <a:pt x="751967" y="53340"/>
                  </a:lnTo>
                  <a:lnTo>
                    <a:pt x="749287" y="50800"/>
                  </a:lnTo>
                  <a:lnTo>
                    <a:pt x="749198" y="48260"/>
                  </a:lnTo>
                  <a:lnTo>
                    <a:pt x="752602" y="49580"/>
                  </a:lnTo>
                  <a:lnTo>
                    <a:pt x="750938" y="48260"/>
                  </a:lnTo>
                  <a:lnTo>
                    <a:pt x="749325" y="46990"/>
                  </a:lnTo>
                  <a:lnTo>
                    <a:pt x="748728" y="44450"/>
                  </a:lnTo>
                  <a:lnTo>
                    <a:pt x="752386" y="44450"/>
                  </a:lnTo>
                  <a:lnTo>
                    <a:pt x="748703" y="43180"/>
                  </a:lnTo>
                  <a:lnTo>
                    <a:pt x="748944" y="41910"/>
                  </a:lnTo>
                  <a:lnTo>
                    <a:pt x="749046" y="41389"/>
                  </a:lnTo>
                  <a:lnTo>
                    <a:pt x="749084" y="41173"/>
                  </a:lnTo>
                  <a:lnTo>
                    <a:pt x="749185" y="40640"/>
                  </a:lnTo>
                  <a:lnTo>
                    <a:pt x="749427" y="39370"/>
                  </a:lnTo>
                  <a:lnTo>
                    <a:pt x="748957" y="38100"/>
                  </a:lnTo>
                  <a:lnTo>
                    <a:pt x="748487" y="36830"/>
                  </a:lnTo>
                  <a:lnTo>
                    <a:pt x="750265" y="38100"/>
                  </a:lnTo>
                  <a:lnTo>
                    <a:pt x="749198" y="36830"/>
                  </a:lnTo>
                  <a:lnTo>
                    <a:pt x="748118" y="35560"/>
                  </a:lnTo>
                  <a:lnTo>
                    <a:pt x="747141" y="38100"/>
                  </a:lnTo>
                  <a:lnTo>
                    <a:pt x="746760" y="36830"/>
                  </a:lnTo>
                  <a:lnTo>
                    <a:pt x="746213" y="36830"/>
                  </a:lnTo>
                  <a:lnTo>
                    <a:pt x="746887" y="35560"/>
                  </a:lnTo>
                  <a:lnTo>
                    <a:pt x="745147" y="35560"/>
                  </a:lnTo>
                  <a:lnTo>
                    <a:pt x="744715" y="38100"/>
                  </a:lnTo>
                  <a:lnTo>
                    <a:pt x="741921" y="38100"/>
                  </a:lnTo>
                  <a:lnTo>
                    <a:pt x="741883" y="36156"/>
                  </a:lnTo>
                  <a:lnTo>
                    <a:pt x="742251" y="36830"/>
                  </a:lnTo>
                  <a:lnTo>
                    <a:pt x="742213" y="35560"/>
                  </a:lnTo>
                  <a:lnTo>
                    <a:pt x="742124" y="33020"/>
                  </a:lnTo>
                  <a:lnTo>
                    <a:pt x="742048" y="30480"/>
                  </a:lnTo>
                  <a:lnTo>
                    <a:pt x="743000" y="31826"/>
                  </a:lnTo>
                  <a:lnTo>
                    <a:pt x="743966" y="31826"/>
                  </a:lnTo>
                  <a:lnTo>
                    <a:pt x="743775" y="30480"/>
                  </a:lnTo>
                  <a:lnTo>
                    <a:pt x="743254" y="26885"/>
                  </a:lnTo>
                  <a:lnTo>
                    <a:pt x="743229" y="26670"/>
                  </a:lnTo>
                  <a:lnTo>
                    <a:pt x="741553" y="29591"/>
                  </a:lnTo>
                  <a:lnTo>
                    <a:pt x="741553" y="35560"/>
                  </a:lnTo>
                  <a:lnTo>
                    <a:pt x="738365" y="35560"/>
                  </a:lnTo>
                  <a:lnTo>
                    <a:pt x="740206" y="33020"/>
                  </a:lnTo>
                  <a:lnTo>
                    <a:pt x="741553" y="35560"/>
                  </a:lnTo>
                  <a:lnTo>
                    <a:pt x="741553" y="29591"/>
                  </a:lnTo>
                  <a:lnTo>
                    <a:pt x="740308" y="31750"/>
                  </a:lnTo>
                  <a:lnTo>
                    <a:pt x="737616" y="27940"/>
                  </a:lnTo>
                  <a:lnTo>
                    <a:pt x="739165" y="27940"/>
                  </a:lnTo>
                  <a:lnTo>
                    <a:pt x="739216" y="26885"/>
                  </a:lnTo>
                  <a:lnTo>
                    <a:pt x="737082" y="27940"/>
                  </a:lnTo>
                  <a:lnTo>
                    <a:pt x="735139" y="26670"/>
                  </a:lnTo>
                  <a:lnTo>
                    <a:pt x="734733" y="25400"/>
                  </a:lnTo>
                  <a:lnTo>
                    <a:pt x="734377" y="24295"/>
                  </a:lnTo>
                  <a:lnTo>
                    <a:pt x="732624" y="24295"/>
                  </a:lnTo>
                  <a:lnTo>
                    <a:pt x="731710" y="22860"/>
                  </a:lnTo>
                  <a:lnTo>
                    <a:pt x="732320" y="25400"/>
                  </a:lnTo>
                  <a:lnTo>
                    <a:pt x="730758" y="25400"/>
                  </a:lnTo>
                  <a:lnTo>
                    <a:pt x="730135" y="24295"/>
                  </a:lnTo>
                  <a:lnTo>
                    <a:pt x="728421" y="22860"/>
                  </a:lnTo>
                  <a:lnTo>
                    <a:pt x="726681" y="22860"/>
                  </a:lnTo>
                  <a:lnTo>
                    <a:pt x="727329" y="21590"/>
                  </a:lnTo>
                  <a:lnTo>
                    <a:pt x="727976" y="20320"/>
                  </a:lnTo>
                  <a:lnTo>
                    <a:pt x="728637" y="19050"/>
                  </a:lnTo>
                  <a:lnTo>
                    <a:pt x="729284" y="17780"/>
                  </a:lnTo>
                  <a:lnTo>
                    <a:pt x="725957" y="16510"/>
                  </a:lnTo>
                  <a:lnTo>
                    <a:pt x="725855" y="13970"/>
                  </a:lnTo>
                  <a:lnTo>
                    <a:pt x="728192" y="13970"/>
                  </a:lnTo>
                  <a:lnTo>
                    <a:pt x="727862" y="12700"/>
                  </a:lnTo>
                  <a:lnTo>
                    <a:pt x="725614" y="11518"/>
                  </a:lnTo>
                  <a:lnTo>
                    <a:pt x="725373" y="11290"/>
                  </a:lnTo>
                  <a:lnTo>
                    <a:pt x="722934" y="3810"/>
                  </a:lnTo>
                  <a:lnTo>
                    <a:pt x="721093" y="2540"/>
                  </a:lnTo>
                  <a:lnTo>
                    <a:pt x="719594" y="2540"/>
                  </a:lnTo>
                  <a:lnTo>
                    <a:pt x="720090" y="3810"/>
                  </a:lnTo>
                  <a:lnTo>
                    <a:pt x="720204" y="4102"/>
                  </a:lnTo>
                  <a:lnTo>
                    <a:pt x="715810" y="6438"/>
                  </a:lnTo>
                  <a:lnTo>
                    <a:pt x="719556" y="6438"/>
                  </a:lnTo>
                  <a:lnTo>
                    <a:pt x="723798" y="10160"/>
                  </a:lnTo>
                  <a:lnTo>
                    <a:pt x="721868" y="8890"/>
                  </a:lnTo>
                  <a:lnTo>
                    <a:pt x="720102" y="8890"/>
                  </a:lnTo>
                  <a:lnTo>
                    <a:pt x="718502" y="7620"/>
                  </a:lnTo>
                  <a:lnTo>
                    <a:pt x="720090" y="10312"/>
                  </a:lnTo>
                  <a:lnTo>
                    <a:pt x="720305" y="10312"/>
                  </a:lnTo>
                  <a:lnTo>
                    <a:pt x="722820" y="11518"/>
                  </a:lnTo>
                  <a:lnTo>
                    <a:pt x="722795" y="11696"/>
                  </a:lnTo>
                  <a:lnTo>
                    <a:pt x="723417" y="12700"/>
                  </a:lnTo>
                  <a:lnTo>
                    <a:pt x="721194" y="11696"/>
                  </a:lnTo>
                  <a:lnTo>
                    <a:pt x="720775" y="13970"/>
                  </a:lnTo>
                  <a:lnTo>
                    <a:pt x="720788" y="12700"/>
                  </a:lnTo>
                  <a:lnTo>
                    <a:pt x="720813" y="11518"/>
                  </a:lnTo>
                  <a:lnTo>
                    <a:pt x="721194" y="11696"/>
                  </a:lnTo>
                  <a:lnTo>
                    <a:pt x="721233" y="11518"/>
                  </a:lnTo>
                  <a:lnTo>
                    <a:pt x="720940" y="11518"/>
                  </a:lnTo>
                  <a:lnTo>
                    <a:pt x="719289" y="10312"/>
                  </a:lnTo>
                  <a:lnTo>
                    <a:pt x="712889" y="10312"/>
                  </a:lnTo>
                  <a:lnTo>
                    <a:pt x="713257" y="8890"/>
                  </a:lnTo>
                  <a:lnTo>
                    <a:pt x="714260" y="5080"/>
                  </a:lnTo>
                  <a:lnTo>
                    <a:pt x="712584" y="3810"/>
                  </a:lnTo>
                  <a:lnTo>
                    <a:pt x="706970" y="3810"/>
                  </a:lnTo>
                  <a:lnTo>
                    <a:pt x="703783" y="5080"/>
                  </a:lnTo>
                  <a:lnTo>
                    <a:pt x="701370" y="6438"/>
                  </a:lnTo>
                  <a:lnTo>
                    <a:pt x="700481" y="6438"/>
                  </a:lnTo>
                  <a:lnTo>
                    <a:pt x="699871" y="8496"/>
                  </a:lnTo>
                  <a:lnTo>
                    <a:pt x="699757" y="8890"/>
                  </a:lnTo>
                  <a:lnTo>
                    <a:pt x="697039" y="7620"/>
                  </a:lnTo>
                  <a:lnTo>
                    <a:pt x="695198" y="7620"/>
                  </a:lnTo>
                  <a:lnTo>
                    <a:pt x="695363" y="6438"/>
                  </a:lnTo>
                  <a:lnTo>
                    <a:pt x="694232" y="5080"/>
                  </a:lnTo>
                  <a:lnTo>
                    <a:pt x="693458" y="5080"/>
                  </a:lnTo>
                  <a:lnTo>
                    <a:pt x="693547" y="6362"/>
                  </a:lnTo>
                  <a:lnTo>
                    <a:pt x="689317" y="3810"/>
                  </a:lnTo>
                  <a:lnTo>
                    <a:pt x="688809" y="7620"/>
                  </a:lnTo>
                  <a:lnTo>
                    <a:pt x="686295" y="5080"/>
                  </a:lnTo>
                  <a:lnTo>
                    <a:pt x="681723" y="5080"/>
                  </a:lnTo>
                  <a:lnTo>
                    <a:pt x="681062" y="10312"/>
                  </a:lnTo>
                  <a:lnTo>
                    <a:pt x="676630" y="10312"/>
                  </a:lnTo>
                  <a:lnTo>
                    <a:pt x="678027" y="7620"/>
                  </a:lnTo>
                  <a:lnTo>
                    <a:pt x="676160" y="6438"/>
                  </a:lnTo>
                  <a:lnTo>
                    <a:pt x="675830" y="6438"/>
                  </a:lnTo>
                  <a:lnTo>
                    <a:pt x="676084" y="6337"/>
                  </a:lnTo>
                  <a:lnTo>
                    <a:pt x="675322" y="5080"/>
                  </a:lnTo>
                  <a:lnTo>
                    <a:pt x="672109" y="8890"/>
                  </a:lnTo>
                  <a:lnTo>
                    <a:pt x="670801" y="6438"/>
                  </a:lnTo>
                  <a:lnTo>
                    <a:pt x="670153" y="7620"/>
                  </a:lnTo>
                  <a:lnTo>
                    <a:pt x="670013" y="8496"/>
                  </a:lnTo>
                  <a:lnTo>
                    <a:pt x="669950" y="8890"/>
                  </a:lnTo>
                  <a:lnTo>
                    <a:pt x="668312" y="8890"/>
                  </a:lnTo>
                  <a:lnTo>
                    <a:pt x="665949" y="10071"/>
                  </a:lnTo>
                  <a:lnTo>
                    <a:pt x="662749" y="6438"/>
                  </a:lnTo>
                  <a:lnTo>
                    <a:pt x="662533" y="6438"/>
                  </a:lnTo>
                  <a:lnTo>
                    <a:pt x="654570" y="11442"/>
                  </a:lnTo>
                  <a:lnTo>
                    <a:pt x="651967" y="8890"/>
                  </a:lnTo>
                  <a:lnTo>
                    <a:pt x="650671" y="7620"/>
                  </a:lnTo>
                  <a:lnTo>
                    <a:pt x="647471" y="7620"/>
                  </a:lnTo>
                  <a:lnTo>
                    <a:pt x="643623" y="8890"/>
                  </a:lnTo>
                  <a:lnTo>
                    <a:pt x="640727" y="8890"/>
                  </a:lnTo>
                  <a:lnTo>
                    <a:pt x="640791" y="8496"/>
                  </a:lnTo>
                  <a:lnTo>
                    <a:pt x="640905" y="7620"/>
                  </a:lnTo>
                  <a:lnTo>
                    <a:pt x="641286" y="7620"/>
                  </a:lnTo>
                  <a:lnTo>
                    <a:pt x="637552" y="6438"/>
                  </a:lnTo>
                  <a:lnTo>
                    <a:pt x="637311" y="6438"/>
                  </a:lnTo>
                  <a:lnTo>
                    <a:pt x="638822" y="12700"/>
                  </a:lnTo>
                  <a:lnTo>
                    <a:pt x="634593" y="11518"/>
                  </a:lnTo>
                  <a:lnTo>
                    <a:pt x="634339" y="11518"/>
                  </a:lnTo>
                  <a:lnTo>
                    <a:pt x="632726" y="8890"/>
                  </a:lnTo>
                  <a:lnTo>
                    <a:pt x="631952" y="7620"/>
                  </a:lnTo>
                  <a:lnTo>
                    <a:pt x="635203" y="8496"/>
                  </a:lnTo>
                  <a:lnTo>
                    <a:pt x="635114" y="7620"/>
                  </a:lnTo>
                  <a:lnTo>
                    <a:pt x="634860" y="5080"/>
                  </a:lnTo>
                  <a:lnTo>
                    <a:pt x="634746" y="3810"/>
                  </a:lnTo>
                  <a:lnTo>
                    <a:pt x="634619" y="2540"/>
                  </a:lnTo>
                  <a:lnTo>
                    <a:pt x="629754" y="8890"/>
                  </a:lnTo>
                  <a:lnTo>
                    <a:pt x="628230" y="7620"/>
                  </a:lnTo>
                  <a:lnTo>
                    <a:pt x="626795" y="6438"/>
                  </a:lnTo>
                  <a:lnTo>
                    <a:pt x="626643" y="6438"/>
                  </a:lnTo>
                  <a:lnTo>
                    <a:pt x="627430" y="5080"/>
                  </a:lnTo>
                  <a:lnTo>
                    <a:pt x="625094" y="3810"/>
                  </a:lnTo>
                  <a:lnTo>
                    <a:pt x="621728" y="7620"/>
                  </a:lnTo>
                  <a:lnTo>
                    <a:pt x="617905" y="7620"/>
                  </a:lnTo>
                  <a:lnTo>
                    <a:pt x="618083" y="6438"/>
                  </a:lnTo>
                  <a:lnTo>
                    <a:pt x="617829" y="6438"/>
                  </a:lnTo>
                  <a:lnTo>
                    <a:pt x="616610" y="7620"/>
                  </a:lnTo>
                  <a:lnTo>
                    <a:pt x="614730" y="8890"/>
                  </a:lnTo>
                  <a:lnTo>
                    <a:pt x="611339" y="10312"/>
                  </a:lnTo>
                  <a:lnTo>
                    <a:pt x="608571" y="10312"/>
                  </a:lnTo>
                  <a:lnTo>
                    <a:pt x="607555" y="11518"/>
                  </a:lnTo>
                  <a:lnTo>
                    <a:pt x="606679" y="11518"/>
                  </a:lnTo>
                  <a:lnTo>
                    <a:pt x="606679" y="26035"/>
                  </a:lnTo>
                  <a:lnTo>
                    <a:pt x="605307" y="24295"/>
                  </a:lnTo>
                  <a:lnTo>
                    <a:pt x="604037" y="22860"/>
                  </a:lnTo>
                  <a:lnTo>
                    <a:pt x="604037" y="21590"/>
                  </a:lnTo>
                  <a:lnTo>
                    <a:pt x="605929" y="22860"/>
                  </a:lnTo>
                  <a:lnTo>
                    <a:pt x="606209" y="24295"/>
                  </a:lnTo>
                  <a:lnTo>
                    <a:pt x="606679" y="26035"/>
                  </a:lnTo>
                  <a:lnTo>
                    <a:pt x="606679" y="11518"/>
                  </a:lnTo>
                  <a:lnTo>
                    <a:pt x="606336" y="12700"/>
                  </a:lnTo>
                  <a:lnTo>
                    <a:pt x="604532" y="12700"/>
                  </a:lnTo>
                  <a:lnTo>
                    <a:pt x="604024" y="11696"/>
                  </a:lnTo>
                  <a:lnTo>
                    <a:pt x="603935" y="11518"/>
                  </a:lnTo>
                  <a:lnTo>
                    <a:pt x="603148" y="11518"/>
                  </a:lnTo>
                  <a:lnTo>
                    <a:pt x="602564" y="10312"/>
                  </a:lnTo>
                  <a:lnTo>
                    <a:pt x="601306" y="10312"/>
                  </a:lnTo>
                  <a:lnTo>
                    <a:pt x="599909" y="8890"/>
                  </a:lnTo>
                  <a:lnTo>
                    <a:pt x="598843" y="8890"/>
                  </a:lnTo>
                  <a:lnTo>
                    <a:pt x="597941" y="7620"/>
                  </a:lnTo>
                  <a:lnTo>
                    <a:pt x="598703" y="7620"/>
                  </a:lnTo>
                  <a:lnTo>
                    <a:pt x="599186" y="6438"/>
                  </a:lnTo>
                  <a:lnTo>
                    <a:pt x="601256" y="6438"/>
                  </a:lnTo>
                  <a:lnTo>
                    <a:pt x="600735" y="5080"/>
                  </a:lnTo>
                  <a:lnTo>
                    <a:pt x="598347" y="5080"/>
                  </a:lnTo>
                  <a:lnTo>
                    <a:pt x="597725" y="6438"/>
                  </a:lnTo>
                  <a:lnTo>
                    <a:pt x="597331" y="6438"/>
                  </a:lnTo>
                  <a:lnTo>
                    <a:pt x="595312" y="3810"/>
                  </a:lnTo>
                  <a:lnTo>
                    <a:pt x="594931" y="5080"/>
                  </a:lnTo>
                  <a:lnTo>
                    <a:pt x="593166" y="5080"/>
                  </a:lnTo>
                  <a:lnTo>
                    <a:pt x="592429" y="3810"/>
                  </a:lnTo>
                  <a:lnTo>
                    <a:pt x="590804" y="3810"/>
                  </a:lnTo>
                  <a:lnTo>
                    <a:pt x="589749" y="5080"/>
                  </a:lnTo>
                  <a:lnTo>
                    <a:pt x="589038" y="5080"/>
                  </a:lnTo>
                  <a:lnTo>
                    <a:pt x="588289" y="6438"/>
                  </a:lnTo>
                  <a:lnTo>
                    <a:pt x="588086" y="7620"/>
                  </a:lnTo>
                  <a:lnTo>
                    <a:pt x="587946" y="7620"/>
                  </a:lnTo>
                  <a:lnTo>
                    <a:pt x="587844" y="8890"/>
                  </a:lnTo>
                  <a:lnTo>
                    <a:pt x="587578" y="10312"/>
                  </a:lnTo>
                  <a:lnTo>
                    <a:pt x="585724" y="10312"/>
                  </a:lnTo>
                  <a:lnTo>
                    <a:pt x="586676" y="12700"/>
                  </a:lnTo>
                  <a:lnTo>
                    <a:pt x="583704" y="11518"/>
                  </a:lnTo>
                  <a:lnTo>
                    <a:pt x="583514" y="11518"/>
                  </a:lnTo>
                  <a:lnTo>
                    <a:pt x="583844" y="12700"/>
                  </a:lnTo>
                  <a:lnTo>
                    <a:pt x="584758" y="15240"/>
                  </a:lnTo>
                  <a:lnTo>
                    <a:pt x="585990" y="17780"/>
                  </a:lnTo>
                  <a:lnTo>
                    <a:pt x="587184" y="20320"/>
                  </a:lnTo>
                  <a:lnTo>
                    <a:pt x="588708" y="22860"/>
                  </a:lnTo>
                  <a:lnTo>
                    <a:pt x="589673" y="24155"/>
                  </a:lnTo>
                  <a:lnTo>
                    <a:pt x="587946" y="22860"/>
                  </a:lnTo>
                  <a:lnTo>
                    <a:pt x="586282" y="21590"/>
                  </a:lnTo>
                  <a:lnTo>
                    <a:pt x="585012" y="19050"/>
                  </a:lnTo>
                  <a:lnTo>
                    <a:pt x="583755" y="16510"/>
                  </a:lnTo>
                  <a:lnTo>
                    <a:pt x="582879" y="13970"/>
                  </a:lnTo>
                  <a:lnTo>
                    <a:pt x="582117" y="12700"/>
                  </a:lnTo>
                  <a:lnTo>
                    <a:pt x="582193" y="15240"/>
                  </a:lnTo>
                  <a:lnTo>
                    <a:pt x="582764" y="17780"/>
                  </a:lnTo>
                  <a:lnTo>
                    <a:pt x="583311" y="20320"/>
                  </a:lnTo>
                  <a:lnTo>
                    <a:pt x="585546" y="22860"/>
                  </a:lnTo>
                  <a:lnTo>
                    <a:pt x="584835" y="21590"/>
                  </a:lnTo>
                  <a:lnTo>
                    <a:pt x="583666" y="20320"/>
                  </a:lnTo>
                  <a:lnTo>
                    <a:pt x="584022" y="19050"/>
                  </a:lnTo>
                  <a:lnTo>
                    <a:pt x="585838" y="21590"/>
                  </a:lnTo>
                  <a:lnTo>
                    <a:pt x="587451" y="22860"/>
                  </a:lnTo>
                  <a:lnTo>
                    <a:pt x="589991" y="26670"/>
                  </a:lnTo>
                  <a:lnTo>
                    <a:pt x="590867" y="29210"/>
                  </a:lnTo>
                  <a:lnTo>
                    <a:pt x="591477" y="30480"/>
                  </a:lnTo>
                  <a:lnTo>
                    <a:pt x="585127" y="33020"/>
                  </a:lnTo>
                  <a:lnTo>
                    <a:pt x="592734" y="40640"/>
                  </a:lnTo>
                  <a:lnTo>
                    <a:pt x="588645" y="44450"/>
                  </a:lnTo>
                  <a:lnTo>
                    <a:pt x="591794" y="48260"/>
                  </a:lnTo>
                  <a:lnTo>
                    <a:pt x="592836" y="49580"/>
                  </a:lnTo>
                  <a:lnTo>
                    <a:pt x="591388" y="57150"/>
                  </a:lnTo>
                  <a:lnTo>
                    <a:pt x="593953" y="64770"/>
                  </a:lnTo>
                  <a:lnTo>
                    <a:pt x="598043" y="59690"/>
                  </a:lnTo>
                  <a:lnTo>
                    <a:pt x="594728" y="66040"/>
                  </a:lnTo>
                  <a:lnTo>
                    <a:pt x="599605" y="64770"/>
                  </a:lnTo>
                  <a:lnTo>
                    <a:pt x="600367" y="65798"/>
                  </a:lnTo>
                  <a:lnTo>
                    <a:pt x="600532" y="66116"/>
                  </a:lnTo>
                  <a:lnTo>
                    <a:pt x="600265" y="67310"/>
                  </a:lnTo>
                  <a:lnTo>
                    <a:pt x="598817" y="72390"/>
                  </a:lnTo>
                  <a:lnTo>
                    <a:pt x="597738" y="74930"/>
                  </a:lnTo>
                  <a:lnTo>
                    <a:pt x="597230" y="71120"/>
                  </a:lnTo>
                  <a:lnTo>
                    <a:pt x="596163" y="72390"/>
                  </a:lnTo>
                  <a:lnTo>
                    <a:pt x="596900" y="76200"/>
                  </a:lnTo>
                  <a:lnTo>
                    <a:pt x="594512" y="73660"/>
                  </a:lnTo>
                  <a:lnTo>
                    <a:pt x="593953" y="77177"/>
                  </a:lnTo>
                  <a:lnTo>
                    <a:pt x="593915" y="77470"/>
                  </a:lnTo>
                  <a:lnTo>
                    <a:pt x="595553" y="76200"/>
                  </a:lnTo>
                  <a:lnTo>
                    <a:pt x="596861" y="77470"/>
                  </a:lnTo>
                  <a:lnTo>
                    <a:pt x="596823" y="80010"/>
                  </a:lnTo>
                  <a:lnTo>
                    <a:pt x="598233" y="76200"/>
                  </a:lnTo>
                  <a:lnTo>
                    <a:pt x="602462" y="80010"/>
                  </a:lnTo>
                  <a:lnTo>
                    <a:pt x="595376" y="81280"/>
                  </a:lnTo>
                  <a:lnTo>
                    <a:pt x="599592" y="86360"/>
                  </a:lnTo>
                  <a:lnTo>
                    <a:pt x="597522" y="85090"/>
                  </a:lnTo>
                  <a:lnTo>
                    <a:pt x="599262" y="87630"/>
                  </a:lnTo>
                  <a:lnTo>
                    <a:pt x="600481" y="95250"/>
                  </a:lnTo>
                  <a:lnTo>
                    <a:pt x="605294" y="96520"/>
                  </a:lnTo>
                  <a:lnTo>
                    <a:pt x="604786" y="96520"/>
                  </a:lnTo>
                  <a:lnTo>
                    <a:pt x="603669" y="97790"/>
                  </a:lnTo>
                  <a:lnTo>
                    <a:pt x="602957" y="96520"/>
                  </a:lnTo>
                  <a:lnTo>
                    <a:pt x="604291" y="102870"/>
                  </a:lnTo>
                  <a:lnTo>
                    <a:pt x="611530" y="109220"/>
                  </a:lnTo>
                  <a:lnTo>
                    <a:pt x="610565" y="115570"/>
                  </a:lnTo>
                  <a:lnTo>
                    <a:pt x="609193" y="115570"/>
                  </a:lnTo>
                  <a:lnTo>
                    <a:pt x="609904" y="116840"/>
                  </a:lnTo>
                  <a:lnTo>
                    <a:pt x="612127" y="116840"/>
                  </a:lnTo>
                  <a:lnTo>
                    <a:pt x="611339" y="118110"/>
                  </a:lnTo>
                  <a:lnTo>
                    <a:pt x="609981" y="118110"/>
                  </a:lnTo>
                  <a:lnTo>
                    <a:pt x="610069" y="119380"/>
                  </a:lnTo>
                  <a:lnTo>
                    <a:pt x="610679" y="119380"/>
                  </a:lnTo>
                  <a:lnTo>
                    <a:pt x="613168" y="121920"/>
                  </a:lnTo>
                  <a:lnTo>
                    <a:pt x="613016" y="122707"/>
                  </a:lnTo>
                  <a:lnTo>
                    <a:pt x="612927" y="123190"/>
                  </a:lnTo>
                  <a:lnTo>
                    <a:pt x="611149" y="121920"/>
                  </a:lnTo>
                  <a:lnTo>
                    <a:pt x="611200" y="123190"/>
                  </a:lnTo>
                  <a:lnTo>
                    <a:pt x="611314" y="125730"/>
                  </a:lnTo>
                  <a:lnTo>
                    <a:pt x="611428" y="128270"/>
                  </a:lnTo>
                  <a:lnTo>
                    <a:pt x="617397" y="130810"/>
                  </a:lnTo>
                  <a:lnTo>
                    <a:pt x="619823" y="135890"/>
                  </a:lnTo>
                  <a:lnTo>
                    <a:pt x="616204" y="137160"/>
                  </a:lnTo>
                  <a:lnTo>
                    <a:pt x="616280" y="138430"/>
                  </a:lnTo>
                  <a:lnTo>
                    <a:pt x="616369" y="139700"/>
                  </a:lnTo>
                  <a:lnTo>
                    <a:pt x="616445" y="140970"/>
                  </a:lnTo>
                  <a:lnTo>
                    <a:pt x="616521" y="142240"/>
                  </a:lnTo>
                  <a:lnTo>
                    <a:pt x="616597" y="143510"/>
                  </a:lnTo>
                  <a:lnTo>
                    <a:pt x="616673" y="144780"/>
                  </a:lnTo>
                  <a:lnTo>
                    <a:pt x="616127" y="144780"/>
                  </a:lnTo>
                  <a:lnTo>
                    <a:pt x="617880" y="152400"/>
                  </a:lnTo>
                  <a:lnTo>
                    <a:pt x="622858" y="156210"/>
                  </a:lnTo>
                  <a:lnTo>
                    <a:pt x="626300" y="162560"/>
                  </a:lnTo>
                  <a:lnTo>
                    <a:pt x="623646" y="167640"/>
                  </a:lnTo>
                  <a:lnTo>
                    <a:pt x="628929" y="176530"/>
                  </a:lnTo>
                  <a:lnTo>
                    <a:pt x="628878" y="179070"/>
                  </a:lnTo>
                  <a:lnTo>
                    <a:pt x="628764" y="184150"/>
                  </a:lnTo>
                  <a:lnTo>
                    <a:pt x="629018" y="183184"/>
                  </a:lnTo>
                  <a:lnTo>
                    <a:pt x="629107" y="182880"/>
                  </a:lnTo>
                  <a:lnTo>
                    <a:pt x="631634" y="182880"/>
                  </a:lnTo>
                  <a:lnTo>
                    <a:pt x="632358" y="184150"/>
                  </a:lnTo>
                  <a:lnTo>
                    <a:pt x="632091" y="185420"/>
                  </a:lnTo>
                  <a:lnTo>
                    <a:pt x="636231" y="187998"/>
                  </a:lnTo>
                  <a:lnTo>
                    <a:pt x="632625" y="187998"/>
                  </a:lnTo>
                  <a:lnTo>
                    <a:pt x="629793" y="190500"/>
                  </a:lnTo>
                  <a:lnTo>
                    <a:pt x="631634" y="193040"/>
                  </a:lnTo>
                  <a:lnTo>
                    <a:pt x="632307" y="195580"/>
                  </a:lnTo>
                  <a:lnTo>
                    <a:pt x="636765" y="194310"/>
                  </a:lnTo>
                  <a:lnTo>
                    <a:pt x="636054" y="200660"/>
                  </a:lnTo>
                  <a:lnTo>
                    <a:pt x="638352" y="207010"/>
                  </a:lnTo>
                  <a:lnTo>
                    <a:pt x="640499" y="211861"/>
                  </a:lnTo>
                  <a:lnTo>
                    <a:pt x="640600" y="212090"/>
                  </a:lnTo>
                  <a:lnTo>
                    <a:pt x="639749" y="215900"/>
                  </a:lnTo>
                  <a:lnTo>
                    <a:pt x="641311" y="217170"/>
                  </a:lnTo>
                  <a:lnTo>
                    <a:pt x="641743" y="219011"/>
                  </a:lnTo>
                  <a:lnTo>
                    <a:pt x="641819" y="219367"/>
                  </a:lnTo>
                  <a:lnTo>
                    <a:pt x="641908" y="219710"/>
                  </a:lnTo>
                  <a:lnTo>
                    <a:pt x="643458" y="220980"/>
                  </a:lnTo>
                  <a:lnTo>
                    <a:pt x="641121" y="220980"/>
                  </a:lnTo>
                  <a:lnTo>
                    <a:pt x="641184" y="221475"/>
                  </a:lnTo>
                  <a:lnTo>
                    <a:pt x="641261" y="222021"/>
                  </a:lnTo>
                  <a:lnTo>
                    <a:pt x="641375" y="223532"/>
                  </a:lnTo>
                  <a:lnTo>
                    <a:pt x="642302" y="227330"/>
                  </a:lnTo>
                  <a:lnTo>
                    <a:pt x="642683" y="228600"/>
                  </a:lnTo>
                  <a:lnTo>
                    <a:pt x="644004" y="233680"/>
                  </a:lnTo>
                  <a:lnTo>
                    <a:pt x="645083" y="236220"/>
                  </a:lnTo>
                  <a:lnTo>
                    <a:pt x="646620" y="241071"/>
                  </a:lnTo>
                  <a:lnTo>
                    <a:pt x="646684" y="241300"/>
                  </a:lnTo>
                  <a:lnTo>
                    <a:pt x="645198" y="241300"/>
                  </a:lnTo>
                  <a:lnTo>
                    <a:pt x="645363" y="242570"/>
                  </a:lnTo>
                  <a:lnTo>
                    <a:pt x="648411" y="242570"/>
                  </a:lnTo>
                  <a:lnTo>
                    <a:pt x="651154" y="240030"/>
                  </a:lnTo>
                  <a:lnTo>
                    <a:pt x="655840" y="237490"/>
                  </a:lnTo>
                  <a:lnTo>
                    <a:pt x="659663" y="234950"/>
                  </a:lnTo>
                  <a:lnTo>
                    <a:pt x="659739" y="236220"/>
                  </a:lnTo>
                  <a:lnTo>
                    <a:pt x="659879" y="237490"/>
                  </a:lnTo>
                  <a:lnTo>
                    <a:pt x="660107" y="238760"/>
                  </a:lnTo>
                  <a:lnTo>
                    <a:pt x="663613" y="238760"/>
                  </a:lnTo>
                  <a:lnTo>
                    <a:pt x="665353" y="240030"/>
                  </a:lnTo>
                  <a:lnTo>
                    <a:pt x="669188" y="240030"/>
                  </a:lnTo>
                  <a:lnTo>
                    <a:pt x="673366" y="241300"/>
                  </a:lnTo>
                  <a:lnTo>
                    <a:pt x="676160" y="241300"/>
                  </a:lnTo>
                  <a:lnTo>
                    <a:pt x="678903" y="238760"/>
                  </a:lnTo>
                  <a:lnTo>
                    <a:pt x="678649" y="240030"/>
                  </a:lnTo>
                  <a:lnTo>
                    <a:pt x="677748" y="241300"/>
                  </a:lnTo>
                  <a:lnTo>
                    <a:pt x="680364" y="241300"/>
                  </a:lnTo>
                  <a:lnTo>
                    <a:pt x="687857" y="242570"/>
                  </a:lnTo>
                  <a:lnTo>
                    <a:pt x="687539" y="241300"/>
                  </a:lnTo>
                  <a:lnTo>
                    <a:pt x="687489" y="241071"/>
                  </a:lnTo>
                  <a:lnTo>
                    <a:pt x="692645" y="238760"/>
                  </a:lnTo>
                  <a:lnTo>
                    <a:pt x="695655" y="237490"/>
                  </a:lnTo>
                  <a:lnTo>
                    <a:pt x="695185" y="240030"/>
                  </a:lnTo>
                  <a:lnTo>
                    <a:pt x="696925" y="237490"/>
                  </a:lnTo>
                  <a:lnTo>
                    <a:pt x="697801" y="236220"/>
                  </a:lnTo>
                  <a:lnTo>
                    <a:pt x="701332" y="234950"/>
                  </a:lnTo>
                  <a:lnTo>
                    <a:pt x="702170" y="234950"/>
                  </a:lnTo>
                  <a:lnTo>
                    <a:pt x="702068" y="236220"/>
                  </a:lnTo>
                  <a:lnTo>
                    <a:pt x="700951" y="236220"/>
                  </a:lnTo>
                  <a:lnTo>
                    <a:pt x="703745" y="237490"/>
                  </a:lnTo>
                  <a:lnTo>
                    <a:pt x="703338" y="234950"/>
                  </a:lnTo>
                  <a:lnTo>
                    <a:pt x="703122" y="233680"/>
                  </a:lnTo>
                  <a:lnTo>
                    <a:pt x="706526" y="234950"/>
                  </a:lnTo>
                  <a:lnTo>
                    <a:pt x="705256" y="236220"/>
                  </a:lnTo>
                  <a:lnTo>
                    <a:pt x="707898" y="236220"/>
                  </a:lnTo>
                  <a:lnTo>
                    <a:pt x="709485" y="233680"/>
                  </a:lnTo>
                  <a:lnTo>
                    <a:pt x="711288" y="233680"/>
                  </a:lnTo>
                  <a:lnTo>
                    <a:pt x="714946" y="234950"/>
                  </a:lnTo>
                  <a:lnTo>
                    <a:pt x="715352" y="237490"/>
                  </a:lnTo>
                  <a:lnTo>
                    <a:pt x="715746" y="236220"/>
                  </a:lnTo>
                  <a:lnTo>
                    <a:pt x="717321" y="233680"/>
                  </a:lnTo>
                  <a:lnTo>
                    <a:pt x="719010" y="234950"/>
                  </a:lnTo>
                  <a:lnTo>
                    <a:pt x="719239" y="234950"/>
                  </a:lnTo>
                  <a:lnTo>
                    <a:pt x="718324" y="236220"/>
                  </a:lnTo>
                  <a:lnTo>
                    <a:pt x="722464" y="237324"/>
                  </a:lnTo>
                  <a:lnTo>
                    <a:pt x="722718" y="236220"/>
                  </a:lnTo>
                  <a:lnTo>
                    <a:pt x="722718" y="237388"/>
                  </a:lnTo>
                  <a:lnTo>
                    <a:pt x="723112" y="237490"/>
                  </a:lnTo>
                  <a:lnTo>
                    <a:pt x="723900" y="236220"/>
                  </a:lnTo>
                  <a:lnTo>
                    <a:pt x="725462" y="233680"/>
                  </a:lnTo>
                  <a:lnTo>
                    <a:pt x="728840" y="236220"/>
                  </a:lnTo>
                  <a:lnTo>
                    <a:pt x="729056" y="236220"/>
                  </a:lnTo>
                  <a:lnTo>
                    <a:pt x="729322" y="237490"/>
                  </a:lnTo>
                  <a:lnTo>
                    <a:pt x="723112" y="237490"/>
                  </a:lnTo>
                  <a:lnTo>
                    <a:pt x="722718" y="237490"/>
                  </a:lnTo>
                  <a:lnTo>
                    <a:pt x="722718" y="238760"/>
                  </a:lnTo>
                  <a:lnTo>
                    <a:pt x="725805" y="238760"/>
                  </a:lnTo>
                  <a:lnTo>
                    <a:pt x="723353" y="242570"/>
                  </a:lnTo>
                  <a:lnTo>
                    <a:pt x="725830" y="241300"/>
                  </a:lnTo>
                  <a:lnTo>
                    <a:pt x="730059" y="237490"/>
                  </a:lnTo>
                  <a:lnTo>
                    <a:pt x="733069" y="237490"/>
                  </a:lnTo>
                  <a:lnTo>
                    <a:pt x="733463" y="238760"/>
                  </a:lnTo>
                  <a:lnTo>
                    <a:pt x="736625" y="238760"/>
                  </a:lnTo>
                  <a:lnTo>
                    <a:pt x="737552" y="240030"/>
                  </a:lnTo>
                  <a:lnTo>
                    <a:pt x="737844" y="241071"/>
                  </a:lnTo>
                  <a:lnTo>
                    <a:pt x="737908" y="241300"/>
                  </a:lnTo>
                  <a:lnTo>
                    <a:pt x="741083" y="240030"/>
                  </a:lnTo>
                  <a:lnTo>
                    <a:pt x="742619" y="240030"/>
                  </a:lnTo>
                  <a:lnTo>
                    <a:pt x="742492" y="237490"/>
                  </a:lnTo>
                  <a:lnTo>
                    <a:pt x="744499" y="238760"/>
                  </a:lnTo>
                  <a:lnTo>
                    <a:pt x="742619" y="236220"/>
                  </a:lnTo>
                  <a:lnTo>
                    <a:pt x="742327" y="236220"/>
                  </a:lnTo>
                  <a:lnTo>
                    <a:pt x="741311" y="237490"/>
                  </a:lnTo>
                  <a:lnTo>
                    <a:pt x="739775" y="237490"/>
                  </a:lnTo>
                  <a:lnTo>
                    <a:pt x="739775" y="238760"/>
                  </a:lnTo>
                  <a:lnTo>
                    <a:pt x="739660" y="240030"/>
                  </a:lnTo>
                  <a:lnTo>
                    <a:pt x="737958" y="240030"/>
                  </a:lnTo>
                  <a:lnTo>
                    <a:pt x="739013" y="238760"/>
                  </a:lnTo>
                  <a:lnTo>
                    <a:pt x="739775" y="238760"/>
                  </a:lnTo>
                  <a:lnTo>
                    <a:pt x="739775" y="237490"/>
                  </a:lnTo>
                  <a:lnTo>
                    <a:pt x="736930" y="237490"/>
                  </a:lnTo>
                  <a:lnTo>
                    <a:pt x="738149" y="236220"/>
                  </a:lnTo>
                  <a:lnTo>
                    <a:pt x="739406" y="234950"/>
                  </a:lnTo>
                  <a:lnTo>
                    <a:pt x="740867" y="236042"/>
                  </a:lnTo>
                  <a:lnTo>
                    <a:pt x="740752" y="236283"/>
                  </a:lnTo>
                  <a:lnTo>
                    <a:pt x="740943" y="236258"/>
                  </a:lnTo>
                  <a:lnTo>
                    <a:pt x="741311" y="236245"/>
                  </a:lnTo>
                  <a:lnTo>
                    <a:pt x="741451" y="236181"/>
                  </a:lnTo>
                  <a:lnTo>
                    <a:pt x="741730" y="236054"/>
                  </a:lnTo>
                  <a:lnTo>
                    <a:pt x="741514" y="235851"/>
                  </a:lnTo>
                  <a:lnTo>
                    <a:pt x="741908" y="234950"/>
                  </a:lnTo>
                  <a:lnTo>
                    <a:pt x="742340" y="233680"/>
                  </a:lnTo>
                  <a:lnTo>
                    <a:pt x="742772" y="232410"/>
                  </a:lnTo>
                  <a:lnTo>
                    <a:pt x="743267" y="232410"/>
                  </a:lnTo>
                  <a:lnTo>
                    <a:pt x="745375" y="236220"/>
                  </a:lnTo>
                  <a:lnTo>
                    <a:pt x="749427" y="237490"/>
                  </a:lnTo>
                  <a:lnTo>
                    <a:pt x="749985" y="240030"/>
                  </a:lnTo>
                  <a:lnTo>
                    <a:pt x="754684" y="238760"/>
                  </a:lnTo>
                  <a:lnTo>
                    <a:pt x="761060" y="238760"/>
                  </a:lnTo>
                  <a:lnTo>
                    <a:pt x="763993" y="233680"/>
                  </a:lnTo>
                  <a:lnTo>
                    <a:pt x="765340" y="233680"/>
                  </a:lnTo>
                  <a:lnTo>
                    <a:pt x="765505" y="234759"/>
                  </a:lnTo>
                  <a:lnTo>
                    <a:pt x="765543" y="234950"/>
                  </a:lnTo>
                  <a:lnTo>
                    <a:pt x="766038" y="236220"/>
                  </a:lnTo>
                  <a:lnTo>
                    <a:pt x="764349" y="236220"/>
                  </a:lnTo>
                  <a:lnTo>
                    <a:pt x="763930" y="237490"/>
                  </a:lnTo>
                  <a:lnTo>
                    <a:pt x="766610" y="236220"/>
                  </a:lnTo>
                  <a:lnTo>
                    <a:pt x="770585" y="236220"/>
                  </a:lnTo>
                  <a:lnTo>
                    <a:pt x="771842" y="236220"/>
                  </a:lnTo>
                  <a:lnTo>
                    <a:pt x="775208" y="236220"/>
                  </a:lnTo>
                  <a:lnTo>
                    <a:pt x="774585" y="237490"/>
                  </a:lnTo>
                  <a:lnTo>
                    <a:pt x="780897" y="237490"/>
                  </a:lnTo>
                  <a:lnTo>
                    <a:pt x="786650" y="234950"/>
                  </a:lnTo>
                  <a:lnTo>
                    <a:pt x="792594" y="233680"/>
                  </a:lnTo>
                  <a:lnTo>
                    <a:pt x="798385" y="234759"/>
                  </a:lnTo>
                  <a:lnTo>
                    <a:pt x="798258" y="233680"/>
                  </a:lnTo>
                  <a:lnTo>
                    <a:pt x="806996" y="234950"/>
                  </a:lnTo>
                  <a:lnTo>
                    <a:pt x="815835" y="234950"/>
                  </a:lnTo>
                  <a:lnTo>
                    <a:pt x="824661" y="233680"/>
                  </a:lnTo>
                  <a:lnTo>
                    <a:pt x="833297" y="236220"/>
                  </a:lnTo>
                  <a:lnTo>
                    <a:pt x="836523" y="237490"/>
                  </a:lnTo>
                  <a:lnTo>
                    <a:pt x="836866" y="234950"/>
                  </a:lnTo>
                  <a:lnTo>
                    <a:pt x="838835" y="233680"/>
                  </a:lnTo>
                  <a:lnTo>
                    <a:pt x="839444" y="235902"/>
                  </a:lnTo>
                  <a:lnTo>
                    <a:pt x="839533" y="236220"/>
                  </a:lnTo>
                  <a:lnTo>
                    <a:pt x="841781" y="233680"/>
                  </a:lnTo>
                  <a:lnTo>
                    <a:pt x="842899" y="232410"/>
                  </a:lnTo>
                  <a:lnTo>
                    <a:pt x="847674" y="231140"/>
                  </a:lnTo>
                  <a:lnTo>
                    <a:pt x="851166" y="238760"/>
                  </a:lnTo>
                  <a:lnTo>
                    <a:pt x="857199" y="234950"/>
                  </a:lnTo>
                  <a:lnTo>
                    <a:pt x="856424" y="233680"/>
                  </a:lnTo>
                  <a:lnTo>
                    <a:pt x="858596" y="233680"/>
                  </a:lnTo>
                  <a:lnTo>
                    <a:pt x="863295" y="232410"/>
                  </a:lnTo>
                  <a:lnTo>
                    <a:pt x="863117" y="233680"/>
                  </a:lnTo>
                  <a:lnTo>
                    <a:pt x="863638" y="232410"/>
                  </a:lnTo>
                  <a:lnTo>
                    <a:pt x="864489" y="233680"/>
                  </a:lnTo>
                  <a:lnTo>
                    <a:pt x="864565" y="234950"/>
                  </a:lnTo>
                  <a:lnTo>
                    <a:pt x="869886" y="232410"/>
                  </a:lnTo>
                  <a:lnTo>
                    <a:pt x="874026" y="233680"/>
                  </a:lnTo>
                  <a:lnTo>
                    <a:pt x="869251" y="237490"/>
                  </a:lnTo>
                  <a:lnTo>
                    <a:pt x="875271" y="238760"/>
                  </a:lnTo>
                  <a:lnTo>
                    <a:pt x="877506" y="237490"/>
                  </a:lnTo>
                  <a:lnTo>
                    <a:pt x="881659" y="233680"/>
                  </a:lnTo>
                  <a:lnTo>
                    <a:pt x="879906" y="233680"/>
                  </a:lnTo>
                  <a:lnTo>
                    <a:pt x="878497" y="232410"/>
                  </a:lnTo>
                  <a:lnTo>
                    <a:pt x="878433" y="231140"/>
                  </a:lnTo>
                  <a:lnTo>
                    <a:pt x="880478" y="229870"/>
                  </a:lnTo>
                  <a:lnTo>
                    <a:pt x="880605" y="228600"/>
                  </a:lnTo>
                  <a:lnTo>
                    <a:pt x="880732" y="227330"/>
                  </a:lnTo>
                  <a:lnTo>
                    <a:pt x="880859" y="226060"/>
                  </a:lnTo>
                  <a:lnTo>
                    <a:pt x="881900" y="223532"/>
                  </a:lnTo>
                  <a:lnTo>
                    <a:pt x="882434" y="222250"/>
                  </a:lnTo>
                  <a:close/>
                </a:path>
              </a:pathLst>
            </a:custGeom>
            <a:solidFill>
              <a:srgbClr val="1C7385"/>
            </a:solidFill>
          </p:spPr>
          <p:txBody>
            <a:bodyPr wrap="square" lIns="0" tIns="0" rIns="0" bIns="0" rtlCol="0"/>
            <a:lstStyle/>
            <a:p>
              <a:endParaRPr sz="1092"/>
            </a:p>
          </p:txBody>
        </p:sp>
        <p:sp>
          <p:nvSpPr>
            <p:cNvPr id="40" name="object 21">
              <a:extLst>
                <a:ext uri="{FF2B5EF4-FFF2-40B4-BE49-F238E27FC236}">
                  <a16:creationId xmlns:a16="http://schemas.microsoft.com/office/drawing/2014/main" id="{E07EBE94-D2CC-7AFF-4287-CF027CB114BD}"/>
                </a:ext>
              </a:extLst>
            </p:cNvPr>
            <p:cNvSpPr/>
            <p:nvPr/>
          </p:nvSpPr>
          <p:spPr>
            <a:xfrm>
              <a:off x="9663462" y="1617223"/>
              <a:ext cx="166348" cy="128997"/>
            </a:xfrm>
            <a:custGeom>
              <a:avLst/>
              <a:gdLst/>
              <a:ahLst/>
              <a:cxnLst/>
              <a:rect l="l" t="t" r="r" b="b"/>
              <a:pathLst>
                <a:path w="274319" h="212725">
                  <a:moveTo>
                    <a:pt x="876" y="189865"/>
                  </a:moveTo>
                  <a:lnTo>
                    <a:pt x="0" y="192278"/>
                  </a:lnTo>
                  <a:lnTo>
                    <a:pt x="800" y="191452"/>
                  </a:lnTo>
                  <a:lnTo>
                    <a:pt x="876" y="189865"/>
                  </a:lnTo>
                  <a:close/>
                </a:path>
                <a:path w="274319" h="212725">
                  <a:moveTo>
                    <a:pt x="121246" y="39268"/>
                  </a:moveTo>
                  <a:lnTo>
                    <a:pt x="119748" y="39027"/>
                  </a:lnTo>
                  <a:lnTo>
                    <a:pt x="117957" y="39954"/>
                  </a:lnTo>
                  <a:lnTo>
                    <a:pt x="118338" y="41643"/>
                  </a:lnTo>
                  <a:lnTo>
                    <a:pt x="119367" y="40589"/>
                  </a:lnTo>
                  <a:lnTo>
                    <a:pt x="121081" y="40068"/>
                  </a:lnTo>
                  <a:lnTo>
                    <a:pt x="121246" y="39268"/>
                  </a:lnTo>
                  <a:close/>
                </a:path>
                <a:path w="274319" h="212725">
                  <a:moveTo>
                    <a:pt x="176237" y="0"/>
                  </a:moveTo>
                  <a:lnTo>
                    <a:pt x="174396" y="812"/>
                  </a:lnTo>
                  <a:lnTo>
                    <a:pt x="174904" y="3517"/>
                  </a:lnTo>
                  <a:lnTo>
                    <a:pt x="176009" y="3022"/>
                  </a:lnTo>
                  <a:lnTo>
                    <a:pt x="176237" y="0"/>
                  </a:lnTo>
                  <a:close/>
                </a:path>
                <a:path w="274319" h="212725">
                  <a:moveTo>
                    <a:pt x="209143" y="210667"/>
                  </a:moveTo>
                  <a:lnTo>
                    <a:pt x="208915" y="210502"/>
                  </a:lnTo>
                  <a:lnTo>
                    <a:pt x="209016" y="211201"/>
                  </a:lnTo>
                  <a:lnTo>
                    <a:pt x="209092" y="210908"/>
                  </a:lnTo>
                  <a:lnTo>
                    <a:pt x="209143" y="210667"/>
                  </a:lnTo>
                  <a:close/>
                </a:path>
                <a:path w="274319" h="212725">
                  <a:moveTo>
                    <a:pt x="209207" y="212636"/>
                  </a:moveTo>
                  <a:lnTo>
                    <a:pt x="209016" y="211201"/>
                  </a:lnTo>
                  <a:lnTo>
                    <a:pt x="208876" y="211632"/>
                  </a:lnTo>
                  <a:lnTo>
                    <a:pt x="208635" y="212153"/>
                  </a:lnTo>
                  <a:lnTo>
                    <a:pt x="209207" y="212636"/>
                  </a:lnTo>
                  <a:close/>
                </a:path>
                <a:path w="274319" h="212725">
                  <a:moveTo>
                    <a:pt x="212940" y="194056"/>
                  </a:moveTo>
                  <a:lnTo>
                    <a:pt x="212928" y="193636"/>
                  </a:lnTo>
                  <a:lnTo>
                    <a:pt x="212547" y="193636"/>
                  </a:lnTo>
                  <a:lnTo>
                    <a:pt x="212940" y="194056"/>
                  </a:lnTo>
                  <a:close/>
                </a:path>
                <a:path w="274319" h="212725">
                  <a:moveTo>
                    <a:pt x="214363" y="195148"/>
                  </a:moveTo>
                  <a:lnTo>
                    <a:pt x="213575" y="194729"/>
                  </a:lnTo>
                  <a:lnTo>
                    <a:pt x="213728" y="194868"/>
                  </a:lnTo>
                  <a:lnTo>
                    <a:pt x="213982" y="195008"/>
                  </a:lnTo>
                  <a:lnTo>
                    <a:pt x="214363" y="195148"/>
                  </a:lnTo>
                  <a:close/>
                </a:path>
                <a:path w="274319" h="212725">
                  <a:moveTo>
                    <a:pt x="216585" y="191973"/>
                  </a:moveTo>
                  <a:lnTo>
                    <a:pt x="215480" y="190525"/>
                  </a:lnTo>
                  <a:lnTo>
                    <a:pt x="214972" y="191541"/>
                  </a:lnTo>
                  <a:lnTo>
                    <a:pt x="212877" y="192709"/>
                  </a:lnTo>
                  <a:lnTo>
                    <a:pt x="212915" y="193484"/>
                  </a:lnTo>
                  <a:lnTo>
                    <a:pt x="216585" y="191973"/>
                  </a:lnTo>
                  <a:close/>
                </a:path>
                <a:path w="274319" h="212725">
                  <a:moveTo>
                    <a:pt x="231317" y="175082"/>
                  </a:moveTo>
                  <a:lnTo>
                    <a:pt x="230149" y="177292"/>
                  </a:lnTo>
                  <a:lnTo>
                    <a:pt x="229781" y="178028"/>
                  </a:lnTo>
                  <a:lnTo>
                    <a:pt x="230200" y="178028"/>
                  </a:lnTo>
                  <a:lnTo>
                    <a:pt x="231317" y="175082"/>
                  </a:lnTo>
                  <a:close/>
                </a:path>
                <a:path w="274319" h="212725">
                  <a:moveTo>
                    <a:pt x="232244" y="177292"/>
                  </a:moveTo>
                  <a:lnTo>
                    <a:pt x="230200" y="178028"/>
                  </a:lnTo>
                  <a:lnTo>
                    <a:pt x="229641" y="179489"/>
                  </a:lnTo>
                  <a:lnTo>
                    <a:pt x="232156" y="177749"/>
                  </a:lnTo>
                  <a:lnTo>
                    <a:pt x="232244" y="177292"/>
                  </a:lnTo>
                  <a:close/>
                </a:path>
                <a:path w="274319" h="212725">
                  <a:moveTo>
                    <a:pt x="236029" y="175082"/>
                  </a:moveTo>
                  <a:lnTo>
                    <a:pt x="232156" y="177749"/>
                  </a:lnTo>
                  <a:lnTo>
                    <a:pt x="231940" y="179095"/>
                  </a:lnTo>
                  <a:lnTo>
                    <a:pt x="236029" y="175082"/>
                  </a:lnTo>
                  <a:close/>
                </a:path>
                <a:path w="274319" h="212725">
                  <a:moveTo>
                    <a:pt x="238086" y="163779"/>
                  </a:moveTo>
                  <a:lnTo>
                    <a:pt x="237667" y="162229"/>
                  </a:lnTo>
                  <a:lnTo>
                    <a:pt x="237553" y="161861"/>
                  </a:lnTo>
                  <a:lnTo>
                    <a:pt x="236321" y="163156"/>
                  </a:lnTo>
                  <a:lnTo>
                    <a:pt x="236118" y="165328"/>
                  </a:lnTo>
                  <a:lnTo>
                    <a:pt x="237617" y="163525"/>
                  </a:lnTo>
                  <a:lnTo>
                    <a:pt x="238086" y="163779"/>
                  </a:lnTo>
                  <a:close/>
                </a:path>
                <a:path w="274319" h="212725">
                  <a:moveTo>
                    <a:pt x="255854" y="58077"/>
                  </a:moveTo>
                  <a:lnTo>
                    <a:pt x="254088" y="59220"/>
                  </a:lnTo>
                  <a:lnTo>
                    <a:pt x="255790" y="60528"/>
                  </a:lnTo>
                  <a:lnTo>
                    <a:pt x="255854" y="58077"/>
                  </a:lnTo>
                  <a:close/>
                </a:path>
                <a:path w="274319" h="212725">
                  <a:moveTo>
                    <a:pt x="264045" y="76822"/>
                  </a:moveTo>
                  <a:lnTo>
                    <a:pt x="263461" y="77660"/>
                  </a:lnTo>
                  <a:lnTo>
                    <a:pt x="263956" y="77660"/>
                  </a:lnTo>
                  <a:lnTo>
                    <a:pt x="264045" y="76822"/>
                  </a:lnTo>
                  <a:close/>
                </a:path>
                <a:path w="274319" h="212725">
                  <a:moveTo>
                    <a:pt x="273812" y="50800"/>
                  </a:moveTo>
                  <a:lnTo>
                    <a:pt x="273697" y="52882"/>
                  </a:lnTo>
                  <a:lnTo>
                    <a:pt x="273799" y="53670"/>
                  </a:lnTo>
                  <a:lnTo>
                    <a:pt x="273812" y="50800"/>
                  </a:lnTo>
                  <a:close/>
                </a:path>
              </a:pathLst>
            </a:custGeom>
            <a:solidFill>
              <a:srgbClr val="1C7385"/>
            </a:solidFill>
          </p:spPr>
          <p:txBody>
            <a:bodyPr wrap="square" lIns="0" tIns="0" rIns="0" bIns="0" rtlCol="0"/>
            <a:lstStyle/>
            <a:p>
              <a:endParaRPr sz="1092"/>
            </a:p>
          </p:txBody>
        </p:sp>
      </p:grpSp>
      <p:sp>
        <p:nvSpPr>
          <p:cNvPr id="41" name="TextBox 40">
            <a:extLst>
              <a:ext uri="{FF2B5EF4-FFF2-40B4-BE49-F238E27FC236}">
                <a16:creationId xmlns:a16="http://schemas.microsoft.com/office/drawing/2014/main" id="{4C963108-06E4-D6AE-5035-8FDD14D3A3CF}"/>
              </a:ext>
            </a:extLst>
          </p:cNvPr>
          <p:cNvSpPr txBox="1"/>
          <p:nvPr/>
        </p:nvSpPr>
        <p:spPr>
          <a:xfrm>
            <a:off x="9923975" y="191069"/>
            <a:ext cx="2265478" cy="246221"/>
          </a:xfrm>
          <a:prstGeom prst="rect">
            <a:avLst/>
          </a:prstGeom>
          <a:noFill/>
        </p:spPr>
        <p:txBody>
          <a:bodyPr wrap="square">
            <a:spAutoFit/>
          </a:bodyPr>
          <a:lstStyle/>
          <a:p>
            <a:r>
              <a:rPr lang="fi-FI" sz="1000" dirty="0">
                <a:solidFill>
                  <a:schemeClr val="bg1"/>
                </a:solidFill>
                <a:latin typeface="Myriad Pro" panose="020B0503030403020204" pitchFamily="34" charset="0"/>
              </a:rPr>
              <a:t>Lähde: </a:t>
            </a:r>
            <a:r>
              <a:rPr lang="fi-FI" sz="1000" dirty="0">
                <a:solidFill>
                  <a:schemeClr val="bg1"/>
                </a:solidFill>
                <a:latin typeface="Myriad Pro" panose="020B0503030403020204" pitchFamily="34" charset="0"/>
                <a:hlinkClick r:id="rId3">
                  <a:extLst>
                    <a:ext uri="{A12FA001-AC4F-418D-AE19-62706E023703}">
                      <ahyp:hlinkClr xmlns:ahyp="http://schemas.microsoft.com/office/drawing/2018/hyperlinkcolor" val="tx"/>
                    </a:ext>
                  </a:extLst>
                </a:hlinkClick>
              </a:rPr>
              <a:t>vm.fi | Osaamisen kehittäminen</a:t>
            </a:r>
            <a:endParaRPr lang="fi-FI" sz="1000" dirty="0">
              <a:solidFill>
                <a:schemeClr val="bg1"/>
              </a:solidFill>
              <a:latin typeface="Myriad Pro" panose="020B0503030403020204" pitchFamily="34" charset="0"/>
            </a:endParaRPr>
          </a:p>
        </p:txBody>
      </p:sp>
      <p:sp>
        <p:nvSpPr>
          <p:cNvPr id="29" name="Tekstiruutu 94">
            <a:extLst>
              <a:ext uri="{FF2B5EF4-FFF2-40B4-BE49-F238E27FC236}">
                <a16:creationId xmlns:a16="http://schemas.microsoft.com/office/drawing/2014/main" id="{64F2A31F-E93B-B840-0D99-316D8DD00363}"/>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4" action="ppaction://hlinksldjump"/>
              </a:rPr>
              <a:t>Takaisin</a:t>
            </a:r>
            <a:endParaRPr lang="fi-FI" sz="800" i="1" dirty="0">
              <a:solidFill>
                <a:schemeClr val="tx2"/>
              </a:solidFill>
              <a:latin typeface="Myriad Pro" panose="020B0503030403020204" pitchFamily="34" charset="0"/>
            </a:endParaRPr>
          </a:p>
        </p:txBody>
      </p:sp>
      <p:sp>
        <p:nvSpPr>
          <p:cNvPr id="42" name="object 9" descr="Painike takaisin pääsivulle.">
            <a:hlinkClick r:id="rId4" action="ppaction://hlinksldjump"/>
            <a:extLst>
              <a:ext uri="{FF2B5EF4-FFF2-40B4-BE49-F238E27FC236}">
                <a16:creationId xmlns:a16="http://schemas.microsoft.com/office/drawing/2014/main" id="{84BA51AB-ABA4-2FCA-A048-E8FBE5421553}"/>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43" name="Kuva 100">
            <a:hlinkClick r:id="rId4" action="ppaction://hlinksldjump"/>
            <a:extLst>
              <a:ext uri="{FF2B5EF4-FFF2-40B4-BE49-F238E27FC236}">
                <a16:creationId xmlns:a16="http://schemas.microsoft.com/office/drawing/2014/main" id="{2F02015C-7985-1EC7-1A88-4653B43174A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4978" y="6384829"/>
            <a:ext cx="280871" cy="27426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2E413AF-87AF-210A-9268-4CBA35496A3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C9045EFD-DFC5-F0A9-C2E0-2C9B411544D1}"/>
              </a:ext>
              <a:ext uri="{C183D7F6-B498-43B3-948B-1728B52AA6E4}">
                <adec:decorative xmlns:adec="http://schemas.microsoft.com/office/drawing/2017/decorative" val="1"/>
              </a:ext>
            </a:extLst>
          </p:cNvPr>
          <p:cNvGrpSpPr/>
          <p:nvPr/>
        </p:nvGrpSpPr>
        <p:grpSpPr>
          <a:xfrm>
            <a:off x="8975080" y="475480"/>
            <a:ext cx="2018043" cy="795601"/>
            <a:chOff x="9877573" y="602479"/>
            <a:chExt cx="1259997" cy="496746"/>
          </a:xfrm>
        </p:grpSpPr>
        <p:pic>
          <p:nvPicPr>
            <p:cNvPr id="2" name="Graphic 207">
              <a:extLst>
                <a:ext uri="{FF2B5EF4-FFF2-40B4-BE49-F238E27FC236}">
                  <a16:creationId xmlns:a16="http://schemas.microsoft.com/office/drawing/2014/main" id="{67026AB3-C117-EEAA-2F27-306E40E634B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9136" y="603732"/>
              <a:ext cx="698434" cy="495493"/>
            </a:xfrm>
            <a:prstGeom prst="rect">
              <a:avLst/>
            </a:prstGeom>
          </p:spPr>
        </p:pic>
        <p:pic>
          <p:nvPicPr>
            <p:cNvPr id="3" name="Graphic 207">
              <a:extLst>
                <a:ext uri="{FF2B5EF4-FFF2-40B4-BE49-F238E27FC236}">
                  <a16:creationId xmlns:a16="http://schemas.microsoft.com/office/drawing/2014/main" id="{E359CFBE-48C4-ECEA-E14C-BE195D1CCF9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77573" y="602479"/>
              <a:ext cx="698434" cy="495493"/>
            </a:xfrm>
            <a:prstGeom prst="rect">
              <a:avLst/>
            </a:prstGeom>
          </p:spPr>
        </p:pic>
      </p:grpSp>
      <p:sp>
        <p:nvSpPr>
          <p:cNvPr id="5" name="object 13">
            <a:extLst>
              <a:ext uri="{FF2B5EF4-FFF2-40B4-BE49-F238E27FC236}">
                <a16:creationId xmlns:a16="http://schemas.microsoft.com/office/drawing/2014/main" id="{D55E8087-953B-4720-A0E9-3A285EF52C15}"/>
              </a:ext>
              <a:ext uri="{C183D7F6-B498-43B3-948B-1728B52AA6E4}">
                <adec:decorative xmlns:adec="http://schemas.microsoft.com/office/drawing/2017/decorative" val="1"/>
              </a:ext>
            </a:extLst>
          </p:cNvPr>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a:t>
            </a:r>
          </a:p>
        </p:txBody>
      </p:sp>
      <p:sp>
        <p:nvSpPr>
          <p:cNvPr id="6" name="Otsikko 1">
            <a:extLst>
              <a:ext uri="{FF2B5EF4-FFF2-40B4-BE49-F238E27FC236}">
                <a16:creationId xmlns:a16="http://schemas.microsoft.com/office/drawing/2014/main" id="{0A3ADA47-DD69-630E-E799-B6725395EEA7}"/>
              </a:ext>
            </a:extLst>
          </p:cNvPr>
          <p:cNvSpPr>
            <a:spLocks noGrp="1"/>
          </p:cNvSpPr>
          <p:nvPr>
            <p:ph type="title"/>
          </p:nvPr>
        </p:nvSpPr>
        <p:spPr>
          <a:xfrm>
            <a:off x="650235" y="662940"/>
            <a:ext cx="9993199" cy="362015"/>
          </a:xfrm>
        </p:spPr>
        <p:txBody>
          <a:bodyPr>
            <a:noAutofit/>
          </a:bodyPr>
          <a:lstStyle/>
          <a:p>
            <a:r>
              <a:rPr lang="fi-FI" sz="2000" dirty="0">
                <a:latin typeface="Myriad Pro" panose="020B0503030403020204" pitchFamily="34" charset="0"/>
              </a:rPr>
              <a:t>Näin ”hunajakenno” syntyi - parviälyilemässä 2017:</a:t>
            </a:r>
            <a:endParaRPr lang="fi-FI" sz="2000" b="1" dirty="0">
              <a:latin typeface="Myriad Pro" panose="020B0503030403020204" pitchFamily="34" charset="0"/>
              <a:ea typeface="+mn-ea"/>
              <a:cs typeface="+mn-cs"/>
            </a:endParaRPr>
          </a:p>
        </p:txBody>
      </p:sp>
      <p:sp>
        <p:nvSpPr>
          <p:cNvPr id="35" name="object 11">
            <a:extLst>
              <a:ext uri="{FF2B5EF4-FFF2-40B4-BE49-F238E27FC236}">
                <a16:creationId xmlns:a16="http://schemas.microsoft.com/office/drawing/2014/main" id="{7A18A94D-7E57-5D33-FF53-55956AFE4698}"/>
              </a:ext>
              <a:ext uri="{C183D7F6-B498-43B3-948B-1728B52AA6E4}">
                <adec:decorative xmlns:adec="http://schemas.microsoft.com/office/drawing/2017/decorative" val="1"/>
              </a:ext>
            </a:extLst>
          </p:cNvPr>
          <p:cNvSpPr/>
          <p:nvPr/>
        </p:nvSpPr>
        <p:spPr>
          <a:xfrm>
            <a:off x="8283529" y="1249987"/>
            <a:ext cx="3045748" cy="5087856"/>
          </a:xfrm>
          <a:custGeom>
            <a:avLst/>
            <a:gdLst/>
            <a:ahLst/>
            <a:cxnLst/>
            <a:rect l="l" t="t" r="r" b="b"/>
            <a:pathLst>
              <a:path w="4953000" h="6831330">
                <a:moveTo>
                  <a:pt x="4952468" y="0"/>
                </a:moveTo>
                <a:lnTo>
                  <a:pt x="0" y="0"/>
                </a:lnTo>
                <a:lnTo>
                  <a:pt x="0" y="6830970"/>
                </a:lnTo>
                <a:lnTo>
                  <a:pt x="4952468" y="6830970"/>
                </a:lnTo>
                <a:lnTo>
                  <a:pt x="4952468" y="0"/>
                </a:lnTo>
                <a:close/>
              </a:path>
            </a:pathLst>
          </a:custGeom>
          <a:solidFill>
            <a:schemeClr val="tx2"/>
          </a:solidFill>
        </p:spPr>
        <p:txBody>
          <a:bodyPr wrap="square" lIns="0" tIns="0" rIns="0" bIns="0" rtlCol="0"/>
          <a:lstStyle/>
          <a:p>
            <a:endParaRPr sz="1092" dirty="0"/>
          </a:p>
        </p:txBody>
      </p:sp>
      <p:sp>
        <p:nvSpPr>
          <p:cNvPr id="36" name="Sisällön paikkamerkki 2">
            <a:extLst>
              <a:ext uri="{FF2B5EF4-FFF2-40B4-BE49-F238E27FC236}">
                <a16:creationId xmlns:a16="http://schemas.microsoft.com/office/drawing/2014/main" id="{F8FABB94-9C64-A38C-1070-2D6ED229DE09}"/>
              </a:ext>
            </a:extLst>
          </p:cNvPr>
          <p:cNvSpPr txBox="1">
            <a:spLocks/>
          </p:cNvSpPr>
          <p:nvPr/>
        </p:nvSpPr>
        <p:spPr>
          <a:xfrm>
            <a:off x="8464257" y="1527121"/>
            <a:ext cx="2784023" cy="4525531"/>
          </a:xfrm>
          <a:prstGeom prst="rect">
            <a:avLst/>
          </a:prstGeom>
        </p:spPr>
        <p:txBody>
          <a:bodyPr vert="horz" lIns="0" tIns="45720" rIns="0" bIns="45720" rtlCol="0">
            <a:noAutofit/>
          </a:bodyPr>
          <a:lstStyle>
            <a:lvl1pPr marL="0" indent="0" algn="l" defTabSz="914400" rtl="0" eaLnBrk="1" latinLnBrk="0" hangingPunct="1">
              <a:lnSpc>
                <a:spcPct val="110000"/>
              </a:lnSpc>
              <a:spcBef>
                <a:spcPts val="1200"/>
              </a:spcBef>
              <a:buClr>
                <a:schemeClr val="tx2"/>
              </a:buClr>
              <a:buSzPct val="110000"/>
              <a:buFont typeface="Arial" panose="020B0604020202020204" pitchFamily="34" charset="0"/>
              <a:buNone/>
              <a:tabLst/>
              <a:defRPr sz="1200" kern="1200">
                <a:solidFill>
                  <a:schemeClr val="tx2"/>
                </a:solidFill>
                <a:latin typeface="Myriad Pro" panose="020B0503030403020204" pitchFamily="34" charset="0"/>
                <a:ea typeface="+mn-ea"/>
                <a:cs typeface="+mn-cs"/>
              </a:defRPr>
            </a:lvl1pPr>
            <a:lvl2pPr marL="762000" indent="-304800"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200" kern="1200">
                <a:solidFill>
                  <a:schemeClr val="tx2"/>
                </a:solidFill>
                <a:latin typeface="+mn-lt"/>
                <a:ea typeface="+mn-ea"/>
                <a:cs typeface="+mn-cs"/>
              </a:defRPr>
            </a:lvl2pPr>
            <a:lvl3pPr marL="1252538" indent="-3381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200" kern="1200">
                <a:solidFill>
                  <a:schemeClr val="tx2"/>
                </a:solidFill>
                <a:latin typeface="+mn-lt"/>
                <a:ea typeface="+mn-ea"/>
                <a:cs typeface="+mn-cs"/>
              </a:defRPr>
            </a:lvl3pPr>
            <a:lvl4pPr marL="1692275" indent="-320675"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200" kern="1200">
                <a:solidFill>
                  <a:schemeClr val="tx2"/>
                </a:solidFill>
                <a:latin typeface="+mn-lt"/>
                <a:ea typeface="+mn-ea"/>
                <a:cs typeface="+mn-cs"/>
              </a:defRPr>
            </a:lvl4pPr>
            <a:lvl5pPr marL="2141538" indent="-312738" algn="l" defTabSz="914400" rtl="0" eaLnBrk="1" latinLnBrk="0" hangingPunct="1">
              <a:lnSpc>
                <a:spcPct val="110000"/>
              </a:lnSpc>
              <a:spcBef>
                <a:spcPts val="1200"/>
              </a:spcBef>
              <a:buClr>
                <a:schemeClr val="tx2"/>
              </a:buClr>
              <a:buSzPct val="110000"/>
              <a:buFont typeface="Arial" panose="020B0604020202020204" pitchFamily="34" charset="0"/>
              <a:buChar char="•"/>
              <a:tabLst/>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fi-FI" b="1" dirty="0">
                <a:solidFill>
                  <a:schemeClr val="bg1"/>
                </a:solidFill>
              </a:rPr>
              <a:t>Päivitys 2025 </a:t>
            </a:r>
          </a:p>
          <a:p>
            <a:pPr marL="360000" indent="-180000">
              <a:spcBef>
                <a:spcPts val="300"/>
              </a:spcBef>
              <a:buClr>
                <a:schemeClr val="bg1"/>
              </a:buClr>
              <a:buFont typeface="Arial" panose="020B0604020202020204" pitchFamily="34" charset="0"/>
              <a:buChar char="•"/>
            </a:pPr>
            <a:r>
              <a:rPr lang="fi-FI" dirty="0">
                <a:solidFill>
                  <a:schemeClr val="bg1"/>
                </a:solidFill>
              </a:rPr>
              <a:t>Koko kokonaisuus käyty läpi</a:t>
            </a:r>
          </a:p>
          <a:p>
            <a:pPr marL="360000" indent="-180000">
              <a:spcBef>
                <a:spcPts val="300"/>
              </a:spcBef>
              <a:buClr>
                <a:schemeClr val="bg1"/>
              </a:buClr>
              <a:buFont typeface="Arial" panose="020B0604020202020204" pitchFamily="34" charset="0"/>
              <a:buChar char="•"/>
            </a:pPr>
            <a:r>
              <a:rPr lang="fi-FI" dirty="0">
                <a:solidFill>
                  <a:schemeClr val="bg1"/>
                </a:solidFill>
              </a:rPr>
              <a:t>Perusrakenne pysynyt samana</a:t>
            </a:r>
          </a:p>
          <a:p>
            <a:pPr marL="360000" indent="-180000">
              <a:spcBef>
                <a:spcPts val="300"/>
              </a:spcBef>
              <a:buClr>
                <a:schemeClr val="bg1"/>
              </a:buClr>
              <a:buFont typeface="Arial" panose="020B0604020202020204" pitchFamily="34" charset="0"/>
              <a:buChar char="•"/>
            </a:pPr>
            <a:r>
              <a:rPr lang="fi-FI" dirty="0">
                <a:solidFill>
                  <a:schemeClr val="bg1"/>
                </a:solidFill>
              </a:rPr>
              <a:t>Päivitetty versio käsitelty valtiovarainministeriössä valtionhallinnon kehittämisosaston (VKO) johtoryhmässä 24.4.2025</a:t>
            </a:r>
          </a:p>
          <a:p>
            <a:pPr marL="180000">
              <a:spcBef>
                <a:spcPts val="300"/>
              </a:spcBef>
              <a:buClr>
                <a:schemeClr val="bg1"/>
              </a:buClr>
            </a:pPr>
            <a:br>
              <a:rPr lang="fi-FI" dirty="0">
                <a:solidFill>
                  <a:schemeClr val="bg1"/>
                </a:solidFill>
              </a:rPr>
            </a:br>
            <a:r>
              <a:rPr lang="fi-FI" dirty="0">
                <a:solidFill>
                  <a:schemeClr val="bg1"/>
                </a:solidFill>
              </a:rPr>
              <a:t>Kiitos päivityksessä auttaneille:</a:t>
            </a:r>
          </a:p>
          <a:p>
            <a:pPr marL="351450" indent="-171450">
              <a:spcBef>
                <a:spcPts val="300"/>
              </a:spcBef>
              <a:buClr>
                <a:schemeClr val="bg1"/>
              </a:buClr>
              <a:buFont typeface="Arial" panose="020B0604020202020204" pitchFamily="34" charset="0"/>
              <a:buChar char="•"/>
            </a:pPr>
            <a:r>
              <a:rPr lang="fi-FI" dirty="0">
                <a:solidFill>
                  <a:schemeClr val="bg1"/>
                </a:solidFill>
              </a:rPr>
              <a:t>Valtionhallinnon kehittämisosaston  asiantuntijat (VM)</a:t>
            </a:r>
          </a:p>
          <a:p>
            <a:pPr marL="360000" indent="-180000">
              <a:spcBef>
                <a:spcPts val="300"/>
              </a:spcBef>
              <a:buClr>
                <a:schemeClr val="bg1"/>
              </a:buClr>
              <a:buFont typeface="Arial" panose="020B0604020202020204" pitchFamily="34" charset="0"/>
              <a:buChar char="•"/>
            </a:pPr>
            <a:r>
              <a:rPr lang="fi-FI" dirty="0">
                <a:solidFill>
                  <a:schemeClr val="bg1"/>
                </a:solidFill>
              </a:rPr>
              <a:t>Soile Röppänen, Palkeet</a:t>
            </a:r>
          </a:p>
          <a:p>
            <a:pPr marL="360000" indent="-180000">
              <a:spcBef>
                <a:spcPts val="300"/>
              </a:spcBef>
              <a:buClr>
                <a:schemeClr val="bg1"/>
              </a:buClr>
              <a:buFont typeface="Arial" panose="020B0604020202020204" pitchFamily="34" charset="0"/>
              <a:buChar char="•"/>
            </a:pPr>
            <a:r>
              <a:rPr lang="fi-FI" dirty="0">
                <a:solidFill>
                  <a:schemeClr val="bg1"/>
                </a:solidFill>
              </a:rPr>
              <a:t>Sari Virta, Valtiokonttori</a:t>
            </a:r>
          </a:p>
          <a:p>
            <a:pPr marL="360000" indent="-180000">
              <a:spcBef>
                <a:spcPts val="300"/>
              </a:spcBef>
              <a:buClr>
                <a:schemeClr val="bg1"/>
              </a:buClr>
              <a:buFont typeface="Arial" panose="020B0604020202020204" pitchFamily="34" charset="0"/>
              <a:buChar char="•"/>
            </a:pPr>
            <a:r>
              <a:rPr lang="fi-FI" dirty="0">
                <a:solidFill>
                  <a:schemeClr val="bg1"/>
                </a:solidFill>
              </a:rPr>
              <a:t>Eeva-Liisa Nurmi, </a:t>
            </a:r>
            <a:r>
              <a:rPr lang="fi-FI" dirty="0" err="1">
                <a:solidFill>
                  <a:schemeClr val="bg1"/>
                </a:solidFill>
              </a:rPr>
              <a:t>Keva</a:t>
            </a:r>
            <a:endParaRPr lang="fi-FI" dirty="0">
              <a:solidFill>
                <a:schemeClr val="bg1"/>
              </a:solidFill>
            </a:endParaRPr>
          </a:p>
          <a:p>
            <a:pPr marL="360000" indent="-180000">
              <a:spcBef>
                <a:spcPts val="300"/>
              </a:spcBef>
              <a:buClr>
                <a:schemeClr val="bg1"/>
              </a:buClr>
              <a:buFont typeface="Arial" panose="020B0604020202020204" pitchFamily="34" charset="0"/>
              <a:buChar char="•"/>
            </a:pPr>
            <a:r>
              <a:rPr lang="fi-FI" dirty="0">
                <a:solidFill>
                  <a:schemeClr val="bg1"/>
                </a:solidFill>
              </a:rPr>
              <a:t>Anu </a:t>
            </a:r>
            <a:r>
              <a:rPr lang="fi-FI" dirty="0" err="1">
                <a:solidFill>
                  <a:schemeClr val="bg1"/>
                </a:solidFill>
              </a:rPr>
              <a:t>Almiala</a:t>
            </a:r>
            <a:r>
              <a:rPr lang="fi-FI" dirty="0">
                <a:solidFill>
                  <a:schemeClr val="bg1"/>
                </a:solidFill>
              </a:rPr>
              <a:t>, Traficom</a:t>
            </a:r>
          </a:p>
          <a:p>
            <a:pPr marL="351450" indent="-171450">
              <a:spcBef>
                <a:spcPts val="300"/>
              </a:spcBef>
              <a:buClr>
                <a:schemeClr val="bg1"/>
              </a:buClr>
              <a:buFont typeface="Arial" panose="020B0604020202020204" pitchFamily="34" charset="0"/>
              <a:buChar char="•"/>
            </a:pPr>
            <a:endParaRPr lang="fi-FI" dirty="0">
              <a:solidFill>
                <a:schemeClr val="bg1"/>
              </a:solidFill>
            </a:endParaRPr>
          </a:p>
          <a:p>
            <a:pPr marL="180000">
              <a:spcBef>
                <a:spcPts val="300"/>
              </a:spcBef>
              <a:buClr>
                <a:schemeClr val="bg1"/>
              </a:buClr>
            </a:pPr>
            <a:r>
              <a:rPr lang="fi-FI" dirty="0" err="1">
                <a:solidFill>
                  <a:schemeClr val="bg1"/>
                </a:solidFill>
              </a:rPr>
              <a:t>Huom</a:t>
            </a:r>
            <a:r>
              <a:rPr lang="fi-FI" dirty="0">
                <a:solidFill>
                  <a:schemeClr val="bg1"/>
                </a:solidFill>
              </a:rPr>
              <a:t>! </a:t>
            </a:r>
            <a:br>
              <a:rPr lang="fi-FI" dirty="0">
                <a:solidFill>
                  <a:schemeClr val="bg1"/>
                </a:solidFill>
              </a:rPr>
            </a:br>
            <a:r>
              <a:rPr lang="fi-FI" dirty="0">
                <a:solidFill>
                  <a:schemeClr val="bg1"/>
                </a:solidFill>
              </a:rPr>
              <a:t>Kuvausta päivitetään tarpeen mukaan. Huomioita voi lähettää osoitteeseen: valtionhallinto.vm@gov.fi</a:t>
            </a:r>
          </a:p>
        </p:txBody>
      </p:sp>
      <p:sp>
        <p:nvSpPr>
          <p:cNvPr id="17" name="Pyöristetty kuvaselitesuorakulmio 2">
            <a:extLst>
              <a:ext uri="{FF2B5EF4-FFF2-40B4-BE49-F238E27FC236}">
                <a16:creationId xmlns:a16="http://schemas.microsoft.com/office/drawing/2014/main" id="{78293C39-7764-6D73-E8D2-1D808888D22A}"/>
              </a:ext>
              <a:ext uri="{C183D7F6-B498-43B3-948B-1728B52AA6E4}">
                <adec:decorative xmlns:adec="http://schemas.microsoft.com/office/drawing/2017/decorative" val="1"/>
              </a:ext>
            </a:extLst>
          </p:cNvPr>
          <p:cNvSpPr/>
          <p:nvPr/>
        </p:nvSpPr>
        <p:spPr>
          <a:xfrm>
            <a:off x="811282" y="1311309"/>
            <a:ext cx="1587817" cy="1082897"/>
          </a:xfrm>
          <a:prstGeom prst="wedgeRoundRectCallout">
            <a:avLst>
              <a:gd name="adj1" fmla="val -63513"/>
              <a:gd name="adj2" fmla="val 56640"/>
              <a:gd name="adj3" fmla="val 16667"/>
            </a:avLst>
          </a:prstGeom>
          <a:solidFill>
            <a:srgbClr val="EDF6F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00">
              <a:solidFill>
                <a:prstClr val="black"/>
              </a:solidFill>
              <a:latin typeface="Myriad Pro" panose="020B0503030403020204" pitchFamily="34" charset="0"/>
            </a:endParaRPr>
          </a:p>
        </p:txBody>
      </p:sp>
      <p:sp>
        <p:nvSpPr>
          <p:cNvPr id="18" name="Tekstiruutu 1">
            <a:extLst>
              <a:ext uri="{FF2B5EF4-FFF2-40B4-BE49-F238E27FC236}">
                <a16:creationId xmlns:a16="http://schemas.microsoft.com/office/drawing/2014/main" id="{FA2AB6DF-F50F-D177-558B-BA808A6ED75D}"/>
              </a:ext>
            </a:extLst>
          </p:cNvPr>
          <p:cNvSpPr txBox="1"/>
          <p:nvPr/>
        </p:nvSpPr>
        <p:spPr>
          <a:xfrm>
            <a:off x="975864" y="1487165"/>
            <a:ext cx="1327575" cy="802784"/>
          </a:xfrm>
          <a:prstGeom prst="rect">
            <a:avLst/>
          </a:prstGeom>
          <a:noFill/>
          <a:ln>
            <a:noFill/>
          </a:ln>
        </p:spPr>
        <p:txBody>
          <a:bodyPr wrap="square" rtlCol="0">
            <a:spAutoFit/>
          </a:bodyPr>
          <a:lstStyle/>
          <a:p>
            <a:pPr>
              <a:spcBef>
                <a:spcPts val="200"/>
              </a:spcBef>
              <a:spcAft>
                <a:spcPts val="100"/>
              </a:spcAft>
            </a:pPr>
            <a:r>
              <a:rPr lang="fi-FI" sz="1100" dirty="0">
                <a:solidFill>
                  <a:schemeClr val="accent1"/>
                </a:solidFill>
                <a:latin typeface="Myriad Pro" panose="020B0503030403020204" pitchFamily="34" charset="0"/>
              </a:rPr>
              <a:t>Yhteistä tekemisen meininkiä matkalla tulevaisuuteen.</a:t>
            </a:r>
          </a:p>
          <a:p>
            <a:pPr>
              <a:spcBef>
                <a:spcPts val="400"/>
              </a:spcBef>
            </a:pPr>
            <a:r>
              <a:rPr lang="fi-FI" sz="900" i="1" dirty="0">
                <a:solidFill>
                  <a:schemeClr val="accent1"/>
                </a:solidFill>
                <a:latin typeface="Myriad Pro" panose="020B0503030403020204" pitchFamily="34" charset="0"/>
              </a:rPr>
              <a:t>- Maarit Hildén, VK</a:t>
            </a:r>
          </a:p>
        </p:txBody>
      </p:sp>
      <p:sp>
        <p:nvSpPr>
          <p:cNvPr id="19" name="Pyöristetty kuvaselitesuorakulmio 5">
            <a:extLst>
              <a:ext uri="{FF2B5EF4-FFF2-40B4-BE49-F238E27FC236}">
                <a16:creationId xmlns:a16="http://schemas.microsoft.com/office/drawing/2014/main" id="{15D96236-7703-1302-2B2D-B3810FE68EC9}"/>
              </a:ext>
              <a:ext uri="{C183D7F6-B498-43B3-948B-1728B52AA6E4}">
                <adec:decorative xmlns:adec="http://schemas.microsoft.com/office/drawing/2017/decorative" val="1"/>
              </a:ext>
            </a:extLst>
          </p:cNvPr>
          <p:cNvSpPr/>
          <p:nvPr/>
        </p:nvSpPr>
        <p:spPr>
          <a:xfrm>
            <a:off x="817602" y="5591794"/>
            <a:ext cx="3558436" cy="734157"/>
          </a:xfrm>
          <a:prstGeom prst="wedgeRoundRectCallout">
            <a:avLst>
              <a:gd name="adj1" fmla="val -56133"/>
              <a:gd name="adj2" fmla="val -49328"/>
              <a:gd name="adj3" fmla="val 16667"/>
            </a:avLst>
          </a:prstGeom>
          <a:solidFill>
            <a:srgbClr val="EDF6F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00">
              <a:solidFill>
                <a:prstClr val="white"/>
              </a:solidFill>
              <a:latin typeface="Myriad Pro" panose="020B0503030403020204" pitchFamily="34" charset="0"/>
            </a:endParaRPr>
          </a:p>
        </p:txBody>
      </p:sp>
      <p:sp>
        <p:nvSpPr>
          <p:cNvPr id="21" name="Pyöristetty kuvaselitesuorakulmio 8">
            <a:extLst>
              <a:ext uri="{FF2B5EF4-FFF2-40B4-BE49-F238E27FC236}">
                <a16:creationId xmlns:a16="http://schemas.microsoft.com/office/drawing/2014/main" id="{901259AC-DCDD-F779-F1BF-57ADE5DD9954}"/>
              </a:ext>
              <a:ext uri="{C183D7F6-B498-43B3-948B-1728B52AA6E4}">
                <adec:decorative xmlns:adec="http://schemas.microsoft.com/office/drawing/2017/decorative" val="1"/>
              </a:ext>
            </a:extLst>
          </p:cNvPr>
          <p:cNvSpPr/>
          <p:nvPr/>
        </p:nvSpPr>
        <p:spPr>
          <a:xfrm>
            <a:off x="4575183" y="3902720"/>
            <a:ext cx="3039481" cy="2425598"/>
          </a:xfrm>
          <a:prstGeom prst="wedgeRoundRectCallout">
            <a:avLst>
              <a:gd name="adj1" fmla="val 54822"/>
              <a:gd name="adj2" fmla="val 34310"/>
              <a:gd name="adj3" fmla="val 16667"/>
            </a:avLst>
          </a:prstGeom>
          <a:solidFill>
            <a:srgbClr val="CCE0E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00">
              <a:solidFill>
                <a:prstClr val="white"/>
              </a:solidFill>
              <a:latin typeface="Myriad Pro" panose="020B0503030403020204" pitchFamily="34" charset="0"/>
            </a:endParaRPr>
          </a:p>
        </p:txBody>
      </p:sp>
      <p:sp>
        <p:nvSpPr>
          <p:cNvPr id="25" name="Pyöristetty kuvaselitesuorakulmio 13">
            <a:extLst>
              <a:ext uri="{FF2B5EF4-FFF2-40B4-BE49-F238E27FC236}">
                <a16:creationId xmlns:a16="http://schemas.microsoft.com/office/drawing/2014/main" id="{65876123-0601-0A85-90CE-E7E4628E3736}"/>
              </a:ext>
              <a:ext uri="{C183D7F6-B498-43B3-948B-1728B52AA6E4}">
                <adec:decorative xmlns:adec="http://schemas.microsoft.com/office/drawing/2017/decorative" val="1"/>
              </a:ext>
            </a:extLst>
          </p:cNvPr>
          <p:cNvSpPr/>
          <p:nvPr/>
        </p:nvSpPr>
        <p:spPr>
          <a:xfrm>
            <a:off x="754031" y="3902720"/>
            <a:ext cx="3622007" cy="1582128"/>
          </a:xfrm>
          <a:prstGeom prst="wedgeRoundRectCallout">
            <a:avLst>
              <a:gd name="adj1" fmla="val -55960"/>
              <a:gd name="adj2" fmla="val 2502"/>
              <a:gd name="adj3" fmla="val 16667"/>
            </a:avLst>
          </a:prstGeom>
          <a:solidFill>
            <a:srgbClr val="C3E0E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00">
              <a:solidFill>
                <a:prstClr val="white"/>
              </a:solidFill>
              <a:latin typeface="Myriad Pro" panose="020B0503030403020204" pitchFamily="34" charset="0"/>
            </a:endParaRPr>
          </a:p>
        </p:txBody>
      </p:sp>
      <p:sp>
        <p:nvSpPr>
          <p:cNvPr id="28" name="Pyöristetty kuvaselitesuorakulmio 17">
            <a:extLst>
              <a:ext uri="{FF2B5EF4-FFF2-40B4-BE49-F238E27FC236}">
                <a16:creationId xmlns:a16="http://schemas.microsoft.com/office/drawing/2014/main" id="{E393D815-FB7F-977B-1084-59FFB08B92C8}"/>
              </a:ext>
              <a:ext uri="{C183D7F6-B498-43B3-948B-1728B52AA6E4}">
                <adec:decorative xmlns:adec="http://schemas.microsoft.com/office/drawing/2017/decorative" val="1"/>
              </a:ext>
            </a:extLst>
          </p:cNvPr>
          <p:cNvSpPr/>
          <p:nvPr/>
        </p:nvSpPr>
        <p:spPr>
          <a:xfrm>
            <a:off x="4575183" y="1328883"/>
            <a:ext cx="3045748" cy="1048081"/>
          </a:xfrm>
          <a:prstGeom prst="wedgeRoundRectCallout">
            <a:avLst>
              <a:gd name="adj1" fmla="val 60736"/>
              <a:gd name="adj2" fmla="val 5484"/>
              <a:gd name="adj3" fmla="val 16667"/>
            </a:avLst>
          </a:prstGeom>
          <a:solidFill>
            <a:srgbClr val="C3E0E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00" dirty="0">
              <a:solidFill>
                <a:prstClr val="white"/>
              </a:solidFill>
              <a:latin typeface="Myriad Pro" panose="020B0503030403020204" pitchFamily="34" charset="0"/>
            </a:endParaRPr>
          </a:p>
        </p:txBody>
      </p:sp>
      <p:sp>
        <p:nvSpPr>
          <p:cNvPr id="30" name="Pyöristetty kuvaselitesuorakulmio 20">
            <a:extLst>
              <a:ext uri="{FF2B5EF4-FFF2-40B4-BE49-F238E27FC236}">
                <a16:creationId xmlns:a16="http://schemas.microsoft.com/office/drawing/2014/main" id="{C2FC06F0-2FA3-F9B3-9145-87FBD429D240}"/>
              </a:ext>
              <a:ext uri="{C183D7F6-B498-43B3-948B-1728B52AA6E4}">
                <adec:decorative xmlns:adec="http://schemas.microsoft.com/office/drawing/2017/decorative" val="1"/>
              </a:ext>
            </a:extLst>
          </p:cNvPr>
          <p:cNvSpPr/>
          <p:nvPr/>
        </p:nvSpPr>
        <p:spPr>
          <a:xfrm>
            <a:off x="754033" y="2558310"/>
            <a:ext cx="6892079" cy="1192156"/>
          </a:xfrm>
          <a:prstGeom prst="wedgeRoundRectCallout">
            <a:avLst>
              <a:gd name="adj1" fmla="val 54808"/>
              <a:gd name="adj2" fmla="val 38423"/>
              <a:gd name="adj3" fmla="val 16667"/>
            </a:avLst>
          </a:prstGeom>
          <a:solidFill>
            <a:srgbClr val="FFF8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00">
              <a:solidFill>
                <a:prstClr val="white"/>
              </a:solidFill>
              <a:latin typeface="Myriad Pro" panose="020B0503030403020204" pitchFamily="34" charset="0"/>
            </a:endParaRPr>
          </a:p>
        </p:txBody>
      </p:sp>
      <p:sp>
        <p:nvSpPr>
          <p:cNvPr id="33" name="Pyöristetty kuvaselitesuorakulmio 23">
            <a:extLst>
              <a:ext uri="{FF2B5EF4-FFF2-40B4-BE49-F238E27FC236}">
                <a16:creationId xmlns:a16="http://schemas.microsoft.com/office/drawing/2014/main" id="{B936EAD5-E156-2232-4851-6945E681F853}"/>
              </a:ext>
              <a:ext uri="{C183D7F6-B498-43B3-948B-1728B52AA6E4}">
                <adec:decorative xmlns:adec="http://schemas.microsoft.com/office/drawing/2017/decorative" val="1"/>
              </a:ext>
            </a:extLst>
          </p:cNvPr>
          <p:cNvSpPr/>
          <p:nvPr/>
        </p:nvSpPr>
        <p:spPr>
          <a:xfrm rot="16200000">
            <a:off x="2969096" y="972759"/>
            <a:ext cx="1025600" cy="1788284"/>
          </a:xfrm>
          <a:prstGeom prst="wedgeRoundRectCallout">
            <a:avLst>
              <a:gd name="adj1" fmla="val 61567"/>
              <a:gd name="adj2" fmla="val -41261"/>
              <a:gd name="adj3" fmla="val 16667"/>
            </a:avLst>
          </a:prstGeom>
          <a:solidFill>
            <a:srgbClr val="CCE0E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100">
              <a:solidFill>
                <a:prstClr val="white"/>
              </a:solidFill>
              <a:latin typeface="Myriad Pro" panose="020B0503030403020204" pitchFamily="34" charset="0"/>
            </a:endParaRPr>
          </a:p>
        </p:txBody>
      </p:sp>
      <p:sp>
        <p:nvSpPr>
          <p:cNvPr id="34" name="Tekstiruutu 24">
            <a:extLst>
              <a:ext uri="{FF2B5EF4-FFF2-40B4-BE49-F238E27FC236}">
                <a16:creationId xmlns:a16="http://schemas.microsoft.com/office/drawing/2014/main" id="{E36E3CA9-3502-F358-BFB0-747BBDBFF811}"/>
              </a:ext>
            </a:extLst>
          </p:cNvPr>
          <p:cNvSpPr txBox="1"/>
          <p:nvPr/>
        </p:nvSpPr>
        <p:spPr>
          <a:xfrm>
            <a:off x="2729726" y="1487165"/>
            <a:ext cx="1591248" cy="789960"/>
          </a:xfrm>
          <a:prstGeom prst="rect">
            <a:avLst/>
          </a:prstGeom>
          <a:noFill/>
          <a:ln>
            <a:noFill/>
          </a:ln>
        </p:spPr>
        <p:txBody>
          <a:bodyPr wrap="square" rtlCol="0">
            <a:spAutoFit/>
          </a:bodyPr>
          <a:lstStyle/>
          <a:p>
            <a:r>
              <a:rPr lang="fi-FI" sz="1100" dirty="0">
                <a:solidFill>
                  <a:schemeClr val="accent1"/>
                </a:solidFill>
                <a:latin typeface="Myriad Pro" panose="020B0503030403020204" pitchFamily="34" charset="0"/>
              </a:rPr>
              <a:t>Rohkeasti yhdessä eteenpäin; tekemällä </a:t>
            </a:r>
            <a:br>
              <a:rPr lang="fi-FI" sz="1100" dirty="0">
                <a:solidFill>
                  <a:schemeClr val="accent1"/>
                </a:solidFill>
                <a:latin typeface="Myriad Pro" panose="020B0503030403020204" pitchFamily="34" charset="0"/>
              </a:rPr>
            </a:br>
            <a:r>
              <a:rPr lang="fi-FI" sz="1100" dirty="0">
                <a:solidFill>
                  <a:schemeClr val="accent1"/>
                </a:solidFill>
                <a:latin typeface="Myriad Pro" panose="020B0503030403020204" pitchFamily="34" charset="0"/>
              </a:rPr>
              <a:t>ja kokeilemalla oppien.</a:t>
            </a:r>
          </a:p>
          <a:p>
            <a:pPr>
              <a:spcBef>
                <a:spcPts val="400"/>
              </a:spcBef>
            </a:pPr>
            <a:r>
              <a:rPr lang="fi-FI" sz="900" i="1" dirty="0">
                <a:solidFill>
                  <a:schemeClr val="accent1"/>
                </a:solidFill>
                <a:latin typeface="Myriad Pro" panose="020B0503030403020204" pitchFamily="34" charset="0"/>
              </a:rPr>
              <a:t>- Eeva Sankari, MML</a:t>
            </a:r>
          </a:p>
        </p:txBody>
      </p:sp>
      <p:sp>
        <p:nvSpPr>
          <p:cNvPr id="29" name="Tekstiruutu 18">
            <a:extLst>
              <a:ext uri="{FF2B5EF4-FFF2-40B4-BE49-F238E27FC236}">
                <a16:creationId xmlns:a16="http://schemas.microsoft.com/office/drawing/2014/main" id="{C0829A60-1294-DC75-A367-80E446A82682}"/>
              </a:ext>
            </a:extLst>
          </p:cNvPr>
          <p:cNvSpPr txBox="1"/>
          <p:nvPr/>
        </p:nvSpPr>
        <p:spPr>
          <a:xfrm>
            <a:off x="4674687" y="1477640"/>
            <a:ext cx="2737414" cy="815608"/>
          </a:xfrm>
          <a:prstGeom prst="rect">
            <a:avLst/>
          </a:prstGeom>
          <a:noFill/>
          <a:ln>
            <a:noFill/>
          </a:ln>
        </p:spPr>
        <p:txBody>
          <a:bodyPr wrap="square" rtlCol="0">
            <a:spAutoFit/>
          </a:bodyPr>
          <a:lstStyle/>
          <a:p>
            <a:pPr>
              <a:spcAft>
                <a:spcPts val="200"/>
              </a:spcAft>
            </a:pPr>
            <a:r>
              <a:rPr lang="fi-FI" sz="1100" dirty="0">
                <a:solidFill>
                  <a:schemeClr val="accent1"/>
                </a:solidFill>
                <a:latin typeface="Myriad Pro" panose="020B0503030403020204" pitchFamily="34" charset="0"/>
              </a:rPr>
              <a:t>Kuvaus on kuin kompassi, jonka avulla on helpompi suunnistaa yhteisellä </a:t>
            </a:r>
            <a:r>
              <a:rPr lang="fi-FI" sz="1100" dirty="0" err="1">
                <a:solidFill>
                  <a:schemeClr val="accent1"/>
                </a:solidFill>
                <a:latin typeface="Myriad Pro" panose="020B0503030403020204" pitchFamily="34" charset="0"/>
              </a:rPr>
              <a:t>HR-kartalla</a:t>
            </a:r>
            <a:r>
              <a:rPr lang="fi-FI" sz="1100" dirty="0">
                <a:solidFill>
                  <a:schemeClr val="accent1"/>
                </a:solidFill>
                <a:latin typeface="Myriad Pro" panose="020B0503030403020204" pitchFamily="34" charset="0"/>
              </a:rPr>
              <a:t>. Yhteistyö oli tosi antoisaa, kiitos kaikille!</a:t>
            </a:r>
          </a:p>
          <a:p>
            <a:pPr>
              <a:spcBef>
                <a:spcPts val="400"/>
              </a:spcBef>
            </a:pPr>
            <a:r>
              <a:rPr lang="fi-FI" sz="900" i="1" dirty="0">
                <a:solidFill>
                  <a:schemeClr val="accent1"/>
                </a:solidFill>
                <a:latin typeface="Myriad Pro" panose="020B0503030403020204" pitchFamily="34" charset="0"/>
              </a:rPr>
              <a:t>- Anu Almiala, Viestintävirasto</a:t>
            </a:r>
          </a:p>
        </p:txBody>
      </p:sp>
      <p:sp>
        <p:nvSpPr>
          <p:cNvPr id="27" name="Tekstiruutu 14">
            <a:extLst>
              <a:ext uri="{FF2B5EF4-FFF2-40B4-BE49-F238E27FC236}">
                <a16:creationId xmlns:a16="http://schemas.microsoft.com/office/drawing/2014/main" id="{C99EEFD5-8705-1D46-7D80-B6BDC8A89D11}"/>
              </a:ext>
            </a:extLst>
          </p:cNvPr>
          <p:cNvSpPr txBox="1"/>
          <p:nvPr/>
        </p:nvSpPr>
        <p:spPr>
          <a:xfrm>
            <a:off x="975864" y="4060612"/>
            <a:ext cx="3184656" cy="1323439"/>
          </a:xfrm>
          <a:prstGeom prst="rect">
            <a:avLst/>
          </a:prstGeom>
          <a:noFill/>
          <a:ln>
            <a:noFill/>
          </a:ln>
        </p:spPr>
        <p:txBody>
          <a:bodyPr wrap="square" rtlCol="0">
            <a:spAutoFit/>
          </a:bodyPr>
          <a:lstStyle/>
          <a:p>
            <a:pPr>
              <a:spcAft>
                <a:spcPts val="200"/>
              </a:spcAft>
            </a:pPr>
            <a:r>
              <a:rPr lang="fi-FI" sz="1100" dirty="0">
                <a:solidFill>
                  <a:schemeClr val="accent1"/>
                </a:solidFill>
                <a:latin typeface="Myriad Pro" panose="020B0503030403020204" pitchFamily="34" charset="0"/>
              </a:rPr>
              <a:t>Käytiin rakentavaa ja avointa keskustelua eri näkökulmista. Henkilöstöjohtaminen on laaja kokonaisuus. Hyvä että asiat on kerätty nyt yhteen pakettiin. Se helpottaa kokonaisuuden </a:t>
            </a:r>
            <a:r>
              <a:rPr lang="fi-FI" sz="1100" dirty="0" err="1">
                <a:solidFill>
                  <a:schemeClr val="accent1"/>
                </a:solidFill>
                <a:latin typeface="Myriad Pro" panose="020B0503030403020204" pitchFamily="34" charset="0"/>
              </a:rPr>
              <a:t>ymmärtä</a:t>
            </a:r>
            <a:r>
              <a:rPr lang="fi-FI" sz="1100" dirty="0">
                <a:solidFill>
                  <a:schemeClr val="accent1"/>
                </a:solidFill>
                <a:latin typeface="Myriad Pro" panose="020B0503030403020204" pitchFamily="34" charset="0"/>
              </a:rPr>
              <a:t>-mistä ja auttaa näkemään eri osa-alueiden toisiinsa nivoutumisen.</a:t>
            </a:r>
          </a:p>
          <a:p>
            <a:pPr>
              <a:spcBef>
                <a:spcPts val="400"/>
              </a:spcBef>
            </a:pPr>
            <a:r>
              <a:rPr lang="fi-FI" sz="900" i="1" dirty="0">
                <a:solidFill>
                  <a:schemeClr val="accent1"/>
                </a:solidFill>
                <a:latin typeface="Myriad Pro" panose="020B0503030403020204" pitchFamily="34" charset="0"/>
              </a:rPr>
              <a:t>- Taina Mäenpää, Palkeet</a:t>
            </a:r>
          </a:p>
        </p:txBody>
      </p:sp>
      <p:sp>
        <p:nvSpPr>
          <p:cNvPr id="22" name="Tekstiruutu 9">
            <a:extLst>
              <a:ext uri="{FF2B5EF4-FFF2-40B4-BE49-F238E27FC236}">
                <a16:creationId xmlns:a16="http://schemas.microsoft.com/office/drawing/2014/main" id="{61150D1A-26AA-5C2E-60C0-F1037461B6AA}"/>
              </a:ext>
            </a:extLst>
          </p:cNvPr>
          <p:cNvSpPr txBox="1"/>
          <p:nvPr/>
        </p:nvSpPr>
        <p:spPr>
          <a:xfrm>
            <a:off x="4773168" y="4057680"/>
            <a:ext cx="2589658" cy="2000548"/>
          </a:xfrm>
          <a:prstGeom prst="rect">
            <a:avLst/>
          </a:prstGeom>
          <a:noFill/>
          <a:ln>
            <a:noFill/>
          </a:ln>
        </p:spPr>
        <p:txBody>
          <a:bodyPr wrap="square" rtlCol="0">
            <a:spAutoFit/>
          </a:bodyPr>
          <a:lstStyle/>
          <a:p>
            <a:pPr>
              <a:spcAft>
                <a:spcPts val="200"/>
              </a:spcAft>
            </a:pPr>
            <a:r>
              <a:rPr lang="fi-FI" sz="1100" dirty="0">
                <a:solidFill>
                  <a:schemeClr val="accent1"/>
                </a:solidFill>
                <a:latin typeface="Myriad Pro" panose="020B0503030403020204" pitchFamily="34" charset="0"/>
              </a:rPr>
              <a:t>Olen jo pidemmän aikaa kaivannut oman HR-työni tueksi kattavaa kuvausta, jonka avulla jäsentää ja organisoida johtamaani kokonaisuutta. Nyt kun olen saanut mahdollisuuden valtion HR-</a:t>
            </a:r>
            <a:r>
              <a:rPr lang="fi-FI" sz="1100" dirty="0" err="1">
                <a:solidFill>
                  <a:schemeClr val="accent1"/>
                </a:solidFill>
                <a:latin typeface="Myriad Pro" panose="020B0503030403020204" pitchFamily="34" charset="0"/>
              </a:rPr>
              <a:t>kokonaisuu</a:t>
            </a:r>
            <a:r>
              <a:rPr lang="fi-FI" sz="1100" dirty="0">
                <a:solidFill>
                  <a:schemeClr val="accent1"/>
                </a:solidFill>
                <a:latin typeface="Myriad Pro" panose="020B0503030403020204" pitchFamily="34" charset="0"/>
              </a:rPr>
              <a:t>-</a:t>
            </a:r>
            <a:r>
              <a:rPr lang="fi-FI" sz="1100" dirty="0" err="1">
                <a:solidFill>
                  <a:schemeClr val="accent1"/>
                </a:solidFill>
                <a:latin typeface="Myriad Pro" panose="020B0503030403020204" pitchFamily="34" charset="0"/>
              </a:rPr>
              <a:t>den</a:t>
            </a:r>
            <a:r>
              <a:rPr lang="fi-FI" sz="1100" dirty="0">
                <a:solidFill>
                  <a:schemeClr val="accent1"/>
                </a:solidFill>
                <a:latin typeface="Myriad Pro" panose="020B0503030403020204" pitchFamily="34" charset="0"/>
              </a:rPr>
              <a:t> osaamisen kehittämiseen, niin voin hyödyntää tätä kuvausta myös siinä. Tämän tekeminen yhteistyössä oli tosi antoisaa ja tästä taisi tulla todellinen HR:n kokonaisuuden yleisavain! </a:t>
            </a:r>
          </a:p>
          <a:p>
            <a:pPr>
              <a:spcBef>
                <a:spcPts val="400"/>
              </a:spcBef>
            </a:pPr>
            <a:r>
              <a:rPr lang="fi-FI" sz="900" i="1" dirty="0">
                <a:solidFill>
                  <a:schemeClr val="accent1"/>
                </a:solidFill>
                <a:latin typeface="Myriad Pro" panose="020B0503030403020204" pitchFamily="34" charset="0"/>
              </a:rPr>
              <a:t>- Tiina Kukkonen-Suvivuo, HAUS</a:t>
            </a:r>
          </a:p>
        </p:txBody>
      </p:sp>
      <p:sp>
        <p:nvSpPr>
          <p:cNvPr id="31" name="Tekstiruutu 21">
            <a:extLst>
              <a:ext uri="{FF2B5EF4-FFF2-40B4-BE49-F238E27FC236}">
                <a16:creationId xmlns:a16="http://schemas.microsoft.com/office/drawing/2014/main" id="{FCE6C7BB-0AC7-180A-3B95-4E208EE15346}"/>
              </a:ext>
            </a:extLst>
          </p:cNvPr>
          <p:cNvSpPr txBox="1"/>
          <p:nvPr/>
        </p:nvSpPr>
        <p:spPr>
          <a:xfrm>
            <a:off x="975864" y="2716265"/>
            <a:ext cx="6386962" cy="984885"/>
          </a:xfrm>
          <a:prstGeom prst="rect">
            <a:avLst/>
          </a:prstGeom>
          <a:noFill/>
          <a:ln>
            <a:noFill/>
          </a:ln>
        </p:spPr>
        <p:txBody>
          <a:bodyPr wrap="square" rtlCol="0">
            <a:spAutoFit/>
          </a:bodyPr>
          <a:lstStyle/>
          <a:p>
            <a:pPr>
              <a:spcAft>
                <a:spcPts val="200"/>
              </a:spcAft>
            </a:pPr>
            <a:r>
              <a:rPr lang="fi-FI" sz="1100" dirty="0" err="1">
                <a:solidFill>
                  <a:schemeClr val="accent1"/>
                </a:solidFill>
                <a:latin typeface="Myriad Pro" panose="020B0503030403020204" pitchFamily="34" charset="0"/>
              </a:rPr>
              <a:t>HR-kokonaisuus</a:t>
            </a:r>
            <a:r>
              <a:rPr lang="fi-FI" sz="1100" dirty="0">
                <a:solidFill>
                  <a:schemeClr val="accent1"/>
                </a:solidFill>
                <a:latin typeface="Myriad Pro" panose="020B0503030403020204" pitchFamily="34" charset="0"/>
              </a:rPr>
              <a:t> on ”1000-palainen palapeli”, ja valtiolla siinä on vielä omat lisäsävynsä. Tämä kentän kokonaiskuvaus olisi ollut hyödyksi monissa </a:t>
            </a:r>
            <a:r>
              <a:rPr lang="fi-FI" sz="1100" dirty="0" err="1">
                <a:solidFill>
                  <a:schemeClr val="accent1"/>
                </a:solidFill>
                <a:latin typeface="Myriad Pro" panose="020B0503030403020204" pitchFamily="34" charset="0"/>
              </a:rPr>
              <a:t>HR-työni</a:t>
            </a:r>
            <a:r>
              <a:rPr lang="fi-FI" sz="1100" dirty="0">
                <a:solidFill>
                  <a:schemeClr val="accent1"/>
                </a:solidFill>
                <a:latin typeface="Myriad Pro" panose="020B0503030403020204" pitchFamily="34" charset="0"/>
              </a:rPr>
              <a:t> käänteissä. Uskon, että tästä nyt yhdessä työstetystä – ja toki alati edelleen kehittyvästä – jäsennyksestä voi olla tukea monissa tilanteissa. On ollut ilo olla mukana tässä yhdessä oppimisen prosessissa. </a:t>
            </a:r>
          </a:p>
          <a:p>
            <a:pPr>
              <a:spcBef>
                <a:spcPts val="400"/>
              </a:spcBef>
            </a:pPr>
            <a:r>
              <a:rPr lang="fi-FI" sz="900" i="1" dirty="0">
                <a:solidFill>
                  <a:schemeClr val="accent1"/>
                </a:solidFill>
                <a:latin typeface="Myriad Pro" panose="020B0503030403020204" pitchFamily="34" charset="0"/>
              </a:rPr>
              <a:t>- Erja Vuorio, VRK</a:t>
            </a:r>
          </a:p>
        </p:txBody>
      </p:sp>
      <p:sp>
        <p:nvSpPr>
          <p:cNvPr id="20" name="Tekstiruutu 6">
            <a:extLst>
              <a:ext uri="{FF2B5EF4-FFF2-40B4-BE49-F238E27FC236}">
                <a16:creationId xmlns:a16="http://schemas.microsoft.com/office/drawing/2014/main" id="{38B948DA-0507-0C6D-DCEB-26148676041A}"/>
              </a:ext>
            </a:extLst>
          </p:cNvPr>
          <p:cNvSpPr txBox="1"/>
          <p:nvPr/>
        </p:nvSpPr>
        <p:spPr>
          <a:xfrm>
            <a:off x="975864" y="5662410"/>
            <a:ext cx="2821755" cy="646331"/>
          </a:xfrm>
          <a:prstGeom prst="rect">
            <a:avLst/>
          </a:prstGeom>
          <a:noFill/>
          <a:ln>
            <a:noFill/>
          </a:ln>
        </p:spPr>
        <p:txBody>
          <a:bodyPr wrap="square" rtlCol="0">
            <a:spAutoFit/>
          </a:bodyPr>
          <a:lstStyle/>
          <a:p>
            <a:pPr>
              <a:spcAft>
                <a:spcPts val="200"/>
              </a:spcAft>
            </a:pPr>
            <a:r>
              <a:rPr lang="fi-FI" sz="1100" dirty="0">
                <a:solidFill>
                  <a:schemeClr val="accent1"/>
                </a:solidFill>
                <a:latin typeface="Myriad Pro" panose="020B0503030403020204" pitchFamily="34" charset="0"/>
              </a:rPr>
              <a:t>Oli tarve, tuli idea, sain upeasti apua. </a:t>
            </a:r>
            <a:br>
              <a:rPr lang="fi-FI" sz="1100" dirty="0">
                <a:solidFill>
                  <a:schemeClr val="accent1"/>
                </a:solidFill>
                <a:latin typeface="Myriad Pro" panose="020B0503030403020204" pitchFamily="34" charset="0"/>
              </a:rPr>
            </a:br>
            <a:r>
              <a:rPr lang="fi-FI" sz="1100" dirty="0">
                <a:solidFill>
                  <a:schemeClr val="accent1"/>
                </a:solidFill>
                <a:latin typeface="Myriad Pro" panose="020B0503030403020204" pitchFamily="34" charset="0"/>
              </a:rPr>
              <a:t>Oma JET-tutkintokin eteni </a:t>
            </a:r>
            <a:r>
              <a:rPr lang="fi-FI" sz="1100" dirty="0">
                <a:solidFill>
                  <a:schemeClr val="accent1"/>
                </a:solidFill>
                <a:latin typeface="Myriad Pro" panose="020B0503030403020204" pitchFamily="34" charset="0"/>
                <a:sym typeface="Wingdings" panose="05000000000000000000" pitchFamily="2" charset="2"/>
              </a:rPr>
              <a:t> </a:t>
            </a:r>
            <a:r>
              <a:rPr lang="fi-FI" sz="1100" dirty="0">
                <a:solidFill>
                  <a:schemeClr val="accent1"/>
                </a:solidFill>
                <a:latin typeface="Myriad Pro" panose="020B0503030403020204" pitchFamily="34" charset="0"/>
              </a:rPr>
              <a:t>Kiitos kaikille!</a:t>
            </a:r>
          </a:p>
          <a:p>
            <a:pPr>
              <a:spcBef>
                <a:spcPts val="400"/>
              </a:spcBef>
            </a:pPr>
            <a:r>
              <a:rPr lang="fi-FI" sz="900" i="1" dirty="0">
                <a:solidFill>
                  <a:schemeClr val="accent1"/>
                </a:solidFill>
                <a:latin typeface="Myriad Pro" panose="020B0503030403020204" pitchFamily="34" charset="0"/>
              </a:rPr>
              <a:t>- Marjaana Laine, VM</a:t>
            </a:r>
          </a:p>
        </p:txBody>
      </p:sp>
    </p:spTree>
    <p:extLst>
      <p:ext uri="{BB962C8B-B14F-4D97-AF65-F5344CB8AC3E}">
        <p14:creationId xmlns:p14="http://schemas.microsoft.com/office/powerpoint/2010/main" val="3951794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89C3FF-4DE5-AB35-93C0-ADF5CC97AF4A}"/>
              </a:ext>
            </a:extLst>
          </p:cNvPr>
          <p:cNvSpPr>
            <a:spLocks noGrp="1"/>
          </p:cNvSpPr>
          <p:nvPr>
            <p:ph type="title" idx="4294967295"/>
          </p:nvPr>
        </p:nvSpPr>
        <p:spPr>
          <a:xfrm>
            <a:off x="0" y="-1080000"/>
            <a:ext cx="10888566" cy="1080000"/>
          </a:xfrm>
        </p:spPr>
        <p:txBody>
          <a:bodyPr vert="horz" lIns="0" tIns="45720" rIns="0" bIns="45720" rtlCol="0" anchor="b" anchorCtr="0">
            <a:noAutofit/>
          </a:bodyPr>
          <a:lstStyle/>
          <a:p>
            <a:r>
              <a:rPr lang="fi-FI" sz="2400" dirty="0"/>
              <a:t>Takakansi</a:t>
            </a:r>
            <a:endParaRPr lang="en-GB" sz="2400" dirty="0"/>
          </a:p>
        </p:txBody>
      </p:sp>
      <p:pic>
        <p:nvPicPr>
          <p:cNvPr id="8" name="Kuva 7" descr="Valtiovarainministeriön tunnus">
            <a:extLst>
              <a:ext uri="{FF2B5EF4-FFF2-40B4-BE49-F238E27FC236}">
                <a16:creationId xmlns:a16="http://schemas.microsoft.com/office/drawing/2014/main" id="{63CFFC8A-8324-7F72-253F-0E659D1F3B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200" y="3033000"/>
            <a:ext cx="2973600" cy="6411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80E6-D90A-773A-A161-D0371E806155}"/>
            </a:ext>
          </a:extLst>
        </p:cNvPr>
        <p:cNvGrpSpPr/>
        <p:nvPr/>
      </p:nvGrpSpPr>
      <p:grpSpPr>
        <a:xfrm>
          <a:off x="0" y="0"/>
          <a:ext cx="0" cy="0"/>
          <a:chOff x="0" y="0"/>
          <a:chExt cx="0" cy="0"/>
        </a:xfrm>
      </p:grpSpPr>
      <p:sp>
        <p:nvSpPr>
          <p:cNvPr id="3" name="object 11">
            <a:extLst>
              <a:ext uri="{FF2B5EF4-FFF2-40B4-BE49-F238E27FC236}">
                <a16:creationId xmlns:a16="http://schemas.microsoft.com/office/drawing/2014/main" id="{8D85B9E8-DA00-0B0D-D1A0-4B7767168874}"/>
              </a:ext>
              <a:ext uri="{C183D7F6-B498-43B3-948B-1728B52AA6E4}">
                <adec:decorative xmlns:adec="http://schemas.microsoft.com/office/drawing/2017/decorative" val="1"/>
              </a:ext>
            </a:extLst>
          </p:cNvPr>
          <p:cNvSpPr txBox="1"/>
          <p:nvPr/>
        </p:nvSpPr>
        <p:spPr>
          <a:xfrm>
            <a:off x="640710" y="435700"/>
            <a:ext cx="3588389" cy="171304"/>
          </a:xfrm>
          <a:prstGeom prst="rect">
            <a:avLst/>
          </a:prstGeom>
        </p:spPr>
        <p:txBody>
          <a:bodyPr vert="horz" wrap="square" lIns="0" tIns="9627" rIns="0" bIns="0" rtlCol="0">
            <a:spAutoFit/>
          </a:bodyPr>
          <a:lstStyle/>
          <a:p>
            <a:pPr marL="7701">
              <a:spcBef>
                <a:spcPts val="76"/>
              </a:spcBef>
            </a:pPr>
            <a:r>
              <a:rPr lang="fi-FI" sz="1050" spc="39" dirty="0">
                <a:solidFill>
                  <a:srgbClr val="006475"/>
                </a:solidFill>
                <a:latin typeface="Myriad Pro" panose="020B0503030403020204" pitchFamily="34" charset="0"/>
                <a:cs typeface="Calibri"/>
              </a:rPr>
              <a:t>Henkilöstöjohtaminen valtiolla -kuvaus</a:t>
            </a:r>
            <a:endParaRPr sz="1050" dirty="0">
              <a:latin typeface="Myriad Pro" panose="020B0503030403020204" pitchFamily="34" charset="0"/>
              <a:cs typeface="Calibri"/>
            </a:endParaRPr>
          </a:p>
        </p:txBody>
      </p:sp>
      <p:sp>
        <p:nvSpPr>
          <p:cNvPr id="4" name="object 9">
            <a:extLst>
              <a:ext uri="{FF2B5EF4-FFF2-40B4-BE49-F238E27FC236}">
                <a16:creationId xmlns:a16="http://schemas.microsoft.com/office/drawing/2014/main" id="{C68C20CA-4190-966C-8698-9BB02E022522}"/>
              </a:ext>
            </a:extLst>
          </p:cNvPr>
          <p:cNvSpPr txBox="1">
            <a:spLocks noGrp="1"/>
          </p:cNvSpPr>
          <p:nvPr>
            <p:ph type="title" idx="4294967295"/>
          </p:nvPr>
        </p:nvSpPr>
        <p:spPr>
          <a:xfrm>
            <a:off x="659156" y="680039"/>
            <a:ext cx="5549074" cy="255942"/>
          </a:xfrm>
          <a:prstGeom prst="rect">
            <a:avLst/>
          </a:prstGeom>
          <a:noFill/>
          <a:ln>
            <a:noFill/>
            <a:prstDash/>
          </a:ln>
          <a:effectLst/>
        </p:spPr>
        <p:txBody>
          <a:bodyPr rot="0" spcFirstLastPara="0" vertOverflow="overflow" horzOverflow="overflow" vert="horz" wrap="square" lIns="0" tIns="9627"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6"/>
              </a:spcBef>
              <a:spcAft>
                <a:spcPts val="0"/>
              </a:spcAft>
              <a:buClrTx/>
              <a:buSzTx/>
              <a:buFontTx/>
              <a:buNone/>
              <a:tabLst/>
              <a:defRPr/>
            </a:pPr>
            <a:r>
              <a:rPr kumimoji="0" lang="fi-FI" sz="1600" i="0" u="none" strike="noStrike" kern="1200" cap="none" normalizeH="0" baseline="0" noProof="0" dirty="0">
                <a:ln>
                  <a:noFill/>
                </a:ln>
                <a:solidFill>
                  <a:srgbClr val="006475"/>
                </a:solidFill>
                <a:effectLst/>
                <a:uLnTx/>
                <a:uFillTx/>
                <a:latin typeface="Myriad Pro" panose="020B0503030403020204" pitchFamily="34" charset="0"/>
                <a:ea typeface="+mn-ea"/>
                <a:cs typeface="Calibri"/>
              </a:rPr>
              <a:t>Julkisen johtamisen visio ja periaatteet </a:t>
            </a:r>
            <a:endParaRPr kumimoji="0" lang="fi-FI" sz="1600" i="0" u="none" strike="noStrike" kern="1200" cap="none" normalizeH="0" baseline="0" noProof="0" dirty="0">
              <a:ln>
                <a:noFill/>
              </a:ln>
              <a:solidFill>
                <a:schemeClr val="tx1"/>
              </a:solidFill>
              <a:effectLst/>
              <a:uLnTx/>
              <a:uFillTx/>
              <a:latin typeface="Myriad Pro" panose="020B0503030403020204" pitchFamily="34" charset="0"/>
              <a:ea typeface="+mn-ea"/>
              <a:cs typeface="Calibri"/>
            </a:endParaRPr>
          </a:p>
        </p:txBody>
      </p:sp>
      <p:sp>
        <p:nvSpPr>
          <p:cNvPr id="8" name="object 8">
            <a:extLst>
              <a:ext uri="{FF2B5EF4-FFF2-40B4-BE49-F238E27FC236}">
                <a16:creationId xmlns:a16="http://schemas.microsoft.com/office/drawing/2014/main" id="{EC129555-B50E-5AC2-52D9-A3BC8FC138ED}"/>
              </a:ext>
            </a:extLst>
          </p:cNvPr>
          <p:cNvSpPr txBox="1"/>
          <p:nvPr/>
        </p:nvSpPr>
        <p:spPr>
          <a:xfrm>
            <a:off x="5425727" y="1224341"/>
            <a:ext cx="6270152" cy="4392463"/>
          </a:xfrm>
          <a:prstGeom prst="rect">
            <a:avLst/>
          </a:prstGeom>
        </p:spPr>
        <p:txBody>
          <a:bodyPr vert="horz" wrap="square" lIns="0" tIns="0" rIns="0" bIns="0" rtlCol="0">
            <a:spAutoFit/>
          </a:bodyPr>
          <a:lstStyle/>
          <a:p>
            <a:pPr marL="293066" marR="100502" indent="-285750">
              <a:lnSpc>
                <a:spcPct val="120000"/>
              </a:lnSpc>
              <a:spcBef>
                <a:spcPts val="200"/>
              </a:spcBef>
              <a:buSzPct val="102000"/>
              <a:buFont typeface="Arial" panose="020B0604020202020204" pitchFamily="34" charset="0"/>
              <a:buChar char="•"/>
              <a:tabLst>
                <a:tab pos="102812" algn="l"/>
              </a:tabLst>
            </a:pPr>
            <a:r>
              <a:rPr lang="fi-FI" sz="1300" b="1" dirty="0">
                <a:solidFill>
                  <a:schemeClr val="accent1"/>
                </a:solidFill>
                <a:latin typeface="Myriad Pro" panose="020B0503030403020204" pitchFamily="34" charset="0"/>
                <a:cs typeface="Myriad Pro"/>
              </a:rPr>
              <a:t>Visio julkisesta johtamisesta 2030*</a:t>
            </a:r>
          </a:p>
          <a:p>
            <a:pPr marL="750266" marR="100502" lvl="1" indent="-285750">
              <a:lnSpc>
                <a:spcPct val="120000"/>
              </a:lnSpc>
              <a:spcBef>
                <a:spcPts val="200"/>
              </a:spcBef>
              <a:buSzPct val="102000"/>
              <a:buFont typeface="Arial" panose="020B0604020202020204" pitchFamily="34" charset="0"/>
              <a:buChar char="•"/>
              <a:tabLst>
                <a:tab pos="102812" algn="l"/>
              </a:tabLst>
            </a:pPr>
            <a:r>
              <a:rPr lang="fi-FI" sz="1100" dirty="0">
                <a:solidFill>
                  <a:schemeClr val="accent1"/>
                </a:solidFill>
                <a:latin typeface="Myriad Pro" panose="020B0503030403020204" pitchFamily="34" charset="0"/>
                <a:cs typeface="Myriad Pro"/>
              </a:rPr>
              <a:t>Hyvin johdettu julkinen hallinto on demokratian ja oikeusvaltion peruskivi.</a:t>
            </a:r>
          </a:p>
          <a:p>
            <a:pPr marL="750266" marR="100502" lvl="1" indent="-285750">
              <a:lnSpc>
                <a:spcPct val="120000"/>
              </a:lnSpc>
              <a:spcBef>
                <a:spcPts val="200"/>
              </a:spcBef>
              <a:buSzPct val="102000"/>
              <a:buFont typeface="Arial" panose="020B0604020202020204" pitchFamily="34" charset="0"/>
              <a:buChar char="•"/>
              <a:tabLst>
                <a:tab pos="102812" algn="l"/>
              </a:tabLst>
            </a:pPr>
            <a:r>
              <a:rPr lang="fi-FI" sz="1100" dirty="0">
                <a:solidFill>
                  <a:schemeClr val="accent1"/>
                </a:solidFill>
                <a:latin typeface="Myriad Pro" panose="020B0503030403020204" pitchFamily="34" charset="0"/>
                <a:cs typeface="Myriad Pro"/>
              </a:rPr>
              <a:t>Julkinen johtaminen turvaa yhteiskunnan toimivuuden epävarmuuden aikana.</a:t>
            </a:r>
          </a:p>
          <a:p>
            <a:pPr marL="750266" marR="100502" lvl="1" indent="-285750">
              <a:lnSpc>
                <a:spcPct val="120000"/>
              </a:lnSpc>
              <a:spcBef>
                <a:spcPts val="200"/>
              </a:spcBef>
              <a:spcAft>
                <a:spcPts val="300"/>
              </a:spcAft>
              <a:buSzPct val="102000"/>
              <a:buFont typeface="Arial" panose="020B0604020202020204" pitchFamily="34" charset="0"/>
              <a:buChar char="•"/>
              <a:tabLst>
                <a:tab pos="102812" algn="l"/>
              </a:tabLst>
            </a:pPr>
            <a:r>
              <a:rPr lang="fi-FI" sz="1100" dirty="0">
                <a:solidFill>
                  <a:schemeClr val="accent1"/>
                </a:solidFill>
                <a:latin typeface="Myriad Pro" panose="020B0503030403020204" pitchFamily="34" charset="0"/>
                <a:cs typeface="Myriad Pro"/>
              </a:rPr>
              <a:t>Hyvä julkinen johtaja tekee merkityksellistä työtä erilaisten odotusten ristipaineissa.</a:t>
            </a:r>
          </a:p>
          <a:p>
            <a:pPr marL="293066" marR="100502" indent="-285750">
              <a:lnSpc>
                <a:spcPct val="120000"/>
              </a:lnSpc>
              <a:spcBef>
                <a:spcPts val="200"/>
              </a:spcBef>
              <a:spcAft>
                <a:spcPts val="300"/>
              </a:spcAft>
              <a:buSzPct val="102000"/>
              <a:buFont typeface="Arial" panose="020B0604020202020204" pitchFamily="34" charset="0"/>
              <a:buChar char="•"/>
              <a:tabLst>
                <a:tab pos="102812" algn="l"/>
              </a:tabLst>
            </a:pPr>
            <a:r>
              <a:rPr lang="fi-FI" sz="1300" b="1" dirty="0">
                <a:solidFill>
                  <a:schemeClr val="accent1"/>
                </a:solidFill>
                <a:latin typeface="Myriad Pro" panose="020B0503030403020204" pitchFamily="34" charset="0"/>
                <a:cs typeface="Myriad Pro"/>
              </a:rPr>
              <a:t>Yhteiset arvot ja periaatteet auttavat avoimen, hyvän ja yhteistyökykyisen hallinnon sekä demokratian, luottamuksen ja turvallisuuden rakentamisessa.</a:t>
            </a:r>
          </a:p>
          <a:p>
            <a:pPr marL="293066" marR="100502" indent="-285750">
              <a:lnSpc>
                <a:spcPct val="120000"/>
              </a:lnSpc>
              <a:spcBef>
                <a:spcPts val="200"/>
              </a:spcBef>
              <a:buSzPct val="102000"/>
              <a:buFont typeface="Arial" panose="020B0604020202020204" pitchFamily="34" charset="0"/>
              <a:buChar char="•"/>
              <a:tabLst>
                <a:tab pos="102812" algn="l"/>
              </a:tabLst>
            </a:pPr>
            <a:r>
              <a:rPr lang="fi-FI" sz="1300" b="1" dirty="0">
                <a:solidFill>
                  <a:schemeClr val="accent1"/>
                </a:solidFill>
                <a:latin typeface="Myriad Pro" panose="020B0503030403020204" pitchFamily="34" charset="0"/>
                <a:cs typeface="Myriad Pro"/>
              </a:rPr>
              <a:t>Periaatteet: Johdamme julkista hallintoa</a:t>
            </a:r>
          </a:p>
          <a:p>
            <a:pPr marL="750266" marR="100502" lvl="1" indent="-285750">
              <a:lnSpc>
                <a:spcPct val="120000"/>
              </a:lnSpc>
              <a:spcBef>
                <a:spcPts val="200"/>
              </a:spcBef>
              <a:buSzPct val="102000"/>
              <a:buFont typeface="Arial" panose="020B0604020202020204" pitchFamily="34" charset="0"/>
              <a:buChar char="•"/>
              <a:tabLst>
                <a:tab pos="102812" algn="l"/>
              </a:tabLst>
            </a:pPr>
            <a:r>
              <a:rPr lang="fi-FI" sz="1100" dirty="0">
                <a:solidFill>
                  <a:schemeClr val="accent1"/>
                </a:solidFill>
                <a:latin typeface="Myriad Pro" panose="020B0503030403020204" pitchFamily="34" charset="0"/>
                <a:cs typeface="Myriad Pro"/>
              </a:rPr>
              <a:t>vakaasti, ennakoiden ja tuottaen arvoa koko yhteiskunnalle (vaikuttavasti)</a:t>
            </a:r>
          </a:p>
          <a:p>
            <a:pPr marL="750266" marR="100502" lvl="1" indent="-285750">
              <a:lnSpc>
                <a:spcPct val="120000"/>
              </a:lnSpc>
              <a:spcBef>
                <a:spcPts val="200"/>
              </a:spcBef>
              <a:buSzPct val="102000"/>
              <a:buFont typeface="Arial" panose="020B0604020202020204" pitchFamily="34" charset="0"/>
              <a:buChar char="•"/>
              <a:tabLst>
                <a:tab pos="102812" algn="l"/>
              </a:tabLst>
            </a:pPr>
            <a:r>
              <a:rPr lang="fi-FI" sz="1100" dirty="0">
                <a:solidFill>
                  <a:schemeClr val="accent1"/>
                </a:solidFill>
                <a:latin typeface="Myriad Pro" panose="020B0503030403020204" pitchFamily="34" charset="0"/>
                <a:cs typeface="Myriad Pro"/>
              </a:rPr>
              <a:t>kestävästi ja hyvän hallinnon mukaisesti (kestävästi)</a:t>
            </a:r>
          </a:p>
          <a:p>
            <a:pPr marL="750266" marR="100502" lvl="1" indent="-285750">
              <a:lnSpc>
                <a:spcPct val="120000"/>
              </a:lnSpc>
              <a:spcBef>
                <a:spcPts val="200"/>
              </a:spcBef>
              <a:buSzPct val="102000"/>
              <a:buFont typeface="Arial" panose="020B0604020202020204" pitchFamily="34" charset="0"/>
              <a:buChar char="•"/>
              <a:tabLst>
                <a:tab pos="102812" algn="l"/>
              </a:tabLst>
            </a:pPr>
            <a:r>
              <a:rPr lang="fi-FI" sz="1100" dirty="0">
                <a:solidFill>
                  <a:schemeClr val="accent1"/>
                </a:solidFill>
                <a:latin typeface="Myriad Pro" panose="020B0503030403020204" pitchFamily="34" charset="0"/>
                <a:cs typeface="Myriad Pro"/>
              </a:rPr>
              <a:t>yhdessä tehden ja vuorovaikutuksessa kansalaisten, kumppanien, henkilöstön </a:t>
            </a:r>
            <a:br>
              <a:rPr lang="fi-FI" sz="1100" dirty="0">
                <a:solidFill>
                  <a:schemeClr val="accent1"/>
                </a:solidFill>
                <a:latin typeface="Myriad Pro" panose="020B0503030403020204" pitchFamily="34" charset="0"/>
                <a:cs typeface="Myriad Pro"/>
              </a:rPr>
            </a:br>
            <a:r>
              <a:rPr lang="fi-FI" sz="1100" dirty="0">
                <a:solidFill>
                  <a:schemeClr val="accent1"/>
                </a:solidFill>
                <a:latin typeface="Myriad Pro" panose="020B0503030403020204" pitchFamily="34" charset="0"/>
                <a:cs typeface="Myriad Pro"/>
              </a:rPr>
              <a:t>ja sidosryhmien kanssa, myös kansainvälisesti (yhdessä)</a:t>
            </a:r>
          </a:p>
          <a:p>
            <a:pPr marL="750266" marR="100502" lvl="1" indent="-285750">
              <a:lnSpc>
                <a:spcPct val="120000"/>
              </a:lnSpc>
              <a:spcBef>
                <a:spcPts val="200"/>
              </a:spcBef>
              <a:buSzPct val="102000"/>
              <a:buFont typeface="Arial" panose="020B0604020202020204" pitchFamily="34" charset="0"/>
              <a:buChar char="•"/>
              <a:tabLst>
                <a:tab pos="102812" algn="l"/>
              </a:tabLst>
            </a:pPr>
            <a:r>
              <a:rPr lang="fi-FI" sz="1100" dirty="0">
                <a:solidFill>
                  <a:schemeClr val="accent1"/>
                </a:solidFill>
                <a:latin typeface="Myriad Pro" panose="020B0503030403020204" pitchFamily="34" charset="0"/>
                <a:cs typeface="Myriad Pro"/>
              </a:rPr>
              <a:t>rohkeasti ja ratkaisukeskeisesti uudistaen (ratkaisukeskeisesti)</a:t>
            </a:r>
          </a:p>
          <a:p>
            <a:pPr marL="750266" marR="100502" lvl="1" indent="-285750">
              <a:lnSpc>
                <a:spcPct val="120000"/>
              </a:lnSpc>
              <a:spcBef>
                <a:spcPts val="200"/>
              </a:spcBef>
              <a:buSzPct val="102000"/>
              <a:buFont typeface="Arial" panose="020B0604020202020204" pitchFamily="34" charset="0"/>
              <a:buChar char="•"/>
              <a:tabLst>
                <a:tab pos="102812" algn="l"/>
              </a:tabLst>
            </a:pPr>
            <a:r>
              <a:rPr lang="fi-FI" sz="1100" dirty="0">
                <a:solidFill>
                  <a:schemeClr val="accent1"/>
                </a:solidFill>
                <a:latin typeface="Myriad Pro" panose="020B0503030403020204" pitchFamily="34" charset="0"/>
                <a:cs typeface="Myriad Pro"/>
              </a:rPr>
              <a:t>osaavasti ja asiantuntevasti tietoa hyödyntäen (osaavasti)</a:t>
            </a:r>
          </a:p>
          <a:p>
            <a:pPr marL="750266" marR="100502" lvl="1" indent="-285750">
              <a:lnSpc>
                <a:spcPct val="120000"/>
              </a:lnSpc>
              <a:spcBef>
                <a:spcPts val="200"/>
              </a:spcBef>
              <a:spcAft>
                <a:spcPts val="300"/>
              </a:spcAft>
              <a:buSzPct val="102000"/>
              <a:buFont typeface="Arial" panose="020B0604020202020204" pitchFamily="34" charset="0"/>
              <a:buChar char="•"/>
              <a:tabLst>
                <a:tab pos="102812" algn="l"/>
              </a:tabLst>
            </a:pPr>
            <a:r>
              <a:rPr lang="fi-FI" sz="1100" dirty="0">
                <a:solidFill>
                  <a:schemeClr val="accent1"/>
                </a:solidFill>
                <a:latin typeface="Myriad Pro" panose="020B0503030403020204" pitchFamily="34" charset="0"/>
                <a:cs typeface="Myriad Pro"/>
              </a:rPr>
              <a:t>eettisesti ja yhteisten arvojen pohjalta (eettisesti)**</a:t>
            </a:r>
          </a:p>
          <a:p>
            <a:pPr marL="293066" marR="100502" indent="-285750">
              <a:lnSpc>
                <a:spcPct val="120000"/>
              </a:lnSpc>
              <a:spcBef>
                <a:spcPts val="200"/>
              </a:spcBef>
              <a:spcAft>
                <a:spcPts val="300"/>
              </a:spcAft>
              <a:buSzPct val="102000"/>
              <a:buFont typeface="Arial" panose="020B0604020202020204" pitchFamily="34" charset="0"/>
              <a:buChar char="•"/>
              <a:tabLst>
                <a:tab pos="102812" algn="l"/>
              </a:tabLst>
            </a:pPr>
            <a:r>
              <a:rPr lang="fi-FI" sz="1300" b="1" dirty="0">
                <a:solidFill>
                  <a:schemeClr val="accent1"/>
                </a:solidFill>
                <a:latin typeface="Myriad Pro" panose="020B0503030403020204" pitchFamily="34" charset="0"/>
                <a:cs typeface="Myriad Pro"/>
              </a:rPr>
              <a:t>Johtaja vastaa organisaation kokonaisuudesta; sen tuloksellisuudesta, ihmisistä, uudistumisesta </a:t>
            </a:r>
            <a:r>
              <a:rPr lang="fi-FI" sz="1300" dirty="0">
                <a:solidFill>
                  <a:schemeClr val="accent1"/>
                </a:solidFill>
                <a:latin typeface="Myriad Pro" panose="020B0503030403020204" pitchFamily="34" charset="0"/>
                <a:cs typeface="Myriad Pro"/>
              </a:rPr>
              <a:t>ja hyvän hallinnon kestävyydestä.</a:t>
            </a:r>
          </a:p>
          <a:p>
            <a:pPr marL="293066" marR="100502" indent="-285750">
              <a:lnSpc>
                <a:spcPct val="120000"/>
              </a:lnSpc>
              <a:spcBef>
                <a:spcPts val="200"/>
              </a:spcBef>
              <a:buSzPct val="102000"/>
              <a:buFont typeface="Arial" panose="020B0604020202020204" pitchFamily="34" charset="0"/>
              <a:buChar char="•"/>
              <a:tabLst>
                <a:tab pos="102812" algn="l"/>
              </a:tabLst>
            </a:pPr>
            <a:r>
              <a:rPr lang="fi-FI" sz="1300" dirty="0">
                <a:solidFill>
                  <a:schemeClr val="accent1"/>
                </a:solidFill>
                <a:latin typeface="Myriad Pro" panose="020B0503030403020204" pitchFamily="34" charset="0"/>
                <a:cs typeface="Myriad Pro"/>
              </a:rPr>
              <a:t>Lue lisää: </a:t>
            </a:r>
            <a:r>
              <a:rPr lang="fi-FI" sz="1300" dirty="0">
                <a:solidFill>
                  <a:schemeClr val="accent1"/>
                </a:solidFill>
                <a:latin typeface="Myriad Pro" panose="020B0503030403020204" pitchFamily="34" charset="0"/>
                <a:cs typeface="Myriad Pro"/>
                <a:hlinkClick r:id="rId3">
                  <a:extLst>
                    <a:ext uri="{A12FA001-AC4F-418D-AE19-62706E023703}">
                      <ahyp:hlinkClr xmlns:ahyp="http://schemas.microsoft.com/office/drawing/2018/hyperlinkcolor" val="tx"/>
                    </a:ext>
                  </a:extLst>
                </a:hlinkClick>
              </a:rPr>
              <a:t>Demokratian ja kansallisen menestyksen puolesta: Julkisen johtamisen arvot ja periaatteet (Valtioneuvoston julkaisuja 2025) </a:t>
            </a:r>
            <a:endParaRPr lang="fi-FI" sz="1300" dirty="0">
              <a:solidFill>
                <a:schemeClr val="accent1"/>
              </a:solidFill>
              <a:latin typeface="Myriad Pro" panose="020B0503030403020204" pitchFamily="34" charset="0"/>
              <a:cs typeface="Myriad Pro"/>
            </a:endParaRPr>
          </a:p>
        </p:txBody>
      </p:sp>
      <p:sp>
        <p:nvSpPr>
          <p:cNvPr id="9" name="Tekstiruutu 8">
            <a:extLst>
              <a:ext uri="{FF2B5EF4-FFF2-40B4-BE49-F238E27FC236}">
                <a16:creationId xmlns:a16="http://schemas.microsoft.com/office/drawing/2014/main" id="{58D46695-D74F-94B9-FE63-F3230F503136}"/>
              </a:ext>
            </a:extLst>
          </p:cNvPr>
          <p:cNvSpPr txBox="1"/>
          <p:nvPr/>
        </p:nvSpPr>
        <p:spPr>
          <a:xfrm>
            <a:off x="5293384" y="5776799"/>
            <a:ext cx="6096000" cy="461665"/>
          </a:xfrm>
          <a:prstGeom prst="rect">
            <a:avLst/>
          </a:prstGeom>
          <a:noFill/>
        </p:spPr>
        <p:txBody>
          <a:bodyPr wrap="square">
            <a:spAutoFit/>
          </a:bodyPr>
          <a:lstStyle/>
          <a:p>
            <a:pPr marL="57150" indent="0">
              <a:buNone/>
            </a:pPr>
            <a:r>
              <a:rPr lang="fi-FI" sz="800" dirty="0">
                <a:solidFill>
                  <a:schemeClr val="accent1"/>
                </a:solidFill>
                <a:latin typeface="Myriad Pro" panose="020B0503030403020204" pitchFamily="34" charset="0"/>
                <a:sym typeface="Wingdings" panose="05000000000000000000" pitchFamily="2" charset="2"/>
              </a:rPr>
              <a:t>*   Julkisen johtamisen ryhmän ehdotus 2025</a:t>
            </a:r>
            <a:br>
              <a:rPr lang="fi-FI" sz="800" dirty="0">
                <a:solidFill>
                  <a:schemeClr val="accent1"/>
                </a:solidFill>
                <a:latin typeface="Myriad Pro" panose="020B0503030403020204" pitchFamily="34" charset="0"/>
                <a:sym typeface="Wingdings" panose="05000000000000000000" pitchFamily="2" charset="2"/>
              </a:rPr>
            </a:br>
            <a:r>
              <a:rPr lang="fi-FI" sz="800" dirty="0">
                <a:solidFill>
                  <a:schemeClr val="accent1"/>
                </a:solidFill>
                <a:latin typeface="Myriad Pro" panose="020B0503030403020204" pitchFamily="34" charset="0"/>
                <a:sym typeface="Wingdings" panose="05000000000000000000" pitchFamily="2" charset="2"/>
              </a:rPr>
              <a:t>** Valtionhallinnon yleiset virkamieseettiset periaatteet löytyvät dialla 10</a:t>
            </a:r>
          </a:p>
          <a:p>
            <a:pPr marL="57150" indent="0">
              <a:buNone/>
            </a:pPr>
            <a:endParaRPr lang="fi-FI" sz="800" dirty="0">
              <a:solidFill>
                <a:schemeClr val="accent1"/>
              </a:solidFill>
              <a:latin typeface="Myriad Pro" panose="020B0503030403020204" pitchFamily="34" charset="0"/>
              <a:sym typeface="Wingdings" panose="05000000000000000000" pitchFamily="2" charset="2"/>
            </a:endParaRPr>
          </a:p>
        </p:txBody>
      </p:sp>
      <p:sp>
        <p:nvSpPr>
          <p:cNvPr id="7" name="Dian numeron paikkamerkki 1">
            <a:extLst>
              <a:ext uri="{FF2B5EF4-FFF2-40B4-BE49-F238E27FC236}">
                <a16:creationId xmlns:a16="http://schemas.microsoft.com/office/drawing/2014/main" id="{DE941A1D-871D-5607-ED19-2AAD83F9DFBB}"/>
              </a:ext>
              <a:ext uri="{C183D7F6-B498-43B3-948B-1728B52AA6E4}">
                <adec:decorative xmlns:adec="http://schemas.microsoft.com/office/drawing/2017/decorative" val="1"/>
              </a:ext>
            </a:extLst>
          </p:cNvPr>
          <p:cNvSpPr>
            <a:spLocks noGrp="1"/>
          </p:cNvSpPr>
          <p:nvPr>
            <p:ph type="sldNum" sz="quarter" idx="7"/>
          </p:nvPr>
        </p:nvSpPr>
        <p:spPr>
          <a:xfrm>
            <a:off x="11151690" y="478799"/>
            <a:ext cx="411845" cy="365125"/>
          </a:xfrm>
        </p:spPr>
        <p:txBody>
          <a:bodyPr/>
          <a:lstStyle/>
          <a:p>
            <a:fld id="{B6F15528-21DE-4FAA-801E-634DDDAF4B2B}" type="slidenum">
              <a:rPr lang="fi-FI" smtClean="0"/>
              <a:pPr/>
              <a:t>4</a:t>
            </a:fld>
            <a:endParaRPr lang="fi-FI" dirty="0"/>
          </a:p>
        </p:txBody>
      </p:sp>
      <p:sp>
        <p:nvSpPr>
          <p:cNvPr id="58" name="object 11">
            <a:extLst>
              <a:ext uri="{FF2B5EF4-FFF2-40B4-BE49-F238E27FC236}">
                <a16:creationId xmlns:a16="http://schemas.microsoft.com/office/drawing/2014/main" id="{12621308-4CD5-A03E-8E5B-3D35BED83913}"/>
              </a:ext>
              <a:ext uri="{C183D7F6-B498-43B3-948B-1728B52AA6E4}">
                <adec:decorative xmlns:adec="http://schemas.microsoft.com/office/drawing/2017/decorative" val="1"/>
              </a:ext>
            </a:extLst>
          </p:cNvPr>
          <p:cNvSpPr/>
          <p:nvPr/>
        </p:nvSpPr>
        <p:spPr>
          <a:xfrm>
            <a:off x="640710" y="1200531"/>
            <a:ext cx="4357632" cy="4593816"/>
          </a:xfrm>
          <a:custGeom>
            <a:avLst/>
            <a:gdLst/>
            <a:ahLst/>
            <a:cxnLst/>
            <a:rect l="l" t="t" r="r" b="b"/>
            <a:pathLst>
              <a:path w="4953000" h="6831330">
                <a:moveTo>
                  <a:pt x="4952468" y="0"/>
                </a:moveTo>
                <a:lnTo>
                  <a:pt x="0" y="0"/>
                </a:lnTo>
                <a:lnTo>
                  <a:pt x="0" y="6830970"/>
                </a:lnTo>
                <a:lnTo>
                  <a:pt x="4952468" y="6830970"/>
                </a:lnTo>
                <a:lnTo>
                  <a:pt x="4952468" y="0"/>
                </a:lnTo>
                <a:close/>
              </a:path>
            </a:pathLst>
          </a:custGeom>
          <a:solidFill>
            <a:srgbClr val="DAECE5"/>
          </a:solidFill>
        </p:spPr>
        <p:txBody>
          <a:bodyPr wrap="square" lIns="0" tIns="0" rIns="0" bIns="0" rtlCol="0"/>
          <a:lstStyle/>
          <a:p>
            <a:endParaRPr sz="1092" dirty="0"/>
          </a:p>
        </p:txBody>
      </p:sp>
      <p:grpSp>
        <p:nvGrpSpPr>
          <p:cNvPr id="59" name="Ryhmä 35">
            <a:extLst>
              <a:ext uri="{FF2B5EF4-FFF2-40B4-BE49-F238E27FC236}">
                <a16:creationId xmlns:a16="http://schemas.microsoft.com/office/drawing/2014/main" id="{8822B163-878B-D7B3-1E14-2180F8DE441C}"/>
              </a:ext>
              <a:ext uri="{C183D7F6-B498-43B3-948B-1728B52AA6E4}">
                <adec:decorative xmlns:adec="http://schemas.microsoft.com/office/drawing/2017/decorative" val="1"/>
              </a:ext>
            </a:extLst>
          </p:cNvPr>
          <p:cNvGrpSpPr/>
          <p:nvPr/>
        </p:nvGrpSpPr>
        <p:grpSpPr>
          <a:xfrm>
            <a:off x="1601707" y="1911472"/>
            <a:ext cx="2386112" cy="3157584"/>
            <a:chOff x="8600780" y="2089299"/>
            <a:chExt cx="2272708" cy="2512666"/>
          </a:xfrm>
          <a:solidFill>
            <a:schemeClr val="accent2">
              <a:lumMod val="20000"/>
              <a:lumOff val="80000"/>
            </a:schemeClr>
          </a:solidFill>
        </p:grpSpPr>
        <p:sp>
          <p:nvSpPr>
            <p:cNvPr id="60" name="Suorakulmio: Pyöristetyt kulmat 33">
              <a:extLst>
                <a:ext uri="{FF2B5EF4-FFF2-40B4-BE49-F238E27FC236}">
                  <a16:creationId xmlns:a16="http://schemas.microsoft.com/office/drawing/2014/main" id="{E11C2178-0C99-D674-22EB-A18B0B4F7EBB}"/>
                </a:ext>
              </a:extLst>
            </p:cNvPr>
            <p:cNvSpPr/>
            <p:nvPr/>
          </p:nvSpPr>
          <p:spPr>
            <a:xfrm>
              <a:off x="8600780" y="2089299"/>
              <a:ext cx="2272708" cy="2512666"/>
            </a:xfrm>
            <a:prstGeom prst="roundRect">
              <a:avLst>
                <a:gd name="adj" fmla="val 2358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hlinkClick r:id="rId3"/>
                </a:rPr>
                <a:t>Demokratian ja kansallisen menestyksen puolesta: Julkisen johtamisen arvot ja periaatteet (Valtioneuvoston julkaisuja 2025)</a:t>
              </a:r>
              <a:endParaRPr lang="fi-FI" dirty="0"/>
            </a:p>
          </p:txBody>
        </p:sp>
        <p:sp>
          <p:nvSpPr>
            <p:cNvPr id="61" name="Suorakulmio: Pyöristetyt kulmat 34">
              <a:extLst>
                <a:ext uri="{FF2B5EF4-FFF2-40B4-BE49-F238E27FC236}">
                  <a16:creationId xmlns:a16="http://schemas.microsoft.com/office/drawing/2014/main" id="{DCA31D3E-0403-D185-26F9-171A65F565E3}"/>
                </a:ext>
              </a:extLst>
            </p:cNvPr>
            <p:cNvSpPr/>
            <p:nvPr/>
          </p:nvSpPr>
          <p:spPr>
            <a:xfrm>
              <a:off x="8834987" y="2313655"/>
              <a:ext cx="1811028" cy="2035184"/>
            </a:xfrm>
            <a:prstGeom prst="roundRect">
              <a:avLst>
                <a:gd name="adj" fmla="val 21833"/>
              </a:avLst>
            </a:prstGeom>
            <a:solidFill>
              <a:srgbClr val="DA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grpSp>
      <p:grpSp>
        <p:nvGrpSpPr>
          <p:cNvPr id="62" name="Ryhmä 36">
            <a:extLst>
              <a:ext uri="{FF2B5EF4-FFF2-40B4-BE49-F238E27FC236}">
                <a16:creationId xmlns:a16="http://schemas.microsoft.com/office/drawing/2014/main" id="{4FB6B902-3305-1EEE-537A-2DAE2F19867B}"/>
              </a:ext>
              <a:ext uri="{C183D7F6-B498-43B3-948B-1728B52AA6E4}">
                <adec:decorative xmlns:adec="http://schemas.microsoft.com/office/drawing/2017/decorative" val="1"/>
              </a:ext>
            </a:extLst>
          </p:cNvPr>
          <p:cNvGrpSpPr/>
          <p:nvPr/>
        </p:nvGrpSpPr>
        <p:grpSpPr>
          <a:xfrm>
            <a:off x="2006585" y="2378763"/>
            <a:ext cx="1616115" cy="2247592"/>
            <a:chOff x="1590267" y="2262929"/>
            <a:chExt cx="1616115" cy="2532508"/>
          </a:xfrm>
        </p:grpSpPr>
        <p:sp>
          <p:nvSpPr>
            <p:cNvPr id="63" name="Kuusikulmio 17">
              <a:extLst>
                <a:ext uri="{FF2B5EF4-FFF2-40B4-BE49-F238E27FC236}">
                  <a16:creationId xmlns:a16="http://schemas.microsoft.com/office/drawing/2014/main" id="{36E6E97C-ECE7-0E1B-05EE-D26D73CFA1AF}"/>
                </a:ext>
              </a:extLst>
            </p:cNvPr>
            <p:cNvSpPr/>
            <p:nvPr/>
          </p:nvSpPr>
          <p:spPr>
            <a:xfrm>
              <a:off x="1590267" y="2645118"/>
              <a:ext cx="856635" cy="683070"/>
            </a:xfrm>
            <a:prstGeom prst="hexagon">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64" name="Kuusikulmio 18">
              <a:extLst>
                <a:ext uri="{FF2B5EF4-FFF2-40B4-BE49-F238E27FC236}">
                  <a16:creationId xmlns:a16="http://schemas.microsoft.com/office/drawing/2014/main" id="{1242A456-0650-7DB3-222A-6CA196420B30}"/>
                </a:ext>
              </a:extLst>
            </p:cNvPr>
            <p:cNvSpPr/>
            <p:nvPr/>
          </p:nvSpPr>
          <p:spPr>
            <a:xfrm>
              <a:off x="2349747" y="3006910"/>
              <a:ext cx="856635" cy="683070"/>
            </a:xfrm>
            <a:prstGeom prst="hexagon">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65" name="Kuusikulmio 20">
              <a:extLst>
                <a:ext uri="{FF2B5EF4-FFF2-40B4-BE49-F238E27FC236}">
                  <a16:creationId xmlns:a16="http://schemas.microsoft.com/office/drawing/2014/main" id="{D09E1902-829E-AA36-5F17-CF9575A8BC53}"/>
                </a:ext>
              </a:extLst>
            </p:cNvPr>
            <p:cNvSpPr/>
            <p:nvPr/>
          </p:nvSpPr>
          <p:spPr>
            <a:xfrm>
              <a:off x="1603443" y="3379075"/>
              <a:ext cx="856635" cy="683070"/>
            </a:xfrm>
            <a:prstGeom prst="hexagon">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66" name="Kuusikulmio 24">
              <a:extLst>
                <a:ext uri="{FF2B5EF4-FFF2-40B4-BE49-F238E27FC236}">
                  <a16:creationId xmlns:a16="http://schemas.microsoft.com/office/drawing/2014/main" id="{D1658FCA-FAFA-AF84-4D54-69C22BAC6A69}"/>
                </a:ext>
              </a:extLst>
            </p:cNvPr>
            <p:cNvSpPr/>
            <p:nvPr/>
          </p:nvSpPr>
          <p:spPr>
            <a:xfrm>
              <a:off x="2341815" y="3749559"/>
              <a:ext cx="856635" cy="683070"/>
            </a:xfrm>
            <a:prstGeom prst="hexagon">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67" name="Kuusikulmio 25">
              <a:extLst>
                <a:ext uri="{FF2B5EF4-FFF2-40B4-BE49-F238E27FC236}">
                  <a16:creationId xmlns:a16="http://schemas.microsoft.com/office/drawing/2014/main" id="{9BE52697-6130-1F9F-EA02-B28FF48D0200}"/>
                </a:ext>
              </a:extLst>
            </p:cNvPr>
            <p:cNvSpPr/>
            <p:nvPr/>
          </p:nvSpPr>
          <p:spPr>
            <a:xfrm>
              <a:off x="2327379" y="2262929"/>
              <a:ext cx="856635" cy="683070"/>
            </a:xfrm>
            <a:prstGeom prst="hexagon">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68" name="Kuusikulmio 26">
              <a:extLst>
                <a:ext uri="{FF2B5EF4-FFF2-40B4-BE49-F238E27FC236}">
                  <a16:creationId xmlns:a16="http://schemas.microsoft.com/office/drawing/2014/main" id="{D58661D6-1838-8E31-A294-11E7758E1397}"/>
                </a:ext>
              </a:extLst>
            </p:cNvPr>
            <p:cNvSpPr/>
            <p:nvPr/>
          </p:nvSpPr>
          <p:spPr>
            <a:xfrm>
              <a:off x="1603443" y="4112367"/>
              <a:ext cx="856635" cy="683070"/>
            </a:xfrm>
            <a:prstGeom prst="hexagon">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grpSp>
      <p:sp>
        <p:nvSpPr>
          <p:cNvPr id="69" name="Tekstiruutu 2">
            <a:extLst>
              <a:ext uri="{FF2B5EF4-FFF2-40B4-BE49-F238E27FC236}">
                <a16:creationId xmlns:a16="http://schemas.microsoft.com/office/drawing/2014/main" id="{1EEB8262-C268-9082-341A-301AD8CDD7FE}"/>
              </a:ext>
            </a:extLst>
          </p:cNvPr>
          <p:cNvSpPr txBox="1"/>
          <p:nvPr/>
        </p:nvSpPr>
        <p:spPr>
          <a:xfrm>
            <a:off x="711927" y="1373393"/>
            <a:ext cx="4269830" cy="577081"/>
          </a:xfrm>
          <a:prstGeom prst="rect">
            <a:avLst/>
          </a:prstGeom>
          <a:noFill/>
        </p:spPr>
        <p:txBody>
          <a:bodyPr wrap="square">
            <a:spAutoFit/>
          </a:bodyPr>
          <a:lstStyle/>
          <a:p>
            <a:pPr algn="ctr"/>
            <a:r>
              <a:rPr lang="fi-FI" sz="1050" b="1" dirty="0">
                <a:solidFill>
                  <a:schemeClr val="accent1"/>
                </a:solidFill>
                <a:latin typeface="Myriad Pro" panose="020B0503030403020204" pitchFamily="34" charset="0"/>
                <a:cs typeface="Aharoni" panose="020F0502020204030204" pitchFamily="2" charset="-79"/>
              </a:rPr>
              <a:t>Julkinen johtaminen tekee merkityksellistä työtä demokratian, oikeusvaltion ja kansakunnan menestyksen hyväksi</a:t>
            </a:r>
          </a:p>
        </p:txBody>
      </p:sp>
      <p:sp>
        <p:nvSpPr>
          <p:cNvPr id="71" name="Tekstiruutu 10">
            <a:extLst>
              <a:ext uri="{FF2B5EF4-FFF2-40B4-BE49-F238E27FC236}">
                <a16:creationId xmlns:a16="http://schemas.microsoft.com/office/drawing/2014/main" id="{6DA598E7-76C6-C762-58EA-F97C83ABD523}"/>
              </a:ext>
            </a:extLst>
          </p:cNvPr>
          <p:cNvSpPr txBox="1"/>
          <p:nvPr/>
        </p:nvSpPr>
        <p:spPr>
          <a:xfrm>
            <a:off x="656691" y="2832179"/>
            <a:ext cx="985451" cy="1015663"/>
          </a:xfrm>
          <a:prstGeom prst="rect">
            <a:avLst/>
          </a:prstGeom>
          <a:noFill/>
        </p:spPr>
        <p:txBody>
          <a:bodyPr wrap="square">
            <a:spAutoFit/>
          </a:bodyPr>
          <a:lstStyle/>
          <a:p>
            <a:pPr algn="ctr"/>
            <a:r>
              <a:rPr lang="fi-FI" sz="1000" i="1" dirty="0">
                <a:solidFill>
                  <a:schemeClr val="accent1"/>
                </a:solidFill>
                <a:latin typeface="Myriad Pro" panose="020B0503030403020204" pitchFamily="34" charset="0"/>
                <a:cs typeface="Aharoni" panose="020F0502020204030204" pitchFamily="2" charset="-79"/>
              </a:rPr>
              <a:t>Valtio</a:t>
            </a:r>
          </a:p>
          <a:p>
            <a:pPr algn="ctr"/>
            <a:br>
              <a:rPr lang="fi-FI" sz="1000" i="1" dirty="0">
                <a:solidFill>
                  <a:schemeClr val="accent1"/>
                </a:solidFill>
                <a:latin typeface="Myriad Pro" panose="020B0503030403020204" pitchFamily="34" charset="0"/>
                <a:cs typeface="Aharoni" panose="020F0502020204030204" pitchFamily="2" charset="-79"/>
              </a:rPr>
            </a:br>
            <a:r>
              <a:rPr lang="fi-FI" sz="1000" i="1" dirty="0">
                <a:solidFill>
                  <a:schemeClr val="accent1"/>
                </a:solidFill>
                <a:latin typeface="Myriad Pro" panose="020B0503030403020204" pitchFamily="34" charset="0"/>
                <a:cs typeface="Aharoni" panose="020F0502020204030204" pitchFamily="2" charset="-79"/>
              </a:rPr>
              <a:t>Hyvinvointi-</a:t>
            </a:r>
            <a:br>
              <a:rPr lang="fi-FI" sz="1000" i="1" dirty="0">
                <a:solidFill>
                  <a:schemeClr val="accent1"/>
                </a:solidFill>
                <a:latin typeface="Myriad Pro" panose="020B0503030403020204" pitchFamily="34" charset="0"/>
                <a:cs typeface="Aharoni" panose="020F0502020204030204" pitchFamily="2" charset="-79"/>
              </a:rPr>
            </a:br>
            <a:r>
              <a:rPr lang="fi-FI" sz="1000" i="1" dirty="0">
                <a:solidFill>
                  <a:schemeClr val="accent1"/>
                </a:solidFill>
                <a:latin typeface="Myriad Pro" panose="020B0503030403020204" pitchFamily="34" charset="0"/>
                <a:cs typeface="Aharoni" panose="020F0502020204030204" pitchFamily="2" charset="-79"/>
              </a:rPr>
              <a:t>alueet</a:t>
            </a:r>
          </a:p>
          <a:p>
            <a:pPr algn="ctr"/>
            <a:endParaRPr lang="fi-FI" sz="1000" i="1" dirty="0">
              <a:solidFill>
                <a:schemeClr val="accent1"/>
              </a:solidFill>
              <a:latin typeface="Myriad Pro" panose="020B0503030403020204" pitchFamily="34" charset="0"/>
              <a:cs typeface="Aharoni" panose="020F0502020204030204" pitchFamily="2" charset="-79"/>
            </a:endParaRPr>
          </a:p>
          <a:p>
            <a:pPr algn="ctr"/>
            <a:r>
              <a:rPr lang="fi-FI" sz="1000" i="1" dirty="0">
                <a:solidFill>
                  <a:schemeClr val="accent1"/>
                </a:solidFill>
                <a:latin typeface="Myriad Pro" panose="020B0503030403020204" pitchFamily="34" charset="0"/>
                <a:cs typeface="Aharoni" panose="020F0502020204030204" pitchFamily="2" charset="-79"/>
              </a:rPr>
              <a:t>Kunnat</a:t>
            </a:r>
          </a:p>
        </p:txBody>
      </p:sp>
      <p:sp>
        <p:nvSpPr>
          <p:cNvPr id="73" name="Tekstiruutu 13">
            <a:extLst>
              <a:ext uri="{FF2B5EF4-FFF2-40B4-BE49-F238E27FC236}">
                <a16:creationId xmlns:a16="http://schemas.microsoft.com/office/drawing/2014/main" id="{EC45E78F-5B21-201D-DF51-EBB2A698D2F9}"/>
              </a:ext>
            </a:extLst>
          </p:cNvPr>
          <p:cNvSpPr txBox="1"/>
          <p:nvPr/>
        </p:nvSpPr>
        <p:spPr>
          <a:xfrm>
            <a:off x="2274892" y="1929979"/>
            <a:ext cx="985451" cy="246221"/>
          </a:xfrm>
          <a:prstGeom prst="rect">
            <a:avLst/>
          </a:prstGeom>
          <a:noFill/>
        </p:spPr>
        <p:txBody>
          <a:bodyPr wrap="square">
            <a:spAutoFit/>
          </a:bodyPr>
          <a:lstStyle/>
          <a:p>
            <a:pPr algn="ctr"/>
            <a:r>
              <a:rPr lang="fi-FI" sz="1000" dirty="0">
                <a:solidFill>
                  <a:schemeClr val="accent1"/>
                </a:solidFill>
                <a:latin typeface="Myriad Pro" panose="020B0503030403020204" pitchFamily="34" charset="0"/>
                <a:cs typeface="Aharoni" panose="020F0502020204030204" pitchFamily="2" charset="-79"/>
              </a:rPr>
              <a:t>IHMISET</a:t>
            </a:r>
          </a:p>
        </p:txBody>
      </p:sp>
      <p:sp>
        <p:nvSpPr>
          <p:cNvPr id="75" name="Tekstiruutu 15">
            <a:extLst>
              <a:ext uri="{FF2B5EF4-FFF2-40B4-BE49-F238E27FC236}">
                <a16:creationId xmlns:a16="http://schemas.microsoft.com/office/drawing/2014/main" id="{94E580EE-BA9F-A41F-0B7F-09B540316C0F}"/>
              </a:ext>
            </a:extLst>
          </p:cNvPr>
          <p:cNvSpPr txBox="1"/>
          <p:nvPr/>
        </p:nvSpPr>
        <p:spPr>
          <a:xfrm rot="16200000">
            <a:off x="1141815" y="3301121"/>
            <a:ext cx="1132906" cy="246221"/>
          </a:xfrm>
          <a:prstGeom prst="rect">
            <a:avLst/>
          </a:prstGeom>
          <a:noFill/>
        </p:spPr>
        <p:txBody>
          <a:bodyPr wrap="square">
            <a:spAutoFit/>
          </a:bodyPr>
          <a:lstStyle/>
          <a:p>
            <a:pPr algn="ctr"/>
            <a:r>
              <a:rPr lang="fi-FI" sz="1000" dirty="0">
                <a:solidFill>
                  <a:schemeClr val="accent1"/>
                </a:solidFill>
                <a:latin typeface="Myriad Pro" panose="020B0503030403020204" pitchFamily="34" charset="0"/>
                <a:cs typeface="Aharoni" panose="020F0502020204030204" pitchFamily="2" charset="-79"/>
              </a:rPr>
              <a:t>UUDISTUMINEN</a:t>
            </a:r>
          </a:p>
        </p:txBody>
      </p:sp>
      <p:sp>
        <p:nvSpPr>
          <p:cNvPr id="74" name="Tekstiruutu 14">
            <a:extLst>
              <a:ext uri="{FF2B5EF4-FFF2-40B4-BE49-F238E27FC236}">
                <a16:creationId xmlns:a16="http://schemas.microsoft.com/office/drawing/2014/main" id="{53819972-A559-871A-F6CE-D5EEEA47CECE}"/>
              </a:ext>
            </a:extLst>
          </p:cNvPr>
          <p:cNvSpPr txBox="1"/>
          <p:nvPr/>
        </p:nvSpPr>
        <p:spPr>
          <a:xfrm>
            <a:off x="2201164" y="4793405"/>
            <a:ext cx="1132906" cy="246221"/>
          </a:xfrm>
          <a:prstGeom prst="rect">
            <a:avLst/>
          </a:prstGeom>
          <a:noFill/>
        </p:spPr>
        <p:txBody>
          <a:bodyPr wrap="square">
            <a:spAutoFit/>
          </a:bodyPr>
          <a:lstStyle/>
          <a:p>
            <a:pPr algn="ctr"/>
            <a:r>
              <a:rPr lang="fi-FI" sz="1000" dirty="0">
                <a:solidFill>
                  <a:schemeClr val="accent1"/>
                </a:solidFill>
                <a:latin typeface="Myriad Pro" panose="020B0503030403020204" pitchFamily="34" charset="0"/>
                <a:cs typeface="Aharoni" panose="020F0502020204030204" pitchFamily="2" charset="-79"/>
              </a:rPr>
              <a:t>TULOKSELLISUUS</a:t>
            </a:r>
          </a:p>
        </p:txBody>
      </p:sp>
      <p:sp>
        <p:nvSpPr>
          <p:cNvPr id="76" name="Tekstiruutu 16">
            <a:extLst>
              <a:ext uri="{FF2B5EF4-FFF2-40B4-BE49-F238E27FC236}">
                <a16:creationId xmlns:a16="http://schemas.microsoft.com/office/drawing/2014/main" id="{8713F864-3F82-EB5F-BC82-94B779FE47E6}"/>
              </a:ext>
            </a:extLst>
          </p:cNvPr>
          <p:cNvSpPr txBox="1"/>
          <p:nvPr/>
        </p:nvSpPr>
        <p:spPr>
          <a:xfrm rot="16200000">
            <a:off x="3293757" y="3311361"/>
            <a:ext cx="1132906" cy="246221"/>
          </a:xfrm>
          <a:prstGeom prst="rect">
            <a:avLst/>
          </a:prstGeom>
          <a:noFill/>
        </p:spPr>
        <p:txBody>
          <a:bodyPr wrap="square">
            <a:spAutoFit/>
          </a:bodyPr>
          <a:lstStyle/>
          <a:p>
            <a:pPr algn="ctr"/>
            <a:r>
              <a:rPr lang="fi-FI" sz="1000" dirty="0">
                <a:solidFill>
                  <a:schemeClr val="accent1"/>
                </a:solidFill>
                <a:latin typeface="Myriad Pro" panose="020B0503030403020204" pitchFamily="34" charset="0"/>
                <a:cs typeface="Aharoni" panose="020F0502020204030204" pitchFamily="2" charset="-79"/>
              </a:rPr>
              <a:t>KESTÄVYYS</a:t>
            </a:r>
          </a:p>
        </p:txBody>
      </p:sp>
      <p:sp>
        <p:nvSpPr>
          <p:cNvPr id="72" name="Tekstiruutu 11">
            <a:extLst>
              <a:ext uri="{FF2B5EF4-FFF2-40B4-BE49-F238E27FC236}">
                <a16:creationId xmlns:a16="http://schemas.microsoft.com/office/drawing/2014/main" id="{FF2F73B0-97F3-D331-C9BF-AA0D5A5D1311}"/>
              </a:ext>
            </a:extLst>
          </p:cNvPr>
          <p:cNvSpPr txBox="1"/>
          <p:nvPr/>
        </p:nvSpPr>
        <p:spPr>
          <a:xfrm>
            <a:off x="3907923" y="2832179"/>
            <a:ext cx="985451" cy="1015663"/>
          </a:xfrm>
          <a:prstGeom prst="rect">
            <a:avLst/>
          </a:prstGeom>
          <a:noFill/>
        </p:spPr>
        <p:txBody>
          <a:bodyPr wrap="square">
            <a:spAutoFit/>
          </a:bodyPr>
          <a:lstStyle/>
          <a:p>
            <a:pPr algn="ctr"/>
            <a:r>
              <a:rPr lang="fi-FI" sz="1000" i="1" dirty="0">
                <a:solidFill>
                  <a:schemeClr val="accent1"/>
                </a:solidFill>
                <a:latin typeface="Myriad Pro" panose="020B0503030403020204" pitchFamily="34" charset="0"/>
                <a:cs typeface="Aharoni" panose="020F0502020204030204" pitchFamily="2" charset="-79"/>
              </a:rPr>
              <a:t>Kansalaiset</a:t>
            </a:r>
          </a:p>
          <a:p>
            <a:pPr algn="ctr"/>
            <a:br>
              <a:rPr lang="fi-FI" sz="1000" i="1" dirty="0">
                <a:solidFill>
                  <a:schemeClr val="accent1"/>
                </a:solidFill>
                <a:latin typeface="Myriad Pro" panose="020B0503030403020204" pitchFamily="34" charset="0"/>
                <a:cs typeface="Aharoni" panose="020F0502020204030204" pitchFamily="2" charset="-79"/>
              </a:rPr>
            </a:br>
            <a:r>
              <a:rPr lang="fi-FI" sz="1000" i="1" dirty="0">
                <a:solidFill>
                  <a:schemeClr val="accent1"/>
                </a:solidFill>
                <a:latin typeface="Myriad Pro" panose="020B0503030403020204" pitchFamily="34" charset="0"/>
                <a:cs typeface="Aharoni" panose="020F0502020204030204" pitchFamily="2" charset="-79"/>
              </a:rPr>
              <a:t>Sidos-</a:t>
            </a:r>
            <a:br>
              <a:rPr lang="fi-FI" sz="1000" i="1" dirty="0">
                <a:solidFill>
                  <a:schemeClr val="accent1"/>
                </a:solidFill>
                <a:latin typeface="Myriad Pro" panose="020B0503030403020204" pitchFamily="34" charset="0"/>
                <a:cs typeface="Aharoni" panose="020F0502020204030204" pitchFamily="2" charset="-79"/>
              </a:rPr>
            </a:br>
            <a:r>
              <a:rPr lang="fi-FI" sz="1000" i="1" dirty="0">
                <a:solidFill>
                  <a:schemeClr val="accent1"/>
                </a:solidFill>
                <a:latin typeface="Myriad Pro" panose="020B0503030403020204" pitchFamily="34" charset="0"/>
                <a:cs typeface="Aharoni" panose="020F0502020204030204" pitchFamily="2" charset="-79"/>
              </a:rPr>
              <a:t>ryhmät</a:t>
            </a:r>
          </a:p>
          <a:p>
            <a:pPr algn="ctr"/>
            <a:endParaRPr lang="fi-FI" sz="1000" i="1" dirty="0">
              <a:solidFill>
                <a:schemeClr val="accent1"/>
              </a:solidFill>
              <a:latin typeface="Myriad Pro" panose="020B0503030403020204" pitchFamily="34" charset="0"/>
              <a:cs typeface="Aharoni" panose="020F0502020204030204" pitchFamily="2" charset="-79"/>
            </a:endParaRPr>
          </a:p>
          <a:p>
            <a:pPr algn="ctr"/>
            <a:r>
              <a:rPr lang="fi-FI" sz="1000" i="1" dirty="0">
                <a:solidFill>
                  <a:schemeClr val="accent1"/>
                </a:solidFill>
                <a:latin typeface="Myriad Pro" panose="020B0503030403020204" pitchFamily="34" charset="0"/>
                <a:cs typeface="Aharoni" panose="020F0502020204030204" pitchFamily="2" charset="-79"/>
              </a:rPr>
              <a:t>Asiakkaat</a:t>
            </a:r>
          </a:p>
        </p:txBody>
      </p:sp>
      <p:sp>
        <p:nvSpPr>
          <p:cNvPr id="80" name="Tekstiruutu 28">
            <a:extLst>
              <a:ext uri="{FF2B5EF4-FFF2-40B4-BE49-F238E27FC236}">
                <a16:creationId xmlns:a16="http://schemas.microsoft.com/office/drawing/2014/main" id="{041B28A2-05AC-48E8-55FD-974EB1F14A7B}"/>
              </a:ext>
            </a:extLst>
          </p:cNvPr>
          <p:cNvSpPr txBox="1"/>
          <p:nvPr/>
        </p:nvSpPr>
        <p:spPr>
          <a:xfrm>
            <a:off x="2665149" y="2540427"/>
            <a:ext cx="985451" cy="246221"/>
          </a:xfrm>
          <a:prstGeom prst="rect">
            <a:avLst/>
          </a:prstGeom>
          <a:noFill/>
        </p:spPr>
        <p:txBody>
          <a:bodyPr wrap="square">
            <a:spAutoFit/>
          </a:bodyPr>
          <a:lstStyle/>
          <a:p>
            <a:pPr algn="ctr"/>
            <a:r>
              <a:rPr lang="fi-FI" sz="1000" i="1" dirty="0">
                <a:solidFill>
                  <a:schemeClr val="accent1"/>
                </a:solidFill>
                <a:latin typeface="Myriad Pro" panose="020B0503030403020204" pitchFamily="34" charset="0"/>
                <a:cs typeface="Aharoni" panose="020F0502020204030204" pitchFamily="2" charset="-79"/>
              </a:rPr>
              <a:t>Kestävästi</a:t>
            </a:r>
          </a:p>
        </p:txBody>
      </p:sp>
      <p:sp>
        <p:nvSpPr>
          <p:cNvPr id="78" name="Tekstiruutu 22">
            <a:extLst>
              <a:ext uri="{FF2B5EF4-FFF2-40B4-BE49-F238E27FC236}">
                <a16:creationId xmlns:a16="http://schemas.microsoft.com/office/drawing/2014/main" id="{AFA3DFFD-3629-7519-D849-47FFD1208C5B}"/>
              </a:ext>
            </a:extLst>
          </p:cNvPr>
          <p:cNvSpPr txBox="1"/>
          <p:nvPr/>
        </p:nvSpPr>
        <p:spPr>
          <a:xfrm>
            <a:off x="1938987" y="2900526"/>
            <a:ext cx="985451" cy="246221"/>
          </a:xfrm>
          <a:prstGeom prst="rect">
            <a:avLst/>
          </a:prstGeom>
          <a:noFill/>
        </p:spPr>
        <p:txBody>
          <a:bodyPr wrap="square">
            <a:spAutoFit/>
          </a:bodyPr>
          <a:lstStyle/>
          <a:p>
            <a:pPr algn="ctr"/>
            <a:r>
              <a:rPr lang="fi-FI" sz="1000" i="1" dirty="0">
                <a:solidFill>
                  <a:schemeClr val="accent1"/>
                </a:solidFill>
                <a:latin typeface="Myriad Pro" panose="020B0503030403020204" pitchFamily="34" charset="0"/>
                <a:cs typeface="Aharoni" panose="020F0502020204030204" pitchFamily="2" charset="-79"/>
              </a:rPr>
              <a:t>Vaikuttavasti</a:t>
            </a:r>
          </a:p>
        </p:txBody>
      </p:sp>
      <p:sp>
        <p:nvSpPr>
          <p:cNvPr id="77" name="Tekstiruutu 21">
            <a:extLst>
              <a:ext uri="{FF2B5EF4-FFF2-40B4-BE49-F238E27FC236}">
                <a16:creationId xmlns:a16="http://schemas.microsoft.com/office/drawing/2014/main" id="{D8E86854-8FAD-5707-E62A-BBE990A77C76}"/>
              </a:ext>
            </a:extLst>
          </p:cNvPr>
          <p:cNvSpPr txBox="1"/>
          <p:nvPr/>
        </p:nvSpPr>
        <p:spPr>
          <a:xfrm>
            <a:off x="2692131" y="3226388"/>
            <a:ext cx="985451" cy="246221"/>
          </a:xfrm>
          <a:prstGeom prst="rect">
            <a:avLst/>
          </a:prstGeom>
          <a:noFill/>
        </p:spPr>
        <p:txBody>
          <a:bodyPr wrap="square">
            <a:spAutoFit/>
          </a:bodyPr>
          <a:lstStyle/>
          <a:p>
            <a:pPr algn="ctr"/>
            <a:r>
              <a:rPr lang="fi-FI" sz="1000" i="1" dirty="0">
                <a:solidFill>
                  <a:schemeClr val="accent1"/>
                </a:solidFill>
                <a:latin typeface="Myriad Pro" panose="020B0503030403020204" pitchFamily="34" charset="0"/>
                <a:cs typeface="Aharoni" panose="020F0502020204030204" pitchFamily="2" charset="-79"/>
              </a:rPr>
              <a:t>Yhdessä</a:t>
            </a:r>
          </a:p>
        </p:txBody>
      </p:sp>
      <p:sp>
        <p:nvSpPr>
          <p:cNvPr id="79" name="Tekstiruutu 23">
            <a:extLst>
              <a:ext uri="{FF2B5EF4-FFF2-40B4-BE49-F238E27FC236}">
                <a16:creationId xmlns:a16="http://schemas.microsoft.com/office/drawing/2014/main" id="{334D39A0-3D0E-A14E-D6AB-FA7C71CF733C}"/>
              </a:ext>
            </a:extLst>
          </p:cNvPr>
          <p:cNvSpPr txBox="1"/>
          <p:nvPr/>
        </p:nvSpPr>
        <p:spPr>
          <a:xfrm>
            <a:off x="1945777" y="3471214"/>
            <a:ext cx="985451" cy="400110"/>
          </a:xfrm>
          <a:prstGeom prst="rect">
            <a:avLst/>
          </a:prstGeom>
          <a:noFill/>
        </p:spPr>
        <p:txBody>
          <a:bodyPr wrap="square">
            <a:spAutoFit/>
          </a:bodyPr>
          <a:lstStyle/>
          <a:p>
            <a:pPr algn="ctr"/>
            <a:r>
              <a:rPr lang="fi-FI" sz="1000" i="1" dirty="0">
                <a:solidFill>
                  <a:schemeClr val="accent1"/>
                </a:solidFill>
                <a:latin typeface="Myriad Pro" panose="020B0503030403020204" pitchFamily="34" charset="0"/>
                <a:cs typeface="Aharoni" panose="020F0502020204030204" pitchFamily="2" charset="-79"/>
              </a:rPr>
              <a:t>Ratkaisu-keskeisesti</a:t>
            </a:r>
          </a:p>
        </p:txBody>
      </p:sp>
      <p:sp>
        <p:nvSpPr>
          <p:cNvPr id="81" name="Tekstiruutu 29">
            <a:extLst>
              <a:ext uri="{FF2B5EF4-FFF2-40B4-BE49-F238E27FC236}">
                <a16:creationId xmlns:a16="http://schemas.microsoft.com/office/drawing/2014/main" id="{DAB62098-9B0C-9E34-1E83-CB846EAFD38A}"/>
              </a:ext>
            </a:extLst>
          </p:cNvPr>
          <p:cNvSpPr txBox="1"/>
          <p:nvPr/>
        </p:nvSpPr>
        <p:spPr>
          <a:xfrm>
            <a:off x="2677752" y="3867811"/>
            <a:ext cx="985451" cy="246221"/>
          </a:xfrm>
          <a:prstGeom prst="rect">
            <a:avLst/>
          </a:prstGeom>
          <a:noFill/>
        </p:spPr>
        <p:txBody>
          <a:bodyPr wrap="square">
            <a:spAutoFit/>
          </a:bodyPr>
          <a:lstStyle/>
          <a:p>
            <a:pPr algn="ctr"/>
            <a:r>
              <a:rPr lang="fi-FI" sz="1000" i="1" dirty="0">
                <a:solidFill>
                  <a:schemeClr val="accent1"/>
                </a:solidFill>
                <a:latin typeface="Myriad Pro" panose="020B0503030403020204" pitchFamily="34" charset="0"/>
                <a:cs typeface="Aharoni" panose="020F0502020204030204" pitchFamily="2" charset="-79"/>
              </a:rPr>
              <a:t>Osaavasti</a:t>
            </a:r>
          </a:p>
        </p:txBody>
      </p:sp>
      <p:sp>
        <p:nvSpPr>
          <p:cNvPr id="82" name="Tekstiruutu 30">
            <a:extLst>
              <a:ext uri="{FF2B5EF4-FFF2-40B4-BE49-F238E27FC236}">
                <a16:creationId xmlns:a16="http://schemas.microsoft.com/office/drawing/2014/main" id="{5B6F9181-4B5C-DA22-60E2-C88D284B5E2F}"/>
              </a:ext>
            </a:extLst>
          </p:cNvPr>
          <p:cNvSpPr txBox="1"/>
          <p:nvPr/>
        </p:nvSpPr>
        <p:spPr>
          <a:xfrm>
            <a:off x="1926727" y="4179039"/>
            <a:ext cx="985451" cy="246221"/>
          </a:xfrm>
          <a:prstGeom prst="rect">
            <a:avLst/>
          </a:prstGeom>
          <a:noFill/>
        </p:spPr>
        <p:txBody>
          <a:bodyPr wrap="square">
            <a:spAutoFit/>
          </a:bodyPr>
          <a:lstStyle/>
          <a:p>
            <a:pPr algn="ctr"/>
            <a:r>
              <a:rPr lang="fi-FI" sz="1000" i="1" dirty="0">
                <a:solidFill>
                  <a:schemeClr val="accent1"/>
                </a:solidFill>
                <a:latin typeface="Myriad Pro" panose="020B0503030403020204" pitchFamily="34" charset="0"/>
                <a:cs typeface="Aharoni" panose="020F0502020204030204" pitchFamily="2" charset="-79"/>
              </a:rPr>
              <a:t>Eettisesti</a:t>
            </a:r>
          </a:p>
        </p:txBody>
      </p:sp>
      <p:sp>
        <p:nvSpPr>
          <p:cNvPr id="70" name="Tekstiruutu 5">
            <a:extLst>
              <a:ext uri="{FF2B5EF4-FFF2-40B4-BE49-F238E27FC236}">
                <a16:creationId xmlns:a16="http://schemas.microsoft.com/office/drawing/2014/main" id="{5B437CD1-9567-F7F8-8BFD-8150CF18D31B}"/>
              </a:ext>
            </a:extLst>
          </p:cNvPr>
          <p:cNvSpPr txBox="1"/>
          <p:nvPr/>
        </p:nvSpPr>
        <p:spPr>
          <a:xfrm>
            <a:off x="691055" y="5124555"/>
            <a:ext cx="4208160" cy="553998"/>
          </a:xfrm>
          <a:prstGeom prst="rect">
            <a:avLst/>
          </a:prstGeom>
          <a:noFill/>
        </p:spPr>
        <p:txBody>
          <a:bodyPr wrap="square">
            <a:spAutoFit/>
          </a:bodyPr>
          <a:lstStyle/>
          <a:p>
            <a:pPr algn="ctr"/>
            <a:r>
              <a:rPr lang="fi-FI" sz="1000" i="1" dirty="0">
                <a:solidFill>
                  <a:schemeClr val="accent1"/>
                </a:solidFill>
                <a:latin typeface="Myriad Pro" panose="020B0503030403020204" pitchFamily="34" charset="0"/>
                <a:cs typeface="Aharoni" panose="020F0502020204030204" pitchFamily="2" charset="-79"/>
              </a:rPr>
              <a:t>Arvopohjana </a:t>
            </a:r>
            <a:br>
              <a:rPr lang="fi-FI" sz="1000" i="1" dirty="0">
                <a:solidFill>
                  <a:schemeClr val="accent1"/>
                </a:solidFill>
                <a:latin typeface="Myriad Pro" panose="020B0503030403020204" pitchFamily="34" charset="0"/>
                <a:cs typeface="Aharoni" panose="020F0502020204030204" pitchFamily="2" charset="-79"/>
              </a:rPr>
            </a:br>
            <a:r>
              <a:rPr lang="fi-FI" sz="1000" i="1" dirty="0">
                <a:solidFill>
                  <a:schemeClr val="accent1"/>
                </a:solidFill>
                <a:latin typeface="Myriad Pro" panose="020B0503030403020204" pitchFamily="34" charset="0"/>
                <a:cs typeface="Aharoni" panose="020F0502020204030204" pitchFamily="2" charset="-79"/>
              </a:rPr>
              <a:t>demokratia, yleinen etu, oikeusvaltioperiaate, oikeudenmukaisuus, avoimuus, luottamus, ihmislähtöisyys, riippumattomuus ja puolueettomuus</a:t>
            </a:r>
          </a:p>
        </p:txBody>
      </p:sp>
      <p:sp>
        <p:nvSpPr>
          <p:cNvPr id="83" name="object 3">
            <a:extLst>
              <a:ext uri="{FF2B5EF4-FFF2-40B4-BE49-F238E27FC236}">
                <a16:creationId xmlns:a16="http://schemas.microsoft.com/office/drawing/2014/main" id="{4842D728-1A3B-069D-589B-607E265236AB}"/>
              </a:ext>
              <a:ext uri="{C183D7F6-B498-43B3-948B-1728B52AA6E4}">
                <adec:decorative xmlns:adec="http://schemas.microsoft.com/office/drawing/2017/decorative" val="1"/>
              </a:ext>
            </a:extLst>
          </p:cNvPr>
          <p:cNvSpPr/>
          <p:nvPr/>
        </p:nvSpPr>
        <p:spPr>
          <a:xfrm flipH="1">
            <a:off x="4859254" y="1200531"/>
            <a:ext cx="139088" cy="4578548"/>
          </a:xfrm>
          <a:custGeom>
            <a:avLst/>
            <a:gdLst/>
            <a:ahLst/>
            <a:cxnLst/>
            <a:rect l="l" t="t" r="r" b="b"/>
            <a:pathLst>
              <a:path h="6805930">
                <a:moveTo>
                  <a:pt x="0" y="0"/>
                </a:moveTo>
                <a:lnTo>
                  <a:pt x="0" y="6805640"/>
                </a:lnTo>
              </a:path>
            </a:pathLst>
          </a:custGeom>
          <a:ln w="7853">
            <a:solidFill>
              <a:srgbClr val="B5D8CC"/>
            </a:solidFill>
          </a:ln>
        </p:spPr>
        <p:txBody>
          <a:bodyPr wrap="square" lIns="0" tIns="0" rIns="0" bIns="0" rtlCol="0"/>
          <a:lstStyle/>
          <a:p>
            <a:endParaRPr sz="1092"/>
          </a:p>
        </p:txBody>
      </p:sp>
    </p:spTree>
    <p:extLst>
      <p:ext uri="{BB962C8B-B14F-4D97-AF65-F5344CB8AC3E}">
        <p14:creationId xmlns:p14="http://schemas.microsoft.com/office/powerpoint/2010/main" val="3970023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alpha val="12000"/>
          </a:schemeClr>
        </a:solidFill>
        <a:effectLst/>
      </p:bgPr>
    </p:bg>
    <p:spTree>
      <p:nvGrpSpPr>
        <p:cNvPr id="1" name=""/>
        <p:cNvGrpSpPr/>
        <p:nvPr/>
      </p:nvGrpSpPr>
      <p:grpSpPr>
        <a:xfrm>
          <a:off x="0" y="0"/>
          <a:ext cx="0" cy="0"/>
          <a:chOff x="0" y="0"/>
          <a:chExt cx="0" cy="0"/>
        </a:xfrm>
      </p:grpSpPr>
      <p:sp>
        <p:nvSpPr>
          <p:cNvPr id="164" name="Puhekupla: Suorakulmio 163">
            <a:extLst>
              <a:ext uri="{FF2B5EF4-FFF2-40B4-BE49-F238E27FC236}">
                <a16:creationId xmlns:a16="http://schemas.microsoft.com/office/drawing/2014/main" id="{D38A366C-C5E5-6842-856D-E38BCBBE4922}"/>
              </a:ext>
              <a:ext uri="{C183D7F6-B498-43B3-948B-1728B52AA6E4}">
                <adec:decorative xmlns:adec="http://schemas.microsoft.com/office/drawing/2017/decorative" val="1"/>
              </a:ext>
            </a:extLst>
          </p:cNvPr>
          <p:cNvSpPr/>
          <p:nvPr/>
        </p:nvSpPr>
        <p:spPr>
          <a:xfrm rot="10800000" flipH="1">
            <a:off x="608319" y="1395093"/>
            <a:ext cx="2598437" cy="813174"/>
          </a:xfrm>
          <a:prstGeom prst="wedgeRectCallout">
            <a:avLst>
              <a:gd name="adj1" fmla="val 26868"/>
              <a:gd name="adj2" fmla="val 91243"/>
            </a:avLst>
          </a:prstGeom>
          <a:solidFill>
            <a:schemeClr val="bg1"/>
          </a:solidFill>
          <a:ln w="19050">
            <a:solidFill>
              <a:srgbClr val="DAE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Dian numeron paikkamerkki 1">
            <a:extLst>
              <a:ext uri="{FF2B5EF4-FFF2-40B4-BE49-F238E27FC236}">
                <a16:creationId xmlns:a16="http://schemas.microsoft.com/office/drawing/2014/main" id="{D6198C0C-1F2F-18D1-1A67-28F2A73D5DB5}"/>
              </a:ext>
              <a:ext uri="{C183D7F6-B498-43B3-948B-1728B52AA6E4}">
                <adec:decorative xmlns:adec="http://schemas.microsoft.com/office/drawing/2017/decorative" val="1"/>
              </a:ext>
            </a:extLst>
          </p:cNvPr>
          <p:cNvSpPr>
            <a:spLocks noGrp="1"/>
          </p:cNvSpPr>
          <p:nvPr>
            <p:ph type="sldNum" sz="quarter" idx="7"/>
          </p:nvPr>
        </p:nvSpPr>
        <p:spPr/>
        <p:txBody>
          <a:bodyPr/>
          <a:lstStyle/>
          <a:p>
            <a:fld id="{B6F15528-21DE-4FAA-801E-634DDDAF4B2B}" type="slidenum">
              <a:rPr lang="fi-FI" smtClean="0"/>
              <a:pPr/>
              <a:t>5</a:t>
            </a:fld>
            <a:endParaRPr lang="fi-FI" dirty="0"/>
          </a:p>
        </p:txBody>
      </p:sp>
      <p:sp>
        <p:nvSpPr>
          <p:cNvPr id="122" name="Kuusikulmio 121">
            <a:extLst>
              <a:ext uri="{FF2B5EF4-FFF2-40B4-BE49-F238E27FC236}">
                <a16:creationId xmlns:a16="http://schemas.microsoft.com/office/drawing/2014/main" id="{D835FBF7-A9E2-3BE3-0DA6-BD14C8D19C7C}"/>
              </a:ext>
              <a:ext uri="{C183D7F6-B498-43B3-948B-1728B52AA6E4}">
                <adec:decorative xmlns:adec="http://schemas.microsoft.com/office/drawing/2017/decorative" val="1"/>
              </a:ext>
            </a:extLst>
          </p:cNvPr>
          <p:cNvSpPr/>
          <p:nvPr/>
        </p:nvSpPr>
        <p:spPr>
          <a:xfrm>
            <a:off x="3354006" y="678847"/>
            <a:ext cx="7932764" cy="5638792"/>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grpSp>
        <p:nvGrpSpPr>
          <p:cNvPr id="165" name="Ryhmä 164">
            <a:extLst>
              <a:ext uri="{FF2B5EF4-FFF2-40B4-BE49-F238E27FC236}">
                <a16:creationId xmlns:a16="http://schemas.microsoft.com/office/drawing/2014/main" id="{2BF4A896-5860-4B55-A62F-512A2C96FB8D}"/>
              </a:ext>
              <a:ext uri="{C183D7F6-B498-43B3-948B-1728B52AA6E4}">
                <adec:decorative xmlns:adec="http://schemas.microsoft.com/office/drawing/2017/decorative" val="1"/>
              </a:ext>
            </a:extLst>
          </p:cNvPr>
          <p:cNvGrpSpPr/>
          <p:nvPr/>
        </p:nvGrpSpPr>
        <p:grpSpPr>
          <a:xfrm>
            <a:off x="5528523" y="1984223"/>
            <a:ext cx="3487874" cy="3120881"/>
            <a:chOff x="5528523" y="1984223"/>
            <a:chExt cx="3487874" cy="3120881"/>
          </a:xfrm>
        </p:grpSpPr>
        <p:sp>
          <p:nvSpPr>
            <p:cNvPr id="123" name="Kuusikulmio 122">
              <a:extLst>
                <a:ext uri="{FF2B5EF4-FFF2-40B4-BE49-F238E27FC236}">
                  <a16:creationId xmlns:a16="http://schemas.microsoft.com/office/drawing/2014/main" id="{AB84AF96-D990-5A5E-F6EE-E3CD33DEA268}"/>
                </a:ext>
              </a:extLst>
            </p:cNvPr>
            <p:cNvSpPr/>
            <p:nvPr/>
          </p:nvSpPr>
          <p:spPr>
            <a:xfrm>
              <a:off x="7140644" y="2763468"/>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24" name="Kuusikulmio 123">
              <a:extLst>
                <a:ext uri="{FF2B5EF4-FFF2-40B4-BE49-F238E27FC236}">
                  <a16:creationId xmlns:a16="http://schemas.microsoft.com/office/drawing/2014/main" id="{AC790B41-698E-9E5A-82D5-BA00E5D00B06}"/>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25" name="Kuusikulmio 124">
              <a:extLst>
                <a:ext uri="{FF2B5EF4-FFF2-40B4-BE49-F238E27FC236}">
                  <a16:creationId xmlns:a16="http://schemas.microsoft.com/office/drawing/2014/main" id="{8945D3E5-E000-C798-411D-ABE8BCC5C363}"/>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26" name="object 9">
              <a:extLst>
                <a:ext uri="{FF2B5EF4-FFF2-40B4-BE49-F238E27FC236}">
                  <a16:creationId xmlns:a16="http://schemas.microsoft.com/office/drawing/2014/main" id="{5E0F55F8-CFD6-32D2-EA09-E5F1B2FEC88A}"/>
                </a:ext>
              </a:extLst>
            </p:cNvPr>
            <p:cNvSpPr txBox="1"/>
            <p:nvPr/>
          </p:nvSpPr>
          <p:spPr>
            <a:xfrm>
              <a:off x="5827937" y="2354571"/>
              <a:ext cx="1295585" cy="72595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395" b="1"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1000" dirty="0">
                  <a:solidFill>
                    <a:schemeClr val="bg1"/>
                  </a:solidFill>
                  <a:latin typeface="Myriad Pro"/>
                  <a:cs typeface="Myriad Pro"/>
                </a:rPr>
                <a:t>Johtamisemme on ihmislähtöistä ja ammattimaista</a:t>
              </a:r>
            </a:p>
          </p:txBody>
        </p:sp>
        <p:sp>
          <p:nvSpPr>
            <p:cNvPr id="127" name="object 9">
              <a:extLst>
                <a:ext uri="{FF2B5EF4-FFF2-40B4-BE49-F238E27FC236}">
                  <a16:creationId xmlns:a16="http://schemas.microsoft.com/office/drawing/2014/main" id="{2397C279-8E31-4DEE-3656-88E12ACE6AD1}"/>
                </a:ext>
              </a:extLst>
            </p:cNvPr>
            <p:cNvSpPr txBox="1"/>
            <p:nvPr/>
          </p:nvSpPr>
          <p:spPr>
            <a:xfrm>
              <a:off x="7372433" y="2892593"/>
              <a:ext cx="1460437" cy="1518354"/>
            </a:xfrm>
            <a:prstGeom prst="rect">
              <a:avLst/>
            </a:prstGeom>
          </p:spPr>
          <p:txBody>
            <a:bodyPr vert="horz" wrap="square" lIns="0" tIns="5006" rIns="0" bIns="0" rtlCol="0">
              <a:spAutoFit/>
            </a:bodyPr>
            <a:lstStyle/>
            <a:p>
              <a:pPr marL="7316" marR="40432" algn="ctr">
                <a:spcBef>
                  <a:spcPts val="39"/>
                </a:spcBef>
                <a:tabLst>
                  <a:tab pos="102812" algn="l"/>
                </a:tabLst>
              </a:pPr>
              <a:r>
                <a:rPr lang="fi-FI" sz="1395" b="1" dirty="0">
                  <a:solidFill>
                    <a:schemeClr val="bg1"/>
                  </a:solidFill>
                  <a:latin typeface="Myriad Pro"/>
                  <a:cs typeface="Myriad Pro"/>
                </a:rPr>
                <a:t>HENKILÖSTÖ- </a:t>
              </a:r>
              <a:br>
                <a:rPr lang="fi-FI" sz="1395" b="1" dirty="0">
                  <a:solidFill>
                    <a:schemeClr val="bg1"/>
                  </a:solidFill>
                  <a:latin typeface="Myriad Pro"/>
                  <a:cs typeface="Myriad Pro"/>
                </a:rPr>
              </a:br>
              <a:r>
                <a:rPr lang="fi-FI" sz="1395" b="1"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1000" dirty="0">
                  <a:solidFill>
                    <a:schemeClr val="bg1"/>
                  </a:solidFill>
                  <a:latin typeface="Myriad Pro"/>
                  <a:cs typeface="Myriad Pro"/>
                </a:rPr>
                <a:t>Osaavan, hyvinvoivan </a:t>
              </a:r>
              <a:br>
                <a:rPr lang="fi-FI" sz="1000" dirty="0">
                  <a:solidFill>
                    <a:schemeClr val="bg1"/>
                  </a:solidFill>
                  <a:latin typeface="Myriad Pro"/>
                  <a:cs typeface="Myriad Pro"/>
                </a:rPr>
              </a:br>
              <a:r>
                <a:rPr lang="fi-FI" sz="10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10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10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1395" dirty="0">
                <a:solidFill>
                  <a:schemeClr val="bg1"/>
                </a:solidFill>
                <a:latin typeface="Myriad Pro"/>
                <a:cs typeface="Myriad Pro"/>
              </a:endParaRPr>
            </a:p>
          </p:txBody>
        </p:sp>
        <p:sp>
          <p:nvSpPr>
            <p:cNvPr id="128" name="object 9">
              <a:extLst>
                <a:ext uri="{FF2B5EF4-FFF2-40B4-BE49-F238E27FC236}">
                  <a16:creationId xmlns:a16="http://schemas.microsoft.com/office/drawing/2014/main" id="{723B80FF-1014-407D-D768-EE8533D5484F}"/>
                </a:ext>
              </a:extLst>
            </p:cNvPr>
            <p:cNvSpPr txBox="1"/>
            <p:nvPr/>
          </p:nvSpPr>
          <p:spPr>
            <a:xfrm>
              <a:off x="5554034" y="3946615"/>
              <a:ext cx="1875753" cy="89215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395" b="1"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1000" dirty="0">
                  <a:solidFill>
                    <a:schemeClr val="bg1"/>
                  </a:solidFill>
                  <a:latin typeface="Myriad Pro"/>
                  <a:cs typeface="Myriad Pro"/>
                </a:rPr>
                <a:t>Varmistamme lakisääteisten palveluiden toteutumista vaikuttavalla ja kustannus-</a:t>
              </a:r>
              <a:br>
                <a:rPr lang="fi-FI" sz="1000" dirty="0">
                  <a:solidFill>
                    <a:schemeClr val="bg1"/>
                  </a:solidFill>
                  <a:latin typeface="Myriad Pro"/>
                  <a:cs typeface="Myriad Pro"/>
                </a:rPr>
              </a:br>
              <a:r>
                <a:rPr lang="fi-FI" sz="1000" dirty="0">
                  <a:solidFill>
                    <a:schemeClr val="bg1"/>
                  </a:solidFill>
                  <a:latin typeface="Myriad Pro"/>
                  <a:cs typeface="Myriad Pro"/>
                </a:rPr>
                <a:t>tehokkaalla tavalla</a:t>
              </a:r>
            </a:p>
          </p:txBody>
        </p:sp>
      </p:grpSp>
      <p:grpSp>
        <p:nvGrpSpPr>
          <p:cNvPr id="166" name="Ryhmä 165">
            <a:extLst>
              <a:ext uri="{FF2B5EF4-FFF2-40B4-BE49-F238E27FC236}">
                <a16:creationId xmlns:a16="http://schemas.microsoft.com/office/drawing/2014/main" id="{3956D981-24FF-49D9-6B36-CB318367207A}"/>
              </a:ext>
              <a:ext uri="{C183D7F6-B498-43B3-948B-1728B52AA6E4}">
                <adec:decorative xmlns:adec="http://schemas.microsoft.com/office/drawing/2017/decorative" val="1"/>
              </a:ext>
            </a:extLst>
          </p:cNvPr>
          <p:cNvGrpSpPr/>
          <p:nvPr/>
        </p:nvGrpSpPr>
        <p:grpSpPr>
          <a:xfrm>
            <a:off x="4022708" y="838478"/>
            <a:ext cx="7222448" cy="5363817"/>
            <a:chOff x="4022708" y="838478"/>
            <a:chExt cx="7222448" cy="5363817"/>
          </a:xfrm>
        </p:grpSpPr>
        <p:sp>
          <p:nvSpPr>
            <p:cNvPr id="129" name="object 9">
              <a:extLst>
                <a:ext uri="{FF2B5EF4-FFF2-40B4-BE49-F238E27FC236}">
                  <a16:creationId xmlns:a16="http://schemas.microsoft.com/office/drawing/2014/main" id="{460FEE36-B3E1-95BE-C154-A94A7C64BF73}"/>
                </a:ext>
              </a:extLst>
            </p:cNvPr>
            <p:cNvSpPr txBox="1"/>
            <p:nvPr/>
          </p:nvSpPr>
          <p:spPr>
            <a:xfrm>
              <a:off x="7667765" y="1833851"/>
              <a:ext cx="1118174" cy="39246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Arvot ja </a:t>
              </a:r>
              <a:br>
                <a:rPr lang="fi-FI" sz="1200" dirty="0">
                  <a:solidFill>
                    <a:schemeClr val="tx2"/>
                  </a:solidFill>
                  <a:latin typeface="Myriad Pro"/>
                  <a:cs typeface="Myriad Pro"/>
                </a:rPr>
              </a:br>
              <a:r>
                <a:rPr lang="fi-FI" sz="1200" dirty="0">
                  <a:solidFill>
                    <a:schemeClr val="tx2"/>
                  </a:solidFill>
                  <a:latin typeface="Myriad Pro"/>
                  <a:cs typeface="Myriad Pro"/>
                </a:rPr>
                <a:t>virkamies-etiikka</a:t>
              </a:r>
            </a:p>
          </p:txBody>
        </p:sp>
        <p:sp>
          <p:nvSpPr>
            <p:cNvPr id="130" name="object 9">
              <a:extLst>
                <a:ext uri="{FF2B5EF4-FFF2-40B4-BE49-F238E27FC236}">
                  <a16:creationId xmlns:a16="http://schemas.microsoft.com/office/drawing/2014/main" id="{983A7913-341A-E524-51E5-429EE013199D}"/>
                </a:ext>
              </a:extLst>
            </p:cNvPr>
            <p:cNvSpPr txBox="1"/>
            <p:nvPr/>
          </p:nvSpPr>
          <p:spPr>
            <a:xfrm>
              <a:off x="8548084" y="1177057"/>
              <a:ext cx="1497254"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Työhyvinvointi </a:t>
              </a:r>
              <a:br>
                <a:rPr lang="fi-FI" sz="1200" dirty="0">
                  <a:solidFill>
                    <a:schemeClr val="tx2"/>
                  </a:solidFill>
                  <a:latin typeface="Myriad Pro"/>
                  <a:cs typeface="Myriad Pro"/>
                </a:rPr>
              </a:br>
              <a:r>
                <a:rPr lang="fi-FI" sz="1200" dirty="0">
                  <a:solidFill>
                    <a:schemeClr val="tx2"/>
                  </a:solidFill>
                  <a:latin typeface="Myriad Pro"/>
                  <a:cs typeface="Myriad Pro"/>
                </a:rPr>
                <a:t>ja työkyky</a:t>
              </a:r>
            </a:p>
          </p:txBody>
        </p:sp>
        <p:sp>
          <p:nvSpPr>
            <p:cNvPr id="131" name="object 9">
              <a:extLst>
                <a:ext uri="{FF2B5EF4-FFF2-40B4-BE49-F238E27FC236}">
                  <a16:creationId xmlns:a16="http://schemas.microsoft.com/office/drawing/2014/main" id="{F18666F3-1E61-3850-7A2C-B056986D15FF}"/>
                </a:ext>
              </a:extLst>
            </p:cNvPr>
            <p:cNvSpPr txBox="1"/>
            <p:nvPr/>
          </p:nvSpPr>
          <p:spPr>
            <a:xfrm>
              <a:off x="8663697" y="2579629"/>
              <a:ext cx="1497254" cy="1962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Työsuojelu</a:t>
              </a:r>
            </a:p>
          </p:txBody>
        </p:sp>
        <p:sp>
          <p:nvSpPr>
            <p:cNvPr id="132" name="object 9">
              <a:extLst>
                <a:ext uri="{FF2B5EF4-FFF2-40B4-BE49-F238E27FC236}">
                  <a16:creationId xmlns:a16="http://schemas.microsoft.com/office/drawing/2014/main" id="{006E0280-BC6D-AE65-6AC8-51C70D3DB598}"/>
                </a:ext>
              </a:extLst>
            </p:cNvPr>
            <p:cNvSpPr txBox="1"/>
            <p:nvPr/>
          </p:nvSpPr>
          <p:spPr>
            <a:xfrm>
              <a:off x="9747902" y="3297384"/>
              <a:ext cx="1497254"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Henkilöstö-suunnittelu</a:t>
              </a:r>
            </a:p>
          </p:txBody>
        </p:sp>
        <p:sp>
          <p:nvSpPr>
            <p:cNvPr id="133" name="object 9">
              <a:extLst>
                <a:ext uri="{FF2B5EF4-FFF2-40B4-BE49-F238E27FC236}">
                  <a16:creationId xmlns:a16="http://schemas.microsoft.com/office/drawing/2014/main" id="{D8AD5153-ED31-3022-2919-C41815C6DD64}"/>
                </a:ext>
              </a:extLst>
            </p:cNvPr>
            <p:cNvSpPr txBox="1"/>
            <p:nvPr/>
          </p:nvSpPr>
          <p:spPr>
            <a:xfrm>
              <a:off x="8689238" y="4032279"/>
              <a:ext cx="1497254" cy="591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Rekrytointi ja </a:t>
              </a:r>
              <a:br>
                <a:rPr lang="fi-FI" sz="1200" dirty="0">
                  <a:solidFill>
                    <a:schemeClr val="tx2"/>
                  </a:solidFill>
                  <a:latin typeface="Myriad Pro"/>
                  <a:cs typeface="Myriad Pro"/>
                </a:rPr>
              </a:br>
              <a:r>
                <a:rPr lang="fi-FI" sz="1200" dirty="0">
                  <a:solidFill>
                    <a:schemeClr val="tx2"/>
                  </a:solidFill>
                  <a:latin typeface="Myriad Pro"/>
                  <a:cs typeface="Myriad Pro"/>
                </a:rPr>
                <a:t>muu osaamisen </a:t>
              </a:r>
              <a:br>
                <a:rPr lang="fi-FI" sz="1200" dirty="0">
                  <a:solidFill>
                    <a:schemeClr val="tx2"/>
                  </a:solidFill>
                  <a:latin typeface="Myriad Pro"/>
                  <a:cs typeface="Myriad Pro"/>
                </a:rPr>
              </a:br>
              <a:r>
                <a:rPr lang="fi-FI" sz="1200" dirty="0">
                  <a:solidFill>
                    <a:schemeClr val="tx2"/>
                  </a:solidFill>
                  <a:latin typeface="Myriad Pro"/>
                  <a:cs typeface="Myriad Pro"/>
                </a:rPr>
                <a:t>hankinta</a:t>
              </a:r>
            </a:p>
          </p:txBody>
        </p:sp>
        <p:sp>
          <p:nvSpPr>
            <p:cNvPr id="134" name="object 9">
              <a:extLst>
                <a:ext uri="{FF2B5EF4-FFF2-40B4-BE49-F238E27FC236}">
                  <a16:creationId xmlns:a16="http://schemas.microsoft.com/office/drawing/2014/main" id="{158F1B53-592D-3A5E-06C3-D1DDF297C473}"/>
                </a:ext>
              </a:extLst>
            </p:cNvPr>
            <p:cNvSpPr txBox="1"/>
            <p:nvPr/>
          </p:nvSpPr>
          <p:spPr>
            <a:xfrm>
              <a:off x="7838811" y="4742050"/>
              <a:ext cx="880637" cy="39246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Työnantaja-kuva</a:t>
              </a:r>
            </a:p>
          </p:txBody>
        </p:sp>
        <p:sp>
          <p:nvSpPr>
            <p:cNvPr id="135" name="object 9">
              <a:extLst>
                <a:ext uri="{FF2B5EF4-FFF2-40B4-BE49-F238E27FC236}">
                  <a16:creationId xmlns:a16="http://schemas.microsoft.com/office/drawing/2014/main" id="{8BDA2077-C29F-C6C0-7DEA-014C2982C75B}"/>
                </a:ext>
              </a:extLst>
            </p:cNvPr>
            <p:cNvSpPr txBox="1"/>
            <p:nvPr/>
          </p:nvSpPr>
          <p:spPr>
            <a:xfrm>
              <a:off x="8755420" y="5308893"/>
              <a:ext cx="1497254"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Työ ja </a:t>
              </a:r>
              <a:br>
                <a:rPr lang="fi-FI" sz="1200" dirty="0">
                  <a:solidFill>
                    <a:schemeClr val="tx2"/>
                  </a:solidFill>
                  <a:latin typeface="Myriad Pro"/>
                  <a:cs typeface="Myriad Pro"/>
                </a:rPr>
              </a:br>
              <a:r>
                <a:rPr lang="fi-FI" sz="1200" dirty="0">
                  <a:solidFill>
                    <a:schemeClr val="tx2"/>
                  </a:solidFill>
                  <a:latin typeface="Myriad Pro"/>
                  <a:cs typeface="Myriad Pro"/>
                </a:rPr>
                <a:t>työympäristöt</a:t>
              </a:r>
            </a:p>
          </p:txBody>
        </p:sp>
        <p:sp>
          <p:nvSpPr>
            <p:cNvPr id="136" name="object 9">
              <a:extLst>
                <a:ext uri="{FF2B5EF4-FFF2-40B4-BE49-F238E27FC236}">
                  <a16:creationId xmlns:a16="http://schemas.microsoft.com/office/drawing/2014/main" id="{B5A58F2C-F33E-C16F-B82E-CCF51C749768}"/>
                </a:ext>
              </a:extLst>
            </p:cNvPr>
            <p:cNvSpPr txBox="1"/>
            <p:nvPr/>
          </p:nvSpPr>
          <p:spPr>
            <a:xfrm>
              <a:off x="4024929" y="4221999"/>
              <a:ext cx="1295585" cy="60305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1200" dirty="0">
                  <a:solidFill>
                    <a:schemeClr val="tx2"/>
                  </a:solidFill>
                  <a:latin typeface="Myriad Pro"/>
                  <a:cs typeface="Myriad Pro"/>
                </a:rPr>
                <a:t>TA-velvoitteet</a:t>
              </a:r>
            </a:p>
          </p:txBody>
        </p:sp>
        <p:sp>
          <p:nvSpPr>
            <p:cNvPr id="137" name="object 9">
              <a:extLst>
                <a:ext uri="{FF2B5EF4-FFF2-40B4-BE49-F238E27FC236}">
                  <a16:creationId xmlns:a16="http://schemas.microsoft.com/office/drawing/2014/main" id="{5407180B-62F6-23ED-25B8-38461F9357C2}"/>
                </a:ext>
              </a:extLst>
            </p:cNvPr>
            <p:cNvSpPr txBox="1"/>
            <p:nvPr/>
          </p:nvSpPr>
          <p:spPr>
            <a:xfrm>
              <a:off x="4900034" y="5482433"/>
              <a:ext cx="1120081" cy="39246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Yhteis-</a:t>
              </a:r>
            </a:p>
            <a:p>
              <a:pPr marL="7316" marR="40432" algn="ctr">
                <a:lnSpc>
                  <a:spcPct val="108000"/>
                </a:lnSpc>
                <a:spcBef>
                  <a:spcPts val="39"/>
                </a:spcBef>
                <a:tabLst>
                  <a:tab pos="102812" algn="l"/>
                </a:tabLst>
              </a:pPr>
              <a:r>
                <a:rPr lang="fi-FI" sz="1200" dirty="0">
                  <a:solidFill>
                    <a:schemeClr val="tx2"/>
                  </a:solidFill>
                  <a:latin typeface="Myriad Pro"/>
                  <a:cs typeface="Myriad Pro"/>
                </a:rPr>
                <a:t>toiminta</a:t>
              </a:r>
            </a:p>
          </p:txBody>
        </p:sp>
        <p:sp>
          <p:nvSpPr>
            <p:cNvPr id="138" name="object 9">
              <a:extLst>
                <a:ext uri="{FF2B5EF4-FFF2-40B4-BE49-F238E27FC236}">
                  <a16:creationId xmlns:a16="http://schemas.microsoft.com/office/drawing/2014/main" id="{973CB525-88FD-517E-44E5-6CA00A8FB8AD}"/>
                </a:ext>
              </a:extLst>
            </p:cNvPr>
            <p:cNvSpPr txBox="1"/>
            <p:nvPr/>
          </p:nvSpPr>
          <p:spPr>
            <a:xfrm>
              <a:off x="4086218" y="2146558"/>
              <a:ext cx="1295585" cy="1962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Palkitseminen</a:t>
              </a:r>
            </a:p>
          </p:txBody>
        </p:sp>
        <p:sp>
          <p:nvSpPr>
            <p:cNvPr id="139" name="object 9">
              <a:extLst>
                <a:ext uri="{FF2B5EF4-FFF2-40B4-BE49-F238E27FC236}">
                  <a16:creationId xmlns:a16="http://schemas.microsoft.com/office/drawing/2014/main" id="{C7F8A6DF-32E6-0D15-8FB8-DC46A1045733}"/>
                </a:ext>
              </a:extLst>
            </p:cNvPr>
            <p:cNvSpPr txBox="1"/>
            <p:nvPr/>
          </p:nvSpPr>
          <p:spPr>
            <a:xfrm>
              <a:off x="4569826" y="3019443"/>
              <a:ext cx="1070824" cy="79129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Neuvottelu-toiminta</a:t>
              </a:r>
              <a:br>
                <a:rPr lang="fi-FI" sz="1200" dirty="0">
                  <a:solidFill>
                    <a:schemeClr val="tx2"/>
                  </a:solidFill>
                  <a:latin typeface="Myriad Pro"/>
                  <a:cs typeface="Myriad Pro"/>
                </a:rPr>
              </a:br>
              <a:r>
                <a:rPr lang="fi-FI" sz="1200" dirty="0">
                  <a:solidFill>
                    <a:schemeClr val="tx2"/>
                  </a:solidFill>
                  <a:latin typeface="Myriad Pro"/>
                  <a:cs typeface="Myriad Pro"/>
                </a:rPr>
                <a:t>ja työelämä-suhteet</a:t>
              </a:r>
            </a:p>
          </p:txBody>
        </p:sp>
        <p:sp>
          <p:nvSpPr>
            <p:cNvPr id="140" name="object 9">
              <a:extLst>
                <a:ext uri="{FF2B5EF4-FFF2-40B4-BE49-F238E27FC236}">
                  <a16:creationId xmlns:a16="http://schemas.microsoft.com/office/drawing/2014/main" id="{ED3B73F0-EE7A-3EF4-785E-9FAC77F0DA90}"/>
                </a:ext>
              </a:extLst>
            </p:cNvPr>
            <p:cNvSpPr txBox="1"/>
            <p:nvPr/>
          </p:nvSpPr>
          <p:spPr>
            <a:xfrm>
              <a:off x="5093992" y="1130402"/>
              <a:ext cx="1295585"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Suorituksen </a:t>
              </a:r>
              <a:br>
                <a:rPr lang="fi-FI" sz="1200" dirty="0">
                  <a:solidFill>
                    <a:schemeClr val="tx2"/>
                  </a:solidFill>
                  <a:latin typeface="Myriad Pro"/>
                  <a:cs typeface="Myriad Pro"/>
                </a:rPr>
              </a:br>
              <a:r>
                <a:rPr lang="fi-FI" sz="1200" dirty="0">
                  <a:solidFill>
                    <a:schemeClr val="tx2"/>
                  </a:solidFill>
                  <a:latin typeface="Myriad Pro"/>
                  <a:cs typeface="Myriad Pro"/>
                </a:rPr>
                <a:t>johtaminen</a:t>
              </a:r>
            </a:p>
          </p:txBody>
        </p:sp>
        <p:sp>
          <p:nvSpPr>
            <p:cNvPr id="141" name="object 9">
              <a:extLst>
                <a:ext uri="{FF2B5EF4-FFF2-40B4-BE49-F238E27FC236}">
                  <a16:creationId xmlns:a16="http://schemas.microsoft.com/office/drawing/2014/main" id="{8B88F367-D5CB-4325-5A7F-50286467EBDC}"/>
                </a:ext>
              </a:extLst>
            </p:cNvPr>
            <p:cNvSpPr txBox="1"/>
            <p:nvPr/>
          </p:nvSpPr>
          <p:spPr>
            <a:xfrm>
              <a:off x="6416487" y="1130402"/>
              <a:ext cx="1497254"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Oppiminen ja </a:t>
              </a:r>
              <a:br>
                <a:rPr lang="fi-FI" sz="1200" dirty="0">
                  <a:solidFill>
                    <a:schemeClr val="tx2"/>
                  </a:solidFill>
                  <a:latin typeface="Myriad Pro"/>
                  <a:cs typeface="Myriad Pro"/>
                </a:rPr>
              </a:br>
              <a:r>
                <a:rPr lang="fi-FI" sz="1200" dirty="0">
                  <a:solidFill>
                    <a:schemeClr val="tx2"/>
                  </a:solidFill>
                  <a:latin typeface="Myriad Pro"/>
                  <a:cs typeface="Myriad Pro"/>
                </a:rPr>
                <a:t>uudistuminen</a:t>
              </a:r>
            </a:p>
          </p:txBody>
        </p:sp>
        <p:sp>
          <p:nvSpPr>
            <p:cNvPr id="142" name="Kuusikulmio 141">
              <a:extLst>
                <a:ext uri="{FF2B5EF4-FFF2-40B4-BE49-F238E27FC236}">
                  <a16:creationId xmlns:a16="http://schemas.microsoft.com/office/drawing/2014/main" id="{891D1071-9FBA-3ADE-E241-BC63E93914F9}"/>
                </a:ext>
              </a:extLst>
            </p:cNvPr>
            <p:cNvSpPr/>
            <p:nvPr/>
          </p:nvSpPr>
          <p:spPr>
            <a:xfrm>
              <a:off x="4790720" y="5170131"/>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43" name="object 9">
              <a:extLst>
                <a:ext uri="{FF2B5EF4-FFF2-40B4-BE49-F238E27FC236}">
                  <a16:creationId xmlns:a16="http://schemas.microsoft.com/office/drawing/2014/main" id="{4947072B-2349-8D57-2686-CA55DFB0D3AB}"/>
                </a:ext>
              </a:extLst>
            </p:cNvPr>
            <p:cNvSpPr txBox="1"/>
            <p:nvPr/>
          </p:nvSpPr>
          <p:spPr>
            <a:xfrm>
              <a:off x="6370062" y="5496834"/>
              <a:ext cx="1479376" cy="59072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b="1" dirty="0">
                  <a:solidFill>
                    <a:schemeClr val="tx2"/>
                  </a:solidFill>
                  <a:latin typeface="Myriad Pro"/>
                  <a:cs typeface="Myriad Pro"/>
                </a:rPr>
                <a:t>Kaikille osa-alueille </a:t>
              </a:r>
              <a:br>
                <a:rPr lang="fi-FI" sz="1200" b="1" dirty="0">
                  <a:solidFill>
                    <a:schemeClr val="tx2"/>
                  </a:solidFill>
                  <a:latin typeface="Myriad Pro"/>
                  <a:cs typeface="Myriad Pro"/>
                </a:rPr>
              </a:br>
              <a:r>
                <a:rPr lang="fi-FI" sz="1200" b="1" dirty="0">
                  <a:solidFill>
                    <a:schemeClr val="tx2"/>
                  </a:solidFill>
                  <a:latin typeface="Myriad Pro"/>
                  <a:cs typeface="Myriad Pro"/>
                </a:rPr>
                <a:t>ja toiminnoille yhteiset asiat</a:t>
              </a:r>
            </a:p>
          </p:txBody>
        </p:sp>
        <p:sp>
          <p:nvSpPr>
            <p:cNvPr id="144" name="Kuusikulmio 143">
              <a:extLst>
                <a:ext uri="{FF2B5EF4-FFF2-40B4-BE49-F238E27FC236}">
                  <a16:creationId xmlns:a16="http://schemas.microsoft.com/office/drawing/2014/main" id="{79E003A0-2B92-8FB8-FF40-CE2D41BE9684}"/>
                </a:ext>
              </a:extLst>
            </p:cNvPr>
            <p:cNvSpPr/>
            <p:nvPr/>
          </p:nvSpPr>
          <p:spPr>
            <a:xfrm>
              <a:off x="4430030" y="2884356"/>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45" name="Kuusikulmio 144">
              <a:extLst>
                <a:ext uri="{FF2B5EF4-FFF2-40B4-BE49-F238E27FC236}">
                  <a16:creationId xmlns:a16="http://schemas.microsoft.com/office/drawing/2014/main" id="{424E9C89-0477-2967-371A-8374CDF42730}"/>
                </a:ext>
              </a:extLst>
            </p:cNvPr>
            <p:cNvSpPr/>
            <p:nvPr/>
          </p:nvSpPr>
          <p:spPr>
            <a:xfrm>
              <a:off x="4022708" y="4022624"/>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46" name="Kuusikulmio 145">
              <a:extLst>
                <a:ext uri="{FF2B5EF4-FFF2-40B4-BE49-F238E27FC236}">
                  <a16:creationId xmlns:a16="http://schemas.microsoft.com/office/drawing/2014/main" id="{609C4F88-D861-A48D-FAB3-E73B4659912A}"/>
                </a:ext>
              </a:extLst>
            </p:cNvPr>
            <p:cNvSpPr/>
            <p:nvPr/>
          </p:nvSpPr>
          <p:spPr>
            <a:xfrm>
              <a:off x="5077951" y="83847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47" name="Kuusikulmio 146">
              <a:extLst>
                <a:ext uri="{FF2B5EF4-FFF2-40B4-BE49-F238E27FC236}">
                  <a16:creationId xmlns:a16="http://schemas.microsoft.com/office/drawing/2014/main" id="{A09AA287-5ACB-59FB-3AA7-FCED9A1DAA06}"/>
                </a:ext>
              </a:extLst>
            </p:cNvPr>
            <p:cNvSpPr/>
            <p:nvPr/>
          </p:nvSpPr>
          <p:spPr>
            <a:xfrm>
              <a:off x="7548379" y="1618465"/>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48" name="Kuusikulmio 147">
              <a:extLst>
                <a:ext uri="{FF2B5EF4-FFF2-40B4-BE49-F238E27FC236}">
                  <a16:creationId xmlns:a16="http://schemas.microsoft.com/office/drawing/2014/main" id="{6FA46D4A-C1C4-7CBD-94BC-BC737C413912}"/>
                </a:ext>
              </a:extLst>
            </p:cNvPr>
            <p:cNvSpPr/>
            <p:nvPr/>
          </p:nvSpPr>
          <p:spPr>
            <a:xfrm>
              <a:off x="8634370" y="83847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49" name="Kuusikulmio 148">
              <a:extLst>
                <a:ext uri="{FF2B5EF4-FFF2-40B4-BE49-F238E27FC236}">
                  <a16:creationId xmlns:a16="http://schemas.microsoft.com/office/drawing/2014/main" id="{AD69BE4D-A949-22DC-98A8-5A0028ABFBCF}"/>
                </a:ext>
              </a:extLst>
            </p:cNvPr>
            <p:cNvSpPr/>
            <p:nvPr/>
          </p:nvSpPr>
          <p:spPr>
            <a:xfrm>
              <a:off x="8755256" y="2158851"/>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50" name="Kuusikulmio 149">
              <a:extLst>
                <a:ext uri="{FF2B5EF4-FFF2-40B4-BE49-F238E27FC236}">
                  <a16:creationId xmlns:a16="http://schemas.microsoft.com/office/drawing/2014/main" id="{627368EE-D69F-9990-E380-8C30C33FCDA9}"/>
                </a:ext>
              </a:extLst>
            </p:cNvPr>
            <p:cNvSpPr/>
            <p:nvPr/>
          </p:nvSpPr>
          <p:spPr>
            <a:xfrm>
              <a:off x="9813350" y="2983040"/>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51" name="Kuusikulmio 150">
              <a:extLst>
                <a:ext uri="{FF2B5EF4-FFF2-40B4-BE49-F238E27FC236}">
                  <a16:creationId xmlns:a16="http://schemas.microsoft.com/office/drawing/2014/main" id="{78D00813-A902-3634-8401-B9AFCC519EB1}"/>
                </a:ext>
              </a:extLst>
            </p:cNvPr>
            <p:cNvSpPr/>
            <p:nvPr/>
          </p:nvSpPr>
          <p:spPr>
            <a:xfrm>
              <a:off x="8772046" y="380317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52" name="Kuusikulmio 151">
              <a:extLst>
                <a:ext uri="{FF2B5EF4-FFF2-40B4-BE49-F238E27FC236}">
                  <a16:creationId xmlns:a16="http://schemas.microsoft.com/office/drawing/2014/main" id="{69461A75-E3B2-D14D-CC5B-962D3FCA0433}"/>
                </a:ext>
              </a:extLst>
            </p:cNvPr>
            <p:cNvSpPr/>
            <p:nvPr/>
          </p:nvSpPr>
          <p:spPr>
            <a:xfrm>
              <a:off x="7623059" y="4426130"/>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53" name="Kuusikulmio 152">
              <a:extLst>
                <a:ext uri="{FF2B5EF4-FFF2-40B4-BE49-F238E27FC236}">
                  <a16:creationId xmlns:a16="http://schemas.microsoft.com/office/drawing/2014/main" id="{D4E967CC-4076-2687-52D2-63FCF1D3E860}"/>
                </a:ext>
              </a:extLst>
            </p:cNvPr>
            <p:cNvSpPr/>
            <p:nvPr/>
          </p:nvSpPr>
          <p:spPr>
            <a:xfrm>
              <a:off x="6472060" y="83847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54" name="Kuusikulmio 153">
              <a:extLst>
                <a:ext uri="{FF2B5EF4-FFF2-40B4-BE49-F238E27FC236}">
                  <a16:creationId xmlns:a16="http://schemas.microsoft.com/office/drawing/2014/main" id="{14A97B12-C795-1B83-8FE3-E268780C227B}"/>
                </a:ext>
              </a:extLst>
            </p:cNvPr>
            <p:cNvSpPr/>
            <p:nvPr/>
          </p:nvSpPr>
          <p:spPr>
            <a:xfrm>
              <a:off x="8832870" y="4969303"/>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55" name="Kuusikulmio 154">
              <a:extLst>
                <a:ext uri="{FF2B5EF4-FFF2-40B4-BE49-F238E27FC236}">
                  <a16:creationId xmlns:a16="http://schemas.microsoft.com/office/drawing/2014/main" id="{072EADD1-8440-6A92-46B2-5563F995EEC6}"/>
                </a:ext>
              </a:extLst>
            </p:cNvPr>
            <p:cNvSpPr/>
            <p:nvPr/>
          </p:nvSpPr>
          <p:spPr>
            <a:xfrm>
              <a:off x="4090454" y="1742261"/>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grpSp>
      <p:grpSp>
        <p:nvGrpSpPr>
          <p:cNvPr id="167" name="Ryhmä 166">
            <a:extLst>
              <a:ext uri="{FF2B5EF4-FFF2-40B4-BE49-F238E27FC236}">
                <a16:creationId xmlns:a16="http://schemas.microsoft.com/office/drawing/2014/main" id="{1B333087-D9F1-BA71-F930-8422735099F4}"/>
              </a:ext>
              <a:ext uri="{C183D7F6-B498-43B3-948B-1728B52AA6E4}">
                <adec:decorative xmlns:adec="http://schemas.microsoft.com/office/drawing/2017/decorative" val="1"/>
              </a:ext>
            </a:extLst>
          </p:cNvPr>
          <p:cNvGrpSpPr/>
          <p:nvPr/>
        </p:nvGrpSpPr>
        <p:grpSpPr>
          <a:xfrm>
            <a:off x="6591363" y="3074959"/>
            <a:ext cx="907332" cy="804920"/>
            <a:chOff x="6591363" y="3074959"/>
            <a:chExt cx="907332" cy="804920"/>
          </a:xfrm>
        </p:grpSpPr>
        <p:pic>
          <p:nvPicPr>
            <p:cNvPr id="156" name="Kuva 155">
              <a:extLst>
                <a:ext uri="{FF2B5EF4-FFF2-40B4-BE49-F238E27FC236}">
                  <a16:creationId xmlns:a16="http://schemas.microsoft.com/office/drawing/2014/main" id="{0C89F486-6AB2-BAA9-8596-CEB7BBC40F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39483" y="3074959"/>
              <a:ext cx="782919" cy="804920"/>
            </a:xfrm>
            <a:prstGeom prst="rect">
              <a:avLst/>
            </a:prstGeom>
          </p:spPr>
        </p:pic>
        <p:sp>
          <p:nvSpPr>
            <p:cNvPr id="157" name="object 9">
              <a:extLst>
                <a:ext uri="{FF2B5EF4-FFF2-40B4-BE49-F238E27FC236}">
                  <a16:creationId xmlns:a16="http://schemas.microsoft.com/office/drawing/2014/main" id="{5E500ACB-0023-935F-A7E3-6A5B7E96D8A4}"/>
                </a:ext>
              </a:extLst>
            </p:cNvPr>
            <p:cNvSpPr txBox="1"/>
            <p:nvPr/>
          </p:nvSpPr>
          <p:spPr>
            <a:xfrm>
              <a:off x="6591363" y="3308074"/>
              <a:ext cx="907332" cy="343609"/>
            </a:xfrm>
            <a:prstGeom prst="rect">
              <a:avLst/>
            </a:prstGeom>
          </p:spPr>
          <p:txBody>
            <a:bodyPr vert="horz" wrap="square" lIns="0" tIns="5006" rIns="0" bIns="0" rtlCol="0">
              <a:spAutoFit/>
            </a:bodyPr>
            <a:lstStyle/>
            <a:p>
              <a:pPr marL="7316" marR="40432" algn="ctr">
                <a:spcBef>
                  <a:spcPts val="39"/>
                </a:spcBef>
                <a:tabLst>
                  <a:tab pos="102812" algn="l"/>
                </a:tabLst>
              </a:pPr>
              <a:r>
                <a:rPr lang="fi-FI" sz="1100" b="1" dirty="0">
                  <a:solidFill>
                    <a:schemeClr val="tx2"/>
                  </a:solidFill>
                  <a:latin typeface="Myriad Pro"/>
                  <a:cs typeface="Myriad Pro"/>
                </a:rPr>
                <a:t>Toiminta-kulttuuri</a:t>
              </a:r>
              <a:endParaRPr lang="fi-FI" sz="1100" dirty="0">
                <a:solidFill>
                  <a:schemeClr val="tx2"/>
                </a:solidFill>
                <a:latin typeface="Myriad Pro"/>
                <a:cs typeface="Myriad Pro"/>
              </a:endParaRPr>
            </a:p>
          </p:txBody>
        </p:sp>
      </p:grpSp>
      <p:sp>
        <p:nvSpPr>
          <p:cNvPr id="158" name="Otsikko 2">
            <a:extLst>
              <a:ext uri="{FF2B5EF4-FFF2-40B4-BE49-F238E27FC236}">
                <a16:creationId xmlns:a16="http://schemas.microsoft.com/office/drawing/2014/main" id="{A8515DC3-9D4E-AFF3-318F-4F9E11105F48}"/>
              </a:ext>
            </a:extLst>
          </p:cNvPr>
          <p:cNvSpPr txBox="1">
            <a:spLocks noGrp="1"/>
          </p:cNvSpPr>
          <p:nvPr>
            <p:ph type="title" idx="4294967295"/>
          </p:nvPr>
        </p:nvSpPr>
        <p:spPr>
          <a:xfrm>
            <a:off x="648818" y="699683"/>
            <a:ext cx="1835970" cy="288481"/>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5000"/>
              </a:lnSpc>
              <a:spcBef>
                <a:spcPct val="0"/>
              </a:spcBef>
              <a:buNone/>
              <a:defRPr sz="1330" b="0" kern="1200">
                <a:solidFill>
                  <a:schemeClr val="tx2"/>
                </a:solidFill>
                <a:latin typeface="Myriad Pro" panose="020B0503030403020204" pitchFamily="34" charset="0"/>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fi-FI" sz="1600" b="1" i="0" u="none" strike="noStrike" kern="1200" cap="none" spc="0" normalizeH="0" baseline="0" noProof="0" dirty="0">
                <a:ln>
                  <a:noFill/>
                </a:ln>
                <a:solidFill>
                  <a:schemeClr val="accent1"/>
                </a:solidFill>
                <a:effectLst/>
                <a:uLnTx/>
                <a:uFillTx/>
                <a:latin typeface="Myriad Pro" panose="020B0503030403020204" pitchFamily="34" charset="0"/>
                <a:ea typeface="+mj-ea"/>
                <a:cs typeface="+mj-cs"/>
              </a:rPr>
              <a:t>ERI OSA-ALUEET</a:t>
            </a:r>
          </a:p>
        </p:txBody>
      </p:sp>
      <p:sp>
        <p:nvSpPr>
          <p:cNvPr id="159" name="Otsikko 2">
            <a:extLst>
              <a:ext uri="{FF2B5EF4-FFF2-40B4-BE49-F238E27FC236}">
                <a16:creationId xmlns:a16="http://schemas.microsoft.com/office/drawing/2014/main" id="{2E78CF81-D9CA-870B-51EB-30EFA208B4B7}"/>
              </a:ext>
            </a:extLst>
          </p:cNvPr>
          <p:cNvSpPr txBox="1">
            <a:spLocks/>
          </p:cNvSpPr>
          <p:nvPr/>
        </p:nvSpPr>
        <p:spPr>
          <a:xfrm>
            <a:off x="2189151" y="709431"/>
            <a:ext cx="1587088" cy="273234"/>
          </a:xfrm>
          <a:prstGeom prst="rect">
            <a:avLst/>
          </a:prstGeom>
        </p:spPr>
        <p:txBody>
          <a:bodyPr vert="horz" lIns="0" tIns="45720" rIns="0" bIns="45720" rtlCol="0" anchor="ctr" anchorCtr="0">
            <a:noAutofit/>
          </a:bodyPr>
          <a:lstStyle>
            <a:lvl1pPr algn="l" defTabSz="914400" rtl="0" eaLnBrk="1" latinLnBrk="0" hangingPunct="1">
              <a:lnSpc>
                <a:spcPct val="95000"/>
              </a:lnSpc>
              <a:spcBef>
                <a:spcPct val="0"/>
              </a:spcBef>
              <a:buNone/>
              <a:defRPr sz="1330" b="0" kern="1200">
                <a:solidFill>
                  <a:schemeClr val="tx2"/>
                </a:solidFill>
                <a:latin typeface="Myriad Pro" panose="020B0503030403020204" pitchFamily="34" charset="0"/>
                <a:ea typeface="+mj-ea"/>
                <a:cs typeface="+mj-cs"/>
              </a:defRPr>
            </a:lvl1pPr>
          </a:lstStyle>
          <a:p>
            <a:r>
              <a:rPr lang="fi-FI" sz="1600" b="1" dirty="0">
                <a:solidFill>
                  <a:schemeClr val="accent1"/>
                </a:solidFill>
              </a:rPr>
              <a:t>JA TOIMINNOT</a:t>
            </a:r>
          </a:p>
        </p:txBody>
      </p:sp>
      <p:sp>
        <p:nvSpPr>
          <p:cNvPr id="163" name="Tekstiruutu 162">
            <a:extLst>
              <a:ext uri="{FF2B5EF4-FFF2-40B4-BE49-F238E27FC236}">
                <a16:creationId xmlns:a16="http://schemas.microsoft.com/office/drawing/2014/main" id="{73A37818-BAA3-2D7D-2BF5-1E20FAC0A63B}"/>
              </a:ext>
            </a:extLst>
          </p:cNvPr>
          <p:cNvSpPr txBox="1"/>
          <p:nvPr/>
        </p:nvSpPr>
        <p:spPr>
          <a:xfrm>
            <a:off x="646914" y="1480144"/>
            <a:ext cx="2571425" cy="646331"/>
          </a:xfrm>
          <a:prstGeom prst="rect">
            <a:avLst/>
          </a:prstGeom>
          <a:noFill/>
        </p:spPr>
        <p:txBody>
          <a:bodyPr wrap="square">
            <a:spAutoFit/>
          </a:bodyPr>
          <a:lstStyle/>
          <a:p>
            <a:r>
              <a:rPr lang="fi-FI" sz="1200" dirty="0">
                <a:solidFill>
                  <a:schemeClr val="accent1"/>
                </a:solidFill>
                <a:latin typeface="Myriad Pro" panose="020B0503030403020204" pitchFamily="34" charset="0"/>
              </a:rPr>
              <a:t>Toiminnot liittyvät tiiviisti toisiinsa ja muodostavat henkilöstöjohtamisen kokonaisuuden</a:t>
            </a:r>
          </a:p>
        </p:txBody>
      </p:sp>
      <p:sp>
        <p:nvSpPr>
          <p:cNvPr id="6" name="object 11">
            <a:extLst>
              <a:ext uri="{FF2B5EF4-FFF2-40B4-BE49-F238E27FC236}">
                <a16:creationId xmlns:a16="http://schemas.microsoft.com/office/drawing/2014/main" id="{45404C6F-7D0B-4E44-F11F-334664C720CB}"/>
              </a:ext>
              <a:ext uri="{C183D7F6-B498-43B3-948B-1728B52AA6E4}">
                <adec:decorative xmlns:adec="http://schemas.microsoft.com/office/drawing/2017/decorative" val="1"/>
              </a:ext>
            </a:extLst>
          </p:cNvPr>
          <p:cNvSpPr txBox="1"/>
          <p:nvPr/>
        </p:nvSpPr>
        <p:spPr>
          <a:xfrm>
            <a:off x="640710" y="435700"/>
            <a:ext cx="3588389" cy="171304"/>
          </a:xfrm>
          <a:prstGeom prst="rect">
            <a:avLst/>
          </a:prstGeom>
        </p:spPr>
        <p:txBody>
          <a:bodyPr vert="horz" wrap="square" lIns="0" tIns="9627" rIns="0" bIns="0" rtlCol="0">
            <a:spAutoFit/>
          </a:bodyPr>
          <a:lstStyle/>
          <a:p>
            <a:pPr marL="7701">
              <a:spcBef>
                <a:spcPts val="76"/>
              </a:spcBef>
            </a:pPr>
            <a:r>
              <a:rPr lang="fi-FI" sz="1050" spc="39" dirty="0">
                <a:solidFill>
                  <a:srgbClr val="006475"/>
                </a:solidFill>
                <a:latin typeface="Myriad Pro" panose="020B0503030403020204" pitchFamily="34" charset="0"/>
                <a:cs typeface="Calibri"/>
              </a:rPr>
              <a:t>Henkilöstöjohtaminen valtiolla -kuvaus  </a:t>
            </a:r>
            <a:r>
              <a:rPr lang="fi-FI" sz="1050" dirty="0">
                <a:solidFill>
                  <a:schemeClr val="accent1"/>
                </a:solidFill>
                <a:latin typeface="Myriad Pro"/>
                <a:cs typeface="Myriad Pro"/>
              </a:rPr>
              <a:t>|  Yleiskatsaus</a:t>
            </a:r>
            <a:endParaRPr sz="1050" dirty="0">
              <a:latin typeface="Myriad Pro" panose="020B0503030403020204" pitchFamily="34" charset="0"/>
              <a:cs typeface="Calibri"/>
            </a:endParaRPr>
          </a:p>
        </p:txBody>
      </p:sp>
    </p:spTree>
    <p:extLst>
      <p:ext uri="{BB962C8B-B14F-4D97-AF65-F5344CB8AC3E}">
        <p14:creationId xmlns:p14="http://schemas.microsoft.com/office/powerpoint/2010/main" val="13268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8"/>
                                        </p:tgtEl>
                                        <p:attrNameLst>
                                          <p:attrName>style.visibility</p:attrName>
                                        </p:attrNameLst>
                                      </p:cBhvr>
                                      <p:to>
                                        <p:strVal val="visible"/>
                                      </p:to>
                                    </p:set>
                                    <p:animEffect transition="in" filter="fade">
                                      <p:cBhvr>
                                        <p:cTn id="10" dur="500"/>
                                        <p:tgtEl>
                                          <p:spTgt spid="1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6"/>
                                        </p:tgtEl>
                                        <p:attrNameLst>
                                          <p:attrName>style.visibility</p:attrName>
                                        </p:attrNameLst>
                                      </p:cBhvr>
                                      <p:to>
                                        <p:strVal val="visible"/>
                                      </p:to>
                                    </p:set>
                                    <p:animEffect transition="in" filter="fade">
                                      <p:cBhvr>
                                        <p:cTn id="15" dur="500"/>
                                        <p:tgtEl>
                                          <p:spTgt spid="16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9"/>
                                        </p:tgtEl>
                                        <p:attrNameLst>
                                          <p:attrName>style.visibility</p:attrName>
                                        </p:attrNameLst>
                                      </p:cBhvr>
                                      <p:to>
                                        <p:strVal val="visible"/>
                                      </p:to>
                                    </p:set>
                                    <p:animEffect transition="in" filter="fade">
                                      <p:cBhvr>
                                        <p:cTn id="18" dur="500"/>
                                        <p:tgtEl>
                                          <p:spTgt spid="15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3"/>
                                        </p:tgtEl>
                                        <p:attrNameLst>
                                          <p:attrName>style.visibility</p:attrName>
                                        </p:attrNameLst>
                                      </p:cBhvr>
                                      <p:to>
                                        <p:strVal val="visible"/>
                                      </p:to>
                                    </p:set>
                                    <p:animEffect transition="in" filter="fade">
                                      <p:cBhvr>
                                        <p:cTn id="21" dur="500"/>
                                        <p:tgtEl>
                                          <p:spTgt spid="16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4"/>
                                        </p:tgtEl>
                                        <p:attrNameLst>
                                          <p:attrName>style.visibility</p:attrName>
                                        </p:attrNameLst>
                                      </p:cBhvr>
                                      <p:to>
                                        <p:strVal val="visible"/>
                                      </p:to>
                                    </p:set>
                                    <p:animEffect transition="in" filter="fade">
                                      <p:cBhvr>
                                        <p:cTn id="24" dur="500"/>
                                        <p:tgtEl>
                                          <p:spTgt spid="16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67"/>
                                        </p:tgtEl>
                                        <p:attrNameLst>
                                          <p:attrName>style.visibility</p:attrName>
                                        </p:attrNameLst>
                                      </p:cBhvr>
                                      <p:to>
                                        <p:strVal val="visible"/>
                                      </p:to>
                                    </p:set>
                                    <p:anim calcmode="lin" valueType="num">
                                      <p:cBhvr>
                                        <p:cTn id="29" dur="1000" fill="hold"/>
                                        <p:tgtEl>
                                          <p:spTgt spid="167"/>
                                        </p:tgtEl>
                                        <p:attrNameLst>
                                          <p:attrName>ppt_w</p:attrName>
                                        </p:attrNameLst>
                                      </p:cBhvr>
                                      <p:tavLst>
                                        <p:tav tm="0">
                                          <p:val>
                                            <p:fltVal val="0"/>
                                          </p:val>
                                        </p:tav>
                                        <p:tav tm="100000">
                                          <p:val>
                                            <p:strVal val="#ppt_w"/>
                                          </p:val>
                                        </p:tav>
                                      </p:tavLst>
                                    </p:anim>
                                    <p:anim calcmode="lin" valueType="num">
                                      <p:cBhvr>
                                        <p:cTn id="30" dur="1000" fill="hold"/>
                                        <p:tgtEl>
                                          <p:spTgt spid="167"/>
                                        </p:tgtEl>
                                        <p:attrNameLst>
                                          <p:attrName>ppt_h</p:attrName>
                                        </p:attrNameLst>
                                      </p:cBhvr>
                                      <p:tavLst>
                                        <p:tav tm="0">
                                          <p:val>
                                            <p:fltVal val="0"/>
                                          </p:val>
                                        </p:tav>
                                        <p:tav tm="100000">
                                          <p:val>
                                            <p:strVal val="#ppt_h"/>
                                          </p:val>
                                        </p:tav>
                                      </p:tavLst>
                                    </p:anim>
                                    <p:anim calcmode="lin" valueType="num">
                                      <p:cBhvr>
                                        <p:cTn id="31" dur="1000" fill="hold"/>
                                        <p:tgtEl>
                                          <p:spTgt spid="167"/>
                                        </p:tgtEl>
                                        <p:attrNameLst>
                                          <p:attrName>style.rotation</p:attrName>
                                        </p:attrNameLst>
                                      </p:cBhvr>
                                      <p:tavLst>
                                        <p:tav tm="0">
                                          <p:val>
                                            <p:fltVal val="90"/>
                                          </p:val>
                                        </p:tav>
                                        <p:tav tm="100000">
                                          <p:val>
                                            <p:fltVal val="0"/>
                                          </p:val>
                                        </p:tav>
                                      </p:tavLst>
                                    </p:anim>
                                    <p:animEffect transition="in" filter="fade">
                                      <p:cBhvr>
                                        <p:cTn id="32" dur="10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58" grpId="0"/>
      <p:bldP spid="159" grpId="0"/>
      <p:bldP spid="16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12000"/>
          </a:schemeClr>
        </a:solidFill>
        <a:effectLst/>
      </p:bgPr>
    </p:bg>
    <p:spTree>
      <p:nvGrpSpPr>
        <p:cNvPr id="1" name="">
          <a:extLst>
            <a:ext uri="{FF2B5EF4-FFF2-40B4-BE49-F238E27FC236}">
              <a16:creationId xmlns:a16="http://schemas.microsoft.com/office/drawing/2014/main" id="{B5FE5E88-9679-B03B-8B53-78DF9AA28698}"/>
            </a:ext>
          </a:extLst>
        </p:cNvPr>
        <p:cNvGrpSpPr/>
        <p:nvPr/>
      </p:nvGrpSpPr>
      <p:grpSpPr>
        <a:xfrm>
          <a:off x="0" y="0"/>
          <a:ext cx="0" cy="0"/>
          <a:chOff x="0" y="0"/>
          <a:chExt cx="0" cy="0"/>
        </a:xfrm>
      </p:grpSpPr>
      <p:sp>
        <p:nvSpPr>
          <p:cNvPr id="67" name="Vapaamuotoinen: Muoto 66">
            <a:extLst>
              <a:ext uri="{FF2B5EF4-FFF2-40B4-BE49-F238E27FC236}">
                <a16:creationId xmlns:a16="http://schemas.microsoft.com/office/drawing/2014/main" id="{881ED2A6-B4C5-2548-BA6B-1A546B228F7D}"/>
              </a:ext>
              <a:ext uri="{C183D7F6-B498-43B3-948B-1728B52AA6E4}">
                <adec:decorative xmlns:adec="http://schemas.microsoft.com/office/drawing/2017/decorative" val="1"/>
              </a:ext>
            </a:extLst>
          </p:cNvPr>
          <p:cNvSpPr/>
          <p:nvPr/>
        </p:nvSpPr>
        <p:spPr>
          <a:xfrm>
            <a:off x="1797330" y="3645158"/>
            <a:ext cx="9993751" cy="2832721"/>
          </a:xfrm>
          <a:custGeom>
            <a:avLst/>
            <a:gdLst>
              <a:gd name="connsiteX0" fmla="*/ 0 w 10532111"/>
              <a:gd name="connsiteY0" fmla="*/ 0 h 2902334"/>
              <a:gd name="connsiteX1" fmla="*/ 10532111 w 10532111"/>
              <a:gd name="connsiteY1" fmla="*/ 0 h 2902334"/>
              <a:gd name="connsiteX2" fmla="*/ 9080233 w 10532111"/>
              <a:gd name="connsiteY2" fmla="*/ 2902334 h 2902334"/>
              <a:gd name="connsiteX3" fmla="*/ 1451878 w 10532111"/>
              <a:gd name="connsiteY3" fmla="*/ 2902334 h 2902334"/>
              <a:gd name="connsiteX4" fmla="*/ 0 w 10532111"/>
              <a:gd name="connsiteY4" fmla="*/ 0 h 2902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2111" h="2902334">
                <a:moveTo>
                  <a:pt x="0" y="0"/>
                </a:moveTo>
                <a:lnTo>
                  <a:pt x="10532111" y="0"/>
                </a:lnTo>
                <a:lnTo>
                  <a:pt x="9080233" y="2902334"/>
                </a:lnTo>
                <a:lnTo>
                  <a:pt x="1451878" y="2902334"/>
                </a:lnTo>
                <a:lnTo>
                  <a:pt x="0" y="0"/>
                </a:lnTo>
                <a:close/>
              </a:path>
            </a:pathLst>
          </a:custGeom>
          <a:solidFill>
            <a:srgbClr val="EDF6F3">
              <a:alpha val="60000"/>
            </a:srgbClr>
          </a:solidFill>
          <a:ln w="12692" cap="flat">
            <a:solidFill>
              <a:schemeClr val="tx2"/>
            </a:solidFill>
            <a:prstDash val="solid"/>
            <a:miter/>
          </a:ln>
        </p:spPr>
        <p:txBody>
          <a:bodyPr rtlCol="0" anchor="ctr"/>
          <a:lstStyle/>
          <a:p>
            <a:endParaRPr lang="fi-FI"/>
          </a:p>
        </p:txBody>
      </p:sp>
      <p:sp>
        <p:nvSpPr>
          <p:cNvPr id="68" name="Vapaamuotoinen: Muoto 67">
            <a:extLst>
              <a:ext uri="{FF2B5EF4-FFF2-40B4-BE49-F238E27FC236}">
                <a16:creationId xmlns:a16="http://schemas.microsoft.com/office/drawing/2014/main" id="{59565D92-43E6-159A-6FCC-43E52E0AA441}"/>
              </a:ext>
              <a:ext uri="{C183D7F6-B498-43B3-948B-1728B52AA6E4}">
                <adec:decorative xmlns:adec="http://schemas.microsoft.com/office/drawing/2017/decorative" val="1"/>
              </a:ext>
            </a:extLst>
          </p:cNvPr>
          <p:cNvSpPr/>
          <p:nvPr/>
        </p:nvSpPr>
        <p:spPr>
          <a:xfrm>
            <a:off x="1800738" y="805726"/>
            <a:ext cx="9993751" cy="2832721"/>
          </a:xfrm>
          <a:custGeom>
            <a:avLst/>
            <a:gdLst>
              <a:gd name="connsiteX0" fmla="*/ 10532111 w 10532111"/>
              <a:gd name="connsiteY0" fmla="*/ 2902334 h 2902334"/>
              <a:gd name="connsiteX1" fmla="*/ 0 w 10532111"/>
              <a:gd name="connsiteY1" fmla="*/ 2902334 h 2902334"/>
              <a:gd name="connsiteX2" fmla="*/ 1451878 w 10532111"/>
              <a:gd name="connsiteY2" fmla="*/ 0 h 2902334"/>
              <a:gd name="connsiteX3" fmla="*/ 9080233 w 10532111"/>
              <a:gd name="connsiteY3" fmla="*/ 0 h 2902334"/>
              <a:gd name="connsiteX4" fmla="*/ 10532111 w 10532111"/>
              <a:gd name="connsiteY4" fmla="*/ 2902334 h 2902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2111" h="2902334">
                <a:moveTo>
                  <a:pt x="10532111" y="2902334"/>
                </a:moveTo>
                <a:lnTo>
                  <a:pt x="0" y="2902334"/>
                </a:lnTo>
                <a:lnTo>
                  <a:pt x="1451878" y="0"/>
                </a:lnTo>
                <a:lnTo>
                  <a:pt x="9080233" y="0"/>
                </a:lnTo>
                <a:lnTo>
                  <a:pt x="10532111" y="2902334"/>
                </a:lnTo>
                <a:close/>
              </a:path>
            </a:pathLst>
          </a:custGeom>
          <a:solidFill>
            <a:srgbClr val="EDF6F3"/>
          </a:solidFill>
          <a:ln w="12692" cap="flat">
            <a:solidFill>
              <a:schemeClr val="tx2"/>
            </a:solidFill>
            <a:prstDash val="solid"/>
            <a:miter/>
          </a:ln>
        </p:spPr>
        <p:txBody>
          <a:bodyPr rtlCol="0" anchor="ctr"/>
          <a:lstStyle/>
          <a:p>
            <a:endParaRPr lang="fi-FI"/>
          </a:p>
        </p:txBody>
      </p:sp>
      <p:sp>
        <p:nvSpPr>
          <p:cNvPr id="39" name="object 11">
            <a:extLst>
              <a:ext uri="{FF2B5EF4-FFF2-40B4-BE49-F238E27FC236}">
                <a16:creationId xmlns:a16="http://schemas.microsoft.com/office/drawing/2014/main" id="{4952DFD9-1FEC-6679-57F4-95645738A862}"/>
              </a:ext>
              <a:ext uri="{C183D7F6-B498-43B3-948B-1728B52AA6E4}">
                <adec:decorative xmlns:adec="http://schemas.microsoft.com/office/drawing/2017/decorative" val="1"/>
              </a:ext>
            </a:extLst>
          </p:cNvPr>
          <p:cNvSpPr txBox="1"/>
          <p:nvPr/>
        </p:nvSpPr>
        <p:spPr>
          <a:xfrm>
            <a:off x="640710" y="435700"/>
            <a:ext cx="3588389" cy="171304"/>
          </a:xfrm>
          <a:prstGeom prst="rect">
            <a:avLst/>
          </a:prstGeom>
        </p:spPr>
        <p:txBody>
          <a:bodyPr vert="horz" wrap="square" lIns="0" tIns="9627" rIns="0" bIns="0" rtlCol="0">
            <a:spAutoFit/>
          </a:bodyPr>
          <a:lstStyle/>
          <a:p>
            <a:pPr marL="7701">
              <a:spcBef>
                <a:spcPts val="76"/>
              </a:spcBef>
            </a:pPr>
            <a:r>
              <a:rPr lang="fi-FI" sz="1050" spc="39" dirty="0">
                <a:solidFill>
                  <a:srgbClr val="006475"/>
                </a:solidFill>
                <a:latin typeface="Myriad Pro" panose="020B0503030403020204" pitchFamily="34" charset="0"/>
                <a:cs typeface="Calibri"/>
              </a:rPr>
              <a:t>Henkilöstöjohtaminen valtiolla -kuvaus</a:t>
            </a:r>
            <a:endParaRPr sz="1050" dirty="0">
              <a:latin typeface="Myriad Pro" panose="020B0503030403020204" pitchFamily="34" charset="0"/>
              <a:cs typeface="Calibri"/>
            </a:endParaRPr>
          </a:p>
        </p:txBody>
      </p:sp>
      <p:sp>
        <p:nvSpPr>
          <p:cNvPr id="2" name="Dian numeron paikkamerkki 1">
            <a:extLst>
              <a:ext uri="{FF2B5EF4-FFF2-40B4-BE49-F238E27FC236}">
                <a16:creationId xmlns:a16="http://schemas.microsoft.com/office/drawing/2014/main" id="{6EBE5CFC-2C38-08AA-EA94-2C5C5EE213F5}"/>
              </a:ext>
              <a:ext uri="{C183D7F6-B498-43B3-948B-1728B52AA6E4}">
                <adec:decorative xmlns:adec="http://schemas.microsoft.com/office/drawing/2017/decorative" val="1"/>
              </a:ext>
            </a:extLst>
          </p:cNvPr>
          <p:cNvSpPr>
            <a:spLocks noGrp="1"/>
          </p:cNvSpPr>
          <p:nvPr>
            <p:ph type="sldNum" sz="quarter" idx="7"/>
          </p:nvPr>
        </p:nvSpPr>
        <p:spPr/>
        <p:txBody>
          <a:bodyPr/>
          <a:lstStyle/>
          <a:p>
            <a:fld id="{B6F15528-21DE-4FAA-801E-634DDDAF4B2B}" type="slidenum">
              <a:rPr lang="fi-FI" smtClean="0">
                <a:solidFill>
                  <a:schemeClr val="tx2"/>
                </a:solidFill>
              </a:rPr>
              <a:pPr/>
              <a:t>6</a:t>
            </a:fld>
            <a:endParaRPr lang="fi-FI" dirty="0">
              <a:solidFill>
                <a:schemeClr val="tx2"/>
              </a:solidFill>
            </a:endParaRPr>
          </a:p>
        </p:txBody>
      </p:sp>
      <p:sp>
        <p:nvSpPr>
          <p:cNvPr id="3" name="Otsikko 2">
            <a:extLst>
              <a:ext uri="{FF2B5EF4-FFF2-40B4-BE49-F238E27FC236}">
                <a16:creationId xmlns:a16="http://schemas.microsoft.com/office/drawing/2014/main" id="{BCDD0C28-D610-B4D0-2FF5-3577A74DC0A2}"/>
              </a:ext>
            </a:extLst>
          </p:cNvPr>
          <p:cNvSpPr>
            <a:spLocks noGrp="1"/>
          </p:cNvSpPr>
          <p:nvPr>
            <p:ph type="title"/>
          </p:nvPr>
        </p:nvSpPr>
        <p:spPr>
          <a:xfrm>
            <a:off x="671986" y="649607"/>
            <a:ext cx="1536178" cy="1026362"/>
          </a:xfrm>
        </p:spPr>
        <p:txBody>
          <a:bodyPr/>
          <a:lstStyle/>
          <a:p>
            <a:r>
              <a:rPr lang="fi-FI" sz="1600" b="1" dirty="0"/>
              <a:t>Valtion henkilöstö-johtamisen viitekehys</a:t>
            </a:r>
          </a:p>
        </p:txBody>
      </p:sp>
      <p:grpSp>
        <p:nvGrpSpPr>
          <p:cNvPr id="4" name="Ryhmä 3">
            <a:extLst>
              <a:ext uri="{FF2B5EF4-FFF2-40B4-BE49-F238E27FC236}">
                <a16:creationId xmlns:a16="http://schemas.microsoft.com/office/drawing/2014/main" id="{922DE3FF-59CE-194D-4F32-EA365634FA95}"/>
              </a:ext>
              <a:ext uri="{C183D7F6-B498-43B3-948B-1728B52AA6E4}">
                <adec:decorative xmlns:adec="http://schemas.microsoft.com/office/drawing/2017/decorative" val="1"/>
              </a:ext>
            </a:extLst>
          </p:cNvPr>
          <p:cNvGrpSpPr/>
          <p:nvPr/>
        </p:nvGrpSpPr>
        <p:grpSpPr>
          <a:xfrm>
            <a:off x="3880016" y="1512648"/>
            <a:ext cx="6019002" cy="4278446"/>
            <a:chOff x="2848248" y="777215"/>
            <a:chExt cx="7932764" cy="5638792"/>
          </a:xfrm>
        </p:grpSpPr>
        <p:sp>
          <p:nvSpPr>
            <p:cNvPr id="5" name="Kuusikulmio 4">
              <a:extLst>
                <a:ext uri="{FF2B5EF4-FFF2-40B4-BE49-F238E27FC236}">
                  <a16:creationId xmlns:a16="http://schemas.microsoft.com/office/drawing/2014/main" id="{2BA07A5C-487F-9B33-1F2C-64279CCE3722}"/>
                </a:ext>
              </a:extLst>
            </p:cNvPr>
            <p:cNvSpPr/>
            <p:nvPr/>
          </p:nvSpPr>
          <p:spPr>
            <a:xfrm>
              <a:off x="2848248" y="777215"/>
              <a:ext cx="7932764" cy="5638792"/>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dirty="0">
                <a:solidFill>
                  <a:prstClr val="white"/>
                </a:solidFill>
                <a:latin typeface="Calibri"/>
              </a:endParaRPr>
            </a:p>
          </p:txBody>
        </p:sp>
        <p:sp>
          <p:nvSpPr>
            <p:cNvPr id="6" name="Kuusikulmio 5">
              <a:extLst>
                <a:ext uri="{FF2B5EF4-FFF2-40B4-BE49-F238E27FC236}">
                  <a16:creationId xmlns:a16="http://schemas.microsoft.com/office/drawing/2014/main" id="{C9852481-89A8-1926-3D64-89E51C2FF10A}"/>
                </a:ext>
              </a:extLst>
            </p:cNvPr>
            <p:cNvSpPr/>
            <p:nvPr/>
          </p:nvSpPr>
          <p:spPr>
            <a:xfrm>
              <a:off x="6634886" y="2861836"/>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7" name="Kuusikulmio 6">
              <a:extLst>
                <a:ext uri="{FF2B5EF4-FFF2-40B4-BE49-F238E27FC236}">
                  <a16:creationId xmlns:a16="http://schemas.microsoft.com/office/drawing/2014/main" id="{806C3A89-E77F-AB61-5AC5-5321E524C8B9}"/>
                </a:ext>
              </a:extLst>
            </p:cNvPr>
            <p:cNvSpPr/>
            <p:nvPr/>
          </p:nvSpPr>
          <p:spPr>
            <a:xfrm>
              <a:off x="5022766" y="2082591"/>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8" name="Kuusikulmio 7">
              <a:extLst>
                <a:ext uri="{FF2B5EF4-FFF2-40B4-BE49-F238E27FC236}">
                  <a16:creationId xmlns:a16="http://schemas.microsoft.com/office/drawing/2014/main" id="{61B26390-C2F0-2073-42CB-85B691AD8E42}"/>
                </a:ext>
              </a:extLst>
            </p:cNvPr>
            <p:cNvSpPr/>
            <p:nvPr/>
          </p:nvSpPr>
          <p:spPr>
            <a:xfrm>
              <a:off x="5007699" y="3707768"/>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9" name="object 9">
              <a:extLst>
                <a:ext uri="{FF2B5EF4-FFF2-40B4-BE49-F238E27FC236}">
                  <a16:creationId xmlns:a16="http://schemas.microsoft.com/office/drawing/2014/main" id="{99EDD0A3-AF79-FE20-14F6-F09F831B8727}"/>
                </a:ext>
              </a:extLst>
            </p:cNvPr>
            <p:cNvSpPr txBox="1"/>
            <p:nvPr/>
          </p:nvSpPr>
          <p:spPr>
            <a:xfrm>
              <a:off x="5312850" y="2486123"/>
              <a:ext cx="1295585" cy="66325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800" dirty="0">
                  <a:solidFill>
                    <a:schemeClr val="bg1"/>
                  </a:solidFill>
                  <a:latin typeface="Myriad Pro"/>
                  <a:cs typeface="Myriad Pro"/>
                </a:rPr>
                <a:t>Johtamisemme on ihmislähtöistä ja ammattimaista</a:t>
              </a:r>
            </a:p>
          </p:txBody>
        </p:sp>
        <p:sp>
          <p:nvSpPr>
            <p:cNvPr id="10" name="object 9">
              <a:extLst>
                <a:ext uri="{FF2B5EF4-FFF2-40B4-BE49-F238E27FC236}">
                  <a16:creationId xmlns:a16="http://schemas.microsoft.com/office/drawing/2014/main" id="{AC181D68-4EAE-E82A-409E-231F569DCDD4}"/>
                </a:ext>
              </a:extLst>
            </p:cNvPr>
            <p:cNvSpPr txBox="1"/>
            <p:nvPr/>
          </p:nvSpPr>
          <p:spPr>
            <a:xfrm>
              <a:off x="6842544" y="2953301"/>
              <a:ext cx="1460437" cy="155990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bg1"/>
                  </a:solidFill>
                  <a:latin typeface="Myriad Pro"/>
                  <a:cs typeface="Myriad Pro"/>
                </a:rPr>
                <a:t>HENKILÖSTÖ- </a:t>
              </a:r>
              <a:br>
                <a:rPr lang="fi-FI" sz="1050" dirty="0">
                  <a:solidFill>
                    <a:schemeClr val="bg1"/>
                  </a:solidFill>
                  <a:latin typeface="Myriad Pro"/>
                  <a:cs typeface="Myriad Pro"/>
                </a:rPr>
              </a:br>
              <a:r>
                <a:rPr lang="fi-FI" sz="10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800" dirty="0">
                  <a:solidFill>
                    <a:schemeClr val="bg1"/>
                  </a:solidFill>
                  <a:latin typeface="Myriad Pro"/>
                  <a:cs typeface="Myriad Pro"/>
                </a:rPr>
                <a:t>Osaavan, hyvinvoivan </a:t>
              </a:r>
              <a:br>
                <a:rPr lang="fi-FI" sz="800" dirty="0">
                  <a:solidFill>
                    <a:schemeClr val="bg1"/>
                  </a:solidFill>
                  <a:latin typeface="Myriad Pro"/>
                  <a:cs typeface="Myriad Pro"/>
                </a:rPr>
              </a:br>
              <a:r>
                <a:rPr lang="fi-FI" sz="800" dirty="0">
                  <a:solidFill>
                    <a:schemeClr val="bg1"/>
                  </a:solidFill>
                  <a:latin typeface="Myriad Pro"/>
                  <a:cs typeface="Myriad Pro"/>
                </a:rPr>
                <a:t>ja oikein mitoitetun henkilöstön työpanos </a:t>
              </a:r>
              <a:br>
                <a:rPr lang="fi-FI" sz="800" dirty="0">
                  <a:solidFill>
                    <a:schemeClr val="bg1"/>
                  </a:solidFill>
                  <a:latin typeface="Myriad Pro"/>
                  <a:cs typeface="Myriad Pro"/>
                </a:rPr>
              </a:br>
              <a:r>
                <a:rPr lang="fi-FI" sz="8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8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1050" dirty="0">
                <a:solidFill>
                  <a:schemeClr val="bg1"/>
                </a:solidFill>
                <a:latin typeface="Myriad Pro"/>
                <a:cs typeface="Myriad Pro"/>
              </a:endParaRPr>
            </a:p>
          </p:txBody>
        </p:sp>
        <p:sp>
          <p:nvSpPr>
            <p:cNvPr id="11" name="object 9">
              <a:extLst>
                <a:ext uri="{FF2B5EF4-FFF2-40B4-BE49-F238E27FC236}">
                  <a16:creationId xmlns:a16="http://schemas.microsoft.com/office/drawing/2014/main" id="{62DC32D7-A226-8144-7FD3-852222D6082C}"/>
                </a:ext>
              </a:extLst>
            </p:cNvPr>
            <p:cNvSpPr txBox="1"/>
            <p:nvPr/>
          </p:nvSpPr>
          <p:spPr>
            <a:xfrm>
              <a:off x="5115861" y="4018676"/>
              <a:ext cx="1659431" cy="110297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800" dirty="0">
                  <a:solidFill>
                    <a:schemeClr val="bg1"/>
                  </a:solidFill>
                  <a:latin typeface="Myriad Pro"/>
                  <a:cs typeface="Myriad Pro"/>
                </a:rPr>
                <a:t>Varmistamme lakisääteisten palveluiden toteutumista vaikuttavalla ja </a:t>
              </a:r>
              <a:br>
                <a:rPr lang="fi-FI" sz="800" dirty="0">
                  <a:solidFill>
                    <a:schemeClr val="bg1"/>
                  </a:solidFill>
                  <a:latin typeface="Myriad Pro"/>
                  <a:cs typeface="Myriad Pro"/>
                </a:rPr>
              </a:br>
              <a:r>
                <a:rPr lang="fi-FI" sz="800" dirty="0">
                  <a:solidFill>
                    <a:schemeClr val="bg1"/>
                  </a:solidFill>
                  <a:latin typeface="Myriad Pro"/>
                  <a:cs typeface="Myriad Pro"/>
                </a:rPr>
                <a:t>kustannustehokkaalla tavalla</a:t>
              </a:r>
            </a:p>
          </p:txBody>
        </p:sp>
        <p:sp>
          <p:nvSpPr>
            <p:cNvPr id="12" name="object 9">
              <a:extLst>
                <a:ext uri="{FF2B5EF4-FFF2-40B4-BE49-F238E27FC236}">
                  <a16:creationId xmlns:a16="http://schemas.microsoft.com/office/drawing/2014/main" id="{A7E71F7F-081C-7770-C0F6-2E8B081C6D16}"/>
                </a:ext>
              </a:extLst>
            </p:cNvPr>
            <p:cNvSpPr txBox="1"/>
            <p:nvPr/>
          </p:nvSpPr>
          <p:spPr>
            <a:xfrm>
              <a:off x="7116802" y="1911765"/>
              <a:ext cx="1118174" cy="651201"/>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dirty="0">
                  <a:solidFill>
                    <a:schemeClr val="tx2"/>
                  </a:solidFill>
                  <a:latin typeface="Myriad Pro"/>
                  <a:cs typeface="Myriad Pro"/>
                </a:rPr>
                <a:t>Arvot ja </a:t>
              </a:r>
              <a:br>
                <a:rPr lang="fi-FI" sz="1000" dirty="0">
                  <a:solidFill>
                    <a:schemeClr val="tx2"/>
                  </a:solidFill>
                  <a:latin typeface="Myriad Pro"/>
                  <a:cs typeface="Myriad Pro"/>
                </a:rPr>
              </a:br>
              <a:r>
                <a:rPr lang="fi-FI" sz="1000" dirty="0">
                  <a:solidFill>
                    <a:schemeClr val="tx2"/>
                  </a:solidFill>
                  <a:latin typeface="Myriad Pro"/>
                  <a:cs typeface="Myriad Pro"/>
                </a:rPr>
                <a:t>virkamies-etiikka</a:t>
              </a:r>
            </a:p>
          </p:txBody>
        </p:sp>
        <p:sp>
          <p:nvSpPr>
            <p:cNvPr id="13" name="object 9">
              <a:extLst>
                <a:ext uri="{FF2B5EF4-FFF2-40B4-BE49-F238E27FC236}">
                  <a16:creationId xmlns:a16="http://schemas.microsoft.com/office/drawing/2014/main" id="{B19E88D0-ECD8-C7BD-9BDD-6B510E298368}"/>
                </a:ext>
              </a:extLst>
            </p:cNvPr>
            <p:cNvSpPr txBox="1"/>
            <p:nvPr/>
          </p:nvSpPr>
          <p:spPr>
            <a:xfrm>
              <a:off x="8042326" y="1422138"/>
              <a:ext cx="1497254" cy="43215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dirty="0">
                  <a:solidFill>
                    <a:schemeClr val="tx2"/>
                  </a:solidFill>
                  <a:latin typeface="Myriad Pro"/>
                  <a:cs typeface="Myriad Pro"/>
                </a:rPr>
                <a:t>Työhyvinvointi </a:t>
              </a:r>
              <a:br>
                <a:rPr lang="fi-FI" sz="1000" dirty="0">
                  <a:solidFill>
                    <a:schemeClr val="tx2"/>
                  </a:solidFill>
                  <a:latin typeface="Myriad Pro"/>
                  <a:cs typeface="Myriad Pro"/>
                </a:rPr>
              </a:br>
              <a:r>
                <a:rPr lang="fi-FI" sz="1000" dirty="0">
                  <a:solidFill>
                    <a:schemeClr val="tx2"/>
                  </a:solidFill>
                  <a:latin typeface="Myriad Pro"/>
                  <a:cs typeface="Myriad Pro"/>
                </a:rPr>
                <a:t>ja työkyky</a:t>
              </a:r>
            </a:p>
          </p:txBody>
        </p:sp>
        <p:sp>
          <p:nvSpPr>
            <p:cNvPr id="14" name="object 9">
              <a:extLst>
                <a:ext uri="{FF2B5EF4-FFF2-40B4-BE49-F238E27FC236}">
                  <a16:creationId xmlns:a16="http://schemas.microsoft.com/office/drawing/2014/main" id="{C2260ABD-E1A8-1D0F-C023-999D500FE084}"/>
                </a:ext>
              </a:extLst>
            </p:cNvPr>
            <p:cNvSpPr txBox="1"/>
            <p:nvPr/>
          </p:nvSpPr>
          <p:spPr>
            <a:xfrm>
              <a:off x="8083516" y="2694266"/>
              <a:ext cx="1497254" cy="2131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dirty="0">
                  <a:solidFill>
                    <a:schemeClr val="tx2"/>
                  </a:solidFill>
                  <a:latin typeface="Myriad Pro"/>
                  <a:cs typeface="Myriad Pro"/>
                </a:rPr>
                <a:t>Työsuojelu</a:t>
              </a:r>
            </a:p>
          </p:txBody>
        </p:sp>
        <p:sp>
          <p:nvSpPr>
            <p:cNvPr id="15" name="object 9">
              <a:extLst>
                <a:ext uri="{FF2B5EF4-FFF2-40B4-BE49-F238E27FC236}">
                  <a16:creationId xmlns:a16="http://schemas.microsoft.com/office/drawing/2014/main" id="{A1C6C1B0-D8C7-D87E-C483-E21D46445C79}"/>
                </a:ext>
              </a:extLst>
            </p:cNvPr>
            <p:cNvSpPr txBox="1"/>
            <p:nvPr/>
          </p:nvSpPr>
          <p:spPr>
            <a:xfrm>
              <a:off x="9203850" y="3395752"/>
              <a:ext cx="1497254" cy="43215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dirty="0">
                  <a:solidFill>
                    <a:schemeClr val="tx2"/>
                  </a:solidFill>
                  <a:latin typeface="Myriad Pro"/>
                  <a:cs typeface="Myriad Pro"/>
                </a:rPr>
                <a:t>Henkilöstö-suunnittelu</a:t>
              </a:r>
            </a:p>
          </p:txBody>
        </p:sp>
        <p:sp>
          <p:nvSpPr>
            <p:cNvPr id="16" name="object 9">
              <a:extLst>
                <a:ext uri="{FF2B5EF4-FFF2-40B4-BE49-F238E27FC236}">
                  <a16:creationId xmlns:a16="http://schemas.microsoft.com/office/drawing/2014/main" id="{36DC9978-66BF-2E45-3AD6-71CB7870B4B7}"/>
                </a:ext>
              </a:extLst>
            </p:cNvPr>
            <p:cNvSpPr txBox="1"/>
            <p:nvPr/>
          </p:nvSpPr>
          <p:spPr>
            <a:xfrm>
              <a:off x="8183480" y="4130314"/>
              <a:ext cx="1497254" cy="651201"/>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dirty="0">
                  <a:solidFill>
                    <a:schemeClr val="tx2"/>
                  </a:solidFill>
                  <a:latin typeface="Myriad Pro"/>
                  <a:cs typeface="Myriad Pro"/>
                </a:rPr>
                <a:t>Rekrytointi ja </a:t>
              </a:r>
              <a:br>
                <a:rPr lang="fi-FI" sz="1000" dirty="0">
                  <a:solidFill>
                    <a:schemeClr val="tx2"/>
                  </a:solidFill>
                  <a:latin typeface="Myriad Pro"/>
                  <a:cs typeface="Myriad Pro"/>
                </a:rPr>
              </a:br>
              <a:r>
                <a:rPr lang="fi-FI" sz="1000" dirty="0">
                  <a:solidFill>
                    <a:schemeClr val="tx2"/>
                  </a:solidFill>
                  <a:latin typeface="Myriad Pro"/>
                  <a:cs typeface="Myriad Pro"/>
                </a:rPr>
                <a:t>muu osaamisen </a:t>
              </a:r>
              <a:br>
                <a:rPr lang="fi-FI" sz="1000" dirty="0">
                  <a:solidFill>
                    <a:schemeClr val="tx2"/>
                  </a:solidFill>
                  <a:latin typeface="Myriad Pro"/>
                  <a:cs typeface="Myriad Pro"/>
                </a:rPr>
              </a:br>
              <a:r>
                <a:rPr lang="fi-FI" sz="1000" dirty="0">
                  <a:solidFill>
                    <a:schemeClr val="tx2"/>
                  </a:solidFill>
                  <a:latin typeface="Myriad Pro"/>
                  <a:cs typeface="Myriad Pro"/>
                </a:rPr>
                <a:t>hankinta</a:t>
              </a:r>
            </a:p>
          </p:txBody>
        </p:sp>
        <p:sp>
          <p:nvSpPr>
            <p:cNvPr id="17" name="object 9">
              <a:extLst>
                <a:ext uri="{FF2B5EF4-FFF2-40B4-BE49-F238E27FC236}">
                  <a16:creationId xmlns:a16="http://schemas.microsoft.com/office/drawing/2014/main" id="{B6C9B868-D153-5852-68BD-4FFC90CA4861}"/>
                </a:ext>
              </a:extLst>
            </p:cNvPr>
            <p:cNvSpPr txBox="1"/>
            <p:nvPr/>
          </p:nvSpPr>
          <p:spPr>
            <a:xfrm>
              <a:off x="7283177" y="4853131"/>
              <a:ext cx="943668" cy="43215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dirty="0">
                  <a:solidFill>
                    <a:schemeClr val="tx2"/>
                  </a:solidFill>
                  <a:latin typeface="Myriad Pro"/>
                  <a:cs typeface="Myriad Pro"/>
                </a:rPr>
                <a:t>Työnantaja-kuva</a:t>
              </a:r>
            </a:p>
          </p:txBody>
        </p:sp>
        <p:sp>
          <p:nvSpPr>
            <p:cNvPr id="18" name="object 9">
              <a:extLst>
                <a:ext uri="{FF2B5EF4-FFF2-40B4-BE49-F238E27FC236}">
                  <a16:creationId xmlns:a16="http://schemas.microsoft.com/office/drawing/2014/main" id="{F4605604-3BA9-6F40-ED92-56D3B4729A83}"/>
                </a:ext>
              </a:extLst>
            </p:cNvPr>
            <p:cNvSpPr txBox="1"/>
            <p:nvPr/>
          </p:nvSpPr>
          <p:spPr>
            <a:xfrm>
              <a:off x="8249662" y="5274273"/>
              <a:ext cx="1497254" cy="43215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dirty="0">
                  <a:solidFill>
                    <a:schemeClr val="tx2"/>
                  </a:solidFill>
                  <a:latin typeface="Myriad Pro"/>
                  <a:cs typeface="Myriad Pro"/>
                </a:rPr>
                <a:t>Työ ja </a:t>
              </a:r>
              <a:br>
                <a:rPr lang="fi-FI" sz="1000" dirty="0">
                  <a:solidFill>
                    <a:schemeClr val="tx2"/>
                  </a:solidFill>
                  <a:latin typeface="Myriad Pro"/>
                  <a:cs typeface="Myriad Pro"/>
                </a:rPr>
              </a:br>
              <a:r>
                <a:rPr lang="fi-FI" sz="1000" dirty="0">
                  <a:solidFill>
                    <a:schemeClr val="tx2"/>
                  </a:solidFill>
                  <a:latin typeface="Myriad Pro"/>
                  <a:cs typeface="Myriad Pro"/>
                </a:rPr>
                <a:t>työympäristöt</a:t>
              </a:r>
            </a:p>
          </p:txBody>
        </p:sp>
        <p:sp>
          <p:nvSpPr>
            <p:cNvPr id="19" name="object 9">
              <a:extLst>
                <a:ext uri="{FF2B5EF4-FFF2-40B4-BE49-F238E27FC236}">
                  <a16:creationId xmlns:a16="http://schemas.microsoft.com/office/drawing/2014/main" id="{F9972834-B3AA-7DCA-D3E4-57CD5E1CBB4F}"/>
                </a:ext>
              </a:extLst>
            </p:cNvPr>
            <p:cNvSpPr txBox="1"/>
            <p:nvPr/>
          </p:nvSpPr>
          <p:spPr>
            <a:xfrm>
              <a:off x="3536700" y="4230377"/>
              <a:ext cx="1295585" cy="87409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dirty="0">
                  <a:solidFill>
                    <a:schemeClr val="tx2"/>
                  </a:solidFill>
                  <a:latin typeface="Myriad Pro"/>
                  <a:cs typeface="Myriad Pro"/>
                </a:rPr>
                <a:t>Henkilöstön oikeusasema </a:t>
              </a:r>
            </a:p>
            <a:p>
              <a:pPr marL="7316" marR="40432" algn="ctr">
                <a:lnSpc>
                  <a:spcPct val="108000"/>
                </a:lnSpc>
                <a:spcBef>
                  <a:spcPts val="39"/>
                </a:spcBef>
                <a:tabLst>
                  <a:tab pos="102812" algn="l"/>
                </a:tabLst>
              </a:pPr>
              <a:r>
                <a:rPr lang="fi-FI" sz="1000" dirty="0">
                  <a:solidFill>
                    <a:schemeClr val="tx2"/>
                  </a:solidFill>
                  <a:latin typeface="Myriad Pro"/>
                  <a:cs typeface="Myriad Pro"/>
                </a:rPr>
                <a:t>ja TA-</a:t>
              </a:r>
            </a:p>
            <a:p>
              <a:pPr marL="7316" marR="40432" algn="ctr">
                <a:lnSpc>
                  <a:spcPct val="108000"/>
                </a:lnSpc>
                <a:spcBef>
                  <a:spcPts val="39"/>
                </a:spcBef>
                <a:tabLst>
                  <a:tab pos="102812" algn="l"/>
                </a:tabLst>
              </a:pPr>
              <a:r>
                <a:rPr lang="fi-FI" sz="1000" dirty="0">
                  <a:solidFill>
                    <a:schemeClr val="tx2"/>
                  </a:solidFill>
                  <a:latin typeface="Myriad Pro"/>
                  <a:cs typeface="Myriad Pro"/>
                </a:rPr>
                <a:t>velvoitteet</a:t>
              </a:r>
            </a:p>
          </p:txBody>
        </p:sp>
        <p:sp>
          <p:nvSpPr>
            <p:cNvPr id="20" name="object 9">
              <a:extLst>
                <a:ext uri="{FF2B5EF4-FFF2-40B4-BE49-F238E27FC236}">
                  <a16:creationId xmlns:a16="http://schemas.microsoft.com/office/drawing/2014/main" id="{6200106A-A0D0-AF9B-C981-9F8A21745400}"/>
                </a:ext>
              </a:extLst>
            </p:cNvPr>
            <p:cNvSpPr txBox="1"/>
            <p:nvPr/>
          </p:nvSpPr>
          <p:spPr>
            <a:xfrm>
              <a:off x="4394276" y="5580802"/>
              <a:ext cx="1120081" cy="43215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dirty="0">
                  <a:solidFill>
                    <a:schemeClr val="tx2"/>
                  </a:solidFill>
                  <a:latin typeface="Myriad Pro"/>
                  <a:cs typeface="Myriad Pro"/>
                </a:rPr>
                <a:t>Yhteis-</a:t>
              </a:r>
            </a:p>
            <a:p>
              <a:pPr marL="7316" marR="40432" algn="ctr">
                <a:lnSpc>
                  <a:spcPct val="108000"/>
                </a:lnSpc>
                <a:spcBef>
                  <a:spcPts val="39"/>
                </a:spcBef>
                <a:tabLst>
                  <a:tab pos="102812" algn="l"/>
                </a:tabLst>
              </a:pPr>
              <a:r>
                <a:rPr lang="fi-FI" sz="1000" dirty="0">
                  <a:solidFill>
                    <a:schemeClr val="tx2"/>
                  </a:solidFill>
                  <a:latin typeface="Myriad Pro"/>
                  <a:cs typeface="Myriad Pro"/>
                </a:rPr>
                <a:t>toiminta</a:t>
              </a:r>
            </a:p>
          </p:txBody>
        </p:sp>
        <p:sp>
          <p:nvSpPr>
            <p:cNvPr id="21" name="object 9">
              <a:extLst>
                <a:ext uri="{FF2B5EF4-FFF2-40B4-BE49-F238E27FC236}">
                  <a16:creationId xmlns:a16="http://schemas.microsoft.com/office/drawing/2014/main" id="{BCD78027-ED32-5127-E186-79AE7BDABEF1}"/>
                </a:ext>
              </a:extLst>
            </p:cNvPr>
            <p:cNvSpPr txBox="1"/>
            <p:nvPr/>
          </p:nvSpPr>
          <p:spPr>
            <a:xfrm>
              <a:off x="3580459" y="2244926"/>
              <a:ext cx="1295585" cy="2131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dirty="0">
                  <a:solidFill>
                    <a:schemeClr val="tx2"/>
                  </a:solidFill>
                  <a:latin typeface="Myriad Pro"/>
                  <a:cs typeface="Myriad Pro"/>
                </a:rPr>
                <a:t>Palkitseminen</a:t>
              </a:r>
            </a:p>
          </p:txBody>
        </p:sp>
        <p:sp>
          <p:nvSpPr>
            <p:cNvPr id="22" name="object 9">
              <a:extLst>
                <a:ext uri="{FF2B5EF4-FFF2-40B4-BE49-F238E27FC236}">
                  <a16:creationId xmlns:a16="http://schemas.microsoft.com/office/drawing/2014/main" id="{BFA2D3B1-155D-5C2B-4743-6876E460BDCE}"/>
                </a:ext>
              </a:extLst>
            </p:cNvPr>
            <p:cNvSpPr txBox="1"/>
            <p:nvPr/>
          </p:nvSpPr>
          <p:spPr>
            <a:xfrm>
              <a:off x="4066186" y="3077708"/>
              <a:ext cx="1070824" cy="87024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dirty="0">
                  <a:solidFill>
                    <a:schemeClr val="tx2"/>
                  </a:solidFill>
                  <a:latin typeface="Myriad Pro"/>
                  <a:cs typeface="Myriad Pro"/>
                </a:rPr>
                <a:t>Neuvottelu-toiminta</a:t>
              </a:r>
              <a:br>
                <a:rPr lang="fi-FI" sz="1000" dirty="0">
                  <a:solidFill>
                    <a:schemeClr val="tx2"/>
                  </a:solidFill>
                  <a:latin typeface="Myriad Pro"/>
                  <a:cs typeface="Myriad Pro"/>
                </a:rPr>
              </a:br>
              <a:r>
                <a:rPr lang="fi-FI" sz="1000" dirty="0">
                  <a:solidFill>
                    <a:schemeClr val="tx2"/>
                  </a:solidFill>
                  <a:latin typeface="Myriad Pro"/>
                  <a:cs typeface="Myriad Pro"/>
                </a:rPr>
                <a:t>ja työelämä-suhteet</a:t>
              </a:r>
            </a:p>
          </p:txBody>
        </p:sp>
        <p:sp>
          <p:nvSpPr>
            <p:cNvPr id="23" name="object 9">
              <a:extLst>
                <a:ext uri="{FF2B5EF4-FFF2-40B4-BE49-F238E27FC236}">
                  <a16:creationId xmlns:a16="http://schemas.microsoft.com/office/drawing/2014/main" id="{BE2CB095-3D18-2703-9414-EBB79579B5AF}"/>
                </a:ext>
              </a:extLst>
            </p:cNvPr>
            <p:cNvSpPr txBox="1"/>
            <p:nvPr/>
          </p:nvSpPr>
          <p:spPr>
            <a:xfrm>
              <a:off x="4549941" y="1198291"/>
              <a:ext cx="1295585" cy="43215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dirty="0">
                  <a:solidFill>
                    <a:schemeClr val="tx2"/>
                  </a:solidFill>
                  <a:latin typeface="Myriad Pro"/>
                  <a:cs typeface="Myriad Pro"/>
                </a:rPr>
                <a:t>Suorituksen </a:t>
              </a:r>
              <a:br>
                <a:rPr lang="fi-FI" sz="1000" dirty="0">
                  <a:solidFill>
                    <a:schemeClr val="tx2"/>
                  </a:solidFill>
                  <a:latin typeface="Myriad Pro"/>
                  <a:cs typeface="Myriad Pro"/>
                </a:rPr>
              </a:br>
              <a:r>
                <a:rPr lang="fi-FI" sz="1000" dirty="0">
                  <a:solidFill>
                    <a:schemeClr val="tx2"/>
                  </a:solidFill>
                  <a:latin typeface="Myriad Pro"/>
                  <a:cs typeface="Myriad Pro"/>
                </a:rPr>
                <a:t>johtaminen</a:t>
              </a:r>
            </a:p>
          </p:txBody>
        </p:sp>
        <p:sp>
          <p:nvSpPr>
            <p:cNvPr id="24" name="object 9">
              <a:extLst>
                <a:ext uri="{FF2B5EF4-FFF2-40B4-BE49-F238E27FC236}">
                  <a16:creationId xmlns:a16="http://schemas.microsoft.com/office/drawing/2014/main" id="{0FDFE075-8752-0020-1CCA-8DC884651D28}"/>
                </a:ext>
              </a:extLst>
            </p:cNvPr>
            <p:cNvSpPr txBox="1"/>
            <p:nvPr/>
          </p:nvSpPr>
          <p:spPr>
            <a:xfrm>
              <a:off x="5909155" y="1207844"/>
              <a:ext cx="1497254" cy="43215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dirty="0">
                  <a:solidFill>
                    <a:schemeClr val="tx2"/>
                  </a:solidFill>
                  <a:latin typeface="Myriad Pro"/>
                  <a:cs typeface="Myriad Pro"/>
                </a:rPr>
                <a:t>Oppiminen ja </a:t>
              </a:r>
              <a:br>
                <a:rPr lang="fi-FI" sz="1000" dirty="0">
                  <a:solidFill>
                    <a:schemeClr val="tx2"/>
                  </a:solidFill>
                  <a:latin typeface="Myriad Pro"/>
                  <a:cs typeface="Myriad Pro"/>
                </a:rPr>
              </a:br>
              <a:r>
                <a:rPr lang="fi-FI" sz="1000" dirty="0">
                  <a:solidFill>
                    <a:schemeClr val="tx2"/>
                  </a:solidFill>
                  <a:latin typeface="Myriad Pro"/>
                  <a:cs typeface="Myriad Pro"/>
                </a:rPr>
                <a:t>uudistuminen</a:t>
              </a:r>
            </a:p>
          </p:txBody>
        </p:sp>
        <p:sp>
          <p:nvSpPr>
            <p:cNvPr id="25" name="Kuusikulmio 24">
              <a:extLst>
                <a:ext uri="{FF2B5EF4-FFF2-40B4-BE49-F238E27FC236}">
                  <a16:creationId xmlns:a16="http://schemas.microsoft.com/office/drawing/2014/main" id="{50122AB7-C663-4154-C728-1465B12AC83A}"/>
                </a:ext>
              </a:extLst>
            </p:cNvPr>
            <p:cNvSpPr/>
            <p:nvPr/>
          </p:nvSpPr>
          <p:spPr>
            <a:xfrm>
              <a:off x="4284962" y="5268499"/>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26" name="object 9">
              <a:extLst>
                <a:ext uri="{FF2B5EF4-FFF2-40B4-BE49-F238E27FC236}">
                  <a16:creationId xmlns:a16="http://schemas.microsoft.com/office/drawing/2014/main" id="{84B720AC-FAD0-1BB6-F27A-F41161B02978}"/>
                </a:ext>
              </a:extLst>
            </p:cNvPr>
            <p:cNvSpPr txBox="1"/>
            <p:nvPr/>
          </p:nvSpPr>
          <p:spPr>
            <a:xfrm>
              <a:off x="5683933" y="5583405"/>
              <a:ext cx="1717905" cy="65271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50" b="1" dirty="0">
                  <a:solidFill>
                    <a:schemeClr val="tx2"/>
                  </a:solidFill>
                  <a:latin typeface="Myriad Pro"/>
                  <a:cs typeface="Myriad Pro"/>
                </a:rPr>
                <a:t>Kaikille osa-alueille </a:t>
              </a:r>
              <a:br>
                <a:rPr lang="fi-FI" sz="1050" b="1" dirty="0">
                  <a:solidFill>
                    <a:schemeClr val="tx2"/>
                  </a:solidFill>
                  <a:latin typeface="Myriad Pro"/>
                  <a:cs typeface="Myriad Pro"/>
                </a:rPr>
              </a:br>
              <a:r>
                <a:rPr lang="fi-FI" sz="1050" b="1" dirty="0">
                  <a:solidFill>
                    <a:schemeClr val="tx2"/>
                  </a:solidFill>
                  <a:latin typeface="Myriad Pro"/>
                  <a:cs typeface="Myriad Pro"/>
                </a:rPr>
                <a:t>ja toiminnoille yhteiset asiat</a:t>
              </a:r>
            </a:p>
          </p:txBody>
        </p:sp>
        <p:sp>
          <p:nvSpPr>
            <p:cNvPr id="27" name="Kuusikulmio 26">
              <a:extLst>
                <a:ext uri="{FF2B5EF4-FFF2-40B4-BE49-F238E27FC236}">
                  <a16:creationId xmlns:a16="http://schemas.microsoft.com/office/drawing/2014/main" id="{4AEB6B80-C23F-CBC7-EA12-99E7C42E232B}"/>
                </a:ext>
              </a:extLst>
            </p:cNvPr>
            <p:cNvSpPr/>
            <p:nvPr/>
          </p:nvSpPr>
          <p:spPr>
            <a:xfrm>
              <a:off x="3933797" y="2982724"/>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28" name="Kuusikulmio 27">
              <a:extLst>
                <a:ext uri="{FF2B5EF4-FFF2-40B4-BE49-F238E27FC236}">
                  <a16:creationId xmlns:a16="http://schemas.microsoft.com/office/drawing/2014/main" id="{2273A3A1-C9EE-6911-0B8F-A741C9BFEF50}"/>
                </a:ext>
              </a:extLst>
            </p:cNvPr>
            <p:cNvSpPr/>
            <p:nvPr/>
          </p:nvSpPr>
          <p:spPr>
            <a:xfrm>
              <a:off x="3516950" y="4120992"/>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29" name="Kuusikulmio 28">
              <a:extLst>
                <a:ext uri="{FF2B5EF4-FFF2-40B4-BE49-F238E27FC236}">
                  <a16:creationId xmlns:a16="http://schemas.microsoft.com/office/drawing/2014/main" id="{2288855C-C3C5-054E-9928-F42B560ECEC9}"/>
                </a:ext>
              </a:extLst>
            </p:cNvPr>
            <p:cNvSpPr/>
            <p:nvPr/>
          </p:nvSpPr>
          <p:spPr>
            <a:xfrm>
              <a:off x="4524568" y="906366"/>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30" name="Kuusikulmio 29">
              <a:extLst>
                <a:ext uri="{FF2B5EF4-FFF2-40B4-BE49-F238E27FC236}">
                  <a16:creationId xmlns:a16="http://schemas.microsoft.com/office/drawing/2014/main" id="{4D312BFF-95C7-AD36-5A37-C40A06DA2774}"/>
                </a:ext>
              </a:extLst>
            </p:cNvPr>
            <p:cNvSpPr/>
            <p:nvPr/>
          </p:nvSpPr>
          <p:spPr>
            <a:xfrm>
              <a:off x="6998806" y="1716833"/>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31" name="Kuusikulmio 30">
              <a:extLst>
                <a:ext uri="{FF2B5EF4-FFF2-40B4-BE49-F238E27FC236}">
                  <a16:creationId xmlns:a16="http://schemas.microsoft.com/office/drawing/2014/main" id="{AE0B9DD0-07FF-DF1A-D2F0-A6E5E1EB33FB}"/>
                </a:ext>
              </a:extLst>
            </p:cNvPr>
            <p:cNvSpPr/>
            <p:nvPr/>
          </p:nvSpPr>
          <p:spPr>
            <a:xfrm>
              <a:off x="8128612" y="1101680"/>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32" name="Kuusikulmio 31">
              <a:extLst>
                <a:ext uri="{FF2B5EF4-FFF2-40B4-BE49-F238E27FC236}">
                  <a16:creationId xmlns:a16="http://schemas.microsoft.com/office/drawing/2014/main" id="{B83706AC-88CD-96D2-8569-7869C68B50B1}"/>
                </a:ext>
              </a:extLst>
            </p:cNvPr>
            <p:cNvSpPr/>
            <p:nvPr/>
          </p:nvSpPr>
          <p:spPr>
            <a:xfrm>
              <a:off x="8192348" y="2276269"/>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33" name="Kuusikulmio 32">
              <a:extLst>
                <a:ext uri="{FF2B5EF4-FFF2-40B4-BE49-F238E27FC236}">
                  <a16:creationId xmlns:a16="http://schemas.microsoft.com/office/drawing/2014/main" id="{E9C669CE-4C8D-8CC5-A4D9-22DF758BE638}"/>
                </a:ext>
              </a:extLst>
            </p:cNvPr>
            <p:cNvSpPr/>
            <p:nvPr/>
          </p:nvSpPr>
          <p:spPr>
            <a:xfrm>
              <a:off x="9259967" y="308140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34" name="Kuusikulmio 33">
              <a:extLst>
                <a:ext uri="{FF2B5EF4-FFF2-40B4-BE49-F238E27FC236}">
                  <a16:creationId xmlns:a16="http://schemas.microsoft.com/office/drawing/2014/main" id="{DBD05541-D9A5-5FE0-833F-91C3B7D52A57}"/>
                </a:ext>
              </a:extLst>
            </p:cNvPr>
            <p:cNvSpPr/>
            <p:nvPr/>
          </p:nvSpPr>
          <p:spPr>
            <a:xfrm>
              <a:off x="8266288" y="3901546"/>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35" name="Kuusikulmio 34">
              <a:extLst>
                <a:ext uri="{FF2B5EF4-FFF2-40B4-BE49-F238E27FC236}">
                  <a16:creationId xmlns:a16="http://schemas.microsoft.com/office/drawing/2014/main" id="{8F4006D3-68C9-33E1-750F-6ABC5161BE2A}"/>
                </a:ext>
              </a:extLst>
            </p:cNvPr>
            <p:cNvSpPr/>
            <p:nvPr/>
          </p:nvSpPr>
          <p:spPr>
            <a:xfrm>
              <a:off x="7117301" y="452449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36" name="Kuusikulmio 35">
              <a:extLst>
                <a:ext uri="{FF2B5EF4-FFF2-40B4-BE49-F238E27FC236}">
                  <a16:creationId xmlns:a16="http://schemas.microsoft.com/office/drawing/2014/main" id="{4CF166F1-82C2-40FA-1CA2-6678F65B2357}"/>
                </a:ext>
              </a:extLst>
            </p:cNvPr>
            <p:cNvSpPr/>
            <p:nvPr/>
          </p:nvSpPr>
          <p:spPr>
            <a:xfrm>
              <a:off x="5956777" y="923717"/>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37" name="Kuusikulmio 36">
              <a:extLst>
                <a:ext uri="{FF2B5EF4-FFF2-40B4-BE49-F238E27FC236}">
                  <a16:creationId xmlns:a16="http://schemas.microsoft.com/office/drawing/2014/main" id="{ABEA4290-3417-5F31-9C20-53E4C62CD69F}"/>
                </a:ext>
              </a:extLst>
            </p:cNvPr>
            <p:cNvSpPr/>
            <p:nvPr/>
          </p:nvSpPr>
          <p:spPr>
            <a:xfrm>
              <a:off x="8327112" y="5048621"/>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sp>
          <p:nvSpPr>
            <p:cNvPr id="38" name="Kuusikulmio 37">
              <a:extLst>
                <a:ext uri="{FF2B5EF4-FFF2-40B4-BE49-F238E27FC236}">
                  <a16:creationId xmlns:a16="http://schemas.microsoft.com/office/drawing/2014/main" id="{23CA0603-EDB6-8B33-DFFA-87B264624259}"/>
                </a:ext>
              </a:extLst>
            </p:cNvPr>
            <p:cNvSpPr/>
            <p:nvPr/>
          </p:nvSpPr>
          <p:spPr>
            <a:xfrm>
              <a:off x="3584696" y="1840629"/>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solidFill>
                  <a:prstClr val="white"/>
                </a:solidFill>
                <a:latin typeface="Calibri"/>
              </a:endParaRPr>
            </a:p>
          </p:txBody>
        </p:sp>
      </p:grpSp>
      <p:sp>
        <p:nvSpPr>
          <p:cNvPr id="40" name="Tekstikehys 8">
            <a:hlinkClick r:id="" action="ppaction://noaction"/>
            <a:extLst>
              <a:ext uri="{FF2B5EF4-FFF2-40B4-BE49-F238E27FC236}">
                <a16:creationId xmlns:a16="http://schemas.microsoft.com/office/drawing/2014/main" id="{A9C27EB1-5C64-3CD3-95FB-24857019147E}"/>
              </a:ext>
            </a:extLst>
          </p:cNvPr>
          <p:cNvSpPr txBox="1"/>
          <p:nvPr/>
        </p:nvSpPr>
        <p:spPr>
          <a:xfrm>
            <a:off x="5478441" y="936214"/>
            <a:ext cx="2960374" cy="276999"/>
          </a:xfrm>
          <a:prstGeom prst="rect">
            <a:avLst/>
          </a:prstGeom>
          <a:noFill/>
        </p:spPr>
        <p:txBody>
          <a:bodyPr wrap="square" rtlCol="0">
            <a:spAutoFit/>
          </a:bodyPr>
          <a:lstStyle/>
          <a:p>
            <a:pPr algn="ctr"/>
            <a:r>
              <a:rPr lang="fi-FI" sz="1200" b="1" dirty="0">
                <a:solidFill>
                  <a:schemeClr val="tx2"/>
                </a:solidFill>
                <a:latin typeface="Myriad Pro" panose="020B0503030403020204" pitchFamily="34" charset="0"/>
              </a:rPr>
              <a:t>VALTIONHALLINNON TOIMINTA </a:t>
            </a:r>
            <a:endParaRPr lang="fi-FI" sz="1200" b="1" i="1" dirty="0">
              <a:solidFill>
                <a:schemeClr val="tx2"/>
              </a:solidFill>
              <a:latin typeface="Myriad Pro" panose="020B0503030403020204" pitchFamily="34" charset="0"/>
            </a:endParaRPr>
          </a:p>
        </p:txBody>
      </p:sp>
      <p:sp>
        <p:nvSpPr>
          <p:cNvPr id="41" name="Tekstikehys 8">
            <a:hlinkClick r:id="" action="ppaction://noaction"/>
            <a:extLst>
              <a:ext uri="{FF2B5EF4-FFF2-40B4-BE49-F238E27FC236}">
                <a16:creationId xmlns:a16="http://schemas.microsoft.com/office/drawing/2014/main" id="{AF1B8594-7050-21BF-ACF9-362A3C0198D1}"/>
              </a:ext>
            </a:extLst>
          </p:cNvPr>
          <p:cNvSpPr txBox="1"/>
          <p:nvPr/>
        </p:nvSpPr>
        <p:spPr>
          <a:xfrm>
            <a:off x="4768500" y="1183703"/>
            <a:ext cx="4318866" cy="276999"/>
          </a:xfrm>
          <a:prstGeom prst="rect">
            <a:avLst/>
          </a:prstGeom>
          <a:noFill/>
        </p:spPr>
        <p:txBody>
          <a:bodyPr wrap="square" rtlCol="0">
            <a:spAutoFit/>
          </a:bodyPr>
          <a:lstStyle/>
          <a:p>
            <a:pPr algn="ctr"/>
            <a:r>
              <a:rPr lang="fi-FI" sz="1200" dirty="0">
                <a:solidFill>
                  <a:schemeClr val="tx2"/>
                </a:solidFill>
                <a:latin typeface="Myriad Pro" panose="020B0503030403020204" pitchFamily="34" charset="0"/>
              </a:rPr>
              <a:t>Henkilöstöjohtaminen palvelee ydintoimintaa ja sujuvaa arkea</a:t>
            </a:r>
            <a:endParaRPr lang="fi-FI" sz="1200" i="1" dirty="0">
              <a:solidFill>
                <a:schemeClr val="tx2"/>
              </a:solidFill>
              <a:latin typeface="Myriad Pro" panose="020B0503030403020204" pitchFamily="34" charset="0"/>
            </a:endParaRPr>
          </a:p>
        </p:txBody>
      </p:sp>
      <p:sp>
        <p:nvSpPr>
          <p:cNvPr id="45" name="Tekstiruutu 44">
            <a:extLst>
              <a:ext uri="{FF2B5EF4-FFF2-40B4-BE49-F238E27FC236}">
                <a16:creationId xmlns:a16="http://schemas.microsoft.com/office/drawing/2014/main" id="{2DCEFA84-3561-8791-AF02-F0631247CA4F}"/>
              </a:ext>
            </a:extLst>
          </p:cNvPr>
          <p:cNvSpPr txBox="1"/>
          <p:nvPr/>
        </p:nvSpPr>
        <p:spPr>
          <a:xfrm>
            <a:off x="3232704" y="1533375"/>
            <a:ext cx="1184984" cy="430887"/>
          </a:xfrm>
          <a:prstGeom prst="rect">
            <a:avLst/>
          </a:prstGeom>
          <a:noFill/>
        </p:spPr>
        <p:txBody>
          <a:bodyPr wrap="square" rtlCol="0">
            <a:spAutoFit/>
          </a:bodyPr>
          <a:lstStyle/>
          <a:p>
            <a:pPr algn="ctr"/>
            <a:r>
              <a:rPr lang="fi-FI" sz="1100" dirty="0">
                <a:solidFill>
                  <a:schemeClr val="tx2"/>
                </a:solidFill>
                <a:latin typeface="Myriad Pro" panose="020B0503030403020204" pitchFamily="34" charset="0"/>
              </a:rPr>
              <a:t>KANSALAISET, ASIAKKAAT</a:t>
            </a:r>
          </a:p>
        </p:txBody>
      </p:sp>
      <p:sp>
        <p:nvSpPr>
          <p:cNvPr id="49" name="Tekstiruutu 48">
            <a:extLst>
              <a:ext uri="{FF2B5EF4-FFF2-40B4-BE49-F238E27FC236}">
                <a16:creationId xmlns:a16="http://schemas.microsoft.com/office/drawing/2014/main" id="{25F26487-81E7-DEAE-9297-A3F17D86584F}"/>
              </a:ext>
            </a:extLst>
          </p:cNvPr>
          <p:cNvSpPr txBox="1"/>
          <p:nvPr/>
        </p:nvSpPr>
        <p:spPr>
          <a:xfrm>
            <a:off x="2684043" y="2278754"/>
            <a:ext cx="1413359" cy="430887"/>
          </a:xfrm>
          <a:prstGeom prst="rect">
            <a:avLst/>
          </a:prstGeom>
          <a:noFill/>
        </p:spPr>
        <p:txBody>
          <a:bodyPr wrap="square" rtlCol="0">
            <a:spAutoFit/>
          </a:bodyPr>
          <a:lstStyle/>
          <a:p>
            <a:pPr algn="ctr"/>
            <a:r>
              <a:rPr lang="fi-FI" sz="1100" dirty="0">
                <a:solidFill>
                  <a:schemeClr val="tx2"/>
                </a:solidFill>
                <a:latin typeface="Myriad Pro" panose="020B0503030403020204" pitchFamily="34" charset="0"/>
              </a:rPr>
              <a:t>SIDOSRYHMÄT </a:t>
            </a:r>
            <a:br>
              <a:rPr lang="fi-FI" sz="1100" dirty="0">
                <a:solidFill>
                  <a:schemeClr val="tx2"/>
                </a:solidFill>
                <a:latin typeface="Myriad Pro" panose="020B0503030403020204" pitchFamily="34" charset="0"/>
              </a:rPr>
            </a:br>
            <a:r>
              <a:rPr lang="fi-FI" sz="1100" dirty="0">
                <a:solidFill>
                  <a:schemeClr val="tx2"/>
                </a:solidFill>
                <a:latin typeface="Myriad Pro" panose="020B0503030403020204" pitchFamily="34" charset="0"/>
              </a:rPr>
              <a:t>JA KUMPPANIT</a:t>
            </a:r>
          </a:p>
        </p:txBody>
      </p:sp>
      <p:sp>
        <p:nvSpPr>
          <p:cNvPr id="46" name="Tekstiruutu 45">
            <a:extLst>
              <a:ext uri="{FF2B5EF4-FFF2-40B4-BE49-F238E27FC236}">
                <a16:creationId xmlns:a16="http://schemas.microsoft.com/office/drawing/2014/main" id="{4E5239C7-B934-2D0D-A76A-91EE6D4C55D8}"/>
              </a:ext>
            </a:extLst>
          </p:cNvPr>
          <p:cNvSpPr txBox="1"/>
          <p:nvPr/>
        </p:nvSpPr>
        <p:spPr>
          <a:xfrm>
            <a:off x="2356792" y="2995410"/>
            <a:ext cx="1436201" cy="430887"/>
          </a:xfrm>
          <a:prstGeom prst="rect">
            <a:avLst/>
          </a:prstGeom>
          <a:noFill/>
        </p:spPr>
        <p:txBody>
          <a:bodyPr wrap="square" rtlCol="0">
            <a:spAutoFit/>
          </a:bodyPr>
          <a:lstStyle/>
          <a:p>
            <a:pPr algn="ctr"/>
            <a:r>
              <a:rPr lang="fi-FI" sz="1100" dirty="0">
                <a:solidFill>
                  <a:schemeClr val="tx2"/>
                </a:solidFill>
                <a:latin typeface="Myriad Pro" panose="020B0503030403020204" pitchFamily="34" charset="0"/>
              </a:rPr>
              <a:t>HENKILÖSTÖ </a:t>
            </a:r>
            <a:br>
              <a:rPr lang="fi-FI" sz="1100" dirty="0">
                <a:solidFill>
                  <a:schemeClr val="tx2"/>
                </a:solidFill>
                <a:latin typeface="Myriad Pro" panose="020B0503030403020204" pitchFamily="34" charset="0"/>
              </a:rPr>
            </a:br>
            <a:r>
              <a:rPr lang="fi-FI" sz="1100" dirty="0">
                <a:solidFill>
                  <a:schemeClr val="tx2"/>
                </a:solidFill>
                <a:latin typeface="Myriad Pro" panose="020B0503030403020204" pitchFamily="34" charset="0"/>
              </a:rPr>
              <a:t>JA JOHTO</a:t>
            </a:r>
          </a:p>
        </p:txBody>
      </p:sp>
      <p:sp>
        <p:nvSpPr>
          <p:cNvPr id="48" name="Tekstiruutu 47">
            <a:extLst>
              <a:ext uri="{FF2B5EF4-FFF2-40B4-BE49-F238E27FC236}">
                <a16:creationId xmlns:a16="http://schemas.microsoft.com/office/drawing/2014/main" id="{C18A9003-8AC8-835E-0D1D-A4553B7DD9C2}"/>
              </a:ext>
            </a:extLst>
          </p:cNvPr>
          <p:cNvSpPr txBox="1"/>
          <p:nvPr/>
        </p:nvSpPr>
        <p:spPr>
          <a:xfrm>
            <a:off x="9405086" y="1470813"/>
            <a:ext cx="1109213" cy="430887"/>
          </a:xfrm>
          <a:prstGeom prst="rect">
            <a:avLst/>
          </a:prstGeom>
          <a:noFill/>
        </p:spPr>
        <p:txBody>
          <a:bodyPr wrap="square" rtlCol="0">
            <a:spAutoFit/>
          </a:bodyPr>
          <a:lstStyle/>
          <a:p>
            <a:pPr algn="ctr"/>
            <a:r>
              <a:rPr lang="fi-FI" sz="1100" dirty="0">
                <a:solidFill>
                  <a:schemeClr val="tx2"/>
                </a:solidFill>
                <a:latin typeface="Myriad Pro" panose="020B0503030403020204" pitchFamily="34" charset="0"/>
              </a:rPr>
              <a:t>TOIMINTA- JA PALVELUKYKY</a:t>
            </a:r>
          </a:p>
        </p:txBody>
      </p:sp>
      <p:sp>
        <p:nvSpPr>
          <p:cNvPr id="47" name="Tekstiruutu 46">
            <a:extLst>
              <a:ext uri="{FF2B5EF4-FFF2-40B4-BE49-F238E27FC236}">
                <a16:creationId xmlns:a16="http://schemas.microsoft.com/office/drawing/2014/main" id="{7FDA2D87-1E59-AC25-C0C6-D867C17EA8C3}"/>
              </a:ext>
            </a:extLst>
          </p:cNvPr>
          <p:cNvSpPr txBox="1"/>
          <p:nvPr/>
        </p:nvSpPr>
        <p:spPr>
          <a:xfrm>
            <a:off x="9371872" y="2142609"/>
            <a:ext cx="1782538" cy="600164"/>
          </a:xfrm>
          <a:prstGeom prst="rect">
            <a:avLst/>
          </a:prstGeom>
          <a:noFill/>
        </p:spPr>
        <p:txBody>
          <a:bodyPr wrap="square" rtlCol="0">
            <a:spAutoFit/>
          </a:bodyPr>
          <a:lstStyle/>
          <a:p>
            <a:pPr algn="ctr"/>
            <a:r>
              <a:rPr lang="fi-FI" sz="1100" dirty="0">
                <a:solidFill>
                  <a:schemeClr val="tx2"/>
                </a:solidFill>
                <a:latin typeface="Myriad Pro" panose="020B0503030403020204" pitchFamily="34" charset="0"/>
              </a:rPr>
              <a:t>TALOUDEN KESTÄVYYS </a:t>
            </a:r>
            <a:br>
              <a:rPr lang="fi-FI" sz="1100" dirty="0">
                <a:solidFill>
                  <a:schemeClr val="tx2"/>
                </a:solidFill>
                <a:latin typeface="Myriad Pro" panose="020B0503030403020204" pitchFamily="34" charset="0"/>
              </a:rPr>
            </a:br>
            <a:r>
              <a:rPr lang="fi-FI" sz="1100" dirty="0">
                <a:solidFill>
                  <a:schemeClr val="tx2"/>
                </a:solidFill>
                <a:latin typeface="Myriad Pro" panose="020B0503030403020204" pitchFamily="34" charset="0"/>
              </a:rPr>
              <a:t>JA YHTEISKUNNALLINEN VAIKUTTAVUUS</a:t>
            </a:r>
          </a:p>
        </p:txBody>
      </p:sp>
      <p:sp>
        <p:nvSpPr>
          <p:cNvPr id="44" name="Tekstiruutu 43">
            <a:extLst>
              <a:ext uri="{FF2B5EF4-FFF2-40B4-BE49-F238E27FC236}">
                <a16:creationId xmlns:a16="http://schemas.microsoft.com/office/drawing/2014/main" id="{00DF5A93-AF58-EEE1-FC3F-3379CE37B3D1}"/>
              </a:ext>
            </a:extLst>
          </p:cNvPr>
          <p:cNvSpPr txBox="1"/>
          <p:nvPr/>
        </p:nvSpPr>
        <p:spPr>
          <a:xfrm>
            <a:off x="9817001" y="3016044"/>
            <a:ext cx="1758929" cy="430887"/>
          </a:xfrm>
          <a:prstGeom prst="rect">
            <a:avLst/>
          </a:prstGeom>
          <a:noFill/>
        </p:spPr>
        <p:txBody>
          <a:bodyPr wrap="square" rtlCol="0">
            <a:spAutoFit/>
          </a:bodyPr>
          <a:lstStyle/>
          <a:p>
            <a:pPr algn="ctr"/>
            <a:r>
              <a:rPr lang="fi-FI" sz="1100" dirty="0">
                <a:solidFill>
                  <a:schemeClr val="tx2"/>
                </a:solidFill>
                <a:latin typeface="Myriad Pro" panose="020B0503030403020204" pitchFamily="34" charset="0"/>
              </a:rPr>
              <a:t>UUDISTUVA JA TURVALLINEN TYÖELÄMÄ</a:t>
            </a:r>
          </a:p>
        </p:txBody>
      </p:sp>
      <p:sp>
        <p:nvSpPr>
          <p:cNvPr id="42" name="Tekstikehys 8">
            <a:hlinkClick r:id="" action="ppaction://noaction"/>
            <a:extLst>
              <a:ext uri="{FF2B5EF4-FFF2-40B4-BE49-F238E27FC236}">
                <a16:creationId xmlns:a16="http://schemas.microsoft.com/office/drawing/2014/main" id="{86CBC0FD-144B-DFA5-F97E-45D560B54818}"/>
              </a:ext>
            </a:extLst>
          </p:cNvPr>
          <p:cNvSpPr txBox="1"/>
          <p:nvPr/>
        </p:nvSpPr>
        <p:spPr>
          <a:xfrm>
            <a:off x="4939351" y="5914851"/>
            <a:ext cx="4107157" cy="276999"/>
          </a:xfrm>
          <a:prstGeom prst="rect">
            <a:avLst/>
          </a:prstGeom>
          <a:noFill/>
        </p:spPr>
        <p:txBody>
          <a:bodyPr wrap="square" rtlCol="0">
            <a:spAutoFit/>
          </a:bodyPr>
          <a:lstStyle/>
          <a:p>
            <a:pPr algn="ctr"/>
            <a:r>
              <a:rPr lang="fi-FI" sz="1200" b="1" dirty="0">
                <a:solidFill>
                  <a:schemeClr val="tx2"/>
                </a:solidFill>
                <a:latin typeface="Myriad Pro" panose="020B0503030403020204" pitchFamily="34" charset="0"/>
              </a:rPr>
              <a:t>HENKILÖSTÖJOHTAMISEN OHJAUS JA JOHTAMINEN </a:t>
            </a:r>
          </a:p>
        </p:txBody>
      </p:sp>
      <p:sp>
        <p:nvSpPr>
          <p:cNvPr id="43" name="Tekstikehys 8">
            <a:hlinkClick r:id="" action="ppaction://noaction"/>
            <a:extLst>
              <a:ext uri="{FF2B5EF4-FFF2-40B4-BE49-F238E27FC236}">
                <a16:creationId xmlns:a16="http://schemas.microsoft.com/office/drawing/2014/main" id="{D15B5F56-C2CA-10AC-6604-1E50868D2D3E}"/>
              </a:ext>
            </a:extLst>
          </p:cNvPr>
          <p:cNvSpPr txBox="1"/>
          <p:nvPr/>
        </p:nvSpPr>
        <p:spPr>
          <a:xfrm>
            <a:off x="4828714" y="6116660"/>
            <a:ext cx="4318866" cy="276999"/>
          </a:xfrm>
          <a:prstGeom prst="rect">
            <a:avLst/>
          </a:prstGeom>
          <a:noFill/>
        </p:spPr>
        <p:txBody>
          <a:bodyPr wrap="square" rtlCol="0">
            <a:spAutoFit/>
          </a:bodyPr>
          <a:lstStyle/>
          <a:p>
            <a:pPr algn="ctr"/>
            <a:r>
              <a:rPr lang="fi-FI" sz="1200" dirty="0">
                <a:solidFill>
                  <a:schemeClr val="tx2"/>
                </a:solidFill>
                <a:latin typeface="Myriad Pro" panose="020B0503030403020204" pitchFamily="34" charset="0"/>
              </a:rPr>
              <a:t>Luo toimintaedellytyksiä, vuorovaikutuksessa henkilöstön kanssa </a:t>
            </a:r>
          </a:p>
        </p:txBody>
      </p:sp>
      <p:sp>
        <p:nvSpPr>
          <p:cNvPr id="52" name="Tekstiruutu 51">
            <a:extLst>
              <a:ext uri="{FF2B5EF4-FFF2-40B4-BE49-F238E27FC236}">
                <a16:creationId xmlns:a16="http://schemas.microsoft.com/office/drawing/2014/main" id="{9556498C-36E4-A11B-56D2-06EDD06B07D2}"/>
              </a:ext>
            </a:extLst>
          </p:cNvPr>
          <p:cNvSpPr txBox="1"/>
          <p:nvPr/>
        </p:nvSpPr>
        <p:spPr>
          <a:xfrm>
            <a:off x="2245553" y="3789369"/>
            <a:ext cx="1721354" cy="538609"/>
          </a:xfrm>
          <a:prstGeom prst="rect">
            <a:avLst/>
          </a:prstGeom>
          <a:noFill/>
        </p:spPr>
        <p:txBody>
          <a:bodyPr wrap="square" rtlCol="0">
            <a:spAutoFit/>
          </a:bodyPr>
          <a:lstStyle/>
          <a:p>
            <a:pPr algn="ctr"/>
            <a:r>
              <a:rPr lang="fi-FI" sz="1100" dirty="0">
                <a:solidFill>
                  <a:schemeClr val="tx2"/>
                </a:solidFill>
                <a:latin typeface="Myriad Pro" panose="020B0503030403020204" pitchFamily="34" charset="0"/>
              </a:rPr>
              <a:t>MINISTERIÖT </a:t>
            </a:r>
          </a:p>
          <a:p>
            <a:pPr algn="ctr"/>
            <a:r>
              <a:rPr lang="fi-FI" sz="900" dirty="0">
                <a:solidFill>
                  <a:schemeClr val="tx2"/>
                </a:solidFill>
                <a:latin typeface="Myriad Pro" panose="020B0503030403020204" pitchFamily="34" charset="0"/>
              </a:rPr>
              <a:t>Kansliapäällikkökokous </a:t>
            </a:r>
            <a:br>
              <a:rPr lang="fi-FI" sz="900" dirty="0">
                <a:solidFill>
                  <a:schemeClr val="tx2"/>
                </a:solidFill>
                <a:latin typeface="Myriad Pro" panose="020B0503030403020204" pitchFamily="34" charset="0"/>
              </a:rPr>
            </a:br>
            <a:r>
              <a:rPr lang="fi-FI" sz="900" dirty="0">
                <a:solidFill>
                  <a:schemeClr val="tx2"/>
                </a:solidFill>
                <a:latin typeface="Myriad Pro" panose="020B0503030403020204" pitchFamily="34" charset="0"/>
              </a:rPr>
              <a:t>Hallintojohtajakokous</a:t>
            </a:r>
          </a:p>
        </p:txBody>
      </p:sp>
      <p:sp>
        <p:nvSpPr>
          <p:cNvPr id="51" name="Tekstiruutu 50">
            <a:extLst>
              <a:ext uri="{FF2B5EF4-FFF2-40B4-BE49-F238E27FC236}">
                <a16:creationId xmlns:a16="http://schemas.microsoft.com/office/drawing/2014/main" id="{DA18FCCA-8D39-88FC-91F3-035575C9E36A}"/>
              </a:ext>
            </a:extLst>
          </p:cNvPr>
          <p:cNvSpPr txBox="1"/>
          <p:nvPr/>
        </p:nvSpPr>
        <p:spPr>
          <a:xfrm>
            <a:off x="2632056" y="4498863"/>
            <a:ext cx="1755339" cy="815608"/>
          </a:xfrm>
          <a:prstGeom prst="rect">
            <a:avLst/>
          </a:prstGeom>
          <a:noFill/>
        </p:spPr>
        <p:txBody>
          <a:bodyPr wrap="square" rtlCol="0">
            <a:spAutoFit/>
          </a:bodyPr>
          <a:lstStyle/>
          <a:p>
            <a:pPr algn="ctr"/>
            <a:r>
              <a:rPr lang="fi-FI" sz="1100" dirty="0">
                <a:solidFill>
                  <a:schemeClr val="tx2"/>
                </a:solidFill>
                <a:latin typeface="Myriad Pro" panose="020B0503030403020204" pitchFamily="34" charset="0"/>
              </a:rPr>
              <a:t>VALTIOVARAINMINISTERIÖ </a:t>
            </a:r>
            <a:br>
              <a:rPr lang="fi-FI" sz="1100" dirty="0">
                <a:solidFill>
                  <a:schemeClr val="tx2"/>
                </a:solidFill>
                <a:latin typeface="Myriad Pro" panose="020B0503030403020204" pitchFamily="34" charset="0"/>
              </a:rPr>
            </a:br>
            <a:r>
              <a:rPr lang="fi-FI" sz="900" dirty="0">
                <a:solidFill>
                  <a:schemeClr val="tx2"/>
                </a:solidFill>
                <a:latin typeface="Myriad Pro" panose="020B0503030403020204" pitchFamily="34" charset="0"/>
              </a:rPr>
              <a:t>Ministeriön johto, valtionhallinnon </a:t>
            </a:r>
            <a:br>
              <a:rPr lang="fi-FI" sz="900" dirty="0">
                <a:solidFill>
                  <a:schemeClr val="tx2"/>
                </a:solidFill>
                <a:latin typeface="Myriad Pro" panose="020B0503030403020204" pitchFamily="34" charset="0"/>
              </a:rPr>
            </a:br>
            <a:r>
              <a:rPr lang="fi-FI" sz="900" dirty="0">
                <a:solidFill>
                  <a:schemeClr val="tx2"/>
                </a:solidFill>
                <a:latin typeface="Myriad Pro" panose="020B0503030403020204" pitchFamily="34" charset="0"/>
              </a:rPr>
              <a:t>kehittämisosasto (VKO) ja Valtion työmarkkinalaitos (VTML)</a:t>
            </a:r>
          </a:p>
        </p:txBody>
      </p:sp>
      <p:sp>
        <p:nvSpPr>
          <p:cNvPr id="50" name="Tekstiruutu 49">
            <a:extLst>
              <a:ext uri="{FF2B5EF4-FFF2-40B4-BE49-F238E27FC236}">
                <a16:creationId xmlns:a16="http://schemas.microsoft.com/office/drawing/2014/main" id="{13288AEF-55F3-7C0C-56DA-5532F30AD3FF}"/>
              </a:ext>
            </a:extLst>
          </p:cNvPr>
          <p:cNvSpPr txBox="1"/>
          <p:nvPr/>
        </p:nvSpPr>
        <p:spPr>
          <a:xfrm>
            <a:off x="3016040" y="5512250"/>
            <a:ext cx="1727951" cy="538609"/>
          </a:xfrm>
          <a:prstGeom prst="rect">
            <a:avLst/>
          </a:prstGeom>
          <a:noFill/>
        </p:spPr>
        <p:txBody>
          <a:bodyPr wrap="square" rtlCol="0">
            <a:spAutoFit/>
          </a:bodyPr>
          <a:lstStyle/>
          <a:p>
            <a:pPr algn="ctr"/>
            <a:r>
              <a:rPr lang="fi-FI" sz="1100" dirty="0">
                <a:solidFill>
                  <a:schemeClr val="tx2"/>
                </a:solidFill>
                <a:latin typeface="Myriad Pro" panose="020B0503030403020204" pitchFamily="34" charset="0"/>
              </a:rPr>
              <a:t>HALLITUS JA EDUSKUNTA</a:t>
            </a:r>
            <a:br>
              <a:rPr lang="fi-FI" sz="1100" dirty="0">
                <a:solidFill>
                  <a:schemeClr val="tx2"/>
                </a:solidFill>
                <a:latin typeface="Myriad Pro" panose="020B0503030403020204" pitchFamily="34" charset="0"/>
              </a:rPr>
            </a:br>
            <a:r>
              <a:rPr lang="fi-FI" sz="900" dirty="0">
                <a:solidFill>
                  <a:schemeClr val="tx2"/>
                </a:solidFill>
                <a:latin typeface="Myriad Pro" panose="020B0503030403020204" pitchFamily="34" charset="0"/>
              </a:rPr>
              <a:t>Hallitusohjelma, hallituksen asettamat muut painopisteet</a:t>
            </a:r>
          </a:p>
        </p:txBody>
      </p:sp>
      <p:sp>
        <p:nvSpPr>
          <p:cNvPr id="53" name="Tekstiruutu 52">
            <a:extLst>
              <a:ext uri="{FF2B5EF4-FFF2-40B4-BE49-F238E27FC236}">
                <a16:creationId xmlns:a16="http://schemas.microsoft.com/office/drawing/2014/main" id="{FEC252C4-9FBC-1182-5C32-4ADBCF50C0DB}"/>
              </a:ext>
            </a:extLst>
          </p:cNvPr>
          <p:cNvSpPr txBox="1"/>
          <p:nvPr/>
        </p:nvSpPr>
        <p:spPr>
          <a:xfrm>
            <a:off x="10123412" y="3859536"/>
            <a:ext cx="1065854" cy="397533"/>
          </a:xfrm>
          <a:prstGeom prst="rect">
            <a:avLst/>
          </a:prstGeom>
          <a:noFill/>
        </p:spPr>
        <p:txBody>
          <a:bodyPr wrap="square" rtlCol="0">
            <a:spAutoFit/>
          </a:bodyPr>
          <a:lstStyle/>
          <a:p>
            <a:pPr algn="ctr"/>
            <a:r>
              <a:rPr lang="fi-FI" sz="1100" dirty="0">
                <a:solidFill>
                  <a:schemeClr val="tx2"/>
                </a:solidFill>
                <a:latin typeface="Myriad Pro" panose="020B0503030403020204" pitchFamily="34" charset="0"/>
              </a:rPr>
              <a:t>YLIN JOHTO </a:t>
            </a:r>
            <a:br>
              <a:rPr lang="fi-FI" sz="1100" dirty="0">
                <a:solidFill>
                  <a:schemeClr val="tx2"/>
                </a:solidFill>
                <a:latin typeface="Myriad Pro" panose="020B0503030403020204" pitchFamily="34" charset="0"/>
              </a:rPr>
            </a:br>
            <a:r>
              <a:rPr lang="fi-FI" sz="900" dirty="0">
                <a:solidFill>
                  <a:schemeClr val="tx2"/>
                </a:solidFill>
                <a:latin typeface="Myriad Pro" panose="020B0503030403020204" pitchFamily="34" charset="0"/>
              </a:rPr>
              <a:t>Johdon</a:t>
            </a:r>
            <a:r>
              <a:rPr lang="fi-FI" sz="900" i="1" dirty="0">
                <a:solidFill>
                  <a:schemeClr val="tx2"/>
                </a:solidFill>
                <a:latin typeface="Myriad Pro" panose="020B0503030403020204" pitchFamily="34" charset="0"/>
              </a:rPr>
              <a:t> </a:t>
            </a:r>
            <a:r>
              <a:rPr lang="fi-FI" sz="900" dirty="0">
                <a:solidFill>
                  <a:schemeClr val="tx2"/>
                </a:solidFill>
                <a:latin typeface="Myriad Pro" panose="020B0503030403020204" pitchFamily="34" charset="0"/>
              </a:rPr>
              <a:t>Foorumi</a:t>
            </a:r>
            <a:endParaRPr lang="fi-FI" sz="900" strike="sngStrike" dirty="0">
              <a:solidFill>
                <a:schemeClr val="tx2"/>
              </a:solidFill>
              <a:latin typeface="Myriad Pro" panose="020B0503030403020204" pitchFamily="34" charset="0"/>
            </a:endParaRPr>
          </a:p>
        </p:txBody>
      </p:sp>
      <p:sp>
        <p:nvSpPr>
          <p:cNvPr id="54" name="Tekstiruutu 53">
            <a:extLst>
              <a:ext uri="{FF2B5EF4-FFF2-40B4-BE49-F238E27FC236}">
                <a16:creationId xmlns:a16="http://schemas.microsoft.com/office/drawing/2014/main" id="{52D5C635-C994-2B11-5FD6-24A065D5DDF7}"/>
              </a:ext>
            </a:extLst>
          </p:cNvPr>
          <p:cNvSpPr txBox="1"/>
          <p:nvPr/>
        </p:nvSpPr>
        <p:spPr>
          <a:xfrm>
            <a:off x="9414415" y="4425226"/>
            <a:ext cx="1806478" cy="707886"/>
          </a:xfrm>
          <a:prstGeom prst="rect">
            <a:avLst/>
          </a:prstGeom>
          <a:noFill/>
        </p:spPr>
        <p:txBody>
          <a:bodyPr wrap="square" rtlCol="0">
            <a:spAutoFit/>
          </a:bodyPr>
          <a:lstStyle/>
          <a:p>
            <a:pPr algn="ctr"/>
            <a:r>
              <a:rPr lang="fi-FI" sz="1100" dirty="0">
                <a:solidFill>
                  <a:schemeClr val="tx2"/>
                </a:solidFill>
                <a:latin typeface="Myriad Pro" panose="020B0503030403020204" pitchFamily="34" charset="0"/>
              </a:rPr>
              <a:t>HALLINTO- JA HENKILÖSTÖJOHTO </a:t>
            </a:r>
            <a:r>
              <a:rPr lang="fi-FI" sz="900" dirty="0">
                <a:solidFill>
                  <a:schemeClr val="tx2"/>
                </a:solidFill>
                <a:latin typeface="Myriad Pro" panose="020B0503030403020204" pitchFamily="34" charset="0"/>
              </a:rPr>
              <a:t>Henkilöstöjohdon foorumi HJF</a:t>
            </a:r>
            <a:br>
              <a:rPr lang="fi-FI" sz="900" dirty="0">
                <a:solidFill>
                  <a:schemeClr val="tx2"/>
                </a:solidFill>
                <a:latin typeface="Myriad Pro" panose="020B0503030403020204" pitchFamily="34" charset="0"/>
              </a:rPr>
            </a:br>
            <a:r>
              <a:rPr lang="fi-FI" sz="900" dirty="0">
                <a:solidFill>
                  <a:schemeClr val="tx2"/>
                </a:solidFill>
                <a:latin typeface="Myriad Pro" panose="020B0503030403020204" pitchFamily="34" charset="0"/>
              </a:rPr>
              <a:t>Työnantajaryhmä</a:t>
            </a:r>
            <a:endParaRPr lang="fi-FI" sz="1000" strike="sngStrike" dirty="0">
              <a:solidFill>
                <a:schemeClr val="tx2"/>
              </a:solidFill>
              <a:latin typeface="Myriad Pro" panose="020B0503030403020204" pitchFamily="34" charset="0"/>
            </a:endParaRPr>
          </a:p>
        </p:txBody>
      </p:sp>
      <p:sp>
        <p:nvSpPr>
          <p:cNvPr id="55" name="Tekstiruutu 54">
            <a:extLst>
              <a:ext uri="{FF2B5EF4-FFF2-40B4-BE49-F238E27FC236}">
                <a16:creationId xmlns:a16="http://schemas.microsoft.com/office/drawing/2014/main" id="{17D5ABFF-3743-C9D0-69F8-08AD2509DB99}"/>
              </a:ext>
            </a:extLst>
          </p:cNvPr>
          <p:cNvSpPr txBox="1"/>
          <p:nvPr/>
        </p:nvSpPr>
        <p:spPr>
          <a:xfrm>
            <a:off x="8934294" y="5305499"/>
            <a:ext cx="1901908" cy="677108"/>
          </a:xfrm>
          <a:prstGeom prst="rect">
            <a:avLst/>
          </a:prstGeom>
          <a:noFill/>
        </p:spPr>
        <p:txBody>
          <a:bodyPr wrap="square" rtlCol="0">
            <a:spAutoFit/>
          </a:bodyPr>
          <a:lstStyle/>
          <a:p>
            <a:pPr algn="ctr"/>
            <a:r>
              <a:rPr lang="fi-FI" sz="1100" dirty="0">
                <a:solidFill>
                  <a:schemeClr val="tx2"/>
                </a:solidFill>
                <a:latin typeface="Myriad Pro" panose="020B0503030403020204" pitchFamily="34" charset="0"/>
              </a:rPr>
              <a:t>ESIHENKILÖT</a:t>
            </a:r>
            <a:br>
              <a:rPr lang="fi-FI" sz="1100" dirty="0">
                <a:solidFill>
                  <a:schemeClr val="tx2"/>
                </a:solidFill>
                <a:latin typeface="Myriad Pro" panose="020B0503030403020204" pitchFamily="34" charset="0"/>
              </a:rPr>
            </a:br>
            <a:r>
              <a:rPr lang="fi-FI" sz="900" dirty="0">
                <a:solidFill>
                  <a:schemeClr val="tx2"/>
                </a:solidFill>
                <a:latin typeface="Myriad Pro" panose="020B0503030403020204" pitchFamily="34" charset="0"/>
              </a:rPr>
              <a:t>Vertaisverkostot, </a:t>
            </a:r>
            <a:br>
              <a:rPr lang="fi-FI" sz="900" dirty="0">
                <a:solidFill>
                  <a:schemeClr val="tx2"/>
                </a:solidFill>
                <a:latin typeface="Myriad Pro" panose="020B0503030403020204" pitchFamily="34" charset="0"/>
              </a:rPr>
            </a:br>
            <a:r>
              <a:rPr lang="fi-FI" sz="900" dirty="0">
                <a:solidFill>
                  <a:schemeClr val="tx2"/>
                </a:solidFill>
                <a:latin typeface="Myriad Pro" panose="020B0503030403020204" pitchFamily="34" charset="0"/>
              </a:rPr>
              <a:t>toiminta virastoissa</a:t>
            </a:r>
            <a:br>
              <a:rPr lang="fi-FI" sz="900" dirty="0">
                <a:solidFill>
                  <a:schemeClr val="tx2"/>
                </a:solidFill>
                <a:latin typeface="Myriad Pro" panose="020B0503030403020204" pitchFamily="34" charset="0"/>
              </a:rPr>
            </a:br>
            <a:r>
              <a:rPr lang="fi-FI" sz="900" dirty="0">
                <a:solidFill>
                  <a:schemeClr val="tx2"/>
                </a:solidFill>
                <a:latin typeface="Myriad Pro" panose="020B0503030403020204" pitchFamily="34" charset="0"/>
              </a:rPr>
              <a:t>Koulutusohjelmat, digisisällöt</a:t>
            </a:r>
          </a:p>
        </p:txBody>
      </p:sp>
      <p:sp>
        <p:nvSpPr>
          <p:cNvPr id="56" name="Tekstiruutu 55">
            <a:extLst>
              <a:ext uri="{FF2B5EF4-FFF2-40B4-BE49-F238E27FC236}">
                <a16:creationId xmlns:a16="http://schemas.microsoft.com/office/drawing/2014/main" id="{50072117-7CEB-6584-F38B-A3835116FC0E}"/>
              </a:ext>
            </a:extLst>
          </p:cNvPr>
          <p:cNvSpPr txBox="1"/>
          <p:nvPr/>
        </p:nvSpPr>
        <p:spPr>
          <a:xfrm rot="675607">
            <a:off x="9633119" y="6144886"/>
            <a:ext cx="931836" cy="276999"/>
          </a:xfrm>
          <a:prstGeom prst="rect">
            <a:avLst/>
          </a:prstGeom>
          <a:noFill/>
        </p:spPr>
        <p:txBody>
          <a:bodyPr wrap="square" rtlCol="0">
            <a:spAutoFit/>
          </a:bodyPr>
          <a:lstStyle/>
          <a:p>
            <a:r>
              <a:rPr lang="fi-FI" sz="1200" dirty="0">
                <a:solidFill>
                  <a:schemeClr val="tx2"/>
                </a:solidFill>
                <a:latin typeface="Myriad Pro" panose="020B0503030403020204" pitchFamily="34" charset="0"/>
              </a:rPr>
              <a:t>”Yhteistyö”</a:t>
            </a:r>
          </a:p>
        </p:txBody>
      </p:sp>
      <p:sp>
        <p:nvSpPr>
          <p:cNvPr id="57" name="Tekstiruutu 56">
            <a:extLst>
              <a:ext uri="{FF2B5EF4-FFF2-40B4-BE49-F238E27FC236}">
                <a16:creationId xmlns:a16="http://schemas.microsoft.com/office/drawing/2014/main" id="{DEB8A1C4-ACA1-5976-090A-7A1D5878D1AF}"/>
              </a:ext>
            </a:extLst>
          </p:cNvPr>
          <p:cNvSpPr txBox="1"/>
          <p:nvPr/>
        </p:nvSpPr>
        <p:spPr>
          <a:xfrm rot="20898287">
            <a:off x="3117099" y="6104084"/>
            <a:ext cx="939926" cy="276999"/>
          </a:xfrm>
          <a:prstGeom prst="rect">
            <a:avLst/>
          </a:prstGeom>
          <a:noFill/>
        </p:spPr>
        <p:txBody>
          <a:bodyPr wrap="square" rtlCol="0">
            <a:spAutoFit/>
          </a:bodyPr>
          <a:lstStyle/>
          <a:p>
            <a:r>
              <a:rPr lang="fi-FI" sz="1200" dirty="0">
                <a:solidFill>
                  <a:schemeClr val="tx2"/>
                </a:solidFill>
                <a:latin typeface="Myriad Pro" panose="020B0503030403020204" pitchFamily="34" charset="0"/>
              </a:rPr>
              <a:t>”Virallinen”</a:t>
            </a:r>
          </a:p>
        </p:txBody>
      </p:sp>
      <p:sp>
        <p:nvSpPr>
          <p:cNvPr id="144" name="Kuusikulmio 143">
            <a:extLst>
              <a:ext uri="{FF2B5EF4-FFF2-40B4-BE49-F238E27FC236}">
                <a16:creationId xmlns:a16="http://schemas.microsoft.com/office/drawing/2014/main" id="{D7DF592F-9B2B-2663-6270-E752D40F2423}"/>
              </a:ext>
              <a:ext uri="{C183D7F6-B498-43B3-948B-1728B52AA6E4}">
                <adec:decorative xmlns:adec="http://schemas.microsoft.com/office/drawing/2017/decorative" val="1"/>
              </a:ext>
            </a:extLst>
          </p:cNvPr>
          <p:cNvSpPr/>
          <p:nvPr/>
        </p:nvSpPr>
        <p:spPr>
          <a:xfrm>
            <a:off x="3880016" y="1502767"/>
            <a:ext cx="6044760" cy="4288328"/>
          </a:xfrm>
          <a:prstGeom prst="hexagon">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145" name="Tekstikehys 8">
            <a:hlinkClick r:id="" action="ppaction://noaction"/>
            <a:extLst>
              <a:ext uri="{FF2B5EF4-FFF2-40B4-BE49-F238E27FC236}">
                <a16:creationId xmlns:a16="http://schemas.microsoft.com/office/drawing/2014/main" id="{7F3544C9-1CF9-804D-B3E3-C53BE9E2B009}"/>
              </a:ext>
            </a:extLst>
          </p:cNvPr>
          <p:cNvSpPr txBox="1"/>
          <p:nvPr/>
        </p:nvSpPr>
        <p:spPr>
          <a:xfrm>
            <a:off x="5439733" y="2744688"/>
            <a:ext cx="2960374" cy="1723549"/>
          </a:xfrm>
          <a:prstGeom prst="rect">
            <a:avLst/>
          </a:prstGeom>
          <a:noFill/>
        </p:spPr>
        <p:txBody>
          <a:bodyPr wrap="square" rtlCol="0">
            <a:spAutoFit/>
          </a:bodyPr>
          <a:lstStyle/>
          <a:p>
            <a:pPr algn="ctr"/>
            <a:br>
              <a:rPr lang="fi-FI" sz="1200" b="1" dirty="0">
                <a:solidFill>
                  <a:schemeClr val="bg1"/>
                </a:solidFill>
                <a:latin typeface="Myriad Pro" panose="020B0503030403020204" pitchFamily="34" charset="0"/>
              </a:rPr>
            </a:br>
            <a:r>
              <a:rPr lang="fi-FI" sz="1200" b="1" dirty="0">
                <a:solidFill>
                  <a:schemeClr val="bg1"/>
                </a:solidFill>
                <a:latin typeface="Myriad Pro" panose="020B0503030403020204" pitchFamily="34" charset="0"/>
              </a:rPr>
              <a:t>Henkilöstöjohtamista tehdään: </a:t>
            </a:r>
          </a:p>
          <a:p>
            <a:pPr algn="ctr"/>
            <a:br>
              <a:rPr lang="fi-FI" sz="1200" b="1" dirty="0">
                <a:solidFill>
                  <a:schemeClr val="bg1"/>
                </a:solidFill>
                <a:latin typeface="Myriad Pro" panose="020B0503030403020204" pitchFamily="34" charset="0"/>
              </a:rPr>
            </a:br>
            <a:r>
              <a:rPr lang="fi-FI" sz="1200" dirty="0">
                <a:solidFill>
                  <a:schemeClr val="bg1"/>
                </a:solidFill>
                <a:latin typeface="Myriad Pro" panose="020B0503030403020204" pitchFamily="34" charset="0"/>
              </a:rPr>
              <a:t>Virastoissa, palvelukeskuksessa </a:t>
            </a:r>
            <a:br>
              <a:rPr lang="fi-FI" sz="1200" dirty="0">
                <a:solidFill>
                  <a:schemeClr val="bg1"/>
                </a:solidFill>
                <a:latin typeface="Myriad Pro" panose="020B0503030403020204" pitchFamily="34" charset="0"/>
              </a:rPr>
            </a:br>
            <a:r>
              <a:rPr lang="fi-FI" sz="1200" dirty="0">
                <a:solidFill>
                  <a:schemeClr val="bg1"/>
                </a:solidFill>
                <a:latin typeface="Myriad Pro" panose="020B0503030403020204" pitchFamily="34" charset="0"/>
              </a:rPr>
              <a:t>ja valtiokonsernitasolla</a:t>
            </a:r>
          </a:p>
          <a:p>
            <a:pPr algn="ctr"/>
            <a:br>
              <a:rPr lang="fi-FI" sz="1200" dirty="0">
                <a:solidFill>
                  <a:schemeClr val="bg1"/>
                </a:solidFill>
                <a:latin typeface="Myriad Pro" panose="020B0503030403020204" pitchFamily="34" charset="0"/>
              </a:rPr>
            </a:br>
            <a:r>
              <a:rPr lang="fi-FI" sz="1200" dirty="0">
                <a:solidFill>
                  <a:schemeClr val="bg1"/>
                </a:solidFill>
                <a:latin typeface="Myriad Pro" panose="020B0503030403020204" pitchFamily="34" charset="0"/>
              </a:rPr>
              <a:t>Operationaalisella ja strategisella tasolla</a:t>
            </a:r>
          </a:p>
          <a:p>
            <a:pPr algn="ctr"/>
            <a:endParaRPr lang="fi-FI" sz="1200" b="1" dirty="0">
              <a:solidFill>
                <a:schemeClr val="bg1"/>
              </a:solidFill>
              <a:latin typeface="Myriad Pro" panose="020B0503030403020204" pitchFamily="34" charset="0"/>
            </a:endParaRPr>
          </a:p>
          <a:p>
            <a:pPr algn="ctr"/>
            <a:r>
              <a:rPr lang="fi-FI" sz="1000" b="1" i="1" dirty="0">
                <a:solidFill>
                  <a:schemeClr val="bg1"/>
                </a:solidFill>
                <a:latin typeface="Myriad Pro" panose="020B0503030403020204" pitchFamily="34" charset="0"/>
              </a:rPr>
              <a:t>Näistä lisää seuraavalla dioilla</a:t>
            </a:r>
            <a:endParaRPr lang="fi-FI" sz="1200" b="1" dirty="0">
              <a:solidFill>
                <a:schemeClr val="bg1"/>
              </a:solidFill>
              <a:latin typeface="Myriad Pro" panose="020B0503030403020204" pitchFamily="34" charset="0"/>
            </a:endParaRPr>
          </a:p>
        </p:txBody>
      </p:sp>
      <p:pic>
        <p:nvPicPr>
          <p:cNvPr id="146" name="Kuva 145" descr="Kolmikielinen Työtä Suomen parhaaksi tunnus.">
            <a:extLst>
              <a:ext uri="{FF2B5EF4-FFF2-40B4-BE49-F238E27FC236}">
                <a16:creationId xmlns:a16="http://schemas.microsoft.com/office/drawing/2014/main" id="{41222C25-9ACE-B0BD-3F9A-C292056AE28F}"/>
              </a:ext>
            </a:extLst>
          </p:cNvPr>
          <p:cNvPicPr>
            <a:picLocks noChangeAspect="1"/>
          </p:cNvPicPr>
          <p:nvPr/>
        </p:nvPicPr>
        <p:blipFill>
          <a:blip r:embed="rId3"/>
          <a:stretch>
            <a:fillRect/>
          </a:stretch>
        </p:blipFill>
        <p:spPr>
          <a:xfrm>
            <a:off x="400919" y="5915608"/>
            <a:ext cx="1736793" cy="632509"/>
          </a:xfrm>
          <a:prstGeom prst="rect">
            <a:avLst/>
          </a:prstGeom>
        </p:spPr>
      </p:pic>
      <p:pic>
        <p:nvPicPr>
          <p:cNvPr id="58" name="Kuva 147">
            <a:extLst>
              <a:ext uri="{FF2B5EF4-FFF2-40B4-BE49-F238E27FC236}">
                <a16:creationId xmlns:a16="http://schemas.microsoft.com/office/drawing/2014/main" id="{7CD99623-C1AF-ACB0-01F1-187CA256E2B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66993" y="2083186"/>
            <a:ext cx="1463040" cy="14400"/>
          </a:xfrm>
          <a:prstGeom prst="rect">
            <a:avLst/>
          </a:prstGeom>
        </p:spPr>
      </p:pic>
      <p:pic>
        <p:nvPicPr>
          <p:cNvPr id="59" name="Kuva 147">
            <a:extLst>
              <a:ext uri="{FF2B5EF4-FFF2-40B4-BE49-F238E27FC236}">
                <a16:creationId xmlns:a16="http://schemas.microsoft.com/office/drawing/2014/main" id="{4D5065F2-9CA7-8264-24EF-0B13E43FF6E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27592" y="2874537"/>
            <a:ext cx="1463040" cy="14400"/>
          </a:xfrm>
          <a:prstGeom prst="rect">
            <a:avLst/>
          </a:prstGeom>
        </p:spPr>
      </p:pic>
      <p:pic>
        <p:nvPicPr>
          <p:cNvPr id="60" name="Kuva 147">
            <a:extLst>
              <a:ext uri="{FF2B5EF4-FFF2-40B4-BE49-F238E27FC236}">
                <a16:creationId xmlns:a16="http://schemas.microsoft.com/office/drawing/2014/main" id="{55FCB063-FD96-4C6A-A11B-72BD58DE818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86937" y="2877504"/>
            <a:ext cx="1463040" cy="14400"/>
          </a:xfrm>
          <a:prstGeom prst="rect">
            <a:avLst/>
          </a:prstGeom>
        </p:spPr>
      </p:pic>
      <p:pic>
        <p:nvPicPr>
          <p:cNvPr id="61" name="Kuva 147">
            <a:extLst>
              <a:ext uri="{FF2B5EF4-FFF2-40B4-BE49-F238E27FC236}">
                <a16:creationId xmlns:a16="http://schemas.microsoft.com/office/drawing/2014/main" id="{E89273EF-DC0F-CCA7-C0D8-4039E6EE835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74910" y="2015979"/>
            <a:ext cx="1463040" cy="14400"/>
          </a:xfrm>
          <a:prstGeom prst="rect">
            <a:avLst/>
          </a:prstGeom>
        </p:spPr>
      </p:pic>
      <p:pic>
        <p:nvPicPr>
          <p:cNvPr id="62" name="Kuva 147">
            <a:extLst>
              <a:ext uri="{FF2B5EF4-FFF2-40B4-BE49-F238E27FC236}">
                <a16:creationId xmlns:a16="http://schemas.microsoft.com/office/drawing/2014/main" id="{87670C18-47E1-F7BE-DBFA-D5BE8EC793F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64090" y="4436363"/>
            <a:ext cx="1463040" cy="14400"/>
          </a:xfrm>
          <a:prstGeom prst="rect">
            <a:avLst/>
          </a:prstGeom>
        </p:spPr>
      </p:pic>
      <p:pic>
        <p:nvPicPr>
          <p:cNvPr id="63" name="Kuva 147">
            <a:extLst>
              <a:ext uri="{FF2B5EF4-FFF2-40B4-BE49-F238E27FC236}">
                <a16:creationId xmlns:a16="http://schemas.microsoft.com/office/drawing/2014/main" id="{2DD833F4-7A0E-34B3-281E-1A041E79563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113" y="5367642"/>
            <a:ext cx="1463040" cy="14400"/>
          </a:xfrm>
          <a:prstGeom prst="rect">
            <a:avLst/>
          </a:prstGeom>
        </p:spPr>
      </p:pic>
      <p:pic>
        <p:nvPicPr>
          <p:cNvPr id="64" name="Kuva 147">
            <a:extLst>
              <a:ext uri="{FF2B5EF4-FFF2-40B4-BE49-F238E27FC236}">
                <a16:creationId xmlns:a16="http://schemas.microsoft.com/office/drawing/2014/main" id="{76C4015E-F7A1-B721-02D7-72CD46F616B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1511" y="4281774"/>
            <a:ext cx="1463040" cy="14400"/>
          </a:xfrm>
          <a:prstGeom prst="rect">
            <a:avLst/>
          </a:prstGeom>
        </p:spPr>
      </p:pic>
      <p:pic>
        <p:nvPicPr>
          <p:cNvPr id="65" name="Kuva 147">
            <a:extLst>
              <a:ext uri="{FF2B5EF4-FFF2-40B4-BE49-F238E27FC236}">
                <a16:creationId xmlns:a16="http://schemas.microsoft.com/office/drawing/2014/main" id="{A02B82D1-4D1C-070A-89CA-38065AD764C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25865" y="5233032"/>
            <a:ext cx="1463040" cy="14400"/>
          </a:xfrm>
          <a:prstGeom prst="rect">
            <a:avLst/>
          </a:prstGeom>
        </p:spPr>
      </p:pic>
    </p:spTree>
    <p:extLst>
      <p:ext uri="{BB962C8B-B14F-4D97-AF65-F5344CB8AC3E}">
        <p14:creationId xmlns:p14="http://schemas.microsoft.com/office/powerpoint/2010/main" val="206558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circle(in)">
                                      <p:cBhvr>
                                        <p:cTn id="12" dur="2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circle(in)">
                                      <p:cBhvr>
                                        <p:cTn id="17" dur="20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circle(in)">
                                      <p:cBhvr>
                                        <p:cTn id="22" dur="20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circle(in)">
                                      <p:cBhvr>
                                        <p:cTn id="27" dur="2000"/>
                                        <p:tgtEl>
                                          <p:spTgt spid="4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circle(in)">
                                      <p:cBhvr>
                                        <p:cTn id="30" dur="20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circle(in)">
                                      <p:cBhvr>
                                        <p:cTn id="35" dur="2000"/>
                                        <p:tgtEl>
                                          <p:spTgt spid="49"/>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circle(in)">
                                      <p:cBhvr>
                                        <p:cTn id="38" dur="20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circle(in)">
                                      <p:cBhvr>
                                        <p:cTn id="43" dur="2000"/>
                                        <p:tgtEl>
                                          <p:spTgt spid="4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circle(in)">
                                      <p:cBhvr>
                                        <p:cTn id="46" dur="20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1000" fill="hold"/>
                                        <p:tgtEl>
                                          <p:spTgt spid="57"/>
                                        </p:tgtEl>
                                        <p:attrNameLst>
                                          <p:attrName>ppt_w</p:attrName>
                                        </p:attrNameLst>
                                      </p:cBhvr>
                                      <p:tavLst>
                                        <p:tav tm="0">
                                          <p:val>
                                            <p:fltVal val="0"/>
                                          </p:val>
                                        </p:tav>
                                        <p:tav tm="100000">
                                          <p:val>
                                            <p:strVal val="#ppt_w"/>
                                          </p:val>
                                        </p:tav>
                                      </p:tavLst>
                                    </p:anim>
                                    <p:anim calcmode="lin" valueType="num">
                                      <p:cBhvr>
                                        <p:cTn id="52" dur="1000" fill="hold"/>
                                        <p:tgtEl>
                                          <p:spTgt spid="57"/>
                                        </p:tgtEl>
                                        <p:attrNameLst>
                                          <p:attrName>ppt_h</p:attrName>
                                        </p:attrNameLst>
                                      </p:cBhvr>
                                      <p:tavLst>
                                        <p:tav tm="0">
                                          <p:val>
                                            <p:fltVal val="0"/>
                                          </p:val>
                                        </p:tav>
                                        <p:tav tm="100000">
                                          <p:val>
                                            <p:strVal val="#ppt_h"/>
                                          </p:val>
                                        </p:tav>
                                      </p:tavLst>
                                    </p:anim>
                                    <p:anim calcmode="lin" valueType="num">
                                      <p:cBhvr>
                                        <p:cTn id="53" dur="1000" fill="hold"/>
                                        <p:tgtEl>
                                          <p:spTgt spid="57"/>
                                        </p:tgtEl>
                                        <p:attrNameLst>
                                          <p:attrName>style.rotation</p:attrName>
                                        </p:attrNameLst>
                                      </p:cBhvr>
                                      <p:tavLst>
                                        <p:tav tm="0">
                                          <p:val>
                                            <p:fltVal val="90"/>
                                          </p:val>
                                        </p:tav>
                                        <p:tav tm="100000">
                                          <p:val>
                                            <p:fltVal val="0"/>
                                          </p:val>
                                        </p:tav>
                                      </p:tavLst>
                                    </p:anim>
                                    <p:animEffect transition="in" filter="fade">
                                      <p:cBhvr>
                                        <p:cTn id="54" dur="1000"/>
                                        <p:tgtEl>
                                          <p:spTgt spid="57"/>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p:cTn id="57" dur="1000" fill="hold"/>
                                        <p:tgtEl>
                                          <p:spTgt spid="56"/>
                                        </p:tgtEl>
                                        <p:attrNameLst>
                                          <p:attrName>ppt_w</p:attrName>
                                        </p:attrNameLst>
                                      </p:cBhvr>
                                      <p:tavLst>
                                        <p:tav tm="0">
                                          <p:val>
                                            <p:fltVal val="0"/>
                                          </p:val>
                                        </p:tav>
                                        <p:tav tm="100000">
                                          <p:val>
                                            <p:strVal val="#ppt_w"/>
                                          </p:val>
                                        </p:tav>
                                      </p:tavLst>
                                    </p:anim>
                                    <p:anim calcmode="lin" valueType="num">
                                      <p:cBhvr>
                                        <p:cTn id="58" dur="1000" fill="hold"/>
                                        <p:tgtEl>
                                          <p:spTgt spid="56"/>
                                        </p:tgtEl>
                                        <p:attrNameLst>
                                          <p:attrName>ppt_h</p:attrName>
                                        </p:attrNameLst>
                                      </p:cBhvr>
                                      <p:tavLst>
                                        <p:tav tm="0">
                                          <p:val>
                                            <p:fltVal val="0"/>
                                          </p:val>
                                        </p:tav>
                                        <p:tav tm="100000">
                                          <p:val>
                                            <p:strVal val="#ppt_h"/>
                                          </p:val>
                                        </p:tav>
                                      </p:tavLst>
                                    </p:anim>
                                    <p:anim calcmode="lin" valueType="num">
                                      <p:cBhvr>
                                        <p:cTn id="59" dur="1000" fill="hold"/>
                                        <p:tgtEl>
                                          <p:spTgt spid="56"/>
                                        </p:tgtEl>
                                        <p:attrNameLst>
                                          <p:attrName>style.rotation</p:attrName>
                                        </p:attrNameLst>
                                      </p:cBhvr>
                                      <p:tavLst>
                                        <p:tav tm="0">
                                          <p:val>
                                            <p:fltVal val="90"/>
                                          </p:val>
                                        </p:tav>
                                        <p:tav tm="100000">
                                          <p:val>
                                            <p:fltVal val="0"/>
                                          </p:val>
                                        </p:tav>
                                      </p:tavLst>
                                    </p:anim>
                                    <p:animEffect transition="in" filter="fade">
                                      <p:cBhvr>
                                        <p:cTn id="60" dur="1000"/>
                                        <p:tgtEl>
                                          <p:spTgt spid="5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circle(in)">
                                      <p:cBhvr>
                                        <p:cTn id="65" dur="2000"/>
                                        <p:tgtEl>
                                          <p:spTgt spid="52"/>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circle(in)">
                                      <p:cBhvr>
                                        <p:cTn id="68" dur="2000"/>
                                        <p:tgtEl>
                                          <p:spTgt spid="51"/>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circle(in)">
                                      <p:cBhvr>
                                        <p:cTn id="71" dur="2000"/>
                                        <p:tgtEl>
                                          <p:spTgt spid="50"/>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circle(in)">
                                      <p:cBhvr>
                                        <p:cTn id="76" dur="2000"/>
                                        <p:tgtEl>
                                          <p:spTgt spid="54"/>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circle(in)">
                                      <p:cBhvr>
                                        <p:cTn id="79" dur="2000"/>
                                        <p:tgtEl>
                                          <p:spTgt spid="53"/>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circle(in)">
                                      <p:cBhvr>
                                        <p:cTn id="82" dur="2000"/>
                                        <p:tgtEl>
                                          <p:spTgt spid="5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44"/>
                                        </p:tgtEl>
                                        <p:attrNameLst>
                                          <p:attrName>style.visibility</p:attrName>
                                        </p:attrNameLst>
                                      </p:cBhvr>
                                      <p:to>
                                        <p:strVal val="visible"/>
                                      </p:to>
                                    </p:set>
                                    <p:animEffect transition="in" filter="fade">
                                      <p:cBhvr>
                                        <p:cTn id="87" dur="2000"/>
                                        <p:tgtEl>
                                          <p:spTgt spid="144"/>
                                        </p:tgtEl>
                                      </p:cBhvr>
                                    </p:animEffect>
                                  </p:childTnLst>
                                </p:cTn>
                              </p:par>
                              <p:par>
                                <p:cTn id="88" presetID="6" presetClass="entr" presetSubtype="16" fill="hold" grpId="0" nodeType="withEffect">
                                  <p:stCondLst>
                                    <p:cond delay="0"/>
                                  </p:stCondLst>
                                  <p:childTnLst>
                                    <p:set>
                                      <p:cBhvr>
                                        <p:cTn id="89" dur="1" fill="hold">
                                          <p:stCondLst>
                                            <p:cond delay="0"/>
                                          </p:stCondLst>
                                        </p:cTn>
                                        <p:tgtEl>
                                          <p:spTgt spid="145"/>
                                        </p:tgtEl>
                                        <p:attrNameLst>
                                          <p:attrName>style.visibility</p:attrName>
                                        </p:attrNameLst>
                                      </p:cBhvr>
                                      <p:to>
                                        <p:strVal val="visible"/>
                                      </p:to>
                                    </p:set>
                                    <p:animEffect transition="in" filter="circle(in)">
                                      <p:cBhvr>
                                        <p:cTn id="90" dur="20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5" grpId="0"/>
      <p:bldP spid="49" grpId="0"/>
      <p:bldP spid="46" grpId="0"/>
      <p:bldP spid="48" grpId="0"/>
      <p:bldP spid="47" grpId="0"/>
      <p:bldP spid="44" grpId="0"/>
      <p:bldP spid="42" grpId="0"/>
      <p:bldP spid="43" grpId="0"/>
      <p:bldP spid="52" grpId="0"/>
      <p:bldP spid="51" grpId="0"/>
      <p:bldP spid="50" grpId="0"/>
      <p:bldP spid="53" grpId="0"/>
      <p:bldP spid="54" grpId="0"/>
      <p:bldP spid="55" grpId="0"/>
      <p:bldP spid="56" grpId="0"/>
      <p:bldP spid="57" grpId="0"/>
      <p:bldP spid="144" grpId="0" animBg="1"/>
      <p:bldP spid="1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1">
            <a:extLst>
              <a:ext uri="{FF2B5EF4-FFF2-40B4-BE49-F238E27FC236}">
                <a16:creationId xmlns:a16="http://schemas.microsoft.com/office/drawing/2014/main" id="{E4914D05-DDA1-33C4-BF52-F3B9C3230C20}"/>
              </a:ext>
              <a:ext uri="{C183D7F6-B498-43B3-948B-1728B52AA6E4}">
                <adec:decorative xmlns:adec="http://schemas.microsoft.com/office/drawing/2017/decorative" val="1"/>
              </a:ext>
            </a:extLst>
          </p:cNvPr>
          <p:cNvSpPr/>
          <p:nvPr/>
        </p:nvSpPr>
        <p:spPr>
          <a:xfrm>
            <a:off x="648410" y="1156688"/>
            <a:ext cx="5185665" cy="4593816"/>
          </a:xfrm>
          <a:custGeom>
            <a:avLst/>
            <a:gdLst/>
            <a:ahLst/>
            <a:cxnLst/>
            <a:rect l="l" t="t" r="r" b="b"/>
            <a:pathLst>
              <a:path w="4953000" h="6831330">
                <a:moveTo>
                  <a:pt x="4952468" y="0"/>
                </a:moveTo>
                <a:lnTo>
                  <a:pt x="0" y="0"/>
                </a:lnTo>
                <a:lnTo>
                  <a:pt x="0" y="6830970"/>
                </a:lnTo>
                <a:lnTo>
                  <a:pt x="4952468" y="6830970"/>
                </a:lnTo>
                <a:lnTo>
                  <a:pt x="4952468" y="0"/>
                </a:lnTo>
                <a:close/>
              </a:path>
            </a:pathLst>
          </a:custGeom>
          <a:solidFill>
            <a:srgbClr val="EDF6F3"/>
          </a:solidFill>
        </p:spPr>
        <p:txBody>
          <a:bodyPr wrap="square" lIns="0" tIns="0" rIns="0" bIns="0" rtlCol="0"/>
          <a:lstStyle/>
          <a:p>
            <a:endParaRPr sz="1092" dirty="0"/>
          </a:p>
        </p:txBody>
      </p:sp>
      <p:sp>
        <p:nvSpPr>
          <p:cNvPr id="14" name="object 11">
            <a:extLst>
              <a:ext uri="{FF2B5EF4-FFF2-40B4-BE49-F238E27FC236}">
                <a16:creationId xmlns:a16="http://schemas.microsoft.com/office/drawing/2014/main" id="{0C31A294-5172-86AC-2E56-20992CBEAF94}"/>
              </a:ext>
              <a:ext uri="{C183D7F6-B498-43B3-948B-1728B52AA6E4}">
                <adec:decorative xmlns:adec="http://schemas.microsoft.com/office/drawing/2017/decorative" val="1"/>
              </a:ext>
            </a:extLst>
          </p:cNvPr>
          <p:cNvSpPr/>
          <p:nvPr/>
        </p:nvSpPr>
        <p:spPr>
          <a:xfrm>
            <a:off x="6357927" y="1156688"/>
            <a:ext cx="5185665" cy="4593816"/>
          </a:xfrm>
          <a:custGeom>
            <a:avLst/>
            <a:gdLst/>
            <a:ahLst/>
            <a:cxnLst/>
            <a:rect l="l" t="t" r="r" b="b"/>
            <a:pathLst>
              <a:path w="4953000" h="6831330">
                <a:moveTo>
                  <a:pt x="4952468" y="0"/>
                </a:moveTo>
                <a:lnTo>
                  <a:pt x="0" y="0"/>
                </a:lnTo>
                <a:lnTo>
                  <a:pt x="0" y="6830970"/>
                </a:lnTo>
                <a:lnTo>
                  <a:pt x="4952468" y="6830970"/>
                </a:lnTo>
                <a:lnTo>
                  <a:pt x="4952468" y="0"/>
                </a:lnTo>
                <a:close/>
              </a:path>
            </a:pathLst>
          </a:custGeom>
          <a:solidFill>
            <a:schemeClr val="accent3">
              <a:lumMod val="20000"/>
              <a:lumOff val="80000"/>
              <a:alpha val="37000"/>
            </a:schemeClr>
          </a:solidFill>
        </p:spPr>
        <p:txBody>
          <a:bodyPr wrap="square" lIns="0" tIns="0" rIns="0" bIns="0" rtlCol="0"/>
          <a:lstStyle/>
          <a:p>
            <a:endParaRPr sz="1092" dirty="0"/>
          </a:p>
        </p:txBody>
      </p:sp>
      <p:sp>
        <p:nvSpPr>
          <p:cNvPr id="11" name="object 11">
            <a:extLst>
              <a:ext uri="{FF2B5EF4-FFF2-40B4-BE49-F238E27FC236}">
                <a16:creationId xmlns:a16="http://schemas.microsoft.com/office/drawing/2014/main" id="{3FA5FD2E-0873-9D78-10ED-2966C069FA5F}"/>
              </a:ext>
            </a:extLst>
          </p:cNvPr>
          <p:cNvSpPr txBox="1">
            <a:spLocks noGrp="1"/>
          </p:cNvSpPr>
          <p:nvPr>
            <p:ph type="title"/>
          </p:nvPr>
        </p:nvSpPr>
        <p:spPr>
          <a:xfrm>
            <a:off x="641350" y="709215"/>
            <a:ext cx="5741988" cy="204774"/>
          </a:xfrm>
          <a:prstGeom prst="rect">
            <a:avLst/>
          </a:prstGeom>
        </p:spPr>
        <p:txBody>
          <a:bodyPr vert="horz" wrap="square" lIns="0" tIns="9627" rIns="0" bIns="0" rtlCol="0">
            <a:spAutoFit/>
          </a:bodyPr>
          <a:lstStyle/>
          <a:p>
            <a:pPr marL="7701">
              <a:spcBef>
                <a:spcPts val="76"/>
              </a:spcBef>
            </a:pPr>
            <a:r>
              <a:rPr lang="fi-FI" sz="1334" b="1" spc="39" dirty="0">
                <a:solidFill>
                  <a:srgbClr val="006475"/>
                </a:solidFill>
                <a:latin typeface="Myriad Pro" panose="020B0503030403020204" pitchFamily="34" charset="0"/>
                <a:cs typeface="Calibri"/>
              </a:rPr>
              <a:t>Työnjako virastoje</a:t>
            </a:r>
            <a:r>
              <a:rPr lang="fi-FI" sz="1334" b="1" spc="39" dirty="0">
                <a:solidFill>
                  <a:srgbClr val="006475"/>
                </a:solidFill>
                <a:cs typeface="Calibri"/>
              </a:rPr>
              <a:t>n ja valtionhallinnon kokonaisuuden välillä</a:t>
            </a:r>
            <a:r>
              <a:rPr lang="fi-FI" sz="1334" b="1" spc="39" dirty="0">
                <a:solidFill>
                  <a:srgbClr val="006475"/>
                </a:solidFill>
                <a:latin typeface="Myriad Pro" panose="020B0503030403020204" pitchFamily="34" charset="0"/>
                <a:cs typeface="Calibri"/>
              </a:rPr>
              <a:t> </a:t>
            </a:r>
            <a:endParaRPr sz="1334" b="1" dirty="0">
              <a:latin typeface="Myriad Pro" panose="020B0503030403020204" pitchFamily="34" charset="0"/>
              <a:cs typeface="Calibri"/>
            </a:endParaRPr>
          </a:p>
        </p:txBody>
      </p:sp>
      <p:sp>
        <p:nvSpPr>
          <p:cNvPr id="4" name="object 5">
            <a:extLst>
              <a:ext uri="{FF2B5EF4-FFF2-40B4-BE49-F238E27FC236}">
                <a16:creationId xmlns:a16="http://schemas.microsoft.com/office/drawing/2014/main" id="{3BF5E12A-B685-032E-D0D6-470E23E774F1}"/>
              </a:ext>
            </a:extLst>
          </p:cNvPr>
          <p:cNvSpPr txBox="1">
            <a:spLocks/>
          </p:cNvSpPr>
          <p:nvPr/>
        </p:nvSpPr>
        <p:spPr>
          <a:xfrm>
            <a:off x="991142" y="1361286"/>
            <a:ext cx="3999983" cy="271562"/>
          </a:xfrm>
          <a:prstGeom prst="rect">
            <a:avLst/>
          </a:prstGeom>
        </p:spPr>
        <p:txBody>
          <a:bodyPr vert="horz" wrap="square" lIns="0" tIns="7316" rIns="0" bIns="0" rtlCol="0" anchor="ctr" anchorCtr="0">
            <a:spAutoFit/>
          </a:bodyPr>
          <a:lstStyle>
            <a:lvl1pPr algn="l" defTabSz="914400" rtl="0" eaLnBrk="1" latinLnBrk="0" hangingPunct="1">
              <a:lnSpc>
                <a:spcPct val="95000"/>
              </a:lnSpc>
              <a:spcBef>
                <a:spcPct val="0"/>
              </a:spcBef>
              <a:buNone/>
              <a:defRPr sz="1330" b="0" kern="1200">
                <a:solidFill>
                  <a:schemeClr val="tx2"/>
                </a:solidFill>
                <a:latin typeface="Myriad Pro" panose="020B0503030403020204" pitchFamily="34" charset="0"/>
                <a:ea typeface="+mj-ea"/>
                <a:cs typeface="+mj-cs"/>
              </a:defRPr>
            </a:lvl1pPr>
          </a:lstStyle>
          <a:p>
            <a:pPr marL="7701" marR="3081">
              <a:lnSpc>
                <a:spcPct val="100600"/>
              </a:lnSpc>
              <a:spcBef>
                <a:spcPts val="58"/>
              </a:spcBef>
            </a:pPr>
            <a:r>
              <a:rPr lang="fi-FI" sz="1789" b="1" dirty="0">
                <a:solidFill>
                  <a:srgbClr val="006475"/>
                </a:solidFill>
              </a:rPr>
              <a:t>Virastot</a:t>
            </a:r>
          </a:p>
        </p:txBody>
      </p:sp>
      <p:sp>
        <p:nvSpPr>
          <p:cNvPr id="7" name="object 10">
            <a:extLst>
              <a:ext uri="{FF2B5EF4-FFF2-40B4-BE49-F238E27FC236}">
                <a16:creationId xmlns:a16="http://schemas.microsoft.com/office/drawing/2014/main" id="{F04D4765-BAD0-D5F4-22C3-42437B61285D}"/>
              </a:ext>
              <a:ext uri="{C183D7F6-B498-43B3-948B-1728B52AA6E4}">
                <adec:decorative xmlns:adec="http://schemas.microsoft.com/office/drawing/2017/decorative" val="0"/>
              </a:ext>
            </a:extLst>
          </p:cNvPr>
          <p:cNvSpPr txBox="1"/>
          <p:nvPr/>
        </p:nvSpPr>
        <p:spPr>
          <a:xfrm>
            <a:off x="994352" y="1794560"/>
            <a:ext cx="4740241" cy="3249020"/>
          </a:xfrm>
          <a:prstGeom prst="rect">
            <a:avLst/>
          </a:prstGeom>
        </p:spPr>
        <p:txBody>
          <a:bodyPr vert="horz" wrap="square" lIns="0" tIns="5006" rIns="0" bIns="0" rtlCol="0">
            <a:spAutoFit/>
          </a:bodyPr>
          <a:lstStyle/>
          <a:p>
            <a:pPr marL="178766" marR="3081" indent="-171450">
              <a:lnSpc>
                <a:spcPct val="108000"/>
              </a:lnSpc>
              <a:spcBef>
                <a:spcPts val="200"/>
              </a:spcBef>
              <a:buFont typeface="Arial" panose="020B0604020202020204" pitchFamily="34" charset="0"/>
              <a:buChar char="•"/>
              <a:tabLst>
                <a:tab pos="102812" algn="l"/>
              </a:tabLst>
            </a:pPr>
            <a:r>
              <a:rPr lang="fi-FI" sz="1300" dirty="0">
                <a:solidFill>
                  <a:schemeClr val="accent1"/>
                </a:solidFill>
                <a:latin typeface="Myriad Pro"/>
                <a:cs typeface="Myriad Pro"/>
              </a:rPr>
              <a:t>Vastaavat omasta henkilöstöjohtamisestaan</a:t>
            </a:r>
          </a:p>
          <a:p>
            <a:pPr marL="178766" marR="3081" indent="-171450">
              <a:lnSpc>
                <a:spcPct val="108000"/>
              </a:lnSpc>
              <a:spcBef>
                <a:spcPts val="200"/>
              </a:spcBef>
              <a:buFont typeface="Arial" panose="020B0604020202020204" pitchFamily="34" charset="0"/>
              <a:buChar char="•"/>
              <a:tabLst>
                <a:tab pos="102812" algn="l"/>
              </a:tabLst>
            </a:pPr>
            <a:r>
              <a:rPr lang="fi-FI" sz="1300" dirty="0">
                <a:solidFill>
                  <a:schemeClr val="accent1"/>
                </a:solidFill>
                <a:latin typeface="Myriad Pro"/>
                <a:cs typeface="Myriad Pro"/>
              </a:rPr>
              <a:t>Toteuttavat ja kehittävät henkilöstöjohtamisen eri osa-alueita toiminnastaan nousevien tarpeiden perusteella, huomioiden </a:t>
            </a:r>
          </a:p>
          <a:p>
            <a:pPr marL="540000" marR="3081" lvl="1" indent="-180000">
              <a:lnSpc>
                <a:spcPct val="108000"/>
              </a:lnSpc>
              <a:spcBef>
                <a:spcPts val="200"/>
              </a:spcBef>
              <a:buFont typeface="Arial" panose="020B0604020202020204" pitchFamily="34" charset="0"/>
              <a:buChar char="•"/>
              <a:tabLst>
                <a:tab pos="102812" algn="l"/>
              </a:tabLst>
            </a:pPr>
            <a:r>
              <a:rPr lang="fi-FI" sz="1100" dirty="0">
                <a:solidFill>
                  <a:schemeClr val="accent1"/>
                </a:solidFill>
                <a:latin typeface="Myriad Pro"/>
                <a:cs typeface="Myriad Pro"/>
              </a:rPr>
              <a:t>säädöspohjan </a:t>
            </a:r>
          </a:p>
          <a:p>
            <a:pPr marL="540000" marR="3081" lvl="1" indent="-180000">
              <a:lnSpc>
                <a:spcPct val="108000"/>
              </a:lnSpc>
              <a:spcBef>
                <a:spcPts val="200"/>
              </a:spcBef>
              <a:buFont typeface="Arial" panose="020B0604020202020204" pitchFamily="34" charset="0"/>
              <a:buChar char="•"/>
              <a:tabLst>
                <a:tab pos="102812" algn="l"/>
              </a:tabLst>
            </a:pPr>
            <a:r>
              <a:rPr lang="fi-FI" sz="1100" dirty="0">
                <a:solidFill>
                  <a:schemeClr val="accent1"/>
                </a:solidFill>
                <a:latin typeface="Myriad Pro"/>
                <a:cs typeface="Myriad Pro"/>
              </a:rPr>
              <a:t>konsernitasolta ja/tai hallinnonalatasolta tulevan ohjeistuksen, </a:t>
            </a:r>
            <a:br>
              <a:rPr lang="fi-FI" sz="1100" dirty="0">
                <a:solidFill>
                  <a:schemeClr val="accent1"/>
                </a:solidFill>
                <a:latin typeface="Myriad Pro"/>
                <a:cs typeface="Myriad Pro"/>
              </a:rPr>
            </a:br>
            <a:r>
              <a:rPr lang="fi-FI" sz="1100" dirty="0">
                <a:solidFill>
                  <a:schemeClr val="accent1"/>
                </a:solidFill>
                <a:latin typeface="Myriad Pro"/>
                <a:cs typeface="Myriad Pro"/>
              </a:rPr>
              <a:t>yhteiset linjaukset ja tulosohjauksen</a:t>
            </a:r>
          </a:p>
          <a:p>
            <a:pPr marL="178766" marR="3081" indent="-171450">
              <a:lnSpc>
                <a:spcPct val="108000"/>
              </a:lnSpc>
              <a:spcBef>
                <a:spcPts val="200"/>
              </a:spcBef>
              <a:buFont typeface="Arial" panose="020B0604020202020204" pitchFamily="34" charset="0"/>
              <a:buChar char="•"/>
              <a:tabLst>
                <a:tab pos="102812" algn="l"/>
              </a:tabLst>
            </a:pPr>
            <a:r>
              <a:rPr lang="fi-FI" sz="1300" dirty="0">
                <a:solidFill>
                  <a:schemeClr val="accent1"/>
                </a:solidFill>
                <a:latin typeface="Myriad Pro"/>
                <a:cs typeface="Myriad Pro"/>
              </a:rPr>
              <a:t>Asiakkaana/sidosryhminä ovat viraston henkilöstö, viraston johto, henkilöstöjärjestöt, ohjaava ministeriö, valtiokonserni</a:t>
            </a:r>
          </a:p>
          <a:p>
            <a:pPr marL="178766" marR="3081" indent="-171450">
              <a:lnSpc>
                <a:spcPct val="108000"/>
              </a:lnSpc>
              <a:spcBef>
                <a:spcPts val="200"/>
              </a:spcBef>
              <a:buFont typeface="Arial" panose="020B0604020202020204" pitchFamily="34" charset="0"/>
              <a:buChar char="•"/>
              <a:tabLst>
                <a:tab pos="102812" algn="l"/>
              </a:tabLst>
            </a:pPr>
            <a:r>
              <a:rPr lang="fi-FI" sz="1300" dirty="0">
                <a:solidFill>
                  <a:schemeClr val="accent1"/>
                </a:solidFill>
                <a:latin typeface="Myriad Pro"/>
                <a:cs typeface="Myriad Pro"/>
              </a:rPr>
              <a:t>Palkeet toimii virastojen kumppanina hoitaen suuren osan eri toimintoihin liittyvästä HR-tekemisestä </a:t>
            </a:r>
            <a:br>
              <a:rPr lang="fi-FI" sz="1300" dirty="0">
                <a:solidFill>
                  <a:schemeClr val="accent1"/>
                </a:solidFill>
                <a:latin typeface="Myriad Pro"/>
                <a:cs typeface="Myriad Pro"/>
              </a:rPr>
            </a:br>
            <a:r>
              <a:rPr lang="fi-FI" sz="1300" dirty="0">
                <a:solidFill>
                  <a:schemeClr val="accent1"/>
                </a:solidFill>
                <a:latin typeface="Myriad Pro"/>
                <a:cs typeface="Myriad Pro"/>
              </a:rPr>
              <a:t>(vrt. </a:t>
            </a:r>
            <a:r>
              <a:rPr lang="fi-FI" sz="1300" dirty="0">
                <a:solidFill>
                  <a:schemeClr val="accent1"/>
                </a:solidFill>
                <a:latin typeface="Myriad Pro"/>
                <a:cs typeface="Myriad Pro"/>
                <a:hlinkClick r:id="rId3"/>
              </a:rPr>
              <a:t>Palkeet | Yhtenäistämme HR-prosesseja -hanke</a:t>
            </a:r>
            <a:r>
              <a:rPr lang="fi-FI" sz="1300" dirty="0">
                <a:solidFill>
                  <a:schemeClr val="accent1"/>
                </a:solidFill>
                <a:latin typeface="Myriad Pro"/>
                <a:cs typeface="Myriad Pro"/>
              </a:rPr>
              <a:t>) </a:t>
            </a:r>
          </a:p>
          <a:p>
            <a:pPr marL="178766" marR="3081" indent="-171450">
              <a:lnSpc>
                <a:spcPct val="108000"/>
              </a:lnSpc>
              <a:spcBef>
                <a:spcPts val="200"/>
              </a:spcBef>
              <a:buFont typeface="Arial" panose="020B0604020202020204" pitchFamily="34" charset="0"/>
              <a:buChar char="•"/>
              <a:tabLst>
                <a:tab pos="102812" algn="l"/>
              </a:tabLst>
            </a:pPr>
            <a:r>
              <a:rPr lang="fi-FI" sz="1300" dirty="0">
                <a:solidFill>
                  <a:schemeClr val="accent1"/>
                </a:solidFill>
                <a:latin typeface="Myriad Pro"/>
                <a:cs typeface="Myriad Pro"/>
              </a:rPr>
              <a:t>Joillain hallinnonaloilla tai virastoissa ohjausta ja/tai toiminnan tukea on organisoitu erillisiin toimintoihin.</a:t>
            </a:r>
          </a:p>
          <a:p>
            <a:pPr marL="540000" marR="3081" lvl="1" indent="-180000">
              <a:lnSpc>
                <a:spcPct val="108000"/>
              </a:lnSpc>
              <a:spcBef>
                <a:spcPts val="200"/>
              </a:spcBef>
              <a:buFont typeface="Wingdings" panose="05000000000000000000" pitchFamily="2" charset="2"/>
              <a:buChar char="ü"/>
              <a:tabLst>
                <a:tab pos="102812" algn="l"/>
              </a:tabLst>
            </a:pPr>
            <a:r>
              <a:rPr lang="fi-FI" sz="1100" dirty="0">
                <a:solidFill>
                  <a:schemeClr val="accent1"/>
                </a:solidFill>
                <a:latin typeface="Myriad Pro"/>
                <a:cs typeface="Myriad Pro"/>
              </a:rPr>
              <a:t>Vrt. Poliisihallitus, Puolustusvoimien pääesikunta, Tuomioistuinvirasto, Valtioneuvoston yhteinen henkilöstöyksikkö (VNK)</a:t>
            </a:r>
          </a:p>
        </p:txBody>
      </p:sp>
      <p:sp>
        <p:nvSpPr>
          <p:cNvPr id="5" name="object 7">
            <a:extLst>
              <a:ext uri="{FF2B5EF4-FFF2-40B4-BE49-F238E27FC236}">
                <a16:creationId xmlns:a16="http://schemas.microsoft.com/office/drawing/2014/main" id="{B7C73D5D-5005-1EDA-9DDB-CBE8AF0D98F6}"/>
              </a:ext>
              <a:ext uri="{C183D7F6-B498-43B3-948B-1728B52AA6E4}">
                <adec:decorative xmlns:adec="http://schemas.microsoft.com/office/drawing/2017/decorative" val="0"/>
              </a:ext>
            </a:extLst>
          </p:cNvPr>
          <p:cNvSpPr txBox="1"/>
          <p:nvPr/>
        </p:nvSpPr>
        <p:spPr>
          <a:xfrm>
            <a:off x="6588214" y="1361286"/>
            <a:ext cx="3999983" cy="271562"/>
          </a:xfrm>
          <a:prstGeom prst="rect">
            <a:avLst/>
          </a:prstGeom>
        </p:spPr>
        <p:txBody>
          <a:bodyPr vert="horz" wrap="square" lIns="0" tIns="7316" rIns="0" bIns="0" rtlCol="0">
            <a:spAutoFit/>
          </a:bodyPr>
          <a:lstStyle/>
          <a:p>
            <a:pPr marL="7701" marR="3081">
              <a:lnSpc>
                <a:spcPct val="100600"/>
              </a:lnSpc>
              <a:spcBef>
                <a:spcPts val="58"/>
              </a:spcBef>
            </a:pPr>
            <a:r>
              <a:rPr lang="fi-FI" sz="1789" b="1" dirty="0">
                <a:solidFill>
                  <a:srgbClr val="006475"/>
                </a:solidFill>
                <a:latin typeface="Myriad Pro"/>
                <a:cs typeface="Myriad Pro"/>
              </a:rPr>
              <a:t>”Valtiokonserni”</a:t>
            </a:r>
          </a:p>
        </p:txBody>
      </p:sp>
      <p:sp>
        <p:nvSpPr>
          <p:cNvPr id="6" name="object 8">
            <a:extLst>
              <a:ext uri="{FF2B5EF4-FFF2-40B4-BE49-F238E27FC236}">
                <a16:creationId xmlns:a16="http://schemas.microsoft.com/office/drawing/2014/main" id="{B1F0D202-B727-8814-8A38-EC0B0E09A88B}"/>
              </a:ext>
            </a:extLst>
          </p:cNvPr>
          <p:cNvSpPr txBox="1"/>
          <p:nvPr/>
        </p:nvSpPr>
        <p:spPr>
          <a:xfrm>
            <a:off x="6588212" y="1794560"/>
            <a:ext cx="4759057" cy="3512875"/>
          </a:xfrm>
          <a:prstGeom prst="rect">
            <a:avLst/>
          </a:prstGeom>
        </p:spPr>
        <p:txBody>
          <a:bodyPr vert="horz" wrap="square" lIns="0" tIns="5006" rIns="0" bIns="0" rtlCol="0">
            <a:spAutoFit/>
          </a:bodyPr>
          <a:lstStyle/>
          <a:p>
            <a:pPr marL="285750" marR="100502" indent="-285750">
              <a:lnSpc>
                <a:spcPct val="108000"/>
              </a:lnSpc>
              <a:spcBef>
                <a:spcPts val="200"/>
              </a:spcBef>
              <a:buSzPct val="102000"/>
              <a:buFont typeface="Arial" panose="020B0604020202020204" pitchFamily="34" charset="0"/>
              <a:buChar char="•"/>
              <a:tabLst>
                <a:tab pos="102812" algn="l"/>
              </a:tabLst>
            </a:pPr>
            <a:r>
              <a:rPr lang="fi-FI" sz="1300" dirty="0">
                <a:solidFill>
                  <a:schemeClr val="accent1"/>
                </a:solidFill>
                <a:latin typeface="Myriad Pro"/>
              </a:rPr>
              <a:t>Vastaa edellytysten luomisesta valtion organisaatioiden henkilöstöjohtamisen tuloksellisuudelle ja palvelukyvylle</a:t>
            </a:r>
            <a:endParaRPr lang="fi-FI" sz="1100" dirty="0">
              <a:solidFill>
                <a:schemeClr val="accent1"/>
              </a:solidFill>
              <a:latin typeface="Myriad Pro"/>
              <a:cs typeface="Myriad Pro"/>
            </a:endParaRPr>
          </a:p>
          <a:p>
            <a:pPr marL="540000" marR="100502" lvl="1" indent="-180000">
              <a:lnSpc>
                <a:spcPct val="108000"/>
              </a:lnSpc>
              <a:spcBef>
                <a:spcPts val="200"/>
              </a:spcBef>
              <a:buSzPct val="102000"/>
              <a:buFont typeface="Arial" panose="020B0604020202020204" pitchFamily="34" charset="0"/>
              <a:buChar char="•"/>
              <a:tabLst>
                <a:tab pos="102812" algn="l"/>
              </a:tabLst>
            </a:pPr>
            <a:r>
              <a:rPr lang="fi-FI" sz="1100" dirty="0">
                <a:solidFill>
                  <a:schemeClr val="accent1"/>
                </a:solidFill>
                <a:latin typeface="Myriad Pro"/>
              </a:rPr>
              <a:t>Henkilöstöjohtaminen on ammattimaista ja valtion kunkin organisaation henkilöstö vastaa sekä määrältään että laadultaan yksikön toiminnallisia tarpeita (henkilöstövoimavarojen joustava ja tarkoituksenmukainen käyttö valtionhallinnon sisällä)</a:t>
            </a:r>
            <a:endParaRPr lang="fi-FI" sz="1300" dirty="0">
              <a:solidFill>
                <a:schemeClr val="accent1"/>
              </a:solidFill>
              <a:latin typeface="Myriad Pro"/>
              <a:cs typeface="Myriad Pro"/>
            </a:endParaRPr>
          </a:p>
          <a:p>
            <a:pPr marL="180000" marR="100502" indent="-180000">
              <a:lnSpc>
                <a:spcPct val="108000"/>
              </a:lnSpc>
              <a:spcBef>
                <a:spcPts val="200"/>
              </a:spcBef>
              <a:buSzPct val="102000"/>
              <a:buFont typeface="Arial" panose="020B0604020202020204" pitchFamily="34" charset="0"/>
              <a:buChar char="•"/>
              <a:tabLst>
                <a:tab pos="102812" algn="l"/>
              </a:tabLst>
            </a:pPr>
            <a:r>
              <a:rPr lang="fi-FI" sz="1300" dirty="0">
                <a:solidFill>
                  <a:schemeClr val="accent1"/>
                </a:solidFill>
                <a:latin typeface="Myriad Pro"/>
                <a:cs typeface="Myriad Pro"/>
              </a:rPr>
              <a:t>Strateginen ohjaus VM:ssä: valtionhallinnon kehittämisosasto </a:t>
            </a:r>
            <a:br>
              <a:rPr lang="fi-FI" sz="1300" dirty="0">
                <a:solidFill>
                  <a:schemeClr val="accent1"/>
                </a:solidFill>
                <a:latin typeface="Myriad Pro"/>
                <a:cs typeface="Myriad Pro"/>
              </a:rPr>
            </a:br>
            <a:r>
              <a:rPr lang="fi-FI" sz="1300" dirty="0">
                <a:solidFill>
                  <a:schemeClr val="accent1"/>
                </a:solidFill>
                <a:latin typeface="Myriad Pro"/>
                <a:cs typeface="Myriad Pro"/>
              </a:rPr>
              <a:t>(VKO) ja Valtion työmarkkinalaitos (VTML)</a:t>
            </a:r>
          </a:p>
          <a:p>
            <a:pPr marL="540000" marR="100502" lvl="1" indent="-180000">
              <a:lnSpc>
                <a:spcPct val="108000"/>
              </a:lnSpc>
              <a:spcBef>
                <a:spcPts val="200"/>
              </a:spcBef>
              <a:buSzPct val="102000"/>
              <a:buFont typeface="Arial" panose="020B0604020202020204" pitchFamily="34" charset="0"/>
              <a:buChar char="•"/>
              <a:tabLst>
                <a:tab pos="102812" algn="l"/>
              </a:tabLst>
            </a:pPr>
            <a:r>
              <a:rPr lang="fi-FI" sz="1100" dirty="0">
                <a:solidFill>
                  <a:schemeClr val="accent1"/>
                </a:solidFill>
                <a:latin typeface="Myriad Pro"/>
                <a:cs typeface="Myriad Pro"/>
              </a:rPr>
              <a:t>mm. lait, ohjeet, sopimukset</a:t>
            </a:r>
          </a:p>
          <a:p>
            <a:pPr marL="540000" marR="100502" lvl="1" indent="-180000">
              <a:lnSpc>
                <a:spcPct val="108000"/>
              </a:lnSpc>
              <a:spcBef>
                <a:spcPts val="200"/>
              </a:spcBef>
              <a:buSzPct val="102000"/>
              <a:buFont typeface="Arial" panose="020B0604020202020204" pitchFamily="34" charset="0"/>
              <a:buChar char="•"/>
              <a:tabLst>
                <a:tab pos="102812" algn="l"/>
              </a:tabLst>
            </a:pPr>
            <a:r>
              <a:rPr lang="fi-FI" sz="1100" dirty="0">
                <a:solidFill>
                  <a:schemeClr val="accent1"/>
                </a:solidFill>
                <a:latin typeface="Myriad Pro"/>
                <a:cs typeface="Myriad Pro"/>
              </a:rPr>
              <a:t>tärkeitä aktiiviset yhteistyöfoorumit hallinnon sisällä (vrt. ed. dia)</a:t>
            </a:r>
          </a:p>
          <a:p>
            <a:pPr marL="180000" marR="100502" indent="-180000">
              <a:lnSpc>
                <a:spcPct val="108000"/>
              </a:lnSpc>
              <a:spcBef>
                <a:spcPts val="200"/>
              </a:spcBef>
              <a:buSzPct val="102000"/>
              <a:buFont typeface="Arial" panose="020B0604020202020204" pitchFamily="34" charset="0"/>
              <a:buChar char="•"/>
              <a:tabLst>
                <a:tab pos="102812" algn="l"/>
              </a:tabLst>
            </a:pPr>
            <a:r>
              <a:rPr lang="fi-FI" sz="1300" dirty="0">
                <a:solidFill>
                  <a:schemeClr val="accent1"/>
                </a:solidFill>
                <a:latin typeface="Myriad Pro"/>
                <a:cs typeface="Myriad Pro"/>
              </a:rPr>
              <a:t>Konsernitason HR-toiminnan ja -palveluiden sekä yhdessä </a:t>
            </a:r>
            <a:br>
              <a:rPr lang="fi-FI" sz="1300" dirty="0">
                <a:solidFill>
                  <a:schemeClr val="accent1"/>
                </a:solidFill>
                <a:latin typeface="Myriad Pro"/>
                <a:cs typeface="Myriad Pro"/>
              </a:rPr>
            </a:br>
            <a:r>
              <a:rPr lang="fi-FI" sz="1300" dirty="0">
                <a:solidFill>
                  <a:schemeClr val="accent1"/>
                </a:solidFill>
                <a:latin typeface="Myriad Pro"/>
                <a:cs typeface="Myriad Pro"/>
              </a:rPr>
              <a:t>tekemisen merkitys on kasvava</a:t>
            </a:r>
          </a:p>
          <a:p>
            <a:pPr marL="540000" marR="100502" lvl="1" indent="-180000">
              <a:lnSpc>
                <a:spcPct val="108000"/>
              </a:lnSpc>
              <a:spcBef>
                <a:spcPts val="200"/>
              </a:spcBef>
              <a:buSzPct val="102000"/>
              <a:buFont typeface="Arial" panose="020B0604020202020204" pitchFamily="34" charset="0"/>
              <a:buChar char="•"/>
              <a:tabLst>
                <a:tab pos="102812" algn="l"/>
              </a:tabLst>
            </a:pPr>
            <a:r>
              <a:rPr lang="fi-FI" sz="1100" dirty="0">
                <a:solidFill>
                  <a:schemeClr val="accent1"/>
                </a:solidFill>
                <a:latin typeface="Myriad Pro"/>
                <a:cs typeface="Myriad Pro"/>
              </a:rPr>
              <a:t>toimijoina valtion palveluntarjoajat (HAUS, Palkeet, Valtiokonttori, </a:t>
            </a:r>
            <a:br>
              <a:rPr lang="fi-FI" sz="1100" dirty="0">
                <a:solidFill>
                  <a:schemeClr val="accent1"/>
                </a:solidFill>
                <a:latin typeface="Myriad Pro"/>
                <a:cs typeface="Myriad Pro"/>
              </a:rPr>
            </a:br>
            <a:r>
              <a:rPr lang="fi-FI" sz="1100" dirty="0">
                <a:solidFill>
                  <a:schemeClr val="accent1"/>
                </a:solidFill>
                <a:latin typeface="Myriad Pro"/>
                <a:cs typeface="Myriad Pro"/>
              </a:rPr>
              <a:t>Senaatti ja Hansel) sekä VM (esim. </a:t>
            </a:r>
            <a:r>
              <a:rPr lang="fi-FI" sz="1100" dirty="0">
                <a:solidFill>
                  <a:schemeClr val="accent1"/>
                </a:solidFill>
                <a:latin typeface="Myriad Pro"/>
                <a:cs typeface="Myriad Pro"/>
                <a:hlinkClick r:id="rId4"/>
              </a:rPr>
              <a:t>vm.fi | valtionhallinnon johdon tuki</a:t>
            </a:r>
            <a:r>
              <a:rPr lang="fi-FI" sz="1100" dirty="0">
                <a:solidFill>
                  <a:schemeClr val="accent1"/>
                </a:solidFill>
                <a:latin typeface="Myriad Pro"/>
                <a:cs typeface="Myriad Pro"/>
              </a:rPr>
              <a:t>	)</a:t>
            </a:r>
          </a:p>
          <a:p>
            <a:pPr marL="540000" marR="100502" lvl="1" indent="-180000">
              <a:lnSpc>
                <a:spcPct val="108000"/>
              </a:lnSpc>
              <a:spcBef>
                <a:spcPts val="200"/>
              </a:spcBef>
              <a:buSzPct val="102000"/>
              <a:buFont typeface="Arial" panose="020B0604020202020204" pitchFamily="34" charset="0"/>
              <a:buChar char="•"/>
              <a:tabLst>
                <a:tab pos="102812" algn="l"/>
              </a:tabLst>
            </a:pPr>
            <a:r>
              <a:rPr lang="fi-FI" sz="1100" dirty="0">
                <a:solidFill>
                  <a:schemeClr val="accent1"/>
                </a:solidFill>
                <a:latin typeface="Myriad Pro"/>
                <a:cs typeface="Myriad Pro"/>
              </a:rPr>
              <a:t>tiivistä yhteistyötä palveluntuottajien kesken, esim. VM/VKO ja </a:t>
            </a:r>
            <a:br>
              <a:rPr lang="fi-FI" sz="1100" dirty="0">
                <a:solidFill>
                  <a:schemeClr val="accent1"/>
                </a:solidFill>
                <a:latin typeface="Myriad Pro"/>
                <a:cs typeface="Myriad Pro"/>
              </a:rPr>
            </a:br>
            <a:r>
              <a:rPr lang="fi-FI" sz="1100" dirty="0">
                <a:solidFill>
                  <a:schemeClr val="accent1"/>
                </a:solidFill>
                <a:latin typeface="Myriad Pro"/>
                <a:cs typeface="Myriad Pro"/>
              </a:rPr>
              <a:t>Palkeet, palveluntuottajien johdon tapaamiset</a:t>
            </a:r>
            <a:br>
              <a:rPr lang="fi-FI" sz="1300" dirty="0">
                <a:solidFill>
                  <a:schemeClr val="accent1"/>
                </a:solidFill>
                <a:latin typeface="Myriad Pro"/>
                <a:cs typeface="Myriad Pro"/>
              </a:rPr>
            </a:br>
            <a:endParaRPr lang="fi-FI" sz="1300" dirty="0">
              <a:solidFill>
                <a:schemeClr val="accent1"/>
              </a:solidFill>
              <a:latin typeface="Myriad Pro"/>
              <a:cs typeface="Myriad Pro"/>
            </a:endParaRPr>
          </a:p>
        </p:txBody>
      </p:sp>
      <p:sp>
        <p:nvSpPr>
          <p:cNvPr id="2" name="Dian numeron paikkamerkki 1">
            <a:extLst>
              <a:ext uri="{FF2B5EF4-FFF2-40B4-BE49-F238E27FC236}">
                <a16:creationId xmlns:a16="http://schemas.microsoft.com/office/drawing/2014/main" id="{534253F6-5011-F6E8-1C7E-562C6F78A3BD}"/>
              </a:ext>
              <a:ext uri="{C183D7F6-B498-43B3-948B-1728B52AA6E4}">
                <adec:decorative xmlns:adec="http://schemas.microsoft.com/office/drawing/2017/decorative" val="1"/>
              </a:ext>
            </a:extLst>
          </p:cNvPr>
          <p:cNvSpPr>
            <a:spLocks noGrp="1"/>
          </p:cNvSpPr>
          <p:nvPr>
            <p:ph type="sldNum" sz="quarter" idx="7"/>
          </p:nvPr>
        </p:nvSpPr>
        <p:spPr/>
        <p:txBody>
          <a:bodyPr/>
          <a:lstStyle/>
          <a:p>
            <a:fld id="{B6F15528-21DE-4FAA-801E-634DDDAF4B2B}" type="slidenum">
              <a:rPr lang="fi-FI" smtClean="0"/>
              <a:pPr/>
              <a:t>7</a:t>
            </a:fld>
            <a:endParaRPr lang="fi-FI" dirty="0"/>
          </a:p>
        </p:txBody>
      </p:sp>
      <p:sp>
        <p:nvSpPr>
          <p:cNvPr id="12" name="object 3">
            <a:extLst>
              <a:ext uri="{FF2B5EF4-FFF2-40B4-BE49-F238E27FC236}">
                <a16:creationId xmlns:a16="http://schemas.microsoft.com/office/drawing/2014/main" id="{C44E6899-E038-F30C-D8EA-1BFF1AAD5CDC}"/>
              </a:ext>
              <a:ext uri="{C183D7F6-B498-43B3-948B-1728B52AA6E4}">
                <adec:decorative xmlns:adec="http://schemas.microsoft.com/office/drawing/2017/decorative" val="1"/>
              </a:ext>
            </a:extLst>
          </p:cNvPr>
          <p:cNvSpPr/>
          <p:nvPr/>
        </p:nvSpPr>
        <p:spPr>
          <a:xfrm flipH="1">
            <a:off x="5932490" y="1162994"/>
            <a:ext cx="157659" cy="4587510"/>
          </a:xfrm>
          <a:custGeom>
            <a:avLst/>
            <a:gdLst/>
            <a:ahLst/>
            <a:cxnLst/>
            <a:rect l="l" t="t" r="r" b="b"/>
            <a:pathLst>
              <a:path h="6805930">
                <a:moveTo>
                  <a:pt x="0" y="0"/>
                </a:moveTo>
                <a:lnTo>
                  <a:pt x="0" y="6805640"/>
                </a:lnTo>
              </a:path>
            </a:pathLst>
          </a:custGeom>
          <a:ln w="7853">
            <a:solidFill>
              <a:srgbClr val="B5D8CC"/>
            </a:solidFill>
          </a:ln>
        </p:spPr>
        <p:txBody>
          <a:bodyPr wrap="square" lIns="0" tIns="0" rIns="0" bIns="0" rtlCol="0"/>
          <a:lstStyle/>
          <a:p>
            <a:endParaRPr sz="1092"/>
          </a:p>
        </p:txBody>
      </p:sp>
      <p:sp>
        <p:nvSpPr>
          <p:cNvPr id="10" name="object 11">
            <a:extLst>
              <a:ext uri="{FF2B5EF4-FFF2-40B4-BE49-F238E27FC236}">
                <a16:creationId xmlns:a16="http://schemas.microsoft.com/office/drawing/2014/main" id="{AC8C85B2-E021-586F-47EC-4DC55EEA5E53}"/>
              </a:ext>
              <a:ext uri="{C183D7F6-B498-43B3-948B-1728B52AA6E4}">
                <adec:decorative xmlns:adec="http://schemas.microsoft.com/office/drawing/2017/decorative" val="1"/>
              </a:ext>
            </a:extLst>
          </p:cNvPr>
          <p:cNvSpPr txBox="1"/>
          <p:nvPr/>
        </p:nvSpPr>
        <p:spPr>
          <a:xfrm>
            <a:off x="640710" y="435700"/>
            <a:ext cx="3588389" cy="171304"/>
          </a:xfrm>
          <a:prstGeom prst="rect">
            <a:avLst/>
          </a:prstGeom>
        </p:spPr>
        <p:txBody>
          <a:bodyPr vert="horz" wrap="square" lIns="0" tIns="9627" rIns="0" bIns="0" rtlCol="0">
            <a:spAutoFit/>
          </a:bodyPr>
          <a:lstStyle/>
          <a:p>
            <a:pPr marL="7701">
              <a:spcBef>
                <a:spcPts val="76"/>
              </a:spcBef>
            </a:pPr>
            <a:r>
              <a:rPr lang="fi-FI" sz="1050" spc="39" dirty="0">
                <a:solidFill>
                  <a:srgbClr val="006475"/>
                </a:solidFill>
                <a:latin typeface="Myriad Pro" panose="020B0503030403020204" pitchFamily="34" charset="0"/>
                <a:cs typeface="Calibri"/>
              </a:rPr>
              <a:t>Henkilöstöjohtaminen valtiolla -kuvaus</a:t>
            </a:r>
            <a:endParaRPr sz="1050" dirty="0">
              <a:latin typeface="Myriad Pro" panose="020B0503030403020204" pitchFamily="34" charset="0"/>
              <a:cs typeface="Calibri"/>
            </a:endParaRPr>
          </a:p>
        </p:txBody>
      </p:sp>
      <p:sp>
        <p:nvSpPr>
          <p:cNvPr id="3" name="object 3">
            <a:extLst>
              <a:ext uri="{FF2B5EF4-FFF2-40B4-BE49-F238E27FC236}">
                <a16:creationId xmlns:a16="http://schemas.microsoft.com/office/drawing/2014/main" id="{61E50036-3054-9314-7E45-A81619190BEF}"/>
              </a:ext>
              <a:ext uri="{C183D7F6-B498-43B3-948B-1728B52AA6E4}">
                <adec:decorative xmlns:adec="http://schemas.microsoft.com/office/drawing/2017/decorative" val="1"/>
              </a:ext>
            </a:extLst>
          </p:cNvPr>
          <p:cNvSpPr/>
          <p:nvPr/>
        </p:nvSpPr>
        <p:spPr>
          <a:xfrm>
            <a:off x="3438453" y="5276406"/>
            <a:ext cx="5297489" cy="1046019"/>
          </a:xfrm>
          <a:custGeom>
            <a:avLst/>
            <a:gdLst/>
            <a:ahLst/>
            <a:cxnLst/>
            <a:rect l="l" t="t" r="r" b="b"/>
            <a:pathLst>
              <a:path w="1929130" h="1753235">
                <a:moveTo>
                  <a:pt x="943345" y="0"/>
                </a:moveTo>
                <a:lnTo>
                  <a:pt x="889404" y="1746"/>
                </a:lnTo>
                <a:lnTo>
                  <a:pt x="835585" y="6918"/>
                </a:lnTo>
                <a:lnTo>
                  <a:pt x="782240" y="15413"/>
                </a:lnTo>
                <a:lnTo>
                  <a:pt x="729723" y="27128"/>
                </a:lnTo>
                <a:lnTo>
                  <a:pt x="678385" y="41962"/>
                </a:lnTo>
                <a:lnTo>
                  <a:pt x="628579" y="59812"/>
                </a:lnTo>
                <a:lnTo>
                  <a:pt x="580658" y="80577"/>
                </a:lnTo>
                <a:lnTo>
                  <a:pt x="533952" y="104877"/>
                </a:lnTo>
                <a:lnTo>
                  <a:pt x="488694" y="132592"/>
                </a:lnTo>
                <a:lnTo>
                  <a:pt x="444935" y="163224"/>
                </a:lnTo>
                <a:lnTo>
                  <a:pt x="402726" y="196272"/>
                </a:lnTo>
                <a:lnTo>
                  <a:pt x="362120" y="231237"/>
                </a:lnTo>
                <a:lnTo>
                  <a:pt x="323168" y="267618"/>
                </a:lnTo>
                <a:lnTo>
                  <a:pt x="285920" y="304915"/>
                </a:lnTo>
                <a:lnTo>
                  <a:pt x="249585" y="344233"/>
                </a:lnTo>
                <a:lnTo>
                  <a:pt x="214997" y="385267"/>
                </a:lnTo>
                <a:lnTo>
                  <a:pt x="182347" y="427774"/>
                </a:lnTo>
                <a:lnTo>
                  <a:pt x="151827" y="471512"/>
                </a:lnTo>
                <a:lnTo>
                  <a:pt x="123629" y="516240"/>
                </a:lnTo>
                <a:lnTo>
                  <a:pt x="97944" y="561715"/>
                </a:lnTo>
                <a:lnTo>
                  <a:pt x="74964" y="607695"/>
                </a:lnTo>
                <a:lnTo>
                  <a:pt x="53607" y="658337"/>
                </a:lnTo>
                <a:lnTo>
                  <a:pt x="36207" y="709780"/>
                </a:lnTo>
                <a:lnTo>
                  <a:pt x="22520" y="761673"/>
                </a:lnTo>
                <a:lnTo>
                  <a:pt x="12300" y="813665"/>
                </a:lnTo>
                <a:lnTo>
                  <a:pt x="5303" y="865406"/>
                </a:lnTo>
                <a:lnTo>
                  <a:pt x="1285" y="916544"/>
                </a:lnTo>
                <a:lnTo>
                  <a:pt x="0" y="966727"/>
                </a:lnTo>
                <a:lnTo>
                  <a:pt x="1357" y="1016239"/>
                </a:lnTo>
                <a:lnTo>
                  <a:pt x="5575" y="1065408"/>
                </a:lnTo>
                <a:lnTo>
                  <a:pt x="12873" y="1113953"/>
                </a:lnTo>
                <a:lnTo>
                  <a:pt x="23471" y="1161592"/>
                </a:lnTo>
                <a:lnTo>
                  <a:pt x="37588" y="1208044"/>
                </a:lnTo>
                <a:lnTo>
                  <a:pt x="55444" y="1253028"/>
                </a:lnTo>
                <a:lnTo>
                  <a:pt x="77257" y="1296262"/>
                </a:lnTo>
                <a:lnTo>
                  <a:pt x="101985" y="1336664"/>
                </a:lnTo>
                <a:lnTo>
                  <a:pt x="129770" y="1375919"/>
                </a:lnTo>
                <a:lnTo>
                  <a:pt x="160376" y="1413854"/>
                </a:lnTo>
                <a:lnTo>
                  <a:pt x="193568" y="1450297"/>
                </a:lnTo>
                <a:lnTo>
                  <a:pt x="229109" y="1485077"/>
                </a:lnTo>
                <a:lnTo>
                  <a:pt x="266764" y="1518021"/>
                </a:lnTo>
                <a:lnTo>
                  <a:pt x="306298" y="1548957"/>
                </a:lnTo>
                <a:lnTo>
                  <a:pt x="344933" y="1575483"/>
                </a:lnTo>
                <a:lnTo>
                  <a:pt x="385776" y="1599771"/>
                </a:lnTo>
                <a:lnTo>
                  <a:pt x="428556" y="1621980"/>
                </a:lnTo>
                <a:lnTo>
                  <a:pt x="473003" y="1642270"/>
                </a:lnTo>
                <a:lnTo>
                  <a:pt x="518845" y="1660800"/>
                </a:lnTo>
                <a:lnTo>
                  <a:pt x="565812" y="1677731"/>
                </a:lnTo>
                <a:lnTo>
                  <a:pt x="613633" y="1693221"/>
                </a:lnTo>
                <a:lnTo>
                  <a:pt x="658728" y="1706600"/>
                </a:lnTo>
                <a:lnTo>
                  <a:pt x="704885" y="1719046"/>
                </a:lnTo>
                <a:lnTo>
                  <a:pt x="752009" y="1730147"/>
                </a:lnTo>
                <a:lnTo>
                  <a:pt x="800001" y="1739495"/>
                </a:lnTo>
                <a:lnTo>
                  <a:pt x="848766" y="1746679"/>
                </a:lnTo>
                <a:lnTo>
                  <a:pt x="898206" y="1751290"/>
                </a:lnTo>
                <a:lnTo>
                  <a:pt x="948224" y="1752918"/>
                </a:lnTo>
                <a:lnTo>
                  <a:pt x="998430" y="1751784"/>
                </a:lnTo>
                <a:lnTo>
                  <a:pt x="1048384" y="1748474"/>
                </a:lnTo>
                <a:lnTo>
                  <a:pt x="1097922" y="1743122"/>
                </a:lnTo>
                <a:lnTo>
                  <a:pt x="1146877" y="1735865"/>
                </a:lnTo>
                <a:lnTo>
                  <a:pt x="1195085" y="1726840"/>
                </a:lnTo>
                <a:lnTo>
                  <a:pt x="1242380" y="1716182"/>
                </a:lnTo>
                <a:lnTo>
                  <a:pt x="1288597" y="1704027"/>
                </a:lnTo>
                <a:lnTo>
                  <a:pt x="1336538" y="1688474"/>
                </a:lnTo>
                <a:lnTo>
                  <a:pt x="1382728" y="1669705"/>
                </a:lnTo>
                <a:lnTo>
                  <a:pt x="1427305" y="1648308"/>
                </a:lnTo>
                <a:lnTo>
                  <a:pt x="1470408" y="1624873"/>
                </a:lnTo>
                <a:lnTo>
                  <a:pt x="1512174" y="1599987"/>
                </a:lnTo>
                <a:lnTo>
                  <a:pt x="1552740" y="1574238"/>
                </a:lnTo>
                <a:lnTo>
                  <a:pt x="1592246" y="1548213"/>
                </a:lnTo>
                <a:lnTo>
                  <a:pt x="1633388" y="1518910"/>
                </a:lnTo>
                <a:lnTo>
                  <a:pt x="1671719" y="1487743"/>
                </a:lnTo>
                <a:lnTo>
                  <a:pt x="1707359" y="1454809"/>
                </a:lnTo>
                <a:lnTo>
                  <a:pt x="1740428" y="1420203"/>
                </a:lnTo>
                <a:lnTo>
                  <a:pt x="1771048" y="1384023"/>
                </a:lnTo>
                <a:lnTo>
                  <a:pt x="1799339" y="1346363"/>
                </a:lnTo>
                <a:lnTo>
                  <a:pt x="1825422" y="1307319"/>
                </a:lnTo>
                <a:lnTo>
                  <a:pt x="1850385" y="1265388"/>
                </a:lnTo>
                <a:lnTo>
                  <a:pt x="1872624" y="1222640"/>
                </a:lnTo>
                <a:lnTo>
                  <a:pt x="1891739" y="1178905"/>
                </a:lnTo>
                <a:lnTo>
                  <a:pt x="1907328" y="1134013"/>
                </a:lnTo>
                <a:lnTo>
                  <a:pt x="1918991" y="1087794"/>
                </a:lnTo>
                <a:lnTo>
                  <a:pt x="1926326" y="1040078"/>
                </a:lnTo>
                <a:lnTo>
                  <a:pt x="1928932" y="990696"/>
                </a:lnTo>
                <a:lnTo>
                  <a:pt x="1928477" y="936940"/>
                </a:lnTo>
                <a:lnTo>
                  <a:pt x="1926940" y="885266"/>
                </a:lnTo>
                <a:lnTo>
                  <a:pt x="1924440" y="835605"/>
                </a:lnTo>
                <a:lnTo>
                  <a:pt x="1921093" y="787887"/>
                </a:lnTo>
                <a:lnTo>
                  <a:pt x="1917019" y="742039"/>
                </a:lnTo>
                <a:lnTo>
                  <a:pt x="1912336" y="697992"/>
                </a:lnTo>
                <a:lnTo>
                  <a:pt x="1907162" y="655675"/>
                </a:lnTo>
                <a:lnTo>
                  <a:pt x="1898871" y="600101"/>
                </a:lnTo>
                <a:lnTo>
                  <a:pt x="1888979" y="548129"/>
                </a:lnTo>
                <a:lnTo>
                  <a:pt x="1877604" y="499541"/>
                </a:lnTo>
                <a:lnTo>
                  <a:pt x="1864863" y="454118"/>
                </a:lnTo>
                <a:lnTo>
                  <a:pt x="1850877" y="411643"/>
                </a:lnTo>
                <a:lnTo>
                  <a:pt x="1835764" y="371898"/>
                </a:lnTo>
                <a:lnTo>
                  <a:pt x="1819642" y="334665"/>
                </a:lnTo>
                <a:lnTo>
                  <a:pt x="1795068" y="284914"/>
                </a:lnTo>
                <a:lnTo>
                  <a:pt x="1769096" y="239787"/>
                </a:lnTo>
                <a:lnTo>
                  <a:pt x="1741436" y="199267"/>
                </a:lnTo>
                <a:lnTo>
                  <a:pt x="1711792" y="163340"/>
                </a:lnTo>
                <a:lnTo>
                  <a:pt x="1679873" y="131990"/>
                </a:lnTo>
                <a:lnTo>
                  <a:pt x="1645385" y="105203"/>
                </a:lnTo>
                <a:lnTo>
                  <a:pt x="1608036" y="82964"/>
                </a:lnTo>
                <a:lnTo>
                  <a:pt x="1566197" y="65145"/>
                </a:lnTo>
                <a:lnTo>
                  <a:pt x="1522282" y="52757"/>
                </a:lnTo>
                <a:lnTo>
                  <a:pt x="1476503" y="44692"/>
                </a:lnTo>
                <a:lnTo>
                  <a:pt x="1429071" y="39840"/>
                </a:lnTo>
                <a:lnTo>
                  <a:pt x="1380197" y="37095"/>
                </a:lnTo>
                <a:lnTo>
                  <a:pt x="1278973" y="33487"/>
                </a:lnTo>
                <a:lnTo>
                  <a:pt x="1233002" y="30142"/>
                </a:lnTo>
                <a:lnTo>
                  <a:pt x="1186280" y="24778"/>
                </a:lnTo>
                <a:lnTo>
                  <a:pt x="1090798" y="11689"/>
                </a:lnTo>
                <a:lnTo>
                  <a:pt x="1042147" y="5810"/>
                </a:lnTo>
                <a:lnTo>
                  <a:pt x="992960" y="1606"/>
                </a:lnTo>
                <a:lnTo>
                  <a:pt x="943292" y="0"/>
                </a:lnTo>
                <a:close/>
              </a:path>
            </a:pathLst>
          </a:custGeom>
          <a:solidFill>
            <a:schemeClr val="accent1"/>
          </a:solidFill>
        </p:spPr>
        <p:txBody>
          <a:bodyPr wrap="square" lIns="0" tIns="0" rIns="0" bIns="0" rtlCol="0"/>
          <a:lstStyle/>
          <a:p>
            <a:endParaRPr sz="1092"/>
          </a:p>
        </p:txBody>
      </p:sp>
      <p:sp>
        <p:nvSpPr>
          <p:cNvPr id="9" name="Tekstiruutu 8">
            <a:extLst>
              <a:ext uri="{FF2B5EF4-FFF2-40B4-BE49-F238E27FC236}">
                <a16:creationId xmlns:a16="http://schemas.microsoft.com/office/drawing/2014/main" id="{315D0372-BF30-131C-D286-EA53580F2890}"/>
              </a:ext>
            </a:extLst>
          </p:cNvPr>
          <p:cNvSpPr txBox="1"/>
          <p:nvPr/>
        </p:nvSpPr>
        <p:spPr>
          <a:xfrm>
            <a:off x="3910486" y="5390651"/>
            <a:ext cx="4390674" cy="877163"/>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fi-FI" sz="1250" b="1" dirty="0">
                <a:solidFill>
                  <a:schemeClr val="bg1"/>
                </a:solidFill>
                <a:latin typeface="Myriad Pro" panose="020B0503030403020204" pitchFamily="34" charset="0"/>
              </a:rPr>
              <a:t>T</a:t>
            </a:r>
            <a:r>
              <a:rPr kumimoji="0" lang="fi-FI" sz="1250" b="1" u="none" strike="noStrike" kern="1200" cap="none" spc="0" normalizeH="0" baseline="0" noProof="0" dirty="0">
                <a:ln>
                  <a:noFill/>
                </a:ln>
                <a:solidFill>
                  <a:schemeClr val="bg1"/>
                </a:solidFill>
                <a:effectLst/>
                <a:uLnTx/>
                <a:uFillTx/>
                <a:latin typeface="Myriad Pro" panose="020B0503030403020204" pitchFamily="34" charset="0"/>
              </a:rPr>
              <a:t>AVOITE</a:t>
            </a:r>
            <a:r>
              <a:rPr lang="fi-FI" sz="1250" b="1" dirty="0">
                <a:solidFill>
                  <a:schemeClr val="bg1"/>
                </a:solidFill>
                <a:latin typeface="Myriad Pro" panose="020B0503030403020204" pitchFamily="34" charset="0"/>
              </a:rPr>
              <a:t>:</a:t>
            </a:r>
            <a:br>
              <a:rPr lang="fi-FI" sz="1250" b="1" dirty="0">
                <a:solidFill>
                  <a:schemeClr val="bg1"/>
                </a:solidFill>
                <a:latin typeface="Myriad Pro" panose="020B0503030403020204" pitchFamily="34" charset="0"/>
              </a:rPr>
            </a:br>
            <a:r>
              <a:rPr lang="fi-FI" sz="1300" i="1" dirty="0">
                <a:solidFill>
                  <a:schemeClr val="bg1"/>
                </a:solidFill>
                <a:latin typeface="Myriad Pro" panose="020B0503030403020204" pitchFamily="34" charset="0"/>
              </a:rPr>
              <a:t>H</a:t>
            </a:r>
            <a:r>
              <a:rPr kumimoji="0" lang="fi-FI" sz="1300" i="1" u="none" strike="noStrike" kern="1200" cap="none" spc="0" normalizeH="0" baseline="0" noProof="0" dirty="0" err="1">
                <a:ln>
                  <a:noFill/>
                </a:ln>
                <a:solidFill>
                  <a:schemeClr val="bg1"/>
                </a:solidFill>
                <a:effectLst/>
                <a:uLnTx/>
                <a:uFillTx/>
                <a:latin typeface="Myriad Pro" panose="020B0503030403020204" pitchFamily="34" charset="0"/>
              </a:rPr>
              <a:t>enkilöstöhallinnon</a:t>
            </a:r>
            <a:r>
              <a:rPr kumimoji="0" lang="fi-FI" sz="1300" i="1" u="none" strike="noStrike" kern="1200" cap="none" spc="0" normalizeH="0" baseline="0" noProof="0" dirty="0">
                <a:ln>
                  <a:noFill/>
                </a:ln>
                <a:solidFill>
                  <a:schemeClr val="bg1"/>
                </a:solidFill>
                <a:effectLst/>
                <a:uLnTx/>
                <a:uFillTx/>
                <a:latin typeface="Myriad Pro" panose="020B0503030403020204" pitchFamily="34" charset="0"/>
              </a:rPr>
              <a:t> operatiiviset tehtävät hoidetaan </a:t>
            </a:r>
            <a:br>
              <a:rPr kumimoji="0" lang="fi-FI" sz="1300" i="1" u="none" strike="noStrike" kern="1200" cap="none" spc="0" normalizeH="0" baseline="0" noProof="0" dirty="0">
                <a:ln>
                  <a:noFill/>
                </a:ln>
                <a:solidFill>
                  <a:schemeClr val="bg1"/>
                </a:solidFill>
                <a:effectLst/>
                <a:uLnTx/>
                <a:uFillTx/>
                <a:latin typeface="Myriad Pro" panose="020B0503030403020204" pitchFamily="34" charset="0"/>
              </a:rPr>
            </a:br>
            <a:r>
              <a:rPr kumimoji="0" lang="fi-FI" sz="1300" i="1" u="none" strike="noStrike" kern="1200" cap="none" spc="0" normalizeH="0" baseline="0" noProof="0" dirty="0">
                <a:ln>
                  <a:noFill/>
                </a:ln>
                <a:solidFill>
                  <a:schemeClr val="bg1"/>
                </a:solidFill>
                <a:effectLst/>
                <a:uLnTx/>
                <a:uFillTx/>
                <a:latin typeface="Myriad Pro" panose="020B0503030403020204" pitchFamily="34" charset="0"/>
              </a:rPr>
              <a:t>pääosin Palkeiden toimesta v. 2030 mennessä </a:t>
            </a:r>
            <a:br>
              <a:rPr kumimoji="0" lang="fi-FI" sz="1250" i="1" u="none" strike="noStrike" kern="1200" cap="none" spc="0" normalizeH="0" baseline="0" noProof="0" dirty="0">
                <a:ln>
                  <a:noFill/>
                </a:ln>
                <a:solidFill>
                  <a:schemeClr val="bg1"/>
                </a:solidFill>
                <a:effectLst/>
                <a:uLnTx/>
                <a:uFillTx/>
                <a:latin typeface="Myriad Pro" panose="020B0503030403020204" pitchFamily="34" charset="0"/>
              </a:rPr>
            </a:br>
            <a:r>
              <a:rPr kumimoji="0" lang="fi-FI" sz="1250" u="none" strike="noStrike" kern="1200" cap="none" spc="0" normalizeH="0" baseline="0" noProof="0" dirty="0">
                <a:ln>
                  <a:noFill/>
                </a:ln>
                <a:solidFill>
                  <a:schemeClr val="bg1"/>
                </a:solidFill>
                <a:effectLst/>
                <a:uLnTx/>
                <a:uFillTx/>
                <a:latin typeface="Myriad Pro" panose="020B0503030403020204" pitchFamily="34" charset="0"/>
              </a:rPr>
              <a:t>(</a:t>
            </a:r>
            <a:r>
              <a:rPr kumimoji="0" lang="fi-FI" sz="1250" u="none" strike="noStrike" kern="1200" cap="none" spc="0" normalizeH="0" baseline="0" noProof="0" dirty="0">
                <a:ln>
                  <a:noFill/>
                </a:ln>
                <a:solidFill>
                  <a:schemeClr val="bg1"/>
                </a:solidFill>
                <a:effectLst/>
                <a:uLnTx/>
                <a:uFillTx/>
                <a:latin typeface="Myriad Pro" panose="020B0503030403020204" pitchFamily="34" charset="0"/>
                <a:hlinkClick r:id="rId5">
                  <a:extLst>
                    <a:ext uri="{A12FA001-AC4F-418D-AE19-62706E023703}">
                      <ahyp:hlinkClr xmlns:ahyp="http://schemas.microsoft.com/office/drawing/2018/hyperlinkcolor" val="tx"/>
                    </a:ext>
                  </a:extLst>
                </a:hlinkClick>
              </a:rPr>
              <a:t>VM:n tiedote 24.6.2025</a:t>
            </a:r>
            <a:r>
              <a:rPr kumimoji="0" lang="fi-FI" sz="1250" u="none" strike="noStrike" kern="1200" cap="none" spc="0" normalizeH="0" baseline="0" noProof="0" dirty="0">
                <a:ln>
                  <a:noFill/>
                </a:ln>
                <a:solidFill>
                  <a:schemeClr val="bg1"/>
                </a:solidFill>
                <a:effectLst/>
                <a:uLnTx/>
                <a:uFillTx/>
                <a:latin typeface="Myriad Pro" panose="020B0503030403020204" pitchFamily="34" charset="0"/>
              </a:rPr>
              <a:t>)</a:t>
            </a:r>
          </a:p>
        </p:txBody>
      </p:sp>
    </p:spTree>
    <p:extLst>
      <p:ext uri="{BB962C8B-B14F-4D97-AF65-F5344CB8AC3E}">
        <p14:creationId xmlns:p14="http://schemas.microsoft.com/office/powerpoint/2010/main" val="2896355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0D824-36AA-2608-02E8-B4E4E2C47428}"/>
            </a:ext>
          </a:extLst>
        </p:cNvPr>
        <p:cNvGrpSpPr/>
        <p:nvPr/>
      </p:nvGrpSpPr>
      <p:grpSpPr>
        <a:xfrm>
          <a:off x="0" y="0"/>
          <a:ext cx="0" cy="0"/>
          <a:chOff x="0" y="0"/>
          <a:chExt cx="0" cy="0"/>
        </a:xfrm>
      </p:grpSpPr>
      <p:sp>
        <p:nvSpPr>
          <p:cNvPr id="122" name="Kuusikulmio 121">
            <a:extLst>
              <a:ext uri="{FF2B5EF4-FFF2-40B4-BE49-F238E27FC236}">
                <a16:creationId xmlns:a16="http://schemas.microsoft.com/office/drawing/2014/main" id="{25BC73FE-C6EF-EC63-F6AC-CA5AE8AB57AC}"/>
              </a:ext>
              <a:ext uri="{C183D7F6-B498-43B3-948B-1728B52AA6E4}">
                <adec:decorative xmlns:adec="http://schemas.microsoft.com/office/drawing/2017/decorative" val="1"/>
              </a:ext>
            </a:extLst>
          </p:cNvPr>
          <p:cNvSpPr/>
          <p:nvPr/>
        </p:nvSpPr>
        <p:spPr>
          <a:xfrm>
            <a:off x="3354006" y="678847"/>
            <a:ext cx="7932764" cy="5638792"/>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
        <p:nvSpPr>
          <p:cNvPr id="164" name="Puhekupla: Suorakulmio 163">
            <a:extLst>
              <a:ext uri="{FF2B5EF4-FFF2-40B4-BE49-F238E27FC236}">
                <a16:creationId xmlns:a16="http://schemas.microsoft.com/office/drawing/2014/main" id="{E33F6439-81E9-F823-0B0A-E6C5F598B0F5}"/>
              </a:ext>
              <a:ext uri="{C183D7F6-B498-43B3-948B-1728B52AA6E4}">
                <adec:decorative xmlns:adec="http://schemas.microsoft.com/office/drawing/2017/decorative" val="1"/>
              </a:ext>
            </a:extLst>
          </p:cNvPr>
          <p:cNvSpPr/>
          <p:nvPr/>
        </p:nvSpPr>
        <p:spPr>
          <a:xfrm rot="10800000" flipH="1">
            <a:off x="728783" y="1319355"/>
            <a:ext cx="2638013" cy="846358"/>
          </a:xfrm>
          <a:prstGeom prst="wedgeRectCallout">
            <a:avLst>
              <a:gd name="adj1" fmla="val 27347"/>
              <a:gd name="adj2" fmla="val 83027"/>
            </a:avLst>
          </a:prstGeom>
          <a:solidFill>
            <a:schemeClr val="bg1"/>
          </a:solidFill>
          <a:ln w="19050">
            <a:solidFill>
              <a:srgbClr val="DAE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8" name="Otsikko 2">
            <a:extLst>
              <a:ext uri="{FF2B5EF4-FFF2-40B4-BE49-F238E27FC236}">
                <a16:creationId xmlns:a16="http://schemas.microsoft.com/office/drawing/2014/main" id="{BC2B1F17-5EA7-FEB9-ED5E-32C73DF1D081}"/>
              </a:ext>
            </a:extLst>
          </p:cNvPr>
          <p:cNvSpPr txBox="1">
            <a:spLocks noGrp="1"/>
          </p:cNvSpPr>
          <p:nvPr>
            <p:ph type="title" idx="4294967295"/>
          </p:nvPr>
        </p:nvSpPr>
        <p:spPr>
          <a:xfrm>
            <a:off x="656769" y="699683"/>
            <a:ext cx="1835970" cy="288481"/>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5000"/>
              </a:lnSpc>
              <a:spcBef>
                <a:spcPct val="0"/>
              </a:spcBef>
              <a:buNone/>
              <a:defRPr sz="1330" b="0" kern="1200">
                <a:solidFill>
                  <a:schemeClr val="tx2"/>
                </a:solidFill>
                <a:latin typeface="Myriad Pro" panose="020B0503030403020204" pitchFamily="34" charset="0"/>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fi-FI" sz="1600" b="1" i="0" u="none" strike="noStrike" kern="1200" cap="none" spc="0" normalizeH="0" baseline="0" noProof="0" dirty="0">
                <a:ln>
                  <a:noFill/>
                </a:ln>
                <a:solidFill>
                  <a:schemeClr val="tx2"/>
                </a:solidFill>
                <a:effectLst/>
                <a:uLnTx/>
                <a:uFillTx/>
                <a:latin typeface="Myriad Pro" panose="020B0503030403020204" pitchFamily="34" charset="0"/>
                <a:ea typeface="+mj-ea"/>
                <a:cs typeface="+mj-cs"/>
              </a:rPr>
              <a:t>ERI OSA-ALUEET</a:t>
            </a:r>
          </a:p>
        </p:txBody>
      </p:sp>
      <p:sp>
        <p:nvSpPr>
          <p:cNvPr id="159" name="Otsikko 2">
            <a:extLst>
              <a:ext uri="{FF2B5EF4-FFF2-40B4-BE49-F238E27FC236}">
                <a16:creationId xmlns:a16="http://schemas.microsoft.com/office/drawing/2014/main" id="{CD7CCD58-6176-6144-DD01-A723311F2747}"/>
              </a:ext>
            </a:extLst>
          </p:cNvPr>
          <p:cNvSpPr txBox="1">
            <a:spLocks/>
          </p:cNvSpPr>
          <p:nvPr/>
        </p:nvSpPr>
        <p:spPr>
          <a:xfrm>
            <a:off x="2191226" y="700093"/>
            <a:ext cx="1587088" cy="273234"/>
          </a:xfrm>
          <a:prstGeom prst="rect">
            <a:avLst/>
          </a:prstGeom>
        </p:spPr>
        <p:txBody>
          <a:bodyPr vert="horz" lIns="0" tIns="45720" rIns="0" bIns="45720" rtlCol="0" anchor="ctr" anchorCtr="0">
            <a:noAutofit/>
          </a:bodyPr>
          <a:lstStyle>
            <a:lvl1pPr algn="l" defTabSz="914400" rtl="0" eaLnBrk="1" latinLnBrk="0" hangingPunct="1">
              <a:lnSpc>
                <a:spcPct val="95000"/>
              </a:lnSpc>
              <a:spcBef>
                <a:spcPct val="0"/>
              </a:spcBef>
              <a:buNone/>
              <a:defRPr sz="1330" b="0" kern="1200">
                <a:solidFill>
                  <a:schemeClr val="tx2"/>
                </a:solidFill>
                <a:latin typeface="Myriad Pro" panose="020B0503030403020204" pitchFamily="34" charset="0"/>
                <a:ea typeface="+mj-ea"/>
                <a:cs typeface="+mj-cs"/>
              </a:defRPr>
            </a:lvl1pPr>
          </a:lstStyle>
          <a:p>
            <a:r>
              <a:rPr lang="fi-FI" sz="1600" b="1" dirty="0"/>
              <a:t>JA TOIMINNOT</a:t>
            </a:r>
          </a:p>
        </p:txBody>
      </p:sp>
      <p:sp>
        <p:nvSpPr>
          <p:cNvPr id="163" name="Tekstiruutu 162">
            <a:extLst>
              <a:ext uri="{FF2B5EF4-FFF2-40B4-BE49-F238E27FC236}">
                <a16:creationId xmlns:a16="http://schemas.microsoft.com/office/drawing/2014/main" id="{6BDB86BF-EC2C-4E96-649A-1BA089E06B0D}"/>
              </a:ext>
            </a:extLst>
          </p:cNvPr>
          <p:cNvSpPr txBox="1"/>
          <p:nvPr/>
        </p:nvSpPr>
        <p:spPr>
          <a:xfrm>
            <a:off x="767379" y="1431838"/>
            <a:ext cx="2562989" cy="646331"/>
          </a:xfrm>
          <a:prstGeom prst="rect">
            <a:avLst/>
          </a:prstGeom>
          <a:noFill/>
        </p:spPr>
        <p:txBody>
          <a:bodyPr wrap="square">
            <a:spAutoFit/>
          </a:bodyPr>
          <a:lstStyle/>
          <a:p>
            <a:r>
              <a:rPr lang="fi-FI" sz="1200" dirty="0">
                <a:solidFill>
                  <a:schemeClr val="accent1"/>
                </a:solidFill>
                <a:latin typeface="Myriad Pro" panose="020B0503030403020204" pitchFamily="34" charset="0"/>
              </a:rPr>
              <a:t>Toiminnot liittyvät tiiviisti toisiinsa ja muodostavat henkilöstöjohtamisen kokonaisuuden</a:t>
            </a:r>
          </a:p>
        </p:txBody>
      </p:sp>
      <p:sp>
        <p:nvSpPr>
          <p:cNvPr id="4" name="Tekstiruutu 3">
            <a:extLst>
              <a:ext uri="{FF2B5EF4-FFF2-40B4-BE49-F238E27FC236}">
                <a16:creationId xmlns:a16="http://schemas.microsoft.com/office/drawing/2014/main" id="{DC336D24-C804-1879-D5A4-DE7D6B90B21D}"/>
              </a:ext>
            </a:extLst>
          </p:cNvPr>
          <p:cNvSpPr txBox="1"/>
          <p:nvPr/>
        </p:nvSpPr>
        <p:spPr>
          <a:xfrm>
            <a:off x="728782" y="2867849"/>
            <a:ext cx="1845825" cy="646331"/>
          </a:xfrm>
          <a:prstGeom prst="rect">
            <a:avLst/>
          </a:prstGeom>
          <a:noFill/>
        </p:spPr>
        <p:txBody>
          <a:bodyPr wrap="square">
            <a:spAutoFit/>
          </a:bodyPr>
          <a:lstStyle/>
          <a:p>
            <a:r>
              <a:rPr lang="fi-FI" sz="1200" i="1" dirty="0">
                <a:solidFill>
                  <a:schemeClr val="accent1"/>
                </a:solidFill>
                <a:latin typeface="Myriad Pro" panose="020B0503030403020204" pitchFamily="34" charset="0"/>
              </a:rPr>
              <a:t>Klikkaamalla kennoja </a:t>
            </a:r>
            <a:br>
              <a:rPr lang="fi-FI" sz="1200" i="1" dirty="0">
                <a:solidFill>
                  <a:schemeClr val="accent1"/>
                </a:solidFill>
                <a:latin typeface="Myriad Pro" panose="020B0503030403020204" pitchFamily="34" charset="0"/>
              </a:rPr>
            </a:br>
            <a:r>
              <a:rPr lang="fi-FI" sz="1200" i="1" dirty="0">
                <a:solidFill>
                  <a:schemeClr val="accent1"/>
                </a:solidFill>
                <a:latin typeface="Myriad Pro" panose="020B0503030403020204" pitchFamily="34" charset="0"/>
              </a:rPr>
              <a:t>voi navigoida kyseisiin kohtiin.</a:t>
            </a:r>
          </a:p>
        </p:txBody>
      </p:sp>
      <p:sp>
        <p:nvSpPr>
          <p:cNvPr id="2" name="Dian numeron paikkamerkki 1">
            <a:extLst>
              <a:ext uri="{FF2B5EF4-FFF2-40B4-BE49-F238E27FC236}">
                <a16:creationId xmlns:a16="http://schemas.microsoft.com/office/drawing/2014/main" id="{27B55979-E8D4-2BAF-4C57-F2887873ECC8}"/>
              </a:ext>
              <a:ext uri="{C183D7F6-B498-43B3-948B-1728B52AA6E4}">
                <adec:decorative xmlns:adec="http://schemas.microsoft.com/office/drawing/2017/decorative" val="1"/>
              </a:ext>
            </a:extLst>
          </p:cNvPr>
          <p:cNvSpPr>
            <a:spLocks noGrp="1"/>
          </p:cNvSpPr>
          <p:nvPr>
            <p:ph type="sldNum" sz="quarter" idx="7"/>
          </p:nvPr>
        </p:nvSpPr>
        <p:spPr/>
        <p:txBody>
          <a:bodyPr/>
          <a:lstStyle/>
          <a:p>
            <a:fld id="{B6F15528-21DE-4FAA-801E-634DDDAF4B2B}" type="slidenum">
              <a:rPr lang="fi-FI" smtClean="0"/>
              <a:pPr/>
              <a:t>8</a:t>
            </a:fld>
            <a:endParaRPr lang="fi-FI" dirty="0"/>
          </a:p>
        </p:txBody>
      </p:sp>
      <p:sp>
        <p:nvSpPr>
          <p:cNvPr id="123" name="Kuusikulmio 122">
            <a:extLst>
              <a:ext uri="{FF2B5EF4-FFF2-40B4-BE49-F238E27FC236}">
                <a16:creationId xmlns:a16="http://schemas.microsoft.com/office/drawing/2014/main" id="{F017BCE6-59A2-7D71-DB13-E4D1C8AE176D}"/>
              </a:ext>
              <a:ext uri="{C183D7F6-B498-43B3-948B-1728B52AA6E4}">
                <adec:decorative xmlns:adec="http://schemas.microsoft.com/office/drawing/2017/decorative" val="1"/>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24" name="Kuusikulmio 123">
            <a:hlinkClick r:id="rId2" action="ppaction://hlinksldjump"/>
            <a:extLst>
              <a:ext uri="{FF2B5EF4-FFF2-40B4-BE49-F238E27FC236}">
                <a16:creationId xmlns:a16="http://schemas.microsoft.com/office/drawing/2014/main" id="{5DECA356-2295-2157-5F73-AA7DC61984DD}"/>
              </a:ext>
              <a:ext uri="{C183D7F6-B498-43B3-948B-1728B52AA6E4}">
                <adec:decorative xmlns:adec="http://schemas.microsoft.com/office/drawing/2017/decorative" val="1"/>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25" name="Kuusikulmio 124">
            <a:extLst>
              <a:ext uri="{FF2B5EF4-FFF2-40B4-BE49-F238E27FC236}">
                <a16:creationId xmlns:a16="http://schemas.microsoft.com/office/drawing/2014/main" id="{424C958A-0022-8FE6-CB89-4D0AC2748C75}"/>
              </a:ext>
              <a:ext uri="{C183D7F6-B498-43B3-948B-1728B52AA6E4}">
                <adec:decorative xmlns:adec="http://schemas.microsoft.com/office/drawing/2017/decorative" val="1"/>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26" name="object 9">
            <a:extLst>
              <a:ext uri="{FF2B5EF4-FFF2-40B4-BE49-F238E27FC236}">
                <a16:creationId xmlns:a16="http://schemas.microsoft.com/office/drawing/2014/main" id="{4CC997BC-94E3-2331-852C-4C0904B85D23}"/>
              </a:ext>
            </a:extLst>
          </p:cNvPr>
          <p:cNvSpPr txBox="1"/>
          <p:nvPr/>
        </p:nvSpPr>
        <p:spPr>
          <a:xfrm>
            <a:off x="5818606" y="2387755"/>
            <a:ext cx="1295585" cy="72595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395"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1000" dirty="0">
                <a:solidFill>
                  <a:schemeClr val="bg1"/>
                </a:solidFill>
                <a:latin typeface="Myriad Pro"/>
                <a:cs typeface="Myriad Pro"/>
              </a:rPr>
              <a:t>Johtamisemme on ihmislähtöistä ja ammattimaista</a:t>
            </a:r>
          </a:p>
        </p:txBody>
      </p:sp>
      <p:sp>
        <p:nvSpPr>
          <p:cNvPr id="127" name="object 9">
            <a:extLst>
              <a:ext uri="{FF2B5EF4-FFF2-40B4-BE49-F238E27FC236}">
                <a16:creationId xmlns:a16="http://schemas.microsoft.com/office/drawing/2014/main" id="{4CC8C425-2CCF-00C2-8FBB-345FFE187BF0}"/>
              </a:ext>
            </a:extLst>
          </p:cNvPr>
          <p:cNvSpPr txBox="1"/>
          <p:nvPr/>
        </p:nvSpPr>
        <p:spPr>
          <a:xfrm>
            <a:off x="7381958" y="2883068"/>
            <a:ext cx="1460437" cy="151835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395" dirty="0">
                <a:solidFill>
                  <a:schemeClr val="bg1"/>
                </a:solidFill>
                <a:latin typeface="Myriad Pro"/>
                <a:cs typeface="Myriad Pro"/>
              </a:rPr>
              <a:t>HENKILÖSTÖ- </a:t>
            </a:r>
            <a:br>
              <a:rPr lang="fi-FI" sz="1395" dirty="0">
                <a:solidFill>
                  <a:schemeClr val="bg1"/>
                </a:solidFill>
                <a:latin typeface="Myriad Pro"/>
                <a:cs typeface="Myriad Pro"/>
              </a:rPr>
            </a:br>
            <a:r>
              <a:rPr lang="fi-FI" sz="1395"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1000" dirty="0">
                <a:solidFill>
                  <a:schemeClr val="bg1"/>
                </a:solidFill>
                <a:latin typeface="Myriad Pro"/>
                <a:cs typeface="Myriad Pro"/>
              </a:rPr>
              <a:t>Osaavan, hyvinvoivan </a:t>
            </a:r>
            <a:br>
              <a:rPr lang="fi-FI" sz="1000" dirty="0">
                <a:solidFill>
                  <a:schemeClr val="bg1"/>
                </a:solidFill>
                <a:latin typeface="Myriad Pro"/>
                <a:cs typeface="Myriad Pro"/>
              </a:rPr>
            </a:br>
            <a:r>
              <a:rPr lang="fi-FI" sz="10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10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10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1395" dirty="0">
              <a:solidFill>
                <a:schemeClr val="bg1"/>
              </a:solidFill>
              <a:latin typeface="Myriad Pro"/>
              <a:cs typeface="Myriad Pro"/>
            </a:endParaRPr>
          </a:p>
        </p:txBody>
      </p:sp>
      <p:sp>
        <p:nvSpPr>
          <p:cNvPr id="128" name="object 9">
            <a:extLst>
              <a:ext uri="{FF2B5EF4-FFF2-40B4-BE49-F238E27FC236}">
                <a16:creationId xmlns:a16="http://schemas.microsoft.com/office/drawing/2014/main" id="{76DEEA10-80D9-C1F4-A7C5-F4D67DD36AD8}"/>
              </a:ext>
            </a:extLst>
          </p:cNvPr>
          <p:cNvSpPr txBox="1"/>
          <p:nvPr/>
        </p:nvSpPr>
        <p:spPr>
          <a:xfrm>
            <a:off x="5554034" y="3916191"/>
            <a:ext cx="1875753" cy="892157"/>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395"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1000" dirty="0">
                <a:solidFill>
                  <a:schemeClr val="bg1"/>
                </a:solidFill>
                <a:latin typeface="Myriad Pro"/>
                <a:cs typeface="Myriad Pro"/>
              </a:rPr>
              <a:t>Varmistamme lakisääteisten palveluiden toteutumista vaikuttavalla ja kustannus-</a:t>
            </a:r>
            <a:br>
              <a:rPr lang="fi-FI" sz="1000" dirty="0">
                <a:solidFill>
                  <a:schemeClr val="bg1"/>
                </a:solidFill>
                <a:latin typeface="Myriad Pro"/>
                <a:cs typeface="Myriad Pro"/>
              </a:rPr>
            </a:br>
            <a:r>
              <a:rPr lang="fi-FI" sz="1000" dirty="0">
                <a:solidFill>
                  <a:schemeClr val="bg1"/>
                </a:solidFill>
                <a:latin typeface="Myriad Pro"/>
                <a:cs typeface="Myriad Pro"/>
              </a:rPr>
              <a:t>tehokkaalla tavalla</a:t>
            </a:r>
          </a:p>
        </p:txBody>
      </p:sp>
      <p:sp>
        <p:nvSpPr>
          <p:cNvPr id="140" name="object 9">
            <a:extLst>
              <a:ext uri="{FF2B5EF4-FFF2-40B4-BE49-F238E27FC236}">
                <a16:creationId xmlns:a16="http://schemas.microsoft.com/office/drawing/2014/main" id="{A085A2A2-3699-BD0F-6267-41396DA7A680}"/>
              </a:ext>
            </a:extLst>
          </p:cNvPr>
          <p:cNvSpPr txBox="1"/>
          <p:nvPr/>
        </p:nvSpPr>
        <p:spPr>
          <a:xfrm>
            <a:off x="5103323" y="1130402"/>
            <a:ext cx="1295585"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Suorituksen </a:t>
            </a:r>
            <a:br>
              <a:rPr lang="fi-FI" sz="1200" dirty="0">
                <a:solidFill>
                  <a:schemeClr val="tx2"/>
                </a:solidFill>
                <a:latin typeface="Myriad Pro"/>
                <a:cs typeface="Myriad Pro"/>
              </a:rPr>
            </a:br>
            <a:r>
              <a:rPr lang="fi-FI" sz="1200" dirty="0">
                <a:solidFill>
                  <a:schemeClr val="tx2"/>
                </a:solidFill>
                <a:latin typeface="Myriad Pro"/>
                <a:cs typeface="Myriad Pro"/>
              </a:rPr>
              <a:t>johtaminen</a:t>
            </a:r>
          </a:p>
        </p:txBody>
      </p:sp>
      <p:sp>
        <p:nvSpPr>
          <p:cNvPr id="141" name="object 9">
            <a:extLst>
              <a:ext uri="{FF2B5EF4-FFF2-40B4-BE49-F238E27FC236}">
                <a16:creationId xmlns:a16="http://schemas.microsoft.com/office/drawing/2014/main" id="{B131F879-55C7-838D-7F99-2FEA74F49494}"/>
              </a:ext>
            </a:extLst>
          </p:cNvPr>
          <p:cNvSpPr txBox="1"/>
          <p:nvPr/>
        </p:nvSpPr>
        <p:spPr>
          <a:xfrm>
            <a:off x="6408536" y="1146304"/>
            <a:ext cx="1497254"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Oppiminen ja </a:t>
            </a:r>
            <a:br>
              <a:rPr lang="fi-FI" sz="1200" dirty="0">
                <a:solidFill>
                  <a:schemeClr val="tx2"/>
                </a:solidFill>
                <a:latin typeface="Myriad Pro"/>
                <a:cs typeface="Myriad Pro"/>
              </a:rPr>
            </a:br>
            <a:r>
              <a:rPr lang="fi-FI" sz="1200" dirty="0">
                <a:solidFill>
                  <a:schemeClr val="tx2"/>
                </a:solidFill>
                <a:latin typeface="Myriad Pro"/>
                <a:cs typeface="Myriad Pro"/>
              </a:rPr>
              <a:t>uudistuminen</a:t>
            </a:r>
          </a:p>
        </p:txBody>
      </p:sp>
      <p:sp>
        <p:nvSpPr>
          <p:cNvPr id="129" name="object 9">
            <a:extLst>
              <a:ext uri="{FF2B5EF4-FFF2-40B4-BE49-F238E27FC236}">
                <a16:creationId xmlns:a16="http://schemas.microsoft.com/office/drawing/2014/main" id="{29D48624-4D04-72CF-86DB-3C23C964A0EC}"/>
              </a:ext>
            </a:extLst>
          </p:cNvPr>
          <p:cNvSpPr txBox="1"/>
          <p:nvPr/>
        </p:nvSpPr>
        <p:spPr>
          <a:xfrm>
            <a:off x="7670525" y="1833851"/>
            <a:ext cx="1118174" cy="39246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Arvot ja </a:t>
            </a:r>
            <a:br>
              <a:rPr lang="fi-FI" sz="1200" dirty="0">
                <a:solidFill>
                  <a:schemeClr val="tx2"/>
                </a:solidFill>
                <a:latin typeface="Myriad Pro"/>
                <a:cs typeface="Myriad Pro"/>
              </a:rPr>
            </a:br>
            <a:r>
              <a:rPr lang="fi-FI" sz="1200" dirty="0">
                <a:solidFill>
                  <a:schemeClr val="tx2"/>
                </a:solidFill>
                <a:latin typeface="Myriad Pro"/>
                <a:cs typeface="Myriad Pro"/>
              </a:rPr>
              <a:t>virkamies-etiikka</a:t>
            </a:r>
          </a:p>
        </p:txBody>
      </p:sp>
      <p:sp>
        <p:nvSpPr>
          <p:cNvPr id="130" name="object 9">
            <a:extLst>
              <a:ext uri="{FF2B5EF4-FFF2-40B4-BE49-F238E27FC236}">
                <a16:creationId xmlns:a16="http://schemas.microsoft.com/office/drawing/2014/main" id="{1CC1AF65-6FF8-0813-0070-4F6090CD3CEC}"/>
              </a:ext>
            </a:extLst>
          </p:cNvPr>
          <p:cNvSpPr txBox="1"/>
          <p:nvPr/>
        </p:nvSpPr>
        <p:spPr>
          <a:xfrm>
            <a:off x="8551620" y="1173224"/>
            <a:ext cx="1497254"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Työhyvinvointi </a:t>
            </a:r>
            <a:br>
              <a:rPr lang="fi-FI" sz="1200" dirty="0">
                <a:solidFill>
                  <a:schemeClr val="tx2"/>
                </a:solidFill>
                <a:latin typeface="Myriad Pro"/>
                <a:cs typeface="Myriad Pro"/>
              </a:rPr>
            </a:br>
            <a:r>
              <a:rPr lang="fi-FI" sz="1200" dirty="0">
                <a:solidFill>
                  <a:schemeClr val="tx2"/>
                </a:solidFill>
                <a:latin typeface="Myriad Pro"/>
                <a:cs typeface="Myriad Pro"/>
              </a:rPr>
              <a:t>ja työkyky</a:t>
            </a:r>
          </a:p>
        </p:txBody>
      </p:sp>
      <p:sp>
        <p:nvSpPr>
          <p:cNvPr id="131" name="object 9">
            <a:extLst>
              <a:ext uri="{FF2B5EF4-FFF2-40B4-BE49-F238E27FC236}">
                <a16:creationId xmlns:a16="http://schemas.microsoft.com/office/drawing/2014/main" id="{DFD84D96-03EF-1030-D5EC-89F0813F6966}"/>
              </a:ext>
            </a:extLst>
          </p:cNvPr>
          <p:cNvSpPr txBox="1"/>
          <p:nvPr/>
        </p:nvSpPr>
        <p:spPr>
          <a:xfrm>
            <a:off x="8653844" y="2571360"/>
            <a:ext cx="1497254" cy="1962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Työsuojelu</a:t>
            </a:r>
          </a:p>
        </p:txBody>
      </p:sp>
      <p:sp>
        <p:nvSpPr>
          <p:cNvPr id="132" name="object 9">
            <a:extLst>
              <a:ext uri="{FF2B5EF4-FFF2-40B4-BE49-F238E27FC236}">
                <a16:creationId xmlns:a16="http://schemas.microsoft.com/office/drawing/2014/main" id="{3C4AB6CB-62DC-93CF-EC3B-38C3C2171DE9}"/>
              </a:ext>
            </a:extLst>
          </p:cNvPr>
          <p:cNvSpPr txBox="1"/>
          <p:nvPr/>
        </p:nvSpPr>
        <p:spPr>
          <a:xfrm>
            <a:off x="9747902" y="3297384"/>
            <a:ext cx="1497254"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Henkilöstö-suunnittelu</a:t>
            </a:r>
          </a:p>
        </p:txBody>
      </p:sp>
      <p:sp>
        <p:nvSpPr>
          <p:cNvPr id="133" name="object 9">
            <a:extLst>
              <a:ext uri="{FF2B5EF4-FFF2-40B4-BE49-F238E27FC236}">
                <a16:creationId xmlns:a16="http://schemas.microsoft.com/office/drawing/2014/main" id="{9BBA8701-DE4E-70DA-E760-9A6FCD4042CF}"/>
              </a:ext>
            </a:extLst>
          </p:cNvPr>
          <p:cNvSpPr txBox="1"/>
          <p:nvPr/>
        </p:nvSpPr>
        <p:spPr>
          <a:xfrm>
            <a:off x="8698674" y="4046992"/>
            <a:ext cx="1497254" cy="591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Rekrytointi ja </a:t>
            </a:r>
            <a:br>
              <a:rPr lang="fi-FI" sz="1200" dirty="0">
                <a:solidFill>
                  <a:schemeClr val="tx2"/>
                </a:solidFill>
                <a:latin typeface="Myriad Pro"/>
                <a:cs typeface="Myriad Pro"/>
              </a:rPr>
            </a:br>
            <a:r>
              <a:rPr lang="fi-FI" sz="1200" dirty="0">
                <a:solidFill>
                  <a:schemeClr val="tx2"/>
                </a:solidFill>
                <a:latin typeface="Myriad Pro"/>
                <a:cs typeface="Myriad Pro"/>
              </a:rPr>
              <a:t>muu osaamisen </a:t>
            </a:r>
            <a:br>
              <a:rPr lang="fi-FI" sz="1200" dirty="0">
                <a:solidFill>
                  <a:schemeClr val="tx2"/>
                </a:solidFill>
                <a:latin typeface="Myriad Pro"/>
                <a:cs typeface="Myriad Pro"/>
              </a:rPr>
            </a:br>
            <a:r>
              <a:rPr lang="fi-FI" sz="1200" dirty="0">
                <a:solidFill>
                  <a:schemeClr val="tx2"/>
                </a:solidFill>
                <a:latin typeface="Myriad Pro"/>
                <a:cs typeface="Myriad Pro"/>
              </a:rPr>
              <a:t>hankinta</a:t>
            </a:r>
          </a:p>
        </p:txBody>
      </p:sp>
      <p:sp>
        <p:nvSpPr>
          <p:cNvPr id="134" name="object 9">
            <a:extLst>
              <a:ext uri="{FF2B5EF4-FFF2-40B4-BE49-F238E27FC236}">
                <a16:creationId xmlns:a16="http://schemas.microsoft.com/office/drawing/2014/main" id="{B9BC615E-8BF7-34A1-6CEF-2D84EAB9BE83}"/>
              </a:ext>
            </a:extLst>
          </p:cNvPr>
          <p:cNvSpPr txBox="1"/>
          <p:nvPr/>
        </p:nvSpPr>
        <p:spPr>
          <a:xfrm>
            <a:off x="7838811" y="4751381"/>
            <a:ext cx="880637" cy="39246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Työnantaja-kuva</a:t>
            </a:r>
          </a:p>
        </p:txBody>
      </p:sp>
      <p:sp>
        <p:nvSpPr>
          <p:cNvPr id="135" name="object 9">
            <a:extLst>
              <a:ext uri="{FF2B5EF4-FFF2-40B4-BE49-F238E27FC236}">
                <a16:creationId xmlns:a16="http://schemas.microsoft.com/office/drawing/2014/main" id="{9AC8F49E-6566-9A36-CA75-BAAC39606199}"/>
              </a:ext>
            </a:extLst>
          </p:cNvPr>
          <p:cNvSpPr txBox="1"/>
          <p:nvPr/>
        </p:nvSpPr>
        <p:spPr>
          <a:xfrm>
            <a:off x="8745895" y="5232693"/>
            <a:ext cx="1497254" cy="39963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Työ ja </a:t>
            </a:r>
            <a:br>
              <a:rPr lang="fi-FI" sz="1200" dirty="0">
                <a:solidFill>
                  <a:schemeClr val="tx2"/>
                </a:solidFill>
                <a:latin typeface="Myriad Pro"/>
                <a:cs typeface="Myriad Pro"/>
              </a:rPr>
            </a:br>
            <a:r>
              <a:rPr lang="fi-FI" sz="1200" dirty="0">
                <a:solidFill>
                  <a:schemeClr val="tx2"/>
                </a:solidFill>
                <a:latin typeface="Myriad Pro"/>
                <a:cs typeface="Myriad Pro"/>
              </a:rPr>
              <a:t>työympäristöt</a:t>
            </a:r>
          </a:p>
        </p:txBody>
      </p:sp>
      <p:sp>
        <p:nvSpPr>
          <p:cNvPr id="137" name="object 9">
            <a:extLst>
              <a:ext uri="{FF2B5EF4-FFF2-40B4-BE49-F238E27FC236}">
                <a16:creationId xmlns:a16="http://schemas.microsoft.com/office/drawing/2014/main" id="{BCE03E18-C845-F075-4711-74437927C262}"/>
              </a:ext>
            </a:extLst>
          </p:cNvPr>
          <p:cNvSpPr txBox="1"/>
          <p:nvPr/>
        </p:nvSpPr>
        <p:spPr>
          <a:xfrm>
            <a:off x="4900034" y="5482433"/>
            <a:ext cx="1120081" cy="392469"/>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Yhteis-</a:t>
            </a:r>
          </a:p>
          <a:p>
            <a:pPr marL="7316" marR="40432" algn="ctr">
              <a:lnSpc>
                <a:spcPct val="108000"/>
              </a:lnSpc>
              <a:spcBef>
                <a:spcPts val="39"/>
              </a:spcBef>
              <a:tabLst>
                <a:tab pos="102812" algn="l"/>
              </a:tabLst>
            </a:pPr>
            <a:r>
              <a:rPr lang="fi-FI" sz="1200" dirty="0">
                <a:solidFill>
                  <a:schemeClr val="tx2"/>
                </a:solidFill>
                <a:latin typeface="Myriad Pro"/>
                <a:cs typeface="Myriad Pro"/>
              </a:rPr>
              <a:t>toiminta</a:t>
            </a:r>
          </a:p>
        </p:txBody>
      </p:sp>
      <p:sp>
        <p:nvSpPr>
          <p:cNvPr id="136" name="object 9">
            <a:extLst>
              <a:ext uri="{FF2B5EF4-FFF2-40B4-BE49-F238E27FC236}">
                <a16:creationId xmlns:a16="http://schemas.microsoft.com/office/drawing/2014/main" id="{547AF4EC-462A-CF88-700D-7ED927E56615}"/>
              </a:ext>
            </a:extLst>
          </p:cNvPr>
          <p:cNvSpPr txBox="1"/>
          <p:nvPr/>
        </p:nvSpPr>
        <p:spPr>
          <a:xfrm>
            <a:off x="4034260" y="4221999"/>
            <a:ext cx="1295585" cy="60305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1200" dirty="0">
                <a:solidFill>
                  <a:schemeClr val="tx2"/>
                </a:solidFill>
                <a:latin typeface="Myriad Pro"/>
                <a:cs typeface="Myriad Pro"/>
              </a:rPr>
              <a:t>TA-velvoitteet</a:t>
            </a:r>
          </a:p>
        </p:txBody>
      </p:sp>
      <p:sp>
        <p:nvSpPr>
          <p:cNvPr id="139" name="object 9">
            <a:extLst>
              <a:ext uri="{FF2B5EF4-FFF2-40B4-BE49-F238E27FC236}">
                <a16:creationId xmlns:a16="http://schemas.microsoft.com/office/drawing/2014/main" id="{77ABB147-B928-9C01-7735-D096FBCEDC01}"/>
              </a:ext>
            </a:extLst>
          </p:cNvPr>
          <p:cNvSpPr txBox="1"/>
          <p:nvPr/>
        </p:nvSpPr>
        <p:spPr>
          <a:xfrm>
            <a:off x="4552393" y="3019443"/>
            <a:ext cx="1070824" cy="79129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Neuvottelu-toiminta</a:t>
            </a:r>
            <a:br>
              <a:rPr lang="fi-FI" sz="1200" dirty="0">
                <a:solidFill>
                  <a:schemeClr val="tx2"/>
                </a:solidFill>
                <a:latin typeface="Myriad Pro"/>
                <a:cs typeface="Myriad Pro"/>
              </a:rPr>
            </a:br>
            <a:r>
              <a:rPr lang="fi-FI" sz="1200" dirty="0">
                <a:solidFill>
                  <a:schemeClr val="tx2"/>
                </a:solidFill>
                <a:latin typeface="Myriad Pro"/>
                <a:cs typeface="Myriad Pro"/>
              </a:rPr>
              <a:t>ja työelämä-suhteet</a:t>
            </a:r>
          </a:p>
        </p:txBody>
      </p:sp>
      <p:sp>
        <p:nvSpPr>
          <p:cNvPr id="138" name="object 9">
            <a:extLst>
              <a:ext uri="{FF2B5EF4-FFF2-40B4-BE49-F238E27FC236}">
                <a16:creationId xmlns:a16="http://schemas.microsoft.com/office/drawing/2014/main" id="{173BDF18-9D97-0428-647A-F2DB0577086A}"/>
              </a:ext>
            </a:extLst>
          </p:cNvPr>
          <p:cNvSpPr txBox="1"/>
          <p:nvPr/>
        </p:nvSpPr>
        <p:spPr>
          <a:xfrm>
            <a:off x="4114211" y="2146558"/>
            <a:ext cx="1295585" cy="1962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dirty="0">
                <a:solidFill>
                  <a:schemeClr val="tx2"/>
                </a:solidFill>
                <a:latin typeface="Myriad Pro"/>
                <a:cs typeface="Myriad Pro"/>
              </a:rPr>
              <a:t>Palkitseminen</a:t>
            </a:r>
          </a:p>
        </p:txBody>
      </p:sp>
      <p:sp>
        <p:nvSpPr>
          <p:cNvPr id="142" name="Kuusikulmio 141">
            <a:hlinkClick r:id="rId3" action="ppaction://hlinksldjump"/>
            <a:extLst>
              <a:ext uri="{FF2B5EF4-FFF2-40B4-BE49-F238E27FC236}">
                <a16:creationId xmlns:a16="http://schemas.microsoft.com/office/drawing/2014/main" id="{CC1B89BB-4010-A381-B0AC-512C18BE859E}"/>
              </a:ext>
              <a:ext uri="{C183D7F6-B498-43B3-948B-1728B52AA6E4}">
                <adec:decorative xmlns:adec="http://schemas.microsoft.com/office/drawing/2017/decorative" val="1"/>
              </a:ext>
            </a:extLst>
          </p:cNvPr>
          <p:cNvSpPr/>
          <p:nvPr/>
        </p:nvSpPr>
        <p:spPr>
          <a:xfrm>
            <a:off x="4790720" y="5170131"/>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43" name="object 9">
            <a:hlinkClick r:id="rId4" action="ppaction://hlinksldjump"/>
            <a:extLst>
              <a:ext uri="{FF2B5EF4-FFF2-40B4-BE49-F238E27FC236}">
                <a16:creationId xmlns:a16="http://schemas.microsoft.com/office/drawing/2014/main" id="{20D7DFD0-5503-BB9B-82E0-C55330ECC6E5}"/>
              </a:ext>
            </a:extLst>
          </p:cNvPr>
          <p:cNvSpPr txBox="1"/>
          <p:nvPr/>
        </p:nvSpPr>
        <p:spPr>
          <a:xfrm>
            <a:off x="6351012" y="5487309"/>
            <a:ext cx="1479376" cy="59072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200" b="1" dirty="0">
                <a:solidFill>
                  <a:schemeClr val="tx2"/>
                </a:solidFill>
                <a:latin typeface="Myriad Pro"/>
                <a:cs typeface="Myriad Pro"/>
              </a:rPr>
              <a:t>Kaikille osa-alueille </a:t>
            </a:r>
            <a:br>
              <a:rPr lang="fi-FI" sz="1200" b="1" dirty="0">
                <a:solidFill>
                  <a:schemeClr val="tx2"/>
                </a:solidFill>
                <a:latin typeface="Myriad Pro"/>
                <a:cs typeface="Myriad Pro"/>
              </a:rPr>
            </a:br>
            <a:r>
              <a:rPr lang="fi-FI" sz="1200" b="1" dirty="0">
                <a:solidFill>
                  <a:schemeClr val="tx2"/>
                </a:solidFill>
                <a:latin typeface="Myriad Pro"/>
                <a:cs typeface="Myriad Pro"/>
              </a:rPr>
              <a:t>ja toiminnoille yhteiset asiat</a:t>
            </a:r>
          </a:p>
        </p:txBody>
      </p:sp>
      <p:sp>
        <p:nvSpPr>
          <p:cNvPr id="144" name="Kuusikulmio 143">
            <a:hlinkClick r:id="rId5" action="ppaction://hlinksldjump"/>
            <a:extLst>
              <a:ext uri="{FF2B5EF4-FFF2-40B4-BE49-F238E27FC236}">
                <a16:creationId xmlns:a16="http://schemas.microsoft.com/office/drawing/2014/main" id="{36AC40CC-67F9-F243-B96C-E69E3CF4E370}"/>
              </a:ext>
              <a:ext uri="{C183D7F6-B498-43B3-948B-1728B52AA6E4}">
                <adec:decorative xmlns:adec="http://schemas.microsoft.com/office/drawing/2017/decorative" val="1"/>
              </a:ext>
            </a:extLst>
          </p:cNvPr>
          <p:cNvSpPr/>
          <p:nvPr/>
        </p:nvSpPr>
        <p:spPr>
          <a:xfrm>
            <a:off x="4430030" y="2884356"/>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45" name="Kuusikulmio 144">
            <a:hlinkClick r:id="rId6" action="ppaction://hlinksldjump"/>
            <a:extLst>
              <a:ext uri="{FF2B5EF4-FFF2-40B4-BE49-F238E27FC236}">
                <a16:creationId xmlns:a16="http://schemas.microsoft.com/office/drawing/2014/main" id="{FDDB4B42-32E4-E38D-108F-77E8F902E0CF}"/>
              </a:ext>
              <a:ext uri="{C183D7F6-B498-43B3-948B-1728B52AA6E4}">
                <adec:decorative xmlns:adec="http://schemas.microsoft.com/office/drawing/2017/decorative" val="1"/>
              </a:ext>
            </a:extLst>
          </p:cNvPr>
          <p:cNvSpPr/>
          <p:nvPr/>
        </p:nvSpPr>
        <p:spPr>
          <a:xfrm>
            <a:off x="4022708" y="4022624"/>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46" name="Kuusikulmio 145">
            <a:hlinkClick r:id="rId7" action="ppaction://hlinksldjump"/>
            <a:extLst>
              <a:ext uri="{FF2B5EF4-FFF2-40B4-BE49-F238E27FC236}">
                <a16:creationId xmlns:a16="http://schemas.microsoft.com/office/drawing/2014/main" id="{3A2196B4-6F46-26FC-1E62-819991772DA3}"/>
              </a:ext>
              <a:ext uri="{C183D7F6-B498-43B3-948B-1728B52AA6E4}">
                <adec:decorative xmlns:adec="http://schemas.microsoft.com/office/drawing/2017/decorative" val="1"/>
              </a:ext>
            </a:extLst>
          </p:cNvPr>
          <p:cNvSpPr/>
          <p:nvPr/>
        </p:nvSpPr>
        <p:spPr>
          <a:xfrm>
            <a:off x="5072725" y="801687"/>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47" name="Kuusikulmio 146">
            <a:hlinkClick r:id="rId8" action="ppaction://hlinksldjump"/>
            <a:extLst>
              <a:ext uri="{FF2B5EF4-FFF2-40B4-BE49-F238E27FC236}">
                <a16:creationId xmlns:a16="http://schemas.microsoft.com/office/drawing/2014/main" id="{395F31F6-9713-A505-1874-5BB795A07050}"/>
              </a:ext>
              <a:ext uri="{C183D7F6-B498-43B3-948B-1728B52AA6E4}">
                <adec:decorative xmlns:adec="http://schemas.microsoft.com/office/drawing/2017/decorative" val="1"/>
              </a:ext>
            </a:extLst>
          </p:cNvPr>
          <p:cNvSpPr/>
          <p:nvPr/>
        </p:nvSpPr>
        <p:spPr>
          <a:xfrm>
            <a:off x="7548379" y="1618465"/>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48" name="Kuusikulmio 147">
            <a:hlinkClick r:id="rId9" action="ppaction://hlinksldjump"/>
            <a:extLst>
              <a:ext uri="{FF2B5EF4-FFF2-40B4-BE49-F238E27FC236}">
                <a16:creationId xmlns:a16="http://schemas.microsoft.com/office/drawing/2014/main" id="{88988C7B-0A21-B9A3-F391-D70ED198F461}"/>
              </a:ext>
              <a:ext uri="{C183D7F6-B498-43B3-948B-1728B52AA6E4}">
                <adec:decorative xmlns:adec="http://schemas.microsoft.com/office/drawing/2017/decorative" val="1"/>
              </a:ext>
            </a:extLst>
          </p:cNvPr>
          <p:cNvSpPr/>
          <p:nvPr/>
        </p:nvSpPr>
        <p:spPr>
          <a:xfrm>
            <a:off x="8634370" y="83847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49" name="Kuusikulmio 148">
            <a:hlinkClick r:id="rId10" action="ppaction://hlinksldjump"/>
            <a:extLst>
              <a:ext uri="{FF2B5EF4-FFF2-40B4-BE49-F238E27FC236}">
                <a16:creationId xmlns:a16="http://schemas.microsoft.com/office/drawing/2014/main" id="{0ADB9ED6-85A5-5F8D-A676-4791FD86C809}"/>
              </a:ext>
              <a:ext uri="{C183D7F6-B498-43B3-948B-1728B52AA6E4}">
                <adec:decorative xmlns:adec="http://schemas.microsoft.com/office/drawing/2017/decorative" val="1"/>
              </a:ext>
            </a:extLst>
          </p:cNvPr>
          <p:cNvSpPr/>
          <p:nvPr/>
        </p:nvSpPr>
        <p:spPr>
          <a:xfrm>
            <a:off x="8755256" y="2158851"/>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50" name="Kuusikulmio 149">
            <a:hlinkClick r:id="rId11" action="ppaction://hlinksldjump"/>
            <a:extLst>
              <a:ext uri="{FF2B5EF4-FFF2-40B4-BE49-F238E27FC236}">
                <a16:creationId xmlns:a16="http://schemas.microsoft.com/office/drawing/2014/main" id="{80FEB23E-E9D8-2282-C5E8-5032FC392895}"/>
              </a:ext>
              <a:ext uri="{C183D7F6-B498-43B3-948B-1728B52AA6E4}">
                <adec:decorative xmlns:adec="http://schemas.microsoft.com/office/drawing/2017/decorative" val="1"/>
              </a:ext>
            </a:extLst>
          </p:cNvPr>
          <p:cNvSpPr/>
          <p:nvPr/>
        </p:nvSpPr>
        <p:spPr>
          <a:xfrm>
            <a:off x="9813350" y="2983040"/>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52" name="Kuusikulmio 151">
            <a:hlinkClick r:id="rId12" action="ppaction://hlinksldjump"/>
            <a:extLst>
              <a:ext uri="{FF2B5EF4-FFF2-40B4-BE49-F238E27FC236}">
                <a16:creationId xmlns:a16="http://schemas.microsoft.com/office/drawing/2014/main" id="{77582B3D-5138-046F-E858-FA2CA200A2EB}"/>
              </a:ext>
              <a:ext uri="{C183D7F6-B498-43B3-948B-1728B52AA6E4}">
                <adec:decorative xmlns:adec="http://schemas.microsoft.com/office/drawing/2017/decorative" val="1"/>
              </a:ext>
            </a:extLst>
          </p:cNvPr>
          <p:cNvSpPr/>
          <p:nvPr/>
        </p:nvSpPr>
        <p:spPr>
          <a:xfrm>
            <a:off x="7623059" y="4426130"/>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53" name="Kuusikulmio 152">
            <a:hlinkClick r:id="rId13" action="ppaction://hlinksldjump"/>
            <a:extLst>
              <a:ext uri="{FF2B5EF4-FFF2-40B4-BE49-F238E27FC236}">
                <a16:creationId xmlns:a16="http://schemas.microsoft.com/office/drawing/2014/main" id="{50C537D1-FE68-E8AE-F9E9-6BEB5D431977}"/>
              </a:ext>
              <a:ext uri="{C183D7F6-B498-43B3-948B-1728B52AA6E4}">
                <adec:decorative xmlns:adec="http://schemas.microsoft.com/office/drawing/2017/decorative" val="1"/>
              </a:ext>
            </a:extLst>
          </p:cNvPr>
          <p:cNvSpPr/>
          <p:nvPr/>
        </p:nvSpPr>
        <p:spPr>
          <a:xfrm>
            <a:off x="6472060" y="83847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54" name="Kuusikulmio 153">
            <a:hlinkClick r:id="rId14" action="ppaction://hlinksldjump"/>
            <a:extLst>
              <a:ext uri="{FF2B5EF4-FFF2-40B4-BE49-F238E27FC236}">
                <a16:creationId xmlns:a16="http://schemas.microsoft.com/office/drawing/2014/main" id="{327338E4-D802-3E45-BD6C-089018B118A8}"/>
              </a:ext>
              <a:ext uri="{C183D7F6-B498-43B3-948B-1728B52AA6E4}">
                <adec:decorative xmlns:adec="http://schemas.microsoft.com/office/drawing/2017/decorative" val="1"/>
              </a:ext>
            </a:extLst>
          </p:cNvPr>
          <p:cNvSpPr/>
          <p:nvPr/>
        </p:nvSpPr>
        <p:spPr>
          <a:xfrm>
            <a:off x="8832870" y="4969303"/>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155" name="Kuusikulmio 154">
            <a:hlinkClick r:id="rId15" action="ppaction://hlinksldjump"/>
            <a:extLst>
              <a:ext uri="{FF2B5EF4-FFF2-40B4-BE49-F238E27FC236}">
                <a16:creationId xmlns:a16="http://schemas.microsoft.com/office/drawing/2014/main" id="{F555741B-1A9C-4189-DC09-FA8D1CB24363}"/>
              </a:ext>
              <a:ext uri="{C183D7F6-B498-43B3-948B-1728B52AA6E4}">
                <adec:decorative xmlns:adec="http://schemas.microsoft.com/office/drawing/2017/decorative" val="1"/>
              </a:ext>
            </a:extLst>
          </p:cNvPr>
          <p:cNvSpPr/>
          <p:nvPr/>
        </p:nvSpPr>
        <p:spPr>
          <a:xfrm>
            <a:off x="4090454" y="1742261"/>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7" name="object 11">
            <a:extLst>
              <a:ext uri="{FF2B5EF4-FFF2-40B4-BE49-F238E27FC236}">
                <a16:creationId xmlns:a16="http://schemas.microsoft.com/office/drawing/2014/main" id="{98F8BB08-92A7-313F-C296-5B7DCBE56BE5}"/>
              </a:ext>
              <a:ext uri="{C183D7F6-B498-43B3-948B-1728B52AA6E4}">
                <adec:decorative xmlns:adec="http://schemas.microsoft.com/office/drawing/2017/decorative" val="1"/>
              </a:ext>
            </a:extLst>
          </p:cNvPr>
          <p:cNvSpPr txBox="1"/>
          <p:nvPr/>
        </p:nvSpPr>
        <p:spPr>
          <a:xfrm>
            <a:off x="640710" y="435700"/>
            <a:ext cx="3588389" cy="171304"/>
          </a:xfrm>
          <a:prstGeom prst="rect">
            <a:avLst/>
          </a:prstGeom>
        </p:spPr>
        <p:txBody>
          <a:bodyPr vert="horz" wrap="square" lIns="0" tIns="9627" rIns="0" bIns="0" rtlCol="0">
            <a:spAutoFit/>
          </a:bodyPr>
          <a:lstStyle/>
          <a:p>
            <a:pPr marL="7701">
              <a:spcBef>
                <a:spcPts val="76"/>
              </a:spcBef>
            </a:pPr>
            <a:r>
              <a:rPr lang="fi-FI" sz="1050" spc="39" dirty="0">
                <a:solidFill>
                  <a:srgbClr val="006475"/>
                </a:solidFill>
                <a:latin typeface="Myriad Pro" panose="020B0503030403020204" pitchFamily="34" charset="0"/>
                <a:cs typeface="Calibri"/>
              </a:rPr>
              <a:t>Henkilöstöjohtaminen valtiolla -kuvaus</a:t>
            </a:r>
            <a:endParaRPr sz="1050" dirty="0">
              <a:latin typeface="Myriad Pro" panose="020B0503030403020204" pitchFamily="34" charset="0"/>
              <a:cs typeface="Calibri"/>
            </a:endParaRPr>
          </a:p>
        </p:txBody>
      </p:sp>
      <p:sp>
        <p:nvSpPr>
          <p:cNvPr id="151" name="Kuusikulmio 150">
            <a:hlinkClick r:id="rId16" action="ppaction://hlinksldjump"/>
            <a:extLst>
              <a:ext uri="{FF2B5EF4-FFF2-40B4-BE49-F238E27FC236}">
                <a16:creationId xmlns:a16="http://schemas.microsoft.com/office/drawing/2014/main" id="{257A19C3-0F58-EB4C-57B2-D3BEB2F53F65}"/>
              </a:ext>
              <a:ext uri="{C183D7F6-B498-43B3-948B-1728B52AA6E4}">
                <adec:decorative xmlns:adec="http://schemas.microsoft.com/office/drawing/2017/decorative" val="1"/>
              </a:ext>
            </a:extLst>
          </p:cNvPr>
          <p:cNvSpPr/>
          <p:nvPr/>
        </p:nvSpPr>
        <p:spPr>
          <a:xfrm>
            <a:off x="8772046" y="3803178"/>
            <a:ext cx="1294431" cy="1032164"/>
          </a:xfrm>
          <a:prstGeom prst="hexagon">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latin typeface="Calibri"/>
            </a:endParaRPr>
          </a:p>
        </p:txBody>
      </p:sp>
    </p:spTree>
    <p:extLst>
      <p:ext uri="{BB962C8B-B14F-4D97-AF65-F5344CB8AC3E}">
        <p14:creationId xmlns:p14="http://schemas.microsoft.com/office/powerpoint/2010/main" val="120589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9"/>
                                        </p:tgtEl>
                                        <p:attrNameLst>
                                          <p:attrName>style.visibility</p:attrName>
                                        </p:attrNameLst>
                                      </p:cBhvr>
                                      <p:to>
                                        <p:strVal val="visible"/>
                                      </p:to>
                                    </p:set>
                                    <p:animEffect transition="in" filter="fade">
                                      <p:cBhvr>
                                        <p:cTn id="10" dur="500"/>
                                        <p:tgtEl>
                                          <p:spTgt spid="1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3"/>
                                        </p:tgtEl>
                                        <p:attrNameLst>
                                          <p:attrName>style.visibility</p:attrName>
                                        </p:attrNameLst>
                                      </p:cBhvr>
                                      <p:to>
                                        <p:strVal val="visible"/>
                                      </p:to>
                                    </p:set>
                                    <p:animEffect transition="in" filter="fade">
                                      <p:cBhvr>
                                        <p:cTn id="13" dur="500"/>
                                        <p:tgtEl>
                                          <p:spTgt spid="16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4"/>
                                        </p:tgtEl>
                                        <p:attrNameLst>
                                          <p:attrName>style.visibility</p:attrName>
                                        </p:attrNameLst>
                                      </p:cBhvr>
                                      <p:to>
                                        <p:strVal val="visible"/>
                                      </p:to>
                                    </p:set>
                                    <p:animEffect transition="in" filter="fade">
                                      <p:cBhvr>
                                        <p:cTn id="16" dur="500"/>
                                        <p:tgtEl>
                                          <p:spTgt spid="16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58" grpId="0"/>
      <p:bldP spid="159" grpId="0"/>
      <p:bldP spid="16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 name="object 9">
            <a:extLst>
              <a:ext uri="{FF2B5EF4-FFF2-40B4-BE49-F238E27FC236}">
                <a16:creationId xmlns:a16="http://schemas.microsoft.com/office/drawing/2014/main" id="{EDC5297B-F7A9-E649-ABA0-EABE01BB84E3}"/>
              </a:ext>
              <a:ext uri="{C183D7F6-B498-43B3-948B-1728B52AA6E4}">
                <adec:decorative xmlns:adec="http://schemas.microsoft.com/office/drawing/2017/decorative" val="1"/>
              </a:ext>
            </a:extLst>
          </p:cNvPr>
          <p:cNvSpPr/>
          <p:nvPr/>
        </p:nvSpPr>
        <p:spPr>
          <a:xfrm>
            <a:off x="7480830" y="1006880"/>
            <a:ext cx="4006536" cy="507226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accent2">
              <a:lumMod val="20000"/>
              <a:lumOff val="80000"/>
            </a:schemeClr>
          </a:solidFill>
        </p:spPr>
        <p:txBody>
          <a:bodyPr wrap="square" lIns="0" tIns="0" rIns="0" bIns="0" rtlCol="0"/>
          <a:lstStyle/>
          <a:p>
            <a:endParaRPr sz="1092" dirty="0"/>
          </a:p>
        </p:txBody>
      </p:sp>
      <p:sp>
        <p:nvSpPr>
          <p:cNvPr id="127" name="object 12">
            <a:extLst>
              <a:ext uri="{FF2B5EF4-FFF2-40B4-BE49-F238E27FC236}">
                <a16:creationId xmlns:a16="http://schemas.microsoft.com/office/drawing/2014/main" id="{7099E61B-A418-E343-25C6-E81C08A6F7D2}"/>
              </a:ext>
              <a:ext uri="{C183D7F6-B498-43B3-948B-1728B52AA6E4}">
                <adec:decorative xmlns:adec="http://schemas.microsoft.com/office/drawing/2017/decorative" val="1"/>
              </a:ext>
            </a:extLst>
          </p:cNvPr>
          <p:cNvSpPr/>
          <p:nvPr/>
        </p:nvSpPr>
        <p:spPr>
          <a:xfrm>
            <a:off x="7480830" y="1028676"/>
            <a:ext cx="0" cy="5041650"/>
          </a:xfrm>
          <a:custGeom>
            <a:avLst/>
            <a:gdLst/>
            <a:ahLst/>
            <a:cxnLst/>
            <a:rect l="l" t="t" r="r" b="b"/>
            <a:pathLst>
              <a:path h="8314055">
                <a:moveTo>
                  <a:pt x="0" y="0"/>
                </a:moveTo>
                <a:lnTo>
                  <a:pt x="0" y="8313518"/>
                </a:lnTo>
              </a:path>
            </a:pathLst>
          </a:custGeom>
          <a:ln w="7853">
            <a:solidFill>
              <a:schemeClr val="accent2"/>
            </a:solidFill>
          </a:ln>
        </p:spPr>
        <p:txBody>
          <a:bodyPr wrap="square" lIns="0" tIns="0" rIns="0" bIns="0" rtlCol="0"/>
          <a:lstStyle/>
          <a:p>
            <a:endParaRPr sz="1092"/>
          </a:p>
        </p:txBody>
      </p:sp>
      <p:sp>
        <p:nvSpPr>
          <p:cNvPr id="2" name="Kuusikulmio 1">
            <a:extLst>
              <a:ext uri="{FF2B5EF4-FFF2-40B4-BE49-F238E27FC236}">
                <a16:creationId xmlns:a16="http://schemas.microsoft.com/office/drawing/2014/main" id="{8E8B8FA0-95E9-A948-7DBB-EF5ADE72BAAD}"/>
              </a:ext>
              <a:ext uri="{C183D7F6-B498-43B3-948B-1728B52AA6E4}">
                <adec:decorative xmlns:adec="http://schemas.microsoft.com/office/drawing/2017/decorative" val="1"/>
              </a:ext>
            </a:extLst>
          </p:cNvPr>
          <p:cNvSpPr/>
          <p:nvPr/>
        </p:nvSpPr>
        <p:spPr>
          <a:xfrm>
            <a:off x="9493249" y="101186"/>
            <a:ext cx="1802953" cy="1314291"/>
          </a:xfrm>
          <a:prstGeom prst="hexagon">
            <a:avLst/>
          </a:prstGeom>
          <a:solidFill>
            <a:schemeClr val="bg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13" name="object 13"/>
          <p:cNvSpPr txBox="1"/>
          <p:nvPr/>
        </p:nvSpPr>
        <p:spPr>
          <a:xfrm>
            <a:off x="640710" y="435700"/>
            <a:ext cx="6282603" cy="171304"/>
          </a:xfrm>
          <a:prstGeom prst="rect">
            <a:avLst/>
          </a:prstGeom>
        </p:spPr>
        <p:txBody>
          <a:bodyPr vert="horz" wrap="square" lIns="0" tIns="9627" rIns="0" bIns="0" rtlCol="0">
            <a:spAutoFit/>
          </a:bodyPr>
          <a:lstStyle/>
          <a:p>
            <a:pPr marL="7701">
              <a:spcBef>
                <a:spcPts val="76"/>
              </a:spcBef>
            </a:pPr>
            <a:r>
              <a:rPr lang="fi-FI" sz="1050" spc="-6" dirty="0">
                <a:solidFill>
                  <a:srgbClr val="006475"/>
                </a:solidFill>
                <a:latin typeface="Myriad Pro" panose="020B0503030403020204" pitchFamily="34" charset="0"/>
                <a:cs typeface="Trebuchet MS"/>
              </a:rPr>
              <a:t>Henkilöstöjohtaminen valtiolla -kuvaus  </a:t>
            </a:r>
            <a:r>
              <a:rPr lang="fi-FI" sz="1050" dirty="0">
                <a:solidFill>
                  <a:schemeClr val="accent1"/>
                </a:solidFill>
                <a:latin typeface="Myriad Pro"/>
                <a:cs typeface="Myriad Pro"/>
              </a:rPr>
              <a:t>|  K</a:t>
            </a:r>
            <a:r>
              <a:rPr lang="fi-FI" sz="1050" spc="-6" dirty="0">
                <a:solidFill>
                  <a:srgbClr val="006475"/>
                </a:solidFill>
                <a:latin typeface="Myriad Pro" panose="020B0503030403020204" pitchFamily="34" charset="0"/>
                <a:cs typeface="Trebuchet MS"/>
              </a:rPr>
              <a:t>unkin toiminnon kiteytys ja avainkohdat</a:t>
            </a:r>
          </a:p>
        </p:txBody>
      </p:sp>
      <p:sp>
        <p:nvSpPr>
          <p:cNvPr id="11" name="object 11"/>
          <p:cNvSpPr txBox="1">
            <a:spLocks noGrp="1"/>
          </p:cNvSpPr>
          <p:nvPr>
            <p:ph type="title" idx="4294967295"/>
          </p:nvPr>
        </p:nvSpPr>
        <p:spPr>
          <a:xfrm>
            <a:off x="2103246" y="1105533"/>
            <a:ext cx="4646189" cy="501775"/>
          </a:xfrm>
          <a:prstGeom prst="rect">
            <a:avLst/>
          </a:prstGeom>
          <a:noFill/>
          <a:ln>
            <a:noFill/>
            <a:prstDash/>
          </a:ln>
          <a:effectLst/>
        </p:spPr>
        <p:txBody>
          <a:bodyPr rot="0" spcFirstLastPara="0" vertOverflow="overflow" horzOverflow="overflow" vert="horz" wrap="square" lIns="0" tIns="9242" rIns="0" bIns="0" numCol="1" spcCol="0" rtlCol="0" fromWordArt="0" anchor="t" anchorCtr="0" forceAA="0" compatLnSpc="1">
            <a:prstTxWarp prst="textNoShape">
              <a:avLst/>
            </a:prstTxWarp>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lang="fi-FI" sz="1600" b="1" i="0" u="none" strike="noStrike" kern="1200" cap="none" spc="-6" normalizeH="0" baseline="0" noProof="0" dirty="0">
                <a:ln>
                  <a:noFill/>
                </a:ln>
                <a:solidFill>
                  <a:srgbClr val="006475"/>
                </a:solidFill>
                <a:effectLst/>
                <a:uLnTx/>
                <a:uFillTx/>
                <a:latin typeface="Myriad Pro"/>
                <a:ea typeface="+mn-ea"/>
                <a:cs typeface="Myriad Pro"/>
              </a:rPr>
              <a:t>Suorituksen johtaminen</a:t>
            </a:r>
            <a:endParaRPr kumimoji="0" lang="fi-FI" sz="1600" b="0" i="0" u="none" strike="noStrike" kern="1200" cap="none" spc="0" normalizeH="0" baseline="0" noProof="0" dirty="0">
              <a:ln>
                <a:noFill/>
              </a:ln>
              <a:solidFill>
                <a:srgbClr val="006475"/>
              </a:solidFill>
              <a:effectLst/>
              <a:uLnTx/>
              <a:uFillTx/>
              <a:latin typeface="Myriad Pro"/>
              <a:ea typeface="+mn-ea"/>
              <a:cs typeface="Myriad Pro"/>
            </a:endParaRPr>
          </a:p>
          <a:p>
            <a:pPr marL="7701" marR="0" lvl="0" indent="0" algn="l" defTabSz="914400" rtl="0" eaLnBrk="1" fontAlgn="auto" latinLnBrk="0" hangingPunct="1">
              <a:lnSpc>
                <a:spcPct val="100000"/>
              </a:lnSpc>
              <a:spcBef>
                <a:spcPts val="18"/>
              </a:spcBef>
              <a:spcAft>
                <a:spcPts val="0"/>
              </a:spcAft>
              <a:buClrTx/>
              <a:buSzTx/>
              <a:buFontTx/>
              <a:buNone/>
              <a:tabLst/>
              <a:defRPr/>
            </a:pPr>
            <a:endParaRPr kumimoji="0" lang="fi-FI" sz="16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59" name="Tekstiruutu 58">
            <a:extLst>
              <a:ext uri="{FF2B5EF4-FFF2-40B4-BE49-F238E27FC236}">
                <a16:creationId xmlns:a16="http://schemas.microsoft.com/office/drawing/2014/main" id="{4FF67409-8731-B227-32F9-87AA7BD47EDD}"/>
              </a:ext>
            </a:extLst>
          </p:cNvPr>
          <p:cNvSpPr txBox="1"/>
          <p:nvPr/>
        </p:nvSpPr>
        <p:spPr>
          <a:xfrm>
            <a:off x="1970961" y="1415478"/>
            <a:ext cx="5177791" cy="715581"/>
          </a:xfrm>
          <a:prstGeom prst="rect">
            <a:avLst/>
          </a:prstGeom>
          <a:noFill/>
        </p:spPr>
        <p:txBody>
          <a:bodyPr wrap="square">
            <a:spAutoFit/>
          </a:bodyPr>
          <a:lstStyle/>
          <a:p>
            <a:pPr marL="57150" indent="0">
              <a:spcAft>
                <a:spcPts val="1800"/>
              </a:spcAft>
              <a:buNone/>
            </a:pPr>
            <a:r>
              <a:rPr lang="fi-FI" sz="1300" i="1" dirty="0">
                <a:solidFill>
                  <a:schemeClr val="accent1"/>
                </a:solidFill>
                <a:latin typeface="Myriad Pro" panose="020B0503030403020204" pitchFamily="34" charset="0"/>
              </a:rPr>
              <a:t>Strategiaan perustuva, kokonaisvaltainen ja jatkuvaan kehittämiseen kannustava johtamisprosessi. Siihen liittyy tavoitteiden asettaminen ja mittaaminen, toimintatavat, seuranta, palaute, motivointi ja palkinta.</a:t>
            </a:r>
          </a:p>
        </p:txBody>
      </p:sp>
      <p:sp>
        <p:nvSpPr>
          <p:cNvPr id="14" name="object 14"/>
          <p:cNvSpPr txBox="1"/>
          <p:nvPr/>
        </p:nvSpPr>
        <p:spPr>
          <a:xfrm>
            <a:off x="804759" y="2356053"/>
            <a:ext cx="6450427" cy="3683291"/>
          </a:xfrm>
          <a:prstGeom prst="rect">
            <a:avLst/>
          </a:prstGeom>
        </p:spPr>
        <p:txBody>
          <a:bodyPr vert="horz" wrap="square" lIns="0" tIns="9627" rIns="0" bIns="0" rtlCol="0">
            <a:spAutoFit/>
          </a:bodyPr>
          <a:lstStyle/>
          <a:p>
            <a:pPr marL="7316" marR="225648">
              <a:spcBef>
                <a:spcPts val="100"/>
              </a:spcBef>
              <a:tabLst>
                <a:tab pos="102812" algn="l"/>
              </a:tabLst>
            </a:pPr>
            <a:r>
              <a:rPr lang="fi-FI" sz="1200" b="1" dirty="0">
                <a:solidFill>
                  <a:schemeClr val="accent1"/>
                </a:solidFill>
                <a:latin typeface="Myriad Pro"/>
                <a:cs typeface="Myriad Pro"/>
              </a:rPr>
              <a:t>Suorituksen johtamisessa varmistetaan, että yksilö, tiimi ja koko organisaatio tietää: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Mikä on toiminnan tarkoitus suunta; näitä havainnollistetaan mission, vision, arvojen ja strategian avulla</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Mitkä ovat keskeiset tavoitteet; ne sanoitetaan toiminnan suunnitteluprosessissa, valuvat </a:t>
            </a:r>
            <a:br>
              <a:rPr lang="fi-FI" sz="1200" dirty="0">
                <a:solidFill>
                  <a:schemeClr val="accent1"/>
                </a:solidFill>
                <a:latin typeface="Myriad Pro"/>
                <a:cs typeface="Myriad Pro"/>
              </a:rPr>
            </a:br>
            <a:r>
              <a:rPr lang="fi-FI" sz="1200" dirty="0">
                <a:solidFill>
                  <a:schemeClr val="accent1"/>
                </a:solidFill>
                <a:latin typeface="Myriad Pro"/>
                <a:cs typeface="Myriad Pro"/>
              </a:rPr>
              <a:t>yksilö- ja ryhmätason tavoite- ja kehityskeskusteluihin (ml. johtamissopimukset)</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Miten tavoitteisiin pyritään; valmentava johtaminen tavoitteiden saavuttamisen ja itseohjautuvuuden tukena. Esimerkillä johtaminen, kyvykkyyksien johtaminen ja</a:t>
            </a:r>
            <a:br>
              <a:rPr lang="fi-FI" sz="1200" dirty="0">
                <a:solidFill>
                  <a:schemeClr val="accent1"/>
                </a:solidFill>
                <a:latin typeface="Myriad Pro"/>
                <a:cs typeface="Myriad Pro"/>
              </a:rPr>
            </a:br>
            <a:r>
              <a:rPr lang="fi-FI" sz="1200" dirty="0">
                <a:solidFill>
                  <a:schemeClr val="accent1"/>
                </a:solidFill>
                <a:latin typeface="Myriad Pro"/>
                <a:cs typeface="Myriad Pro"/>
              </a:rPr>
              <a:t>johtaminen viestintänä (innostavuus, luottamus) korostuvat.</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Mitä osaamista tarvitaan – tiedot, taidot, asenteet; strategisten osaamisten tunnistaminen ja organisaation suorituksen parantaminen yksilöitä, tiimejä ja työyhteisöjä kehittämällä, sillä suoritus voi tapahtua yksilötasolla, tiimissä tai osana laajempaa toimintaketjua. </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Analysoidun tiedon hyödyntäminen tärkeää, mm. vuorovaikutuksellisen ja synergisen johtoryhmätyön tukena ja perusedellytyksenä tiedolla johtamiselle </a:t>
            </a:r>
            <a:br>
              <a:rPr lang="fi-FI" sz="1200" dirty="0">
                <a:solidFill>
                  <a:schemeClr val="accent1"/>
                </a:solidFill>
                <a:latin typeface="Myriad Pro"/>
                <a:cs typeface="Myriad Pro"/>
              </a:rPr>
            </a:br>
            <a:r>
              <a:rPr lang="fi-FI" sz="1200" dirty="0">
                <a:solidFill>
                  <a:schemeClr val="accent1"/>
                </a:solidFill>
                <a:latin typeface="Myriad Pro"/>
                <a:cs typeface="Myriad Pro"/>
              </a:rPr>
              <a:t>(kts.</a:t>
            </a:r>
            <a:r>
              <a:rPr lang="fi-FI" sz="1200" dirty="0">
                <a:solidFill>
                  <a:schemeClr val="accent1"/>
                </a:solidFill>
                <a:latin typeface="Myriad Pro"/>
                <a:cs typeface="Myriad Pro"/>
                <a:hlinkClick r:id="rId3">
                  <a:extLst>
                    <a:ext uri="{A12FA001-AC4F-418D-AE19-62706E023703}">
                      <ahyp:hlinkClr xmlns:ahyp="http://schemas.microsoft.com/office/drawing/2018/hyperlinkcolor" val="tx"/>
                    </a:ext>
                  </a:extLst>
                </a:hlinkClick>
              </a:rPr>
              <a:t> eOppiva | Tiedoista tekoihin -koulutus</a:t>
            </a:r>
            <a:r>
              <a:rPr lang="fi-FI" sz="1200" dirty="0">
                <a:solidFill>
                  <a:schemeClr val="accent1"/>
                </a:solidFill>
                <a:latin typeface="Myriad Pro"/>
                <a:cs typeface="Myriad Pro"/>
              </a:rPr>
              <a:t>)</a:t>
            </a:r>
          </a:p>
          <a:p>
            <a:pPr marL="540000" marR="225648" lvl="1" indent="-171450">
              <a:spcBef>
                <a:spcPts val="300"/>
              </a:spcBef>
              <a:buFont typeface="Arial" panose="020B0604020202020204" pitchFamily="34" charset="0"/>
              <a:buChar char="•"/>
              <a:tabLst>
                <a:tab pos="102812" algn="l"/>
              </a:tabLst>
            </a:pPr>
            <a:r>
              <a:rPr lang="fi-FI" sz="1100" dirty="0">
                <a:solidFill>
                  <a:schemeClr val="accent1"/>
                </a:solidFill>
                <a:latin typeface="Myriad Pro"/>
                <a:cs typeface="Myriad Pro"/>
              </a:rPr>
              <a:t>Valtion arviointityökalut tuottavat laajasti tietoa, mm. </a:t>
            </a:r>
            <a:r>
              <a:rPr lang="fi-FI" sz="1100" dirty="0" err="1">
                <a:solidFill>
                  <a:schemeClr val="accent1"/>
                </a:solidFill>
                <a:latin typeface="Myriad Pro"/>
                <a:cs typeface="Myriad Pro"/>
              </a:rPr>
              <a:t>HenkilöstöBaro</a:t>
            </a:r>
            <a:r>
              <a:rPr lang="fi-FI" sz="1100" dirty="0">
                <a:solidFill>
                  <a:schemeClr val="accent1"/>
                </a:solidFill>
                <a:latin typeface="Myriad Pro"/>
                <a:cs typeface="Myriad Pro"/>
              </a:rPr>
              <a:t>, </a:t>
            </a:r>
            <a:r>
              <a:rPr lang="fi-FI" sz="1100" dirty="0" err="1">
                <a:solidFill>
                  <a:schemeClr val="accent1"/>
                </a:solidFill>
                <a:latin typeface="Myriad Pro"/>
                <a:cs typeface="Myriad Pro"/>
              </a:rPr>
              <a:t>EsihenkilöBaro</a:t>
            </a:r>
            <a:r>
              <a:rPr lang="fi-FI" sz="1100" dirty="0">
                <a:solidFill>
                  <a:schemeClr val="accent1"/>
                </a:solidFill>
                <a:latin typeface="Myriad Pro"/>
                <a:cs typeface="Myriad Pro"/>
              </a:rPr>
              <a:t>, </a:t>
            </a:r>
            <a:br>
              <a:rPr lang="fi-FI" sz="1100" dirty="0">
                <a:solidFill>
                  <a:schemeClr val="accent1"/>
                </a:solidFill>
                <a:latin typeface="Myriad Pro"/>
                <a:cs typeface="Myriad Pro"/>
              </a:rPr>
            </a:br>
            <a:r>
              <a:rPr lang="fi-FI" sz="1100" dirty="0">
                <a:solidFill>
                  <a:schemeClr val="accent1"/>
                </a:solidFill>
                <a:latin typeface="Myriad Pro"/>
                <a:cs typeface="Myriad Pro"/>
              </a:rPr>
              <a:t>valtion yhteinen 360 –johtamisarviointi, CAF-viitekehys (kts. valtion palveluntarjoajat)</a:t>
            </a:r>
          </a:p>
          <a:p>
            <a:pPr marL="178766" marR="225648" indent="-171450">
              <a:spcBef>
                <a:spcPts val="300"/>
              </a:spcBef>
              <a:buFont typeface="Arial" panose="020B0604020202020204" pitchFamily="34" charset="0"/>
              <a:buChar char="•"/>
              <a:tabLst>
                <a:tab pos="102812" algn="l"/>
              </a:tabLst>
            </a:pPr>
            <a:r>
              <a:rPr lang="fi-FI" sz="1200" dirty="0">
                <a:solidFill>
                  <a:schemeClr val="accent1"/>
                </a:solidFill>
                <a:latin typeface="Myriad Pro"/>
                <a:cs typeface="Myriad Pro"/>
              </a:rPr>
              <a:t>Lisää: </a:t>
            </a:r>
            <a:r>
              <a:rPr lang="fi-FI" sz="1200" dirty="0">
                <a:solidFill>
                  <a:schemeClr val="accent1"/>
                </a:solidFill>
                <a:latin typeface="Myriad Pro"/>
                <a:cs typeface="Myriad Pro"/>
                <a:hlinkClick r:id="rId4">
                  <a:extLst>
                    <a:ext uri="{A12FA001-AC4F-418D-AE19-62706E023703}">
                      <ahyp:hlinkClr xmlns:ahyp="http://schemas.microsoft.com/office/drawing/2018/hyperlinkcolor" val="tx"/>
                    </a:ext>
                  </a:extLst>
                </a:hlinkClick>
              </a:rPr>
              <a:t>VK | Valtion työelämä ja kestävyys, Valtiolla.fi | Valmentava ja oppiva työkulttuuri</a:t>
            </a:r>
            <a:endParaRPr lang="fi-FI" sz="1200" dirty="0">
              <a:solidFill>
                <a:schemeClr val="accent1"/>
              </a:solidFill>
              <a:latin typeface="Myriad Pro"/>
              <a:cs typeface="Myriad Pro"/>
            </a:endParaRPr>
          </a:p>
          <a:p>
            <a:pPr marL="178766" marR="225648" indent="-171450">
              <a:lnSpc>
                <a:spcPct val="108000"/>
              </a:lnSpc>
              <a:spcBef>
                <a:spcPts val="600"/>
              </a:spcBef>
              <a:buFont typeface="Arial" panose="020B0604020202020204" pitchFamily="34" charset="0"/>
              <a:buChar char="•"/>
              <a:tabLst>
                <a:tab pos="102812" algn="l"/>
              </a:tabLst>
            </a:pPr>
            <a:endParaRPr lang="fi-FI" sz="1200" dirty="0">
              <a:solidFill>
                <a:schemeClr val="accent1"/>
              </a:solidFill>
              <a:latin typeface="Myriad Pro"/>
              <a:cs typeface="Myriad Pro"/>
            </a:endParaRPr>
          </a:p>
        </p:txBody>
      </p:sp>
      <p:sp>
        <p:nvSpPr>
          <p:cNvPr id="10" name="object 10"/>
          <p:cNvSpPr txBox="1"/>
          <p:nvPr/>
        </p:nvSpPr>
        <p:spPr>
          <a:xfrm>
            <a:off x="7606685" y="3213610"/>
            <a:ext cx="3606167" cy="2605432"/>
          </a:xfrm>
          <a:prstGeom prst="rect">
            <a:avLst/>
          </a:prstGeom>
        </p:spPr>
        <p:txBody>
          <a:bodyPr vert="horz" wrap="square" lIns="0" tIns="9627" rIns="0" bIns="0" rtlCol="0">
            <a:spAutoFit/>
          </a:bodyPr>
          <a:lstStyle/>
          <a:p>
            <a:pPr marL="395076">
              <a:spcBef>
                <a:spcPts val="200"/>
              </a:spcBef>
              <a:spcAft>
                <a:spcPts val="600"/>
              </a:spcAft>
            </a:pPr>
            <a:r>
              <a:rPr lang="fi-FI" sz="1334" b="1" dirty="0">
                <a:solidFill>
                  <a:srgbClr val="006475"/>
                </a:solidFill>
                <a:latin typeface="Myriad Pro" panose="020B0503030403020204" pitchFamily="34" charset="0"/>
                <a:cs typeface="Myriad Pro"/>
              </a:rPr>
              <a:t>Käytännössä puhutaan myös näistä</a:t>
            </a:r>
            <a:endParaRPr sz="1334" dirty="0">
              <a:latin typeface="Myriad Pro" panose="020B0503030403020204" pitchFamily="34" charset="0"/>
              <a:cs typeface="Myriad Pro"/>
            </a:endParaRP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Työtehtävät ja toimenkuvat</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Dialogi ja jatkuva kahdensuuntainen palaute</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Kriittisten tehtävien jatkuvuuden varmistaminen</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Jatkuva oppiminen</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Seuraajasuunnittelu</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Osaamisen ja hiljaisen tiedon siirtäminen</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(Ennakoiva) puuttuminen, varhaisen tuen malli</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Alisuoriutuminen vs. ylisuoriutuminen</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Hybridityön johtaminen</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Yksilöiden ja tiimin johtaminen</a:t>
            </a:r>
          </a:p>
          <a:p>
            <a:pPr marL="566526" indent="-171450">
              <a:spcBef>
                <a:spcPts val="200"/>
              </a:spcBef>
              <a:buFont typeface="Arial" panose="020B0604020202020204" pitchFamily="34" charset="0"/>
              <a:buChar char="•"/>
              <a:tabLst>
                <a:tab pos="480945" algn="l"/>
              </a:tabLst>
            </a:pPr>
            <a:r>
              <a:rPr lang="fi-FI" sz="1100" spc="33" dirty="0">
                <a:solidFill>
                  <a:srgbClr val="006475"/>
                </a:solidFill>
                <a:latin typeface="Myriad Pro" panose="020B0503030403020204" pitchFamily="34" charset="0"/>
                <a:cs typeface="Calibri"/>
              </a:rPr>
              <a:t>Työ- ja oppimispolkujen sekä liikkuvuuden edistäminen</a:t>
            </a:r>
          </a:p>
        </p:txBody>
      </p:sp>
      <p:sp>
        <p:nvSpPr>
          <p:cNvPr id="15" name="object 15">
            <a:extLst>
              <a:ext uri="{C183D7F6-B498-43B3-948B-1728B52AA6E4}">
                <adec:decorative xmlns:adec="http://schemas.microsoft.com/office/drawing/2017/decorative" val="1"/>
              </a:ext>
            </a:extLst>
          </p:cNvPr>
          <p:cNvSpPr txBox="1"/>
          <p:nvPr/>
        </p:nvSpPr>
        <p:spPr>
          <a:xfrm>
            <a:off x="11390923" y="478799"/>
            <a:ext cx="160691" cy="168743"/>
          </a:xfrm>
          <a:prstGeom prst="rect">
            <a:avLst/>
          </a:prstGeom>
        </p:spPr>
        <p:txBody>
          <a:bodyPr vert="horz" wrap="square" lIns="0" tIns="10012" rIns="0" bIns="0" rtlCol="0">
            <a:spAutoFit/>
          </a:bodyPr>
          <a:lstStyle/>
          <a:p>
            <a:pPr marL="7701">
              <a:spcBef>
                <a:spcPts val="79"/>
              </a:spcBef>
            </a:pPr>
            <a:fld id="{C5302DEC-7AF4-4947-9C7C-EF961409002D}" type="slidenum">
              <a:rPr lang="fi-FI" sz="1031" b="1" spc="24" smtClean="0">
                <a:solidFill>
                  <a:srgbClr val="006475"/>
                </a:solidFill>
                <a:latin typeface="Myriad Pro"/>
                <a:cs typeface="Myriad Pro"/>
              </a:rPr>
              <a:t>9</a:t>
            </a:fld>
            <a:endParaRPr sz="1031" dirty="0">
              <a:latin typeface="Myriad Pro"/>
              <a:cs typeface="Myriad Pro"/>
            </a:endParaRPr>
          </a:p>
        </p:txBody>
      </p:sp>
      <p:grpSp>
        <p:nvGrpSpPr>
          <p:cNvPr id="87" name="Ryhmä 86">
            <a:extLst>
              <a:ext uri="{FF2B5EF4-FFF2-40B4-BE49-F238E27FC236}">
                <a16:creationId xmlns:a16="http://schemas.microsoft.com/office/drawing/2014/main" id="{DA7DF4B5-44D7-9A6B-2A65-51109531742D}"/>
              </a:ext>
              <a:ext uri="{C183D7F6-B498-43B3-948B-1728B52AA6E4}">
                <adec:decorative xmlns:adec="http://schemas.microsoft.com/office/drawing/2017/decorative" val="1"/>
              </a:ext>
            </a:extLst>
          </p:cNvPr>
          <p:cNvGrpSpPr/>
          <p:nvPr/>
        </p:nvGrpSpPr>
        <p:grpSpPr>
          <a:xfrm>
            <a:off x="9587970" y="204111"/>
            <a:ext cx="1624882" cy="1155004"/>
            <a:chOff x="9464804" y="236447"/>
            <a:chExt cx="1624882" cy="1155004"/>
          </a:xfrm>
        </p:grpSpPr>
        <p:sp>
          <p:nvSpPr>
            <p:cNvPr id="17" name="Kuusikulmio 16">
              <a:extLst>
                <a:ext uri="{FF2B5EF4-FFF2-40B4-BE49-F238E27FC236}">
                  <a16:creationId xmlns:a16="http://schemas.microsoft.com/office/drawing/2014/main" id="{0AAB2D13-AAC7-EAD2-F4D9-5586AC3D7E4D}"/>
                </a:ext>
                <a:ext uri="{C183D7F6-B498-43B3-948B-1728B52AA6E4}">
                  <adec:decorative xmlns:adec="http://schemas.microsoft.com/office/drawing/2017/decorative" val="1"/>
                </a:ext>
              </a:extLst>
            </p:cNvPr>
            <p:cNvSpPr/>
            <p:nvPr/>
          </p:nvSpPr>
          <p:spPr>
            <a:xfrm>
              <a:off x="9464804" y="236447"/>
              <a:ext cx="1624882" cy="1155004"/>
            </a:xfrm>
            <a:prstGeom prst="hexagon">
              <a:avLst/>
            </a:prstGeom>
            <a:solidFill>
              <a:srgbClr val="DAECE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grpSp>
          <p:nvGrpSpPr>
            <p:cNvPr id="18" name="Ryhmä 17">
              <a:extLst>
                <a:ext uri="{FF2B5EF4-FFF2-40B4-BE49-F238E27FC236}">
                  <a16:creationId xmlns:a16="http://schemas.microsoft.com/office/drawing/2014/main" id="{670C311E-69CF-7834-6E50-EE44EB42F331}"/>
                </a:ext>
                <a:ext uri="{C183D7F6-B498-43B3-948B-1728B52AA6E4}">
                  <adec:decorative xmlns:adec="http://schemas.microsoft.com/office/drawing/2017/decorative" val="1"/>
                </a:ext>
              </a:extLst>
            </p:cNvPr>
            <p:cNvGrpSpPr/>
            <p:nvPr/>
          </p:nvGrpSpPr>
          <p:grpSpPr>
            <a:xfrm>
              <a:off x="9910214" y="503830"/>
              <a:ext cx="731958" cy="639256"/>
              <a:chOff x="5528523" y="1984223"/>
              <a:chExt cx="3573461" cy="3120881"/>
            </a:xfrm>
          </p:grpSpPr>
          <p:sp>
            <p:nvSpPr>
              <p:cNvPr id="19" name="Kuusikulmio 18">
                <a:extLst>
                  <a:ext uri="{FF2B5EF4-FFF2-40B4-BE49-F238E27FC236}">
                    <a16:creationId xmlns:a16="http://schemas.microsoft.com/office/drawing/2014/main" id="{57D3364B-48E4-A290-C875-2E0B9FF863E2}"/>
                  </a:ext>
                </a:extLst>
              </p:cNvPr>
              <p:cNvSpPr/>
              <p:nvPr/>
            </p:nvSpPr>
            <p:spPr>
              <a:xfrm>
                <a:off x="7150169" y="277299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0" name="Kuusikulmio 19">
                <a:extLst>
                  <a:ext uri="{FF2B5EF4-FFF2-40B4-BE49-F238E27FC236}">
                    <a16:creationId xmlns:a16="http://schemas.microsoft.com/office/drawing/2014/main" id="{B4BE0210-4C0E-C894-D2DE-2CC94E14F68C}"/>
                  </a:ext>
                </a:extLst>
              </p:cNvPr>
              <p:cNvSpPr/>
              <p:nvPr/>
            </p:nvSpPr>
            <p:spPr>
              <a:xfrm>
                <a:off x="5528523" y="1984223"/>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1" name="Kuusikulmio 20">
                <a:extLst>
                  <a:ext uri="{FF2B5EF4-FFF2-40B4-BE49-F238E27FC236}">
                    <a16:creationId xmlns:a16="http://schemas.microsoft.com/office/drawing/2014/main" id="{72E756C8-6BE3-059C-D240-2CA1D09D7F76}"/>
                  </a:ext>
                </a:extLst>
              </p:cNvPr>
              <p:cNvSpPr/>
              <p:nvPr/>
            </p:nvSpPr>
            <p:spPr>
              <a:xfrm>
                <a:off x="5546413" y="3609400"/>
                <a:ext cx="1875753" cy="1495704"/>
              </a:xfrm>
              <a:prstGeom prst="hexagon">
                <a:avLst/>
              </a:prstGeom>
              <a:solidFill>
                <a:schemeClr val="tx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22" name="object 9">
                <a:extLst>
                  <a:ext uri="{FF2B5EF4-FFF2-40B4-BE49-F238E27FC236}">
                    <a16:creationId xmlns:a16="http://schemas.microsoft.com/office/drawing/2014/main" id="{5C384BF6-1C97-E662-647B-4D1C270A9F92}"/>
                  </a:ext>
                  <a:ext uri="{C183D7F6-B498-43B3-948B-1728B52AA6E4}">
                    <adec:decorative xmlns:adec="http://schemas.microsoft.com/office/drawing/2017/decorative" val="1"/>
                  </a:ext>
                </a:extLst>
              </p:cNvPr>
              <p:cNvSpPr txBox="1"/>
              <p:nvPr/>
            </p:nvSpPr>
            <p:spPr>
              <a:xfrm>
                <a:off x="5786281" y="2344118"/>
                <a:ext cx="1501989" cy="70491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JOHTAJUUS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Johtamisemme on ihmislähtöistä ja ammattimaista</a:t>
                </a:r>
              </a:p>
            </p:txBody>
          </p:sp>
          <p:sp>
            <p:nvSpPr>
              <p:cNvPr id="23" name="object 9">
                <a:extLst>
                  <a:ext uri="{FF2B5EF4-FFF2-40B4-BE49-F238E27FC236}">
                    <a16:creationId xmlns:a16="http://schemas.microsoft.com/office/drawing/2014/main" id="{5BFC3798-FB88-2EF4-5E37-428465E2732E}"/>
                  </a:ext>
                  <a:ext uri="{C183D7F6-B498-43B3-948B-1728B52AA6E4}">
                    <adec:decorative xmlns:adec="http://schemas.microsoft.com/office/drawing/2017/decorative" val="1"/>
                  </a:ext>
                </a:extLst>
              </p:cNvPr>
              <p:cNvSpPr txBox="1"/>
              <p:nvPr/>
            </p:nvSpPr>
            <p:spPr>
              <a:xfrm>
                <a:off x="7226234" y="2941183"/>
                <a:ext cx="1875750" cy="1432414"/>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HENKILÖSTÖ- </a:t>
                </a:r>
                <a:br>
                  <a:rPr lang="fi-FI" sz="250" dirty="0">
                    <a:solidFill>
                      <a:schemeClr val="bg1"/>
                    </a:solidFill>
                    <a:latin typeface="Myriad Pro"/>
                    <a:cs typeface="Myriad Pro"/>
                  </a:rPr>
                </a:br>
                <a:r>
                  <a:rPr lang="fi-FI" sz="250" dirty="0">
                    <a:solidFill>
                      <a:schemeClr val="bg1"/>
                    </a:solidFill>
                    <a:latin typeface="Myriad Pro"/>
                    <a:cs typeface="Myriad Pro"/>
                  </a:rPr>
                  <a:t>VOIMAVARAT</a:t>
                </a:r>
              </a:p>
              <a:p>
                <a:pPr marL="7316" marR="40432" algn="ctr">
                  <a:lnSpc>
                    <a:spcPct val="108000"/>
                  </a:lnSpc>
                  <a:spcBef>
                    <a:spcPts val="39"/>
                  </a:spcBef>
                  <a:tabLst>
                    <a:tab pos="102812" algn="l"/>
                  </a:tabLst>
                </a:pPr>
                <a:r>
                  <a:rPr lang="fi-FI" sz="200" dirty="0">
                    <a:solidFill>
                      <a:schemeClr val="bg1"/>
                    </a:solidFill>
                    <a:latin typeface="Myriad Pro"/>
                    <a:cs typeface="Myriad Pro"/>
                  </a:rPr>
                  <a:t>Osaavan, hyvinvoivan </a:t>
                </a:r>
                <a:br>
                  <a:rPr lang="fi-FI" sz="200" dirty="0">
                    <a:solidFill>
                      <a:schemeClr val="bg1"/>
                    </a:solidFill>
                    <a:latin typeface="Myriad Pro"/>
                    <a:cs typeface="Myriad Pro"/>
                  </a:rPr>
                </a:br>
                <a:r>
                  <a:rPr lang="fi-FI" sz="200" dirty="0">
                    <a:solidFill>
                      <a:schemeClr val="bg1"/>
                    </a:solidFill>
                    <a:latin typeface="Myriad Pro"/>
                    <a:cs typeface="Myriad Pro"/>
                  </a:rPr>
                  <a:t>ja oikein mitoitetun henkilöstön työpanos </a:t>
                </a:r>
              </a:p>
              <a:p>
                <a:pPr marL="7316" marR="40432" algn="ctr">
                  <a:lnSpc>
                    <a:spcPct val="108000"/>
                  </a:lnSpc>
                  <a:spcBef>
                    <a:spcPts val="39"/>
                  </a:spcBef>
                  <a:tabLst>
                    <a:tab pos="102812" algn="l"/>
                  </a:tabLst>
                </a:pPr>
                <a:r>
                  <a:rPr lang="fi-FI" sz="200" dirty="0">
                    <a:solidFill>
                      <a:schemeClr val="bg1"/>
                    </a:solidFill>
                    <a:latin typeface="Myriad Pro"/>
                    <a:cs typeface="Myriad Pro"/>
                  </a:rPr>
                  <a:t>on joustavasti </a:t>
                </a:r>
              </a:p>
              <a:p>
                <a:pPr marL="7316" marR="40432" algn="ctr">
                  <a:lnSpc>
                    <a:spcPct val="108000"/>
                  </a:lnSpc>
                  <a:spcBef>
                    <a:spcPts val="39"/>
                  </a:spcBef>
                  <a:tabLst>
                    <a:tab pos="102812" algn="l"/>
                  </a:tabLst>
                </a:pPr>
                <a:r>
                  <a:rPr lang="fi-FI" sz="200" dirty="0">
                    <a:solidFill>
                      <a:schemeClr val="bg1"/>
                    </a:solidFill>
                    <a:latin typeface="Myriad Pro"/>
                    <a:cs typeface="Myriad Pro"/>
                  </a:rPr>
                  <a:t>käytettävissä</a:t>
                </a:r>
              </a:p>
              <a:p>
                <a:pPr marL="7316" marR="40432" algn="ctr">
                  <a:lnSpc>
                    <a:spcPct val="108000"/>
                  </a:lnSpc>
                  <a:spcBef>
                    <a:spcPts val="39"/>
                  </a:spcBef>
                  <a:tabLst>
                    <a:tab pos="102812" algn="l"/>
                  </a:tabLst>
                </a:pPr>
                <a:endParaRPr lang="fi-FI" sz="250" dirty="0">
                  <a:solidFill>
                    <a:schemeClr val="bg1"/>
                  </a:solidFill>
                  <a:latin typeface="Myriad Pro"/>
                  <a:cs typeface="Myriad Pro"/>
                </a:endParaRPr>
              </a:p>
            </p:txBody>
          </p:sp>
          <p:sp>
            <p:nvSpPr>
              <p:cNvPr id="24" name="object 9">
                <a:extLst>
                  <a:ext uri="{FF2B5EF4-FFF2-40B4-BE49-F238E27FC236}">
                    <a16:creationId xmlns:a16="http://schemas.microsoft.com/office/drawing/2014/main" id="{14610C42-E766-1790-C223-0E3757BA55CF}"/>
                  </a:ext>
                  <a:ext uri="{C183D7F6-B498-43B3-948B-1728B52AA6E4}">
                    <adec:decorative xmlns:adec="http://schemas.microsoft.com/office/drawing/2017/decorative" val="1"/>
                  </a:ext>
                </a:extLst>
              </p:cNvPr>
              <p:cNvSpPr txBox="1"/>
              <p:nvPr/>
            </p:nvSpPr>
            <p:spPr>
              <a:xfrm>
                <a:off x="5745579" y="3793658"/>
                <a:ext cx="1604806" cy="1029220"/>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bg1"/>
                    </a:solidFill>
                    <a:latin typeface="Myriad Pro"/>
                    <a:cs typeface="Myriad Pro"/>
                  </a:rPr>
                  <a:t>TYÖNANTAJUUS</a:t>
                </a:r>
              </a:p>
              <a:p>
                <a:pPr marL="7316" marR="40432" algn="ctr">
                  <a:lnSpc>
                    <a:spcPct val="108000"/>
                  </a:lnSpc>
                  <a:spcBef>
                    <a:spcPts val="39"/>
                  </a:spcBef>
                  <a:tabLst>
                    <a:tab pos="102812" algn="l"/>
                  </a:tabLst>
                </a:pPr>
                <a:r>
                  <a:rPr lang="fi-FI" sz="200" dirty="0">
                    <a:solidFill>
                      <a:schemeClr val="bg1"/>
                    </a:solidFill>
                    <a:latin typeface="Myriad Pro"/>
                    <a:cs typeface="Myriad Pro"/>
                  </a:rPr>
                  <a:t>Varmistamme lakisääteisten palveluiden toteutumista vaikuttavalla ja  kustannus-</a:t>
                </a:r>
                <a:br>
                  <a:rPr lang="fi-FI" sz="200" dirty="0">
                    <a:solidFill>
                      <a:schemeClr val="bg1"/>
                    </a:solidFill>
                    <a:latin typeface="Myriad Pro"/>
                    <a:cs typeface="Myriad Pro"/>
                  </a:rPr>
                </a:br>
                <a:r>
                  <a:rPr lang="fi-FI" sz="200" dirty="0">
                    <a:solidFill>
                      <a:schemeClr val="bg1"/>
                    </a:solidFill>
                    <a:latin typeface="Myriad Pro"/>
                    <a:cs typeface="Myriad Pro"/>
                  </a:rPr>
                  <a:t>tehokkaalla tavalla</a:t>
                </a:r>
              </a:p>
            </p:txBody>
          </p:sp>
        </p:grpSp>
        <p:sp>
          <p:nvSpPr>
            <p:cNvPr id="26" name="object 9">
              <a:extLst>
                <a:ext uri="{FF2B5EF4-FFF2-40B4-BE49-F238E27FC236}">
                  <a16:creationId xmlns:a16="http://schemas.microsoft.com/office/drawing/2014/main" id="{D3437AA0-B247-4E17-91F1-C13C733ADA3E}"/>
                </a:ext>
                <a:ext uri="{C183D7F6-B498-43B3-948B-1728B52AA6E4}">
                  <adec:decorative xmlns:adec="http://schemas.microsoft.com/office/drawing/2017/decorative" val="1"/>
                </a:ext>
              </a:extLst>
            </p:cNvPr>
            <p:cNvSpPr txBox="1"/>
            <p:nvPr/>
          </p:nvSpPr>
          <p:spPr>
            <a:xfrm>
              <a:off x="10352221" y="473029"/>
              <a:ext cx="229038"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Arvot ja </a:t>
              </a:r>
              <a:br>
                <a:rPr lang="fi-FI" sz="250" dirty="0">
                  <a:solidFill>
                    <a:schemeClr val="tx2"/>
                  </a:solidFill>
                  <a:latin typeface="Myriad Pro"/>
                  <a:cs typeface="Myriad Pro"/>
                </a:rPr>
              </a:br>
              <a:r>
                <a:rPr lang="fi-FI" sz="250" dirty="0">
                  <a:solidFill>
                    <a:schemeClr val="tx2"/>
                  </a:solidFill>
                  <a:latin typeface="Myriad Pro"/>
                  <a:cs typeface="Myriad Pro"/>
                </a:rPr>
                <a:t>virkamies-etiikka</a:t>
              </a:r>
            </a:p>
          </p:txBody>
        </p:sp>
        <p:sp>
          <p:nvSpPr>
            <p:cNvPr id="27" name="object 9">
              <a:extLst>
                <a:ext uri="{FF2B5EF4-FFF2-40B4-BE49-F238E27FC236}">
                  <a16:creationId xmlns:a16="http://schemas.microsoft.com/office/drawing/2014/main" id="{FDEDF3B6-4D08-4FD0-70EC-983C36EC0AB8}"/>
                </a:ext>
                <a:ext uri="{C183D7F6-B498-43B3-948B-1728B52AA6E4}">
                  <adec:decorative xmlns:adec="http://schemas.microsoft.com/office/drawing/2017/decorative" val="1"/>
                </a:ext>
              </a:extLst>
            </p:cNvPr>
            <p:cNvSpPr txBox="1"/>
            <p:nvPr/>
          </p:nvSpPr>
          <p:spPr>
            <a:xfrm>
              <a:off x="10547766" y="3416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Työhyvinvointi </a:t>
              </a:r>
              <a:br>
                <a:rPr lang="fi-FI" sz="250" dirty="0">
                  <a:solidFill>
                    <a:schemeClr val="tx2"/>
                  </a:solidFill>
                  <a:latin typeface="Myriad Pro"/>
                  <a:cs typeface="Myriad Pro"/>
                </a:rPr>
              </a:br>
              <a:r>
                <a:rPr lang="fi-FI" sz="250" dirty="0">
                  <a:solidFill>
                    <a:schemeClr val="tx2"/>
                  </a:solidFill>
                  <a:latin typeface="Myriad Pro"/>
                  <a:cs typeface="Myriad Pro"/>
                </a:rPr>
                <a:t>ja työkyky</a:t>
              </a:r>
            </a:p>
          </p:txBody>
        </p:sp>
        <p:sp>
          <p:nvSpPr>
            <p:cNvPr id="28" name="object 9">
              <a:extLst>
                <a:ext uri="{FF2B5EF4-FFF2-40B4-BE49-F238E27FC236}">
                  <a16:creationId xmlns:a16="http://schemas.microsoft.com/office/drawing/2014/main" id="{BBEA4858-3B93-BC09-EF8B-B7C7755294DF}"/>
                </a:ext>
                <a:ext uri="{C183D7F6-B498-43B3-948B-1728B52AA6E4}">
                  <adec:decorative xmlns:adec="http://schemas.microsoft.com/office/drawing/2017/decorative" val="1"/>
                </a:ext>
              </a:extLst>
            </p:cNvPr>
            <p:cNvSpPr txBox="1"/>
            <p:nvPr/>
          </p:nvSpPr>
          <p:spPr>
            <a:xfrm>
              <a:off x="10563754" y="620588"/>
              <a:ext cx="306685"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Työsuojelu</a:t>
              </a:r>
            </a:p>
          </p:txBody>
        </p:sp>
        <p:sp>
          <p:nvSpPr>
            <p:cNvPr id="29" name="object 9">
              <a:extLst>
                <a:ext uri="{FF2B5EF4-FFF2-40B4-BE49-F238E27FC236}">
                  <a16:creationId xmlns:a16="http://schemas.microsoft.com/office/drawing/2014/main" id="{0E58C81A-F3AB-2E43-A6AB-BABA5B739527}"/>
                </a:ext>
                <a:ext uri="{C183D7F6-B498-43B3-948B-1728B52AA6E4}">
                  <adec:decorative xmlns:adec="http://schemas.microsoft.com/office/drawing/2017/decorative" val="1"/>
                </a:ext>
              </a:extLst>
            </p:cNvPr>
            <p:cNvSpPr txBox="1"/>
            <p:nvPr/>
          </p:nvSpPr>
          <p:spPr>
            <a:xfrm>
              <a:off x="10828390" y="781613"/>
              <a:ext cx="224633"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Henkilöstö-suunnittelu</a:t>
              </a:r>
            </a:p>
          </p:txBody>
        </p:sp>
        <p:sp>
          <p:nvSpPr>
            <p:cNvPr id="30" name="object 9">
              <a:extLst>
                <a:ext uri="{FF2B5EF4-FFF2-40B4-BE49-F238E27FC236}">
                  <a16:creationId xmlns:a16="http://schemas.microsoft.com/office/drawing/2014/main" id="{8A056F96-6FAA-40E3-C51E-2F5E60902903}"/>
                </a:ext>
                <a:ext uri="{C183D7F6-B498-43B3-948B-1728B52AA6E4}">
                  <adec:decorative xmlns:adec="http://schemas.microsoft.com/office/drawing/2017/decorative" val="1"/>
                </a:ext>
              </a:extLst>
            </p:cNvPr>
            <p:cNvSpPr txBox="1"/>
            <p:nvPr/>
          </p:nvSpPr>
          <p:spPr>
            <a:xfrm>
              <a:off x="10571654" y="924228"/>
              <a:ext cx="306685"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Rekrytointi ja </a:t>
              </a:r>
              <a:br>
                <a:rPr lang="fi-FI" sz="250" dirty="0">
                  <a:solidFill>
                    <a:schemeClr val="tx2"/>
                  </a:solidFill>
                  <a:latin typeface="Myriad Pro"/>
                  <a:cs typeface="Myriad Pro"/>
                </a:rPr>
              </a:br>
              <a:r>
                <a:rPr lang="fi-FI" sz="250" dirty="0">
                  <a:solidFill>
                    <a:schemeClr val="tx2"/>
                  </a:solidFill>
                  <a:latin typeface="Myriad Pro"/>
                  <a:cs typeface="Myriad Pro"/>
                </a:rPr>
                <a:t>muu saamisen </a:t>
              </a:r>
              <a:br>
                <a:rPr lang="fi-FI" sz="250" dirty="0">
                  <a:solidFill>
                    <a:schemeClr val="tx2"/>
                  </a:solidFill>
                  <a:latin typeface="Myriad Pro"/>
                  <a:cs typeface="Myriad Pro"/>
                </a:rPr>
              </a:br>
              <a:r>
                <a:rPr lang="fi-FI" sz="250" dirty="0">
                  <a:solidFill>
                    <a:schemeClr val="tx2"/>
                  </a:solidFill>
                  <a:latin typeface="Myriad Pro"/>
                  <a:cs typeface="Myriad Pro"/>
                </a:rPr>
                <a:t>hankinta</a:t>
              </a:r>
            </a:p>
          </p:txBody>
        </p:sp>
        <p:sp>
          <p:nvSpPr>
            <p:cNvPr id="31" name="object 9">
              <a:extLst>
                <a:ext uri="{FF2B5EF4-FFF2-40B4-BE49-F238E27FC236}">
                  <a16:creationId xmlns:a16="http://schemas.microsoft.com/office/drawing/2014/main" id="{517A1B7F-A5E5-5F79-C2B0-D243BF393A2D}"/>
                </a:ext>
                <a:ext uri="{C183D7F6-B498-43B3-948B-1728B52AA6E4}">
                  <adec:decorative xmlns:adec="http://schemas.microsoft.com/office/drawing/2017/decorative" val="1"/>
                </a:ext>
              </a:extLst>
            </p:cNvPr>
            <p:cNvSpPr txBox="1"/>
            <p:nvPr/>
          </p:nvSpPr>
          <p:spPr>
            <a:xfrm>
              <a:off x="10389784" y="1068720"/>
              <a:ext cx="180382"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Työnantaja-kuva</a:t>
              </a:r>
            </a:p>
          </p:txBody>
        </p:sp>
        <p:sp>
          <p:nvSpPr>
            <p:cNvPr id="32" name="object 9">
              <a:extLst>
                <a:ext uri="{FF2B5EF4-FFF2-40B4-BE49-F238E27FC236}">
                  <a16:creationId xmlns:a16="http://schemas.microsoft.com/office/drawing/2014/main" id="{C4AA60B3-5967-280F-34D4-9E2565AD2988}"/>
                </a:ext>
                <a:ext uri="{C183D7F6-B498-43B3-948B-1728B52AA6E4}">
                  <adec:decorative xmlns:adec="http://schemas.microsoft.com/office/drawing/2017/decorative" val="1"/>
                </a:ext>
              </a:extLst>
            </p:cNvPr>
            <p:cNvSpPr txBox="1"/>
            <p:nvPr/>
          </p:nvSpPr>
          <p:spPr>
            <a:xfrm>
              <a:off x="10577535" y="1184828"/>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Työ ja </a:t>
              </a:r>
              <a:br>
                <a:rPr lang="fi-FI" sz="250" dirty="0">
                  <a:solidFill>
                    <a:schemeClr val="tx2"/>
                  </a:solidFill>
                  <a:latin typeface="Myriad Pro"/>
                  <a:cs typeface="Myriad Pro"/>
                </a:rPr>
              </a:br>
              <a:r>
                <a:rPr lang="fi-FI" sz="250" dirty="0">
                  <a:solidFill>
                    <a:schemeClr val="tx2"/>
                  </a:solidFill>
                  <a:latin typeface="Myriad Pro"/>
                  <a:cs typeface="Myriad Pro"/>
                </a:rPr>
                <a:t>työympäristöt</a:t>
              </a:r>
            </a:p>
          </p:txBody>
        </p:sp>
        <p:sp>
          <p:nvSpPr>
            <p:cNvPr id="33" name="object 9">
              <a:extLst>
                <a:ext uri="{FF2B5EF4-FFF2-40B4-BE49-F238E27FC236}">
                  <a16:creationId xmlns:a16="http://schemas.microsoft.com/office/drawing/2014/main" id="{439A4C3F-EFBC-02E1-D8D6-AD5C6696C775}"/>
                </a:ext>
                <a:ext uri="{C183D7F6-B498-43B3-948B-1728B52AA6E4}">
                  <adec:decorative xmlns:adec="http://schemas.microsoft.com/office/drawing/2017/decorative" val="1"/>
                </a:ext>
              </a:extLst>
            </p:cNvPr>
            <p:cNvSpPr txBox="1"/>
            <p:nvPr/>
          </p:nvSpPr>
          <p:spPr>
            <a:xfrm>
              <a:off x="9612120" y="962198"/>
              <a:ext cx="265377" cy="12733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Henkilöstön oikeusasema ja </a:t>
              </a:r>
            </a:p>
            <a:p>
              <a:pPr marL="7316" marR="40432" algn="ctr">
                <a:lnSpc>
                  <a:spcPct val="108000"/>
                </a:lnSpc>
                <a:spcBef>
                  <a:spcPts val="39"/>
                </a:spcBef>
                <a:tabLst>
                  <a:tab pos="102812" algn="l"/>
                </a:tabLst>
              </a:pPr>
              <a:r>
                <a:rPr lang="fi-FI" sz="250" dirty="0">
                  <a:solidFill>
                    <a:schemeClr val="tx2"/>
                  </a:solidFill>
                  <a:latin typeface="Myriad Pro"/>
                  <a:cs typeface="Myriad Pro"/>
                </a:rPr>
                <a:t>TA-velvoitteet</a:t>
              </a:r>
            </a:p>
          </p:txBody>
        </p:sp>
        <p:sp>
          <p:nvSpPr>
            <p:cNvPr id="34" name="object 9">
              <a:extLst>
                <a:ext uri="{FF2B5EF4-FFF2-40B4-BE49-F238E27FC236}">
                  <a16:creationId xmlns:a16="http://schemas.microsoft.com/office/drawing/2014/main" id="{37FE6FC1-C3FA-761B-CCBC-F46F4FA5489B}"/>
                </a:ext>
                <a:ext uri="{C183D7F6-B498-43B3-948B-1728B52AA6E4}">
                  <adec:decorative xmlns:adec="http://schemas.microsoft.com/office/drawing/2017/decorative" val="1"/>
                </a:ext>
              </a:extLst>
            </p:cNvPr>
            <p:cNvSpPr txBox="1"/>
            <p:nvPr/>
          </p:nvSpPr>
          <p:spPr>
            <a:xfrm>
              <a:off x="9794179" y="1220374"/>
              <a:ext cx="229428"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Yhteis-</a:t>
              </a:r>
            </a:p>
            <a:p>
              <a:pPr marL="7316" marR="40432" algn="ctr">
                <a:lnSpc>
                  <a:spcPct val="108000"/>
                </a:lnSpc>
                <a:spcBef>
                  <a:spcPts val="39"/>
                </a:spcBef>
                <a:tabLst>
                  <a:tab pos="102812" algn="l"/>
                </a:tabLst>
              </a:pPr>
              <a:r>
                <a:rPr lang="fi-FI" sz="250" dirty="0">
                  <a:solidFill>
                    <a:schemeClr val="tx2"/>
                  </a:solidFill>
                  <a:latin typeface="Myriad Pro"/>
                  <a:cs typeface="Myriad Pro"/>
                </a:rPr>
                <a:t>toiminta</a:t>
              </a:r>
            </a:p>
          </p:txBody>
        </p:sp>
        <p:sp>
          <p:nvSpPr>
            <p:cNvPr id="35" name="object 9">
              <a:extLst>
                <a:ext uri="{FF2B5EF4-FFF2-40B4-BE49-F238E27FC236}">
                  <a16:creationId xmlns:a16="http://schemas.microsoft.com/office/drawing/2014/main" id="{2AAFE8F7-3C3C-DA32-083F-B0041D19B323}"/>
                </a:ext>
                <a:ext uri="{C183D7F6-B498-43B3-948B-1728B52AA6E4}">
                  <adec:decorative xmlns:adec="http://schemas.microsoft.com/office/drawing/2017/decorative" val="1"/>
                </a:ext>
              </a:extLst>
            </p:cNvPr>
            <p:cNvSpPr txBox="1"/>
            <p:nvPr/>
          </p:nvSpPr>
          <p:spPr>
            <a:xfrm>
              <a:off x="9627484" y="537081"/>
              <a:ext cx="265377" cy="4423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Palkitseminen</a:t>
              </a:r>
            </a:p>
          </p:txBody>
        </p:sp>
        <p:sp>
          <p:nvSpPr>
            <p:cNvPr id="36" name="object 9">
              <a:extLst>
                <a:ext uri="{FF2B5EF4-FFF2-40B4-BE49-F238E27FC236}">
                  <a16:creationId xmlns:a16="http://schemas.microsoft.com/office/drawing/2014/main" id="{D13FDFCB-FD3D-BA17-07AA-4D3D34E7D717}"/>
                </a:ext>
                <a:ext uri="{C183D7F6-B498-43B3-948B-1728B52AA6E4}">
                  <adec:decorative xmlns:adec="http://schemas.microsoft.com/office/drawing/2017/decorative" val="1"/>
                </a:ext>
              </a:extLst>
            </p:cNvPr>
            <p:cNvSpPr txBox="1"/>
            <p:nvPr/>
          </p:nvSpPr>
          <p:spPr>
            <a:xfrm>
              <a:off x="9729321" y="715876"/>
              <a:ext cx="219339" cy="168882"/>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Neuvottelu-toiminta</a:t>
              </a:r>
              <a:br>
                <a:rPr lang="fi-FI" sz="250" dirty="0">
                  <a:solidFill>
                    <a:schemeClr val="tx2"/>
                  </a:solidFill>
                  <a:latin typeface="Myriad Pro"/>
                  <a:cs typeface="Myriad Pro"/>
                </a:rPr>
              </a:br>
              <a:r>
                <a:rPr lang="fi-FI" sz="250" dirty="0">
                  <a:solidFill>
                    <a:schemeClr val="tx2"/>
                  </a:solidFill>
                  <a:latin typeface="Myriad Pro"/>
                  <a:cs typeface="Myriad Pro"/>
                </a:rPr>
                <a:t>ja työelämä-suhteet</a:t>
              </a:r>
            </a:p>
          </p:txBody>
        </p:sp>
        <p:sp>
          <p:nvSpPr>
            <p:cNvPr id="37" name="object 9">
              <a:extLst>
                <a:ext uri="{FF2B5EF4-FFF2-40B4-BE49-F238E27FC236}">
                  <a16:creationId xmlns:a16="http://schemas.microsoft.com/office/drawing/2014/main" id="{D961D512-4B65-9E19-8B55-FD31ABC46329}"/>
                </a:ext>
                <a:ext uri="{C183D7F6-B498-43B3-948B-1728B52AA6E4}">
                  <adec:decorative xmlns:adec="http://schemas.microsoft.com/office/drawing/2017/decorative" val="1"/>
                </a:ext>
              </a:extLst>
            </p:cNvPr>
            <p:cNvSpPr txBox="1"/>
            <p:nvPr/>
          </p:nvSpPr>
          <p:spPr>
            <a:xfrm>
              <a:off x="9833071" y="331633"/>
              <a:ext cx="265377"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Suorituksen </a:t>
              </a:r>
              <a:br>
                <a:rPr lang="fi-FI" sz="250" dirty="0">
                  <a:solidFill>
                    <a:schemeClr val="tx2"/>
                  </a:solidFill>
                  <a:latin typeface="Myriad Pro"/>
                  <a:cs typeface="Myriad Pro"/>
                </a:rPr>
              </a:br>
              <a:r>
                <a:rPr lang="fi-FI" sz="250" dirty="0">
                  <a:solidFill>
                    <a:schemeClr val="tx2"/>
                  </a:solidFill>
                  <a:latin typeface="Myriad Pro"/>
                  <a:cs typeface="Myriad Pro"/>
                </a:rPr>
                <a:t>johtaminen</a:t>
              </a:r>
            </a:p>
          </p:txBody>
        </p:sp>
        <p:sp>
          <p:nvSpPr>
            <p:cNvPr id="38" name="object 9">
              <a:extLst>
                <a:ext uri="{FF2B5EF4-FFF2-40B4-BE49-F238E27FC236}">
                  <a16:creationId xmlns:a16="http://schemas.microsoft.com/office/drawing/2014/main" id="{9F27F55C-E360-EE06-F16B-C3E6DE6107CE}"/>
                </a:ext>
                <a:ext uri="{C183D7F6-B498-43B3-948B-1728B52AA6E4}">
                  <adec:decorative xmlns:adec="http://schemas.microsoft.com/office/drawing/2017/decorative" val="1"/>
                </a:ext>
              </a:extLst>
            </p:cNvPr>
            <p:cNvSpPr txBox="1"/>
            <p:nvPr/>
          </p:nvSpPr>
          <p:spPr>
            <a:xfrm>
              <a:off x="10093726" y="328940"/>
              <a:ext cx="306685" cy="85783"/>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dirty="0">
                  <a:solidFill>
                    <a:schemeClr val="tx2"/>
                  </a:solidFill>
                  <a:latin typeface="Myriad Pro"/>
                  <a:cs typeface="Myriad Pro"/>
                </a:rPr>
                <a:t>Oppiminen ja </a:t>
              </a:r>
              <a:br>
                <a:rPr lang="fi-FI" sz="250" dirty="0">
                  <a:solidFill>
                    <a:schemeClr val="tx2"/>
                  </a:solidFill>
                  <a:latin typeface="Myriad Pro"/>
                  <a:cs typeface="Myriad Pro"/>
                </a:rPr>
              </a:br>
              <a:r>
                <a:rPr lang="fi-FI" sz="250" dirty="0">
                  <a:solidFill>
                    <a:schemeClr val="tx2"/>
                  </a:solidFill>
                  <a:latin typeface="Myriad Pro"/>
                  <a:cs typeface="Myriad Pro"/>
                </a:rPr>
                <a:t>uudistuminen</a:t>
              </a:r>
            </a:p>
          </p:txBody>
        </p:sp>
        <p:sp>
          <p:nvSpPr>
            <p:cNvPr id="39" name="Kuusikulmio 38">
              <a:extLst>
                <a:ext uri="{FF2B5EF4-FFF2-40B4-BE49-F238E27FC236}">
                  <a16:creationId xmlns:a16="http://schemas.microsoft.com/office/drawing/2014/main" id="{4C6DD301-698E-9ABB-860B-38985684AA2D}"/>
                </a:ext>
                <a:ext uri="{C183D7F6-B498-43B3-948B-1728B52AA6E4}">
                  <adec:decorative xmlns:adec="http://schemas.microsoft.com/office/drawing/2017/decorative" val="1"/>
                </a:ext>
              </a:extLst>
            </p:cNvPr>
            <p:cNvSpPr/>
            <p:nvPr/>
          </p:nvSpPr>
          <p:spPr>
            <a:xfrm>
              <a:off x="9759088" y="115640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0" name="object 9">
              <a:extLst>
                <a:ext uri="{FF2B5EF4-FFF2-40B4-BE49-F238E27FC236}">
                  <a16:creationId xmlns:a16="http://schemas.microsoft.com/office/drawing/2014/main" id="{EAEBED7A-AF06-BD50-59A9-A812A0BDF6EB}"/>
                </a:ext>
                <a:ext uri="{C183D7F6-B498-43B3-948B-1728B52AA6E4}">
                  <adec:decorative xmlns:adec="http://schemas.microsoft.com/office/drawing/2017/decorative" val="1"/>
                </a:ext>
              </a:extLst>
            </p:cNvPr>
            <p:cNvSpPr txBox="1"/>
            <p:nvPr/>
          </p:nvSpPr>
          <p:spPr>
            <a:xfrm>
              <a:off x="10055691" y="1253982"/>
              <a:ext cx="525567" cy="85526"/>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250" b="1" dirty="0">
                  <a:solidFill>
                    <a:schemeClr val="tx2"/>
                  </a:solidFill>
                  <a:latin typeface="Myriad Pro"/>
                  <a:cs typeface="Myriad Pro"/>
                </a:rPr>
                <a:t>Kaikille osa-alueille </a:t>
              </a:r>
              <a:br>
                <a:rPr lang="fi-FI" sz="250" b="1" dirty="0">
                  <a:solidFill>
                    <a:schemeClr val="tx2"/>
                  </a:solidFill>
                  <a:latin typeface="Myriad Pro"/>
                  <a:cs typeface="Myriad Pro"/>
                </a:rPr>
              </a:br>
              <a:r>
                <a:rPr lang="fi-FI" sz="250" b="1" dirty="0">
                  <a:solidFill>
                    <a:schemeClr val="tx2"/>
                  </a:solidFill>
                  <a:latin typeface="Myriad Pro"/>
                  <a:cs typeface="Myriad Pro"/>
                </a:rPr>
                <a:t>ja toiminnoille yhteiset asiat</a:t>
              </a:r>
            </a:p>
          </p:txBody>
        </p:sp>
        <p:sp>
          <p:nvSpPr>
            <p:cNvPr id="41" name="Kuusikulmio 40">
              <a:extLst>
                <a:ext uri="{FF2B5EF4-FFF2-40B4-BE49-F238E27FC236}">
                  <a16:creationId xmlns:a16="http://schemas.microsoft.com/office/drawing/2014/main" id="{9F991FE4-FCC4-2538-B892-CE89AE10766A}"/>
                </a:ext>
                <a:ext uri="{C183D7F6-B498-43B3-948B-1728B52AA6E4}">
                  <adec:decorative xmlns:adec="http://schemas.microsoft.com/office/drawing/2017/decorative" val="1"/>
                </a:ext>
              </a:extLst>
            </p:cNvPr>
            <p:cNvSpPr/>
            <p:nvPr/>
          </p:nvSpPr>
          <p:spPr>
            <a:xfrm>
              <a:off x="9685207" y="688206"/>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2" name="Kuusikulmio 41">
              <a:extLst>
                <a:ext uri="{FF2B5EF4-FFF2-40B4-BE49-F238E27FC236}">
                  <a16:creationId xmlns:a16="http://schemas.microsoft.com/office/drawing/2014/main" id="{0E4F7428-2117-C9D3-130F-0CF771848B13}"/>
                </a:ext>
                <a:ext uri="{C183D7F6-B498-43B3-948B-1728B52AA6E4}">
                  <adec:decorative xmlns:adec="http://schemas.microsoft.com/office/drawing/2017/decorative" val="1"/>
                </a:ext>
              </a:extLst>
            </p:cNvPr>
            <p:cNvSpPr/>
            <p:nvPr/>
          </p:nvSpPr>
          <p:spPr>
            <a:xfrm>
              <a:off x="9601775" y="92135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3" name="Kuusikulmio 42">
              <a:extLst>
                <a:ext uri="{FF2B5EF4-FFF2-40B4-BE49-F238E27FC236}">
                  <a16:creationId xmlns:a16="http://schemas.microsoft.com/office/drawing/2014/main" id="{583C3FB3-347A-A1DD-A708-C52E61ABD516}"/>
                </a:ext>
                <a:ext uri="{C183D7F6-B498-43B3-948B-1728B52AA6E4}">
                  <adec:decorative xmlns:adec="http://schemas.microsoft.com/office/drawing/2017/decorative" val="1"/>
                </a:ext>
              </a:extLst>
            </p:cNvPr>
            <p:cNvSpPr/>
            <p:nvPr/>
          </p:nvSpPr>
          <p:spPr>
            <a:xfrm>
              <a:off x="9817922" y="269145"/>
              <a:ext cx="265141" cy="211420"/>
            </a:xfrm>
            <a:prstGeom prst="hexagon">
              <a:avLst/>
            </a:prstGeom>
            <a:no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dirty="0">
                <a:solidFill>
                  <a:prstClr val="white"/>
                </a:solidFill>
                <a:latin typeface="Calibri"/>
              </a:endParaRPr>
            </a:p>
          </p:txBody>
        </p:sp>
        <p:sp>
          <p:nvSpPr>
            <p:cNvPr id="44" name="Kuusikulmio 43">
              <a:extLst>
                <a:ext uri="{FF2B5EF4-FFF2-40B4-BE49-F238E27FC236}">
                  <a16:creationId xmlns:a16="http://schemas.microsoft.com/office/drawing/2014/main" id="{E9132322-4D08-CEDC-3C11-8B6E0061BEB3}"/>
                </a:ext>
                <a:ext uri="{C183D7F6-B498-43B3-948B-1728B52AA6E4}">
                  <adec:decorative xmlns:adec="http://schemas.microsoft.com/office/drawing/2017/decorative" val="1"/>
                </a:ext>
              </a:extLst>
            </p:cNvPr>
            <p:cNvSpPr/>
            <p:nvPr/>
          </p:nvSpPr>
          <p:spPr>
            <a:xfrm>
              <a:off x="10323944" y="428911"/>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5" name="Kuusikulmio 44">
              <a:extLst>
                <a:ext uri="{FF2B5EF4-FFF2-40B4-BE49-F238E27FC236}">
                  <a16:creationId xmlns:a16="http://schemas.microsoft.com/office/drawing/2014/main" id="{5CC56648-F65F-1C0C-2336-C9802CF5E44B}"/>
                </a:ext>
                <a:ext uri="{C183D7F6-B498-43B3-948B-1728B52AA6E4}">
                  <adec:decorative xmlns:adec="http://schemas.microsoft.com/office/drawing/2017/decorative" val="1"/>
                </a:ext>
              </a:extLst>
            </p:cNvPr>
            <p:cNvSpPr/>
            <p:nvPr/>
          </p:nvSpPr>
          <p:spPr>
            <a:xfrm>
              <a:off x="1054639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6" name="Kuusikulmio 45">
              <a:extLst>
                <a:ext uri="{FF2B5EF4-FFF2-40B4-BE49-F238E27FC236}">
                  <a16:creationId xmlns:a16="http://schemas.microsoft.com/office/drawing/2014/main" id="{7BC49A88-6865-30EB-CC37-D928EB109527}"/>
                </a:ext>
                <a:ext uri="{C183D7F6-B498-43B3-948B-1728B52AA6E4}">
                  <adec:decorative xmlns:adec="http://schemas.microsoft.com/office/drawing/2017/decorative" val="1"/>
                </a:ext>
              </a:extLst>
            </p:cNvPr>
            <p:cNvSpPr/>
            <p:nvPr/>
          </p:nvSpPr>
          <p:spPr>
            <a:xfrm>
              <a:off x="10571151" y="53959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7" name="Kuusikulmio 46">
              <a:extLst>
                <a:ext uri="{FF2B5EF4-FFF2-40B4-BE49-F238E27FC236}">
                  <a16:creationId xmlns:a16="http://schemas.microsoft.com/office/drawing/2014/main" id="{91994EBA-5273-2B65-E982-9A96CAB02586}"/>
                </a:ext>
                <a:ext uri="{C183D7F6-B498-43B3-948B-1728B52AA6E4}">
                  <adec:decorative xmlns:adec="http://schemas.microsoft.com/office/drawing/2017/decorative" val="1"/>
                </a:ext>
              </a:extLst>
            </p:cNvPr>
            <p:cNvSpPr/>
            <p:nvPr/>
          </p:nvSpPr>
          <p:spPr>
            <a:xfrm>
              <a:off x="10787882" y="70841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8" name="Kuusikulmio 47">
              <a:extLst>
                <a:ext uri="{FF2B5EF4-FFF2-40B4-BE49-F238E27FC236}">
                  <a16:creationId xmlns:a16="http://schemas.microsoft.com/office/drawing/2014/main" id="{5A44DCBD-722A-9F4F-7F35-BC625DA600F2}"/>
                </a:ext>
                <a:ext uri="{C183D7F6-B498-43B3-948B-1728B52AA6E4}">
                  <adec:decorative xmlns:adec="http://schemas.microsoft.com/office/drawing/2017/decorative" val="1"/>
                </a:ext>
              </a:extLst>
            </p:cNvPr>
            <p:cNvSpPr/>
            <p:nvPr/>
          </p:nvSpPr>
          <p:spPr>
            <a:xfrm>
              <a:off x="10574590" y="8764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49" name="Kuusikulmio 48">
              <a:extLst>
                <a:ext uri="{FF2B5EF4-FFF2-40B4-BE49-F238E27FC236}">
                  <a16:creationId xmlns:a16="http://schemas.microsoft.com/office/drawing/2014/main" id="{25339B29-2F45-837E-9D17-A8BE32F1C139}"/>
                </a:ext>
                <a:ext uri="{C183D7F6-B498-43B3-948B-1728B52AA6E4}">
                  <adec:decorative xmlns:adec="http://schemas.microsoft.com/office/drawing/2017/decorative" val="1"/>
                </a:ext>
              </a:extLst>
            </p:cNvPr>
            <p:cNvSpPr/>
            <p:nvPr/>
          </p:nvSpPr>
          <p:spPr>
            <a:xfrm>
              <a:off x="10339241" y="1004010"/>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0" name="Kuusikulmio 49">
              <a:extLst>
                <a:ext uri="{FF2B5EF4-FFF2-40B4-BE49-F238E27FC236}">
                  <a16:creationId xmlns:a16="http://schemas.microsoft.com/office/drawing/2014/main" id="{F81CF70B-A31D-220B-CE9E-EE1025A8DA79}"/>
                </a:ext>
                <a:ext uri="{C183D7F6-B498-43B3-948B-1728B52AA6E4}">
                  <adec:decorative xmlns:adec="http://schemas.microsoft.com/office/drawing/2017/decorative" val="1"/>
                </a:ext>
              </a:extLst>
            </p:cNvPr>
            <p:cNvSpPr/>
            <p:nvPr/>
          </p:nvSpPr>
          <p:spPr>
            <a:xfrm>
              <a:off x="10103480" y="269145"/>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1" name="Kuusikulmio 50">
              <a:extLst>
                <a:ext uri="{FF2B5EF4-FFF2-40B4-BE49-F238E27FC236}">
                  <a16:creationId xmlns:a16="http://schemas.microsoft.com/office/drawing/2014/main" id="{E6694F75-3618-BFF9-80A8-4E95CF784A47}"/>
                </a:ext>
                <a:ext uri="{C183D7F6-B498-43B3-948B-1728B52AA6E4}">
                  <adec:decorative xmlns:adec="http://schemas.microsoft.com/office/drawing/2017/decorative" val="1"/>
                </a:ext>
              </a:extLst>
            </p:cNvPr>
            <p:cNvSpPr/>
            <p:nvPr/>
          </p:nvSpPr>
          <p:spPr>
            <a:xfrm>
              <a:off x="10587049" y="1115269"/>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2" name="Kuusikulmio 51">
              <a:extLst>
                <a:ext uri="{FF2B5EF4-FFF2-40B4-BE49-F238E27FC236}">
                  <a16:creationId xmlns:a16="http://schemas.microsoft.com/office/drawing/2014/main" id="{38392754-6299-AC9A-DDFB-00B67C51A7E5}"/>
                </a:ext>
                <a:ext uri="{C183D7F6-B498-43B3-948B-1728B52AA6E4}">
                  <adec:decorative xmlns:adec="http://schemas.microsoft.com/office/drawing/2017/decorative" val="1"/>
                </a:ext>
              </a:extLst>
            </p:cNvPr>
            <p:cNvSpPr/>
            <p:nvPr/>
          </p:nvSpPr>
          <p:spPr>
            <a:xfrm>
              <a:off x="9615652" y="454268"/>
              <a:ext cx="265141" cy="211420"/>
            </a:xfrm>
            <a:prstGeom prst="hexagon">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grpSp>
      <p:sp>
        <p:nvSpPr>
          <p:cNvPr id="55" name="Kuusikulmio 54">
            <a:extLst>
              <a:ext uri="{FF2B5EF4-FFF2-40B4-BE49-F238E27FC236}">
                <a16:creationId xmlns:a16="http://schemas.microsoft.com/office/drawing/2014/main" id="{FCE36228-E198-B9F1-7EE8-3768160621E7}"/>
              </a:ext>
              <a:ext uri="{C183D7F6-B498-43B3-948B-1728B52AA6E4}">
                <adec:decorative xmlns:adec="http://schemas.microsoft.com/office/drawing/2017/decorative" val="1"/>
              </a:ext>
            </a:extLst>
          </p:cNvPr>
          <p:cNvSpPr/>
          <p:nvPr/>
        </p:nvSpPr>
        <p:spPr>
          <a:xfrm>
            <a:off x="687647" y="1071933"/>
            <a:ext cx="1280040" cy="1020687"/>
          </a:xfrm>
          <a:prstGeom prst="hexagon">
            <a:avLst/>
          </a:prstGeom>
          <a:solidFill>
            <a:srgbClr val="DAECE5"/>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
              <a:solidFill>
                <a:prstClr val="white"/>
              </a:solidFill>
              <a:latin typeface="Calibri"/>
            </a:endParaRPr>
          </a:p>
        </p:txBody>
      </p:sp>
      <p:sp>
        <p:nvSpPr>
          <p:cNvPr id="56" name="object 9">
            <a:extLst>
              <a:ext uri="{FF2B5EF4-FFF2-40B4-BE49-F238E27FC236}">
                <a16:creationId xmlns:a16="http://schemas.microsoft.com/office/drawing/2014/main" id="{8387D80C-EEFE-DACB-B2ED-F6419B387649}"/>
              </a:ext>
              <a:ext uri="{C183D7F6-B498-43B3-948B-1728B52AA6E4}">
                <adec:decorative xmlns:adec="http://schemas.microsoft.com/office/drawing/2017/decorative" val="1"/>
              </a:ext>
            </a:extLst>
          </p:cNvPr>
          <p:cNvSpPr txBox="1"/>
          <p:nvPr/>
        </p:nvSpPr>
        <p:spPr>
          <a:xfrm>
            <a:off x="755060" y="1434470"/>
            <a:ext cx="1179715" cy="326938"/>
          </a:xfrm>
          <a:prstGeom prst="rect">
            <a:avLst/>
          </a:prstGeom>
        </p:spPr>
        <p:txBody>
          <a:bodyPr vert="horz" wrap="square" lIns="0" tIns="5006" rIns="0" bIns="0" rtlCol="0">
            <a:spAutoFit/>
          </a:bodyPr>
          <a:lstStyle/>
          <a:p>
            <a:pPr marL="7316" marR="40432" algn="ctr">
              <a:lnSpc>
                <a:spcPct val="108000"/>
              </a:lnSpc>
              <a:spcBef>
                <a:spcPts val="39"/>
              </a:spcBef>
              <a:tabLst>
                <a:tab pos="102812" algn="l"/>
              </a:tabLst>
            </a:pPr>
            <a:r>
              <a:rPr lang="fi-FI" sz="1000" b="1" dirty="0">
                <a:solidFill>
                  <a:schemeClr val="tx2"/>
                </a:solidFill>
                <a:latin typeface="Myriad Pro"/>
                <a:cs typeface="Myriad Pro"/>
              </a:rPr>
              <a:t>Suorituksen </a:t>
            </a:r>
            <a:br>
              <a:rPr lang="fi-FI" sz="1000" b="1" dirty="0">
                <a:solidFill>
                  <a:schemeClr val="tx2"/>
                </a:solidFill>
                <a:latin typeface="Myriad Pro"/>
                <a:cs typeface="Myriad Pro"/>
              </a:rPr>
            </a:br>
            <a:r>
              <a:rPr lang="fi-FI" sz="1000" b="1" dirty="0">
                <a:solidFill>
                  <a:schemeClr val="tx2"/>
                </a:solidFill>
                <a:latin typeface="Myriad Pro"/>
                <a:cs typeface="Myriad Pro"/>
              </a:rPr>
              <a:t>johtaminen</a:t>
            </a:r>
          </a:p>
        </p:txBody>
      </p:sp>
      <p:grpSp>
        <p:nvGrpSpPr>
          <p:cNvPr id="61" name="Ryhmä 60">
            <a:extLst>
              <a:ext uri="{FF2B5EF4-FFF2-40B4-BE49-F238E27FC236}">
                <a16:creationId xmlns:a16="http://schemas.microsoft.com/office/drawing/2014/main" id="{37337DF6-6C9E-DFE1-EE31-E37A5E4561D9}"/>
              </a:ext>
              <a:ext uri="{C183D7F6-B498-43B3-948B-1728B52AA6E4}">
                <adec:decorative xmlns:adec="http://schemas.microsoft.com/office/drawing/2017/decorative" val="1"/>
              </a:ext>
            </a:extLst>
          </p:cNvPr>
          <p:cNvGrpSpPr/>
          <p:nvPr/>
        </p:nvGrpSpPr>
        <p:grpSpPr>
          <a:xfrm>
            <a:off x="10396149" y="1786699"/>
            <a:ext cx="975918" cy="179147"/>
            <a:chOff x="2622102" y="1167027"/>
            <a:chExt cx="975918" cy="179147"/>
          </a:xfrm>
          <a:noFill/>
        </p:grpSpPr>
        <p:sp>
          <p:nvSpPr>
            <p:cNvPr id="83" name="Suorakulmio: Pyöristetyt kulmat 82">
              <a:extLst>
                <a:ext uri="{FF2B5EF4-FFF2-40B4-BE49-F238E27FC236}">
                  <a16:creationId xmlns:a16="http://schemas.microsoft.com/office/drawing/2014/main" id="{802192DF-DCFA-9F33-9DC9-4FD5799CEDE0}"/>
                </a:ext>
              </a:extLst>
            </p:cNvPr>
            <p:cNvSpPr/>
            <p:nvPr/>
          </p:nvSpPr>
          <p:spPr>
            <a:xfrm>
              <a:off x="2622102" y="1167027"/>
              <a:ext cx="975918" cy="179147"/>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a:solidFill>
                  <a:schemeClr val="tx2"/>
                </a:solidFill>
                <a:latin typeface="Myriad Pro" panose="020B0503030403020204" pitchFamily="34" charset="0"/>
              </a:endParaRPr>
            </a:p>
          </p:txBody>
        </p:sp>
        <p:sp>
          <p:nvSpPr>
            <p:cNvPr id="84" name="Suorakulmio: Pyöristetyt kulmat 6">
              <a:extLst>
                <a:ext uri="{FF2B5EF4-FFF2-40B4-BE49-F238E27FC236}">
                  <a16:creationId xmlns:a16="http://schemas.microsoft.com/office/drawing/2014/main" id="{C2261DC6-9349-DD07-D447-C5BF08C743CA}"/>
                </a:ext>
              </a:extLst>
            </p:cNvPr>
            <p:cNvSpPr txBox="1"/>
            <p:nvPr/>
          </p:nvSpPr>
          <p:spPr>
            <a:xfrm>
              <a:off x="2630847" y="1175772"/>
              <a:ext cx="958428" cy="16165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fi-FI" sz="1000" kern="1200" dirty="0">
                  <a:solidFill>
                    <a:schemeClr val="tx2"/>
                  </a:solidFill>
                  <a:latin typeface="Myriad Pro" panose="020B0503030403020204" pitchFamily="34" charset="0"/>
                </a:rPr>
                <a:t>kehittyminen</a:t>
              </a:r>
            </a:p>
          </p:txBody>
        </p:sp>
      </p:grpSp>
      <p:grpSp>
        <p:nvGrpSpPr>
          <p:cNvPr id="62" name="Ryhmä 61">
            <a:extLst>
              <a:ext uri="{FF2B5EF4-FFF2-40B4-BE49-F238E27FC236}">
                <a16:creationId xmlns:a16="http://schemas.microsoft.com/office/drawing/2014/main" id="{CDE4FC1E-1442-6545-6705-49F5BA71AFAF}"/>
              </a:ext>
              <a:ext uri="{C183D7F6-B498-43B3-948B-1728B52AA6E4}">
                <adec:decorative xmlns:adec="http://schemas.microsoft.com/office/drawing/2017/decorative" val="1"/>
              </a:ext>
            </a:extLst>
          </p:cNvPr>
          <p:cNvGrpSpPr/>
          <p:nvPr/>
        </p:nvGrpSpPr>
        <p:grpSpPr>
          <a:xfrm>
            <a:off x="10212742" y="2079784"/>
            <a:ext cx="975918" cy="179147"/>
            <a:chOff x="2822652" y="1545716"/>
            <a:chExt cx="975918" cy="179147"/>
          </a:xfrm>
          <a:noFill/>
        </p:grpSpPr>
        <p:sp>
          <p:nvSpPr>
            <p:cNvPr id="81" name="Suorakulmio: Pyöristetyt kulmat 80">
              <a:extLst>
                <a:ext uri="{FF2B5EF4-FFF2-40B4-BE49-F238E27FC236}">
                  <a16:creationId xmlns:a16="http://schemas.microsoft.com/office/drawing/2014/main" id="{463285E0-B902-2E01-E501-71CBE5D46840}"/>
                </a:ext>
              </a:extLst>
            </p:cNvPr>
            <p:cNvSpPr/>
            <p:nvPr/>
          </p:nvSpPr>
          <p:spPr>
            <a:xfrm>
              <a:off x="2822652" y="1545716"/>
              <a:ext cx="975918" cy="179147"/>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a:solidFill>
                  <a:schemeClr val="tx2"/>
                </a:solidFill>
                <a:latin typeface="Myriad Pro" panose="020B0503030403020204" pitchFamily="34" charset="0"/>
              </a:endParaRPr>
            </a:p>
          </p:txBody>
        </p:sp>
        <p:sp>
          <p:nvSpPr>
            <p:cNvPr id="82" name="Suorakulmio: Pyöristetyt kulmat 8">
              <a:extLst>
                <a:ext uri="{FF2B5EF4-FFF2-40B4-BE49-F238E27FC236}">
                  <a16:creationId xmlns:a16="http://schemas.microsoft.com/office/drawing/2014/main" id="{E7FDDEDC-7121-E3FC-7508-2023E3ECA988}"/>
                </a:ext>
              </a:extLst>
            </p:cNvPr>
            <p:cNvSpPr txBox="1"/>
            <p:nvPr/>
          </p:nvSpPr>
          <p:spPr>
            <a:xfrm>
              <a:off x="2831397" y="1554461"/>
              <a:ext cx="958428" cy="16165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fi-FI" sz="1000" kern="1200" dirty="0">
                  <a:solidFill>
                    <a:schemeClr val="tx2"/>
                  </a:solidFill>
                  <a:latin typeface="Myriad Pro" panose="020B0503030403020204" pitchFamily="34" charset="0"/>
                </a:rPr>
                <a:t>ohjaus</a:t>
              </a:r>
            </a:p>
          </p:txBody>
        </p:sp>
      </p:grpSp>
      <p:grpSp>
        <p:nvGrpSpPr>
          <p:cNvPr id="63" name="Ryhmä 62">
            <a:extLst>
              <a:ext uri="{FF2B5EF4-FFF2-40B4-BE49-F238E27FC236}">
                <a16:creationId xmlns:a16="http://schemas.microsoft.com/office/drawing/2014/main" id="{C78A8C0D-31D6-A458-ADDC-6A8D0523ABFA}"/>
              </a:ext>
              <a:ext uri="{C183D7F6-B498-43B3-948B-1728B52AA6E4}">
                <adec:decorative xmlns:adec="http://schemas.microsoft.com/office/drawing/2017/decorative" val="1"/>
              </a:ext>
            </a:extLst>
          </p:cNvPr>
          <p:cNvGrpSpPr/>
          <p:nvPr/>
        </p:nvGrpSpPr>
        <p:grpSpPr>
          <a:xfrm>
            <a:off x="10276957" y="2358220"/>
            <a:ext cx="975918" cy="179147"/>
            <a:chOff x="2814276" y="1960894"/>
            <a:chExt cx="975918" cy="179147"/>
          </a:xfrm>
          <a:noFill/>
        </p:grpSpPr>
        <p:sp>
          <p:nvSpPr>
            <p:cNvPr id="79" name="Suorakulmio: Pyöristetyt kulmat 78">
              <a:extLst>
                <a:ext uri="{FF2B5EF4-FFF2-40B4-BE49-F238E27FC236}">
                  <a16:creationId xmlns:a16="http://schemas.microsoft.com/office/drawing/2014/main" id="{189FEEC2-75FB-2982-7FED-3C35D39F9F17}"/>
                </a:ext>
              </a:extLst>
            </p:cNvPr>
            <p:cNvSpPr/>
            <p:nvPr/>
          </p:nvSpPr>
          <p:spPr>
            <a:xfrm>
              <a:off x="2814276" y="1960894"/>
              <a:ext cx="975918" cy="179147"/>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a:solidFill>
                  <a:schemeClr val="tx2"/>
                </a:solidFill>
                <a:latin typeface="Myriad Pro" panose="020B0503030403020204" pitchFamily="34" charset="0"/>
              </a:endParaRPr>
            </a:p>
          </p:txBody>
        </p:sp>
        <p:sp>
          <p:nvSpPr>
            <p:cNvPr id="80" name="Suorakulmio: Pyöristetyt kulmat 10">
              <a:extLst>
                <a:ext uri="{FF2B5EF4-FFF2-40B4-BE49-F238E27FC236}">
                  <a16:creationId xmlns:a16="http://schemas.microsoft.com/office/drawing/2014/main" id="{E02E1007-3B4F-8B59-B6DA-DD46B441A7BF}"/>
                </a:ext>
              </a:extLst>
            </p:cNvPr>
            <p:cNvSpPr txBox="1"/>
            <p:nvPr/>
          </p:nvSpPr>
          <p:spPr>
            <a:xfrm>
              <a:off x="2823021" y="1969639"/>
              <a:ext cx="958428" cy="16165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fi-FI" sz="1000" kern="1200" dirty="0">
                  <a:solidFill>
                    <a:schemeClr val="tx2"/>
                  </a:solidFill>
                  <a:latin typeface="Myriad Pro" panose="020B0503030403020204" pitchFamily="34" charset="0"/>
                </a:rPr>
                <a:t>kuuntelu</a:t>
              </a:r>
            </a:p>
          </p:txBody>
        </p:sp>
      </p:grpSp>
      <p:grpSp>
        <p:nvGrpSpPr>
          <p:cNvPr id="64" name="Ryhmä 63">
            <a:extLst>
              <a:ext uri="{FF2B5EF4-FFF2-40B4-BE49-F238E27FC236}">
                <a16:creationId xmlns:a16="http://schemas.microsoft.com/office/drawing/2014/main" id="{E27D2D1A-8B5E-6195-CB63-E5E905E272D5}"/>
              </a:ext>
              <a:ext uri="{C183D7F6-B498-43B3-948B-1728B52AA6E4}">
                <adec:decorative xmlns:adec="http://schemas.microsoft.com/office/drawing/2017/decorative" val="1"/>
              </a:ext>
            </a:extLst>
          </p:cNvPr>
          <p:cNvGrpSpPr/>
          <p:nvPr/>
        </p:nvGrpSpPr>
        <p:grpSpPr>
          <a:xfrm>
            <a:off x="10113635" y="2632038"/>
            <a:ext cx="996453" cy="179147"/>
            <a:chOff x="2622111" y="2339929"/>
            <a:chExt cx="996453" cy="179147"/>
          </a:xfrm>
          <a:noFill/>
        </p:grpSpPr>
        <p:sp>
          <p:nvSpPr>
            <p:cNvPr id="77" name="Suorakulmio: Pyöristetyt kulmat 76">
              <a:extLst>
                <a:ext uri="{FF2B5EF4-FFF2-40B4-BE49-F238E27FC236}">
                  <a16:creationId xmlns:a16="http://schemas.microsoft.com/office/drawing/2014/main" id="{BD245713-CE6E-0425-EA9B-7DD9E4012528}"/>
                </a:ext>
              </a:extLst>
            </p:cNvPr>
            <p:cNvSpPr/>
            <p:nvPr/>
          </p:nvSpPr>
          <p:spPr>
            <a:xfrm>
              <a:off x="2622111" y="2339929"/>
              <a:ext cx="975918" cy="179147"/>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a:solidFill>
                  <a:schemeClr val="tx2"/>
                </a:solidFill>
                <a:latin typeface="Myriad Pro" panose="020B0503030403020204" pitchFamily="34" charset="0"/>
              </a:endParaRPr>
            </a:p>
          </p:txBody>
        </p:sp>
        <p:sp>
          <p:nvSpPr>
            <p:cNvPr id="78" name="Suorakulmio: Pyöristetyt kulmat 12">
              <a:extLst>
                <a:ext uri="{FF2B5EF4-FFF2-40B4-BE49-F238E27FC236}">
                  <a16:creationId xmlns:a16="http://schemas.microsoft.com/office/drawing/2014/main" id="{785EBC92-BAD8-6038-AF08-749DB45FB9D9}"/>
                </a:ext>
              </a:extLst>
            </p:cNvPr>
            <p:cNvSpPr txBox="1"/>
            <p:nvPr/>
          </p:nvSpPr>
          <p:spPr>
            <a:xfrm>
              <a:off x="2660136" y="2348674"/>
              <a:ext cx="958428" cy="16165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fi-FI" sz="1000" kern="1200" dirty="0">
                  <a:solidFill>
                    <a:schemeClr val="tx2"/>
                  </a:solidFill>
                  <a:latin typeface="Myriad Pro" panose="020B0503030403020204" pitchFamily="34" charset="0"/>
                </a:rPr>
                <a:t>tuki</a:t>
              </a:r>
            </a:p>
          </p:txBody>
        </p:sp>
      </p:grpSp>
      <p:grpSp>
        <p:nvGrpSpPr>
          <p:cNvPr id="65" name="Ryhmä 64">
            <a:extLst>
              <a:ext uri="{FF2B5EF4-FFF2-40B4-BE49-F238E27FC236}">
                <a16:creationId xmlns:a16="http://schemas.microsoft.com/office/drawing/2014/main" id="{088DCF58-BC53-F780-88C7-4A2E5EC911D3}"/>
              </a:ext>
              <a:ext uri="{C183D7F6-B498-43B3-948B-1728B52AA6E4}">
                <adec:decorative xmlns:adec="http://schemas.microsoft.com/office/drawing/2017/decorative" val="1"/>
              </a:ext>
            </a:extLst>
          </p:cNvPr>
          <p:cNvGrpSpPr/>
          <p:nvPr/>
        </p:nvGrpSpPr>
        <p:grpSpPr>
          <a:xfrm>
            <a:off x="7917268" y="2649129"/>
            <a:ext cx="975918" cy="179147"/>
            <a:chOff x="800833" y="2333052"/>
            <a:chExt cx="975918" cy="179147"/>
          </a:xfrm>
          <a:noFill/>
        </p:grpSpPr>
        <p:sp>
          <p:nvSpPr>
            <p:cNvPr id="75" name="Suorakulmio: Pyöristetyt kulmat 74">
              <a:extLst>
                <a:ext uri="{FF2B5EF4-FFF2-40B4-BE49-F238E27FC236}">
                  <a16:creationId xmlns:a16="http://schemas.microsoft.com/office/drawing/2014/main" id="{36856FCE-D091-3BC4-E588-0AA85EB63DB1}"/>
                </a:ext>
              </a:extLst>
            </p:cNvPr>
            <p:cNvSpPr/>
            <p:nvPr/>
          </p:nvSpPr>
          <p:spPr>
            <a:xfrm>
              <a:off x="800833" y="2333052"/>
              <a:ext cx="975918" cy="179147"/>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a:solidFill>
                  <a:schemeClr val="tx2"/>
                </a:solidFill>
                <a:latin typeface="Myriad Pro" panose="020B0503030403020204" pitchFamily="34" charset="0"/>
              </a:endParaRPr>
            </a:p>
          </p:txBody>
        </p:sp>
        <p:sp>
          <p:nvSpPr>
            <p:cNvPr id="76" name="Suorakulmio: Pyöristetyt kulmat 14">
              <a:extLst>
                <a:ext uri="{FF2B5EF4-FFF2-40B4-BE49-F238E27FC236}">
                  <a16:creationId xmlns:a16="http://schemas.microsoft.com/office/drawing/2014/main" id="{40FFFED2-767D-E1B7-E553-EA4327CD92E7}"/>
                </a:ext>
              </a:extLst>
            </p:cNvPr>
            <p:cNvSpPr txBox="1"/>
            <p:nvPr/>
          </p:nvSpPr>
          <p:spPr>
            <a:xfrm>
              <a:off x="809578" y="2341797"/>
              <a:ext cx="958428" cy="16165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fi-FI" sz="1000" kern="1200" dirty="0">
                  <a:solidFill>
                    <a:schemeClr val="tx2"/>
                  </a:solidFill>
                  <a:latin typeface="Myriad Pro" panose="020B0503030403020204" pitchFamily="34" charset="0"/>
                </a:rPr>
                <a:t>taidot</a:t>
              </a:r>
            </a:p>
          </p:txBody>
        </p:sp>
      </p:grpSp>
      <p:grpSp>
        <p:nvGrpSpPr>
          <p:cNvPr id="66" name="Ryhmä 65">
            <a:extLst>
              <a:ext uri="{FF2B5EF4-FFF2-40B4-BE49-F238E27FC236}">
                <a16:creationId xmlns:a16="http://schemas.microsoft.com/office/drawing/2014/main" id="{E6E02787-C328-8AF0-32A2-55546B9D77FF}"/>
              </a:ext>
              <a:ext uri="{C183D7F6-B498-43B3-948B-1728B52AA6E4}">
                <adec:decorative xmlns:adec="http://schemas.microsoft.com/office/drawing/2017/decorative" val="1"/>
              </a:ext>
            </a:extLst>
          </p:cNvPr>
          <p:cNvGrpSpPr/>
          <p:nvPr/>
        </p:nvGrpSpPr>
        <p:grpSpPr>
          <a:xfrm>
            <a:off x="7812909" y="2349585"/>
            <a:ext cx="975918" cy="179147"/>
            <a:chOff x="554215" y="1963924"/>
            <a:chExt cx="975918" cy="179147"/>
          </a:xfrm>
          <a:noFill/>
        </p:grpSpPr>
        <p:sp>
          <p:nvSpPr>
            <p:cNvPr id="73" name="Suorakulmio: Pyöristetyt kulmat 72">
              <a:extLst>
                <a:ext uri="{FF2B5EF4-FFF2-40B4-BE49-F238E27FC236}">
                  <a16:creationId xmlns:a16="http://schemas.microsoft.com/office/drawing/2014/main" id="{85AB30CD-99F7-20A1-2FBB-3AA59275B48F}"/>
                </a:ext>
              </a:extLst>
            </p:cNvPr>
            <p:cNvSpPr/>
            <p:nvPr/>
          </p:nvSpPr>
          <p:spPr>
            <a:xfrm>
              <a:off x="554215" y="1963924"/>
              <a:ext cx="975918" cy="179147"/>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a:solidFill>
                  <a:schemeClr val="tx2"/>
                </a:solidFill>
                <a:latin typeface="Myriad Pro" panose="020B0503030403020204" pitchFamily="34" charset="0"/>
              </a:endParaRPr>
            </a:p>
          </p:txBody>
        </p:sp>
        <p:sp>
          <p:nvSpPr>
            <p:cNvPr id="74" name="Suorakulmio: Pyöristetyt kulmat 16">
              <a:extLst>
                <a:ext uri="{FF2B5EF4-FFF2-40B4-BE49-F238E27FC236}">
                  <a16:creationId xmlns:a16="http://schemas.microsoft.com/office/drawing/2014/main" id="{231EEF3B-E25F-8355-1759-A4049A4BA42A}"/>
                </a:ext>
              </a:extLst>
            </p:cNvPr>
            <p:cNvSpPr txBox="1"/>
            <p:nvPr/>
          </p:nvSpPr>
          <p:spPr>
            <a:xfrm>
              <a:off x="562960" y="1972669"/>
              <a:ext cx="958428" cy="16165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fi-FI" sz="1000" kern="1200" dirty="0">
                  <a:solidFill>
                    <a:schemeClr val="tx2"/>
                  </a:solidFill>
                  <a:latin typeface="Myriad Pro" panose="020B0503030403020204" pitchFamily="34" charset="0"/>
                </a:rPr>
                <a:t>jakaminen</a:t>
              </a:r>
            </a:p>
          </p:txBody>
        </p:sp>
      </p:grpSp>
      <p:grpSp>
        <p:nvGrpSpPr>
          <p:cNvPr id="67" name="Ryhmä 66">
            <a:extLst>
              <a:ext uri="{FF2B5EF4-FFF2-40B4-BE49-F238E27FC236}">
                <a16:creationId xmlns:a16="http://schemas.microsoft.com/office/drawing/2014/main" id="{D7D43B61-18F0-8D2F-981F-3F897144857F}"/>
              </a:ext>
              <a:ext uri="{C183D7F6-B498-43B3-948B-1728B52AA6E4}">
                <adec:decorative xmlns:adec="http://schemas.microsoft.com/office/drawing/2017/decorative" val="1"/>
              </a:ext>
            </a:extLst>
          </p:cNvPr>
          <p:cNvGrpSpPr/>
          <p:nvPr/>
        </p:nvGrpSpPr>
        <p:grpSpPr>
          <a:xfrm>
            <a:off x="7823844" y="2078934"/>
            <a:ext cx="975918" cy="179147"/>
            <a:chOff x="547604" y="1548311"/>
            <a:chExt cx="975918" cy="179147"/>
          </a:xfrm>
          <a:noFill/>
        </p:grpSpPr>
        <p:sp>
          <p:nvSpPr>
            <p:cNvPr id="71" name="Suorakulmio: Pyöristetyt kulmat 70">
              <a:extLst>
                <a:ext uri="{FF2B5EF4-FFF2-40B4-BE49-F238E27FC236}">
                  <a16:creationId xmlns:a16="http://schemas.microsoft.com/office/drawing/2014/main" id="{BBB79546-8100-7389-E013-FAB2682B8C22}"/>
                </a:ext>
              </a:extLst>
            </p:cNvPr>
            <p:cNvSpPr/>
            <p:nvPr/>
          </p:nvSpPr>
          <p:spPr>
            <a:xfrm>
              <a:off x="547604" y="1548311"/>
              <a:ext cx="975918" cy="179147"/>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a:solidFill>
                  <a:schemeClr val="tx2"/>
                </a:solidFill>
                <a:latin typeface="Myriad Pro" panose="020B0503030403020204" pitchFamily="34" charset="0"/>
              </a:endParaRPr>
            </a:p>
          </p:txBody>
        </p:sp>
        <p:sp>
          <p:nvSpPr>
            <p:cNvPr id="72" name="Suorakulmio: Pyöristetyt kulmat 18">
              <a:extLst>
                <a:ext uri="{FF2B5EF4-FFF2-40B4-BE49-F238E27FC236}">
                  <a16:creationId xmlns:a16="http://schemas.microsoft.com/office/drawing/2014/main" id="{ED571069-6A90-D0E2-B149-81BE192147E4}"/>
                </a:ext>
              </a:extLst>
            </p:cNvPr>
            <p:cNvSpPr txBox="1"/>
            <p:nvPr/>
          </p:nvSpPr>
          <p:spPr>
            <a:xfrm>
              <a:off x="556349" y="1557056"/>
              <a:ext cx="958428" cy="16165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fi-FI" sz="1000" kern="1200" dirty="0">
                  <a:solidFill>
                    <a:schemeClr val="tx2"/>
                  </a:solidFill>
                  <a:latin typeface="Myriad Pro" panose="020B0503030403020204" pitchFamily="34" charset="0"/>
                </a:rPr>
                <a:t>seuranta</a:t>
              </a:r>
            </a:p>
          </p:txBody>
        </p:sp>
      </p:grpSp>
      <p:grpSp>
        <p:nvGrpSpPr>
          <p:cNvPr id="68" name="Ryhmä 67">
            <a:extLst>
              <a:ext uri="{FF2B5EF4-FFF2-40B4-BE49-F238E27FC236}">
                <a16:creationId xmlns:a16="http://schemas.microsoft.com/office/drawing/2014/main" id="{2EED381C-DD7B-3D6A-77D1-B9253F13B80F}"/>
              </a:ext>
              <a:ext uri="{C183D7F6-B498-43B3-948B-1728B52AA6E4}">
                <adec:decorative xmlns:adec="http://schemas.microsoft.com/office/drawing/2017/decorative" val="1"/>
              </a:ext>
            </a:extLst>
          </p:cNvPr>
          <p:cNvGrpSpPr/>
          <p:nvPr/>
        </p:nvGrpSpPr>
        <p:grpSpPr>
          <a:xfrm>
            <a:off x="7699759" y="1644400"/>
            <a:ext cx="850628" cy="447677"/>
            <a:chOff x="734364" y="1173163"/>
            <a:chExt cx="1140134" cy="179443"/>
          </a:xfrm>
          <a:noFill/>
        </p:grpSpPr>
        <p:sp>
          <p:nvSpPr>
            <p:cNvPr id="69" name="Suorakulmio: Pyöristetyt kulmat 68">
              <a:extLst>
                <a:ext uri="{FF2B5EF4-FFF2-40B4-BE49-F238E27FC236}">
                  <a16:creationId xmlns:a16="http://schemas.microsoft.com/office/drawing/2014/main" id="{E8E46CB2-795D-5EC2-B1B4-33A68B543775}"/>
                </a:ext>
              </a:extLst>
            </p:cNvPr>
            <p:cNvSpPr/>
            <p:nvPr/>
          </p:nvSpPr>
          <p:spPr>
            <a:xfrm>
              <a:off x="734364" y="1173163"/>
              <a:ext cx="1140134" cy="179443"/>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a:solidFill>
                  <a:schemeClr val="tx2"/>
                </a:solidFill>
                <a:latin typeface="Myriad Pro" panose="020B0503030403020204" pitchFamily="34" charset="0"/>
              </a:endParaRPr>
            </a:p>
          </p:txBody>
        </p:sp>
        <p:sp>
          <p:nvSpPr>
            <p:cNvPr id="70" name="Suorakulmio: Pyöristetyt kulmat 20">
              <a:extLst>
                <a:ext uri="{FF2B5EF4-FFF2-40B4-BE49-F238E27FC236}">
                  <a16:creationId xmlns:a16="http://schemas.microsoft.com/office/drawing/2014/main" id="{90D0B119-F92A-43BA-EF10-C6CC7FBEB832}"/>
                </a:ext>
              </a:extLst>
            </p:cNvPr>
            <p:cNvSpPr txBox="1"/>
            <p:nvPr/>
          </p:nvSpPr>
          <p:spPr>
            <a:xfrm>
              <a:off x="743124" y="1181923"/>
              <a:ext cx="1122614" cy="16192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r" defTabSz="444500" rtl="0">
                <a:lnSpc>
                  <a:spcPct val="90000"/>
                </a:lnSpc>
                <a:spcBef>
                  <a:spcPct val="0"/>
                </a:spcBef>
                <a:spcAft>
                  <a:spcPct val="35000"/>
                </a:spcAft>
                <a:buNone/>
              </a:pPr>
              <a:r>
                <a:rPr lang="fi-FI" sz="1000" kern="1200" dirty="0">
                  <a:solidFill>
                    <a:schemeClr val="tx2"/>
                  </a:solidFill>
                  <a:latin typeface="Myriad Pro" panose="020B0503030403020204" pitchFamily="34" charset="0"/>
                </a:rPr>
                <a:t>valmentava työote</a:t>
              </a:r>
            </a:p>
          </p:txBody>
        </p:sp>
      </p:grpSp>
      <p:sp>
        <p:nvSpPr>
          <p:cNvPr id="85" name="Ellipsi 84" descr="Valmentavaan johtamiseen kuuluu valmentava työote, seuranta, jakaminen, taidot, kehittyminen, ohjaus, kuuntelu ja tuki.">
            <a:extLst>
              <a:ext uri="{FF2B5EF4-FFF2-40B4-BE49-F238E27FC236}">
                <a16:creationId xmlns:a16="http://schemas.microsoft.com/office/drawing/2014/main" id="{F0F61980-577A-CD39-F35D-23E8752C63FE}"/>
              </a:ext>
              <a:ext uri="{C183D7F6-B498-43B3-948B-1728B52AA6E4}">
                <adec:decorative xmlns:adec="http://schemas.microsoft.com/office/drawing/2017/decorative" val="0"/>
              </a:ext>
            </a:extLst>
          </p:cNvPr>
          <p:cNvSpPr/>
          <p:nvPr/>
        </p:nvSpPr>
        <p:spPr>
          <a:xfrm>
            <a:off x="9004016" y="1824042"/>
            <a:ext cx="1070753" cy="985680"/>
          </a:xfrm>
          <a:prstGeom prst="ellipse">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a:solidFill>
                <a:schemeClr val="tx2"/>
              </a:solidFill>
            </a:endParaRPr>
          </a:p>
        </p:txBody>
      </p:sp>
      <p:sp>
        <p:nvSpPr>
          <p:cNvPr id="86" name="Ellipsi 4">
            <a:extLst>
              <a:ext uri="{FF2B5EF4-FFF2-40B4-BE49-F238E27FC236}">
                <a16:creationId xmlns:a16="http://schemas.microsoft.com/office/drawing/2014/main" id="{018FFF08-EC08-888C-DAAC-0A8FA563CA62}"/>
              </a:ext>
            </a:extLst>
          </p:cNvPr>
          <p:cNvSpPr txBox="1"/>
          <p:nvPr/>
        </p:nvSpPr>
        <p:spPr>
          <a:xfrm>
            <a:off x="9062336" y="1962415"/>
            <a:ext cx="986143" cy="6969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fi-FI" sz="900" b="1" kern="1200" dirty="0">
                <a:latin typeface="Myriad Pro" panose="020B0503030403020204" pitchFamily="34" charset="0"/>
              </a:rPr>
              <a:t>Valmentava johtaminen</a:t>
            </a:r>
          </a:p>
        </p:txBody>
      </p:sp>
      <p:pic>
        <p:nvPicPr>
          <p:cNvPr id="125" name="Kuva 124">
            <a:extLst>
              <a:ext uri="{FF2B5EF4-FFF2-40B4-BE49-F238E27FC236}">
                <a16:creationId xmlns:a16="http://schemas.microsoft.com/office/drawing/2014/main" id="{BC31695C-EAF8-0975-09B3-37CD6899179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00919" y="5915608"/>
            <a:ext cx="1736793" cy="632509"/>
          </a:xfrm>
          <a:prstGeom prst="rect">
            <a:avLst/>
          </a:prstGeom>
        </p:spPr>
      </p:pic>
      <p:grpSp>
        <p:nvGrpSpPr>
          <p:cNvPr id="134" name="Ryhmä 133">
            <a:extLst>
              <a:ext uri="{FF2B5EF4-FFF2-40B4-BE49-F238E27FC236}">
                <a16:creationId xmlns:a16="http://schemas.microsoft.com/office/drawing/2014/main" id="{EB911487-94F5-5AE4-5647-FE7137A1F654}"/>
              </a:ext>
              <a:ext uri="{C183D7F6-B498-43B3-948B-1728B52AA6E4}">
                <adec:decorative xmlns:adec="http://schemas.microsoft.com/office/drawing/2017/decorative" val="1"/>
              </a:ext>
            </a:extLst>
          </p:cNvPr>
          <p:cNvGrpSpPr/>
          <p:nvPr/>
        </p:nvGrpSpPr>
        <p:grpSpPr>
          <a:xfrm>
            <a:off x="8633607" y="1883846"/>
            <a:ext cx="1828800" cy="882109"/>
            <a:chOff x="8633607" y="1883846"/>
            <a:chExt cx="1828800" cy="882109"/>
          </a:xfrm>
        </p:grpSpPr>
        <p:pic>
          <p:nvPicPr>
            <p:cNvPr id="130" name="Kuva 129">
              <a:extLst>
                <a:ext uri="{FF2B5EF4-FFF2-40B4-BE49-F238E27FC236}">
                  <a16:creationId xmlns:a16="http://schemas.microsoft.com/office/drawing/2014/main" id="{0AF15017-562A-E00C-BD6E-B4DF3A8DA7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33607" y="1883846"/>
              <a:ext cx="1828800" cy="18000"/>
            </a:xfrm>
            <a:prstGeom prst="rect">
              <a:avLst/>
            </a:prstGeom>
          </p:spPr>
        </p:pic>
        <p:pic>
          <p:nvPicPr>
            <p:cNvPr id="131" name="Kuva 130">
              <a:extLst>
                <a:ext uri="{FF2B5EF4-FFF2-40B4-BE49-F238E27FC236}">
                  <a16:creationId xmlns:a16="http://schemas.microsoft.com/office/drawing/2014/main" id="{D36E5C07-81FA-B18D-84DC-06087E1156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33607" y="2161515"/>
              <a:ext cx="1828800" cy="18000"/>
            </a:xfrm>
            <a:prstGeom prst="rect">
              <a:avLst/>
            </a:prstGeom>
          </p:spPr>
        </p:pic>
        <p:pic>
          <p:nvPicPr>
            <p:cNvPr id="132" name="Kuva 131">
              <a:extLst>
                <a:ext uri="{FF2B5EF4-FFF2-40B4-BE49-F238E27FC236}">
                  <a16:creationId xmlns:a16="http://schemas.microsoft.com/office/drawing/2014/main" id="{B0C93667-8C0E-97F1-EB60-83042061C7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33607" y="2442409"/>
              <a:ext cx="1828800" cy="18000"/>
            </a:xfrm>
            <a:prstGeom prst="rect">
              <a:avLst/>
            </a:prstGeom>
          </p:spPr>
        </p:pic>
        <p:pic>
          <p:nvPicPr>
            <p:cNvPr id="133" name="Kuva 132">
              <a:extLst>
                <a:ext uri="{FF2B5EF4-FFF2-40B4-BE49-F238E27FC236}">
                  <a16:creationId xmlns:a16="http://schemas.microsoft.com/office/drawing/2014/main" id="{9AC97C4A-76CA-790B-B936-08CE41AB4A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33607" y="2747955"/>
              <a:ext cx="1828800" cy="18000"/>
            </a:xfrm>
            <a:prstGeom prst="rect">
              <a:avLst/>
            </a:prstGeom>
          </p:spPr>
        </p:pic>
      </p:grpSp>
      <p:sp>
        <p:nvSpPr>
          <p:cNvPr id="135" name="Tekstiruutu 94">
            <a:extLst>
              <a:ext uri="{FF2B5EF4-FFF2-40B4-BE49-F238E27FC236}">
                <a16:creationId xmlns:a16="http://schemas.microsoft.com/office/drawing/2014/main" id="{A7A74471-8DC0-088B-2506-072743197BB3}"/>
              </a:ext>
            </a:extLst>
          </p:cNvPr>
          <p:cNvSpPr txBox="1"/>
          <p:nvPr/>
        </p:nvSpPr>
        <p:spPr>
          <a:xfrm>
            <a:off x="11399876" y="6094362"/>
            <a:ext cx="964163" cy="215444"/>
          </a:xfrm>
          <a:prstGeom prst="rect">
            <a:avLst/>
          </a:prstGeom>
          <a:noFill/>
        </p:spPr>
        <p:txBody>
          <a:bodyPr wrap="square">
            <a:spAutoFit/>
          </a:bodyPr>
          <a:lstStyle/>
          <a:p>
            <a:pPr marL="57150" indent="0">
              <a:spcAft>
                <a:spcPts val="1800"/>
              </a:spcAft>
              <a:buNone/>
            </a:pPr>
            <a:r>
              <a:rPr lang="fi-FI" sz="800" i="1" dirty="0">
                <a:solidFill>
                  <a:schemeClr val="tx2"/>
                </a:solidFill>
                <a:latin typeface="Myriad Pro" panose="020B0503030403020204" pitchFamily="34" charset="0"/>
                <a:hlinkClick r:id="rId8" action="ppaction://hlinksldjump"/>
              </a:rPr>
              <a:t>Takaisin</a:t>
            </a:r>
            <a:endParaRPr lang="fi-FI" sz="800" i="1" dirty="0">
              <a:solidFill>
                <a:schemeClr val="tx2"/>
              </a:solidFill>
              <a:latin typeface="Myriad Pro" panose="020B0503030403020204" pitchFamily="34" charset="0"/>
            </a:endParaRPr>
          </a:p>
        </p:txBody>
      </p:sp>
      <p:sp>
        <p:nvSpPr>
          <p:cNvPr id="136" name="object 9" descr="Painike takaisin pääsivulle.">
            <a:hlinkClick r:id="rId8" action="ppaction://hlinksldjump"/>
            <a:extLst>
              <a:ext uri="{FF2B5EF4-FFF2-40B4-BE49-F238E27FC236}">
                <a16:creationId xmlns:a16="http://schemas.microsoft.com/office/drawing/2014/main" id="{991A91FE-9BBC-2193-0F31-95E3E29A23C8}"/>
              </a:ext>
              <a:ext uri="{C183D7F6-B498-43B3-948B-1728B52AA6E4}">
                <adec:decorative xmlns:adec="http://schemas.microsoft.com/office/drawing/2017/decorative" val="0"/>
              </a:ext>
            </a:extLst>
          </p:cNvPr>
          <p:cNvSpPr/>
          <p:nvPr/>
        </p:nvSpPr>
        <p:spPr>
          <a:xfrm>
            <a:off x="11427051" y="6303194"/>
            <a:ext cx="637874" cy="450799"/>
          </a:xfrm>
          <a:custGeom>
            <a:avLst/>
            <a:gdLst/>
            <a:ahLst/>
            <a:cxnLst/>
            <a:rect l="l" t="t" r="r" b="b"/>
            <a:pathLst>
              <a:path w="6125844" h="8293734">
                <a:moveTo>
                  <a:pt x="6125754" y="0"/>
                </a:moveTo>
                <a:lnTo>
                  <a:pt x="0" y="0"/>
                </a:lnTo>
                <a:lnTo>
                  <a:pt x="0" y="8293329"/>
                </a:lnTo>
                <a:lnTo>
                  <a:pt x="6125754" y="8293329"/>
                </a:lnTo>
                <a:lnTo>
                  <a:pt x="6125754" y="0"/>
                </a:lnTo>
                <a:close/>
              </a:path>
            </a:pathLst>
          </a:custGeom>
          <a:solidFill>
            <a:schemeClr val="bg2"/>
          </a:solidFill>
        </p:spPr>
        <p:txBody>
          <a:bodyPr wrap="square" lIns="0" tIns="0" rIns="0" bIns="0" rtlCol="0"/>
          <a:lstStyle/>
          <a:p>
            <a:endParaRPr sz="1092"/>
          </a:p>
        </p:txBody>
      </p:sp>
      <p:pic>
        <p:nvPicPr>
          <p:cNvPr id="137" name="Kuva 100">
            <a:extLst>
              <a:ext uri="{FF2B5EF4-FFF2-40B4-BE49-F238E27FC236}">
                <a16:creationId xmlns:a16="http://schemas.microsoft.com/office/drawing/2014/main" id="{9671CA4F-23DC-B9B2-12F1-F2377856929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34978" y="6384829"/>
            <a:ext cx="280871" cy="274262"/>
          </a:xfrm>
          <a:prstGeom prst="rect">
            <a:avLst/>
          </a:prstGeom>
        </p:spPr>
      </p:pic>
    </p:spTree>
  </p:cSld>
  <p:clrMapOvr>
    <a:masterClrMapping/>
  </p:clrMapOvr>
</p:sld>
</file>

<file path=ppt/theme/theme1.xml><?xml version="1.0" encoding="utf-8"?>
<a:theme xmlns:a="http://schemas.openxmlformats.org/drawingml/2006/main" name="Valtiovarainministeriö">
  <a:themeElements>
    <a:clrScheme name="VM väripaletti">
      <a:dk1>
        <a:srgbClr val="000000"/>
      </a:dk1>
      <a:lt1>
        <a:srgbClr val="FFFFFF"/>
      </a:lt1>
      <a:dk2>
        <a:srgbClr val="1A7483"/>
      </a:dk2>
      <a:lt2>
        <a:srgbClr val="F3F3F1"/>
      </a:lt2>
      <a:accent1>
        <a:srgbClr val="006475"/>
      </a:accent1>
      <a:accent2>
        <a:srgbClr val="B5D8CC"/>
      </a:accent2>
      <a:accent3>
        <a:srgbClr val="365ABD"/>
      </a:accent3>
      <a:accent4>
        <a:srgbClr val="F3F3F1"/>
      </a:accent4>
      <a:accent5>
        <a:srgbClr val="1B396D"/>
      </a:accent5>
      <a:accent6>
        <a:srgbClr val="C48903"/>
      </a:accent6>
      <a:hlink>
        <a:srgbClr val="1A7483"/>
      </a:hlink>
      <a:folHlink>
        <a:srgbClr val="00647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AE8A5ABE-A8FF-40F7-AA49-8D25FFD83B22}" vid="{A7AE3D7A-9652-4E67-AC39-6426DCC99A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FC273FBDB1AAC448BDBB3CA1302F22C6" ma:contentTypeVersion="3" ma:contentTypeDescription="Luo uusi asiakirja." ma:contentTypeScope="" ma:versionID="f3f7e1d45d6b2b594da14095fd18003d">
  <xsd:schema xmlns:xsd="http://www.w3.org/2001/XMLSchema" xmlns:xs="http://www.w3.org/2001/XMLSchema" xmlns:p="http://schemas.microsoft.com/office/2006/metadata/properties" xmlns:ns2="ebb82943-49da-4504-a2f3-a33fb2eb95f1" targetNamespace="http://schemas.microsoft.com/office/2006/metadata/properties" ma:root="true" ma:fieldsID="8f194172f508ad1cee8f4c80405fd51a" ns2:_="">
    <xsd:import namespace="ebb82943-49da-4504-a2f3-a33fb2eb95f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b82943-49da-4504-a2f3-a33fb2eb95f1"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99F432-BC5E-4E68-9486-26BD795265DA}">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ebb82943-49da-4504-a2f3-a33fb2eb95f1"/>
    <ds:schemaRef ds:uri="http://purl.org/dc/dcmitype/"/>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4014EDF2-E85B-45F2-81DE-9F788BD646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b82943-49da-4504-a2f3-a33fb2eb95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C54FE1-B85F-408B-842D-2ACF104548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01-Esitysmalli-VM-FI-SV</Template>
  <TotalTime>29178</TotalTime>
  <Words>7499</Words>
  <Application>Microsoft Office PowerPoint</Application>
  <PresentationFormat>Laajakuva</PresentationFormat>
  <Paragraphs>1196</Paragraphs>
  <Slides>32</Slides>
  <Notes>26</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32</vt:i4>
      </vt:variant>
    </vt:vector>
  </HeadingPairs>
  <TitlesOfParts>
    <vt:vector size="40" baseType="lpstr">
      <vt:lpstr>Arial</vt:lpstr>
      <vt:lpstr>Arial Narrow</vt:lpstr>
      <vt:lpstr>DM Sans</vt:lpstr>
      <vt:lpstr>Calibri</vt:lpstr>
      <vt:lpstr>Wingdings</vt:lpstr>
      <vt:lpstr>Myriad Pro</vt:lpstr>
      <vt:lpstr>Myriad Pro Light</vt:lpstr>
      <vt:lpstr>Valtiovarainministeriö</vt:lpstr>
      <vt:lpstr>Henkilöstö-johtaminen valtiolla  -kuvaus</vt:lpstr>
      <vt:lpstr>Mistä on kyse?</vt:lpstr>
      <vt:lpstr>Henkilöstöjohtaminen valtiolla -kuvaus  |  Taustaa </vt:lpstr>
      <vt:lpstr>Julkisen johtamisen visio ja periaatteet </vt:lpstr>
      <vt:lpstr>ERI OSA-ALUEET</vt:lpstr>
      <vt:lpstr>Valtion henkilöstö-johtamisen viitekehys</vt:lpstr>
      <vt:lpstr>Työnjako virastojen ja valtionhallinnon kokonaisuuden välillä </vt:lpstr>
      <vt:lpstr>ERI OSA-ALUEET</vt:lpstr>
      <vt:lpstr>Suorituksen johtaminen </vt:lpstr>
      <vt:lpstr>Arvot ja virkamiesetiikka</vt:lpstr>
      <vt:lpstr>Työhyvinvointi ja työkyky</vt:lpstr>
      <vt:lpstr>Työsuojelu</vt:lpstr>
      <vt:lpstr>Oppiminen ja uudistuminen</vt:lpstr>
      <vt:lpstr>Palkitseminen</vt:lpstr>
      <vt:lpstr>Neuvottelutoiminta ja työelämäsuhteet</vt:lpstr>
      <vt:lpstr>Henkilöstön oikeusasema ja työnantajavelvoitteet</vt:lpstr>
      <vt:lpstr>Yhteistoiminta</vt:lpstr>
      <vt:lpstr>Henkilöstösuunnittelu</vt:lpstr>
      <vt:lpstr>Rekrytointi ja muu osaamisen hankinta</vt:lpstr>
      <vt:lpstr>Työnantajakuva</vt:lpstr>
      <vt:lpstr>Työ ja työympäristöt</vt:lpstr>
      <vt:lpstr>Kaikille osa-alueille ja toiminnoille yhteiset asiat 1/2</vt:lpstr>
      <vt:lpstr>Kaikille osa-alueille ja toiminnoille yhteiset asiat 2/2</vt:lpstr>
      <vt:lpstr>Lisämateriaalit</vt:lpstr>
      <vt:lpstr>Valtion yhteiset henkilöstöjohtamiseen liittyvät järjestelmät ja palvelut</vt:lpstr>
      <vt:lpstr>Ihmislähtöinen ja ammattimainen johtajuus ja esihenkilötyö </vt:lpstr>
      <vt:lpstr>Valtiokonttorin ja Kevan palvelut valtion henkilöstöjohtamiselle</vt:lpstr>
      <vt:lpstr>Palveluntarjoajien rooli</vt:lpstr>
      <vt:lpstr>Henkilöstöjohtamisen vaikutus työntekijäkokemukseen</vt:lpstr>
      <vt:lpstr>Kooste tarvittavasta osaamisesta valtiolla </vt:lpstr>
      <vt:lpstr>Näin ”hunajakenno” syntyi - parviälyilemässä 2017:</vt:lpstr>
      <vt:lpstr>Takakansi</vt:lpstr>
    </vt:vector>
  </TitlesOfParts>
  <Company>Suomen valtion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Valtioneuvoston periaatepäätös henkilöstöpolitiikan/johtamisen linjasta</dc:title>
  <dc:creator>Laine Marjaana (VM)</dc:creator>
  <cp:lastModifiedBy>Savinen Marianne (VM)</cp:lastModifiedBy>
  <cp:revision>1112</cp:revision>
  <dcterms:created xsi:type="dcterms:W3CDTF">2023-04-21T07:36:17Z</dcterms:created>
  <dcterms:modified xsi:type="dcterms:W3CDTF">2025-08-18T12:36:22Z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0x010100FC273FBDB1AAC448BDBB3CA1302F22C6</vt:lpwstr>
  </property>
  <property fmtid="{D5CDD505-2E9C-101B-9397-08002B2CF9AE}" pid="3" name="KampusOrganization">
    <vt:lpwstr/>
  </property>
  <property fmtid="{D5CDD505-2E9C-101B-9397-08002B2CF9AE}" pid="4" name="KampusKeywords">
    <vt:lpwstr/>
  </property>
  <property fmtid="{D5CDD505-2E9C-101B-9397-08002B2CF9AE}" pid="5" name="KampusOrganizationTaxHTField0">
    <vt:lpwstr/>
  </property>
  <property fmtid="{D5CDD505-2E9C-101B-9397-08002B2CF9AE}" pid="6" name="TaxCatchAll">
    <vt:lpwstr/>
  </property>
  <property fmtid="{D5CDD505-2E9C-101B-9397-08002B2CF9AE}" pid="7" name="KampusKeywordsTaxHTField0">
    <vt:lpwstr/>
  </property>
</Properties>
</file>