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271" r:id="rId2"/>
    <p:sldId id="256" r:id="rId3"/>
    <p:sldId id="273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86" r:id="rId19"/>
    <p:sldId id="287" r:id="rId20"/>
    <p:sldId id="288" r:id="rId21"/>
    <p:sldId id="289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72" r:id="rId30"/>
  </p:sldIdLst>
  <p:sldSz cx="9144000" cy="6858000" type="screen4x3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'KUVIO 3'!$B$4</c:f>
              <c:strCache>
                <c:ptCount val="1"/>
                <c:pt idx="0">
                  <c:v>rakentaminen</c:v>
                </c:pt>
              </c:strCache>
            </c:strRef>
          </c:tx>
          <c:invertIfNegative val="0"/>
          <c:cat>
            <c:strRef>
              <c:f>'KUVIO 3'!$A$5:$A$9</c:f>
              <c:strCache>
                <c:ptCount val="5"/>
                <c:pt idx="0">
                  <c:v>Hyödynnämme ulkomaalaistaustaista työvoimaa</c:v>
                </c:pt>
                <c:pt idx="1">
                  <c:v>Käytämme entistä enemmän vuokratyövoimaa</c:v>
                </c:pt>
                <c:pt idx="2">
                  <c:v>Harkitsemme uutta työvoimaa koulutussopimuksen tai työkokeilun avulla</c:v>
                </c:pt>
                <c:pt idx="3">
                  <c:v>Palkkaamme lisää työvoimaa</c:v>
                </c:pt>
                <c:pt idx="4">
                  <c:v>Hyödynnämme aiempaa enemmän alihankinta- ja toimittajaverkostoja</c:v>
                </c:pt>
              </c:strCache>
            </c:strRef>
          </c:cat>
          <c:val>
            <c:numRef>
              <c:f>'KUVIO 3'!$B$5:$B$9</c:f>
              <c:numCache>
                <c:formatCode>0%</c:formatCode>
                <c:ptCount val="5"/>
                <c:pt idx="0">
                  <c:v>0.11</c:v>
                </c:pt>
                <c:pt idx="1">
                  <c:v>0.28999999999999998</c:v>
                </c:pt>
                <c:pt idx="2">
                  <c:v>0.38</c:v>
                </c:pt>
                <c:pt idx="3">
                  <c:v>0.49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'KUVIO 3'!$C$4</c:f>
              <c:strCache>
                <c:ptCount val="1"/>
                <c:pt idx="0">
                  <c:v>Kaikki pk-yritykset</c:v>
                </c:pt>
              </c:strCache>
            </c:strRef>
          </c:tx>
          <c:invertIfNegative val="0"/>
          <c:cat>
            <c:strRef>
              <c:f>'KUVIO 3'!$A$5:$A$9</c:f>
              <c:strCache>
                <c:ptCount val="5"/>
                <c:pt idx="0">
                  <c:v>Hyödynnämme ulkomaalaistaustaista työvoimaa</c:v>
                </c:pt>
                <c:pt idx="1">
                  <c:v>Käytämme entistä enemmän vuokratyövoimaa</c:v>
                </c:pt>
                <c:pt idx="2">
                  <c:v>Harkitsemme uutta työvoimaa koulutussopimuksen tai työkokeilun avulla</c:v>
                </c:pt>
                <c:pt idx="3">
                  <c:v>Palkkaamme lisää työvoimaa</c:v>
                </c:pt>
                <c:pt idx="4">
                  <c:v>Hyödynnämme aiempaa enemmän alihankinta- ja toimittajaverkostoja</c:v>
                </c:pt>
              </c:strCache>
            </c:strRef>
          </c:cat>
          <c:val>
            <c:numRef>
              <c:f>'KUVIO 3'!$C$5:$C$9</c:f>
              <c:numCache>
                <c:formatCode>0%</c:formatCode>
                <c:ptCount val="5"/>
                <c:pt idx="0">
                  <c:v>0.09</c:v>
                </c:pt>
                <c:pt idx="1">
                  <c:v>0.22</c:v>
                </c:pt>
                <c:pt idx="2">
                  <c:v>0.43</c:v>
                </c:pt>
                <c:pt idx="3">
                  <c:v>0.47</c:v>
                </c:pt>
                <c:pt idx="4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473600"/>
        <c:axId val="220540928"/>
      </c:barChart>
      <c:catAx>
        <c:axId val="220473600"/>
        <c:scaling>
          <c:orientation val="minMax"/>
        </c:scaling>
        <c:delete val="0"/>
        <c:axPos val="l"/>
        <c:majorTickMark val="out"/>
        <c:minorTickMark val="none"/>
        <c:tickLblPos val="nextTo"/>
        <c:crossAx val="220540928"/>
        <c:crosses val="autoZero"/>
        <c:auto val="1"/>
        <c:lblAlgn val="ctr"/>
        <c:lblOffset val="100"/>
        <c:noMultiLvlLbl val="0"/>
      </c:catAx>
      <c:valAx>
        <c:axId val="2205409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20473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1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3F82-0F4D-4E4E-953C-7297F0BE909C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A475A-9CD7-49B1-B7E2-85A07F4903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18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04718-0FA7-40F9-AA4B-48DBBD2895C1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D49C8-16AC-476A-ABBB-85E76BC48A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06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49C8-16AC-476A-ABBB-85E76BC48AD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49C8-16AC-476A-ABBB-85E76BC48AD4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49C8-16AC-476A-ABBB-85E76BC48AD4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49C8-16AC-476A-ABBB-85E76BC48AD4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49C8-16AC-476A-ABBB-85E76BC48AD4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0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67074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60" r:id="rId18"/>
    <p:sldLayoutId id="214748366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RAKENNUSALAN </a:t>
            </a:r>
            <a:r>
              <a:rPr lang="fi-FI" b="1" dirty="0" smtClean="0"/>
              <a:t>SUHDANNERYHMÄ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Rakentaminen </a:t>
            </a:r>
            <a:r>
              <a:rPr lang="fi-FI" dirty="0" smtClean="0"/>
              <a:t>2017 </a:t>
            </a:r>
            <a:r>
              <a:rPr lang="fi-FI" dirty="0"/>
              <a:t>- </a:t>
            </a:r>
            <a:r>
              <a:rPr lang="fi-FI" dirty="0" smtClean="0"/>
              <a:t>2018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14</a:t>
            </a:r>
            <a:r>
              <a:rPr lang="fi-FI" dirty="0" smtClean="0"/>
              <a:t>.3.2017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2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5147297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0163" y="863600"/>
            <a:ext cx="9091612" cy="59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7161290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050" y="863600"/>
            <a:ext cx="9126538" cy="59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4888210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2238" y="941388"/>
            <a:ext cx="8988425" cy="59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1771736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-41275" y="939800"/>
            <a:ext cx="8993188" cy="59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2131829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050" y="782638"/>
            <a:ext cx="9102725" cy="59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8690563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050" y="787400"/>
            <a:ext cx="91090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412140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0638" y="866775"/>
            <a:ext cx="90805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9057050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776" y="914400"/>
            <a:ext cx="8208962" cy="57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395955" y="470029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Rakennustoiminnan </a:t>
            </a:r>
            <a:r>
              <a:rPr lang="fi-FI" sz="2400" b="1" dirty="0"/>
              <a:t>työlliset</a:t>
            </a:r>
            <a:endParaRPr lang="fi-FI" sz="2400" dirty="0"/>
          </a:p>
          <a:p>
            <a:r>
              <a:rPr lang="fi-FI" sz="2400" dirty="0"/>
              <a:t>talonrakentaminen ja erikoistunut rakentaminen</a:t>
            </a:r>
            <a:endParaRPr lang="fi-FI" sz="2400" b="1" dirty="0"/>
          </a:p>
        </p:txBody>
      </p:sp>
      <p:pic>
        <p:nvPicPr>
          <p:cNvPr id="5" name="Kuva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982" y="990600"/>
            <a:ext cx="8153400" cy="5190946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89650"/>
            <a:ext cx="718559" cy="24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3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6673" y="1371600"/>
            <a:ext cx="76962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90600"/>
            <a:ext cx="7188517" cy="5158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1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4" y="914400"/>
            <a:ext cx="7833646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3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395955" y="701063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Kuluttajien uudet asuntoluotot</a:t>
            </a:r>
            <a:endParaRPr lang="fi-FI" sz="2400" b="1" dirty="0"/>
          </a:p>
        </p:txBody>
      </p:sp>
      <p:pic>
        <p:nvPicPr>
          <p:cNvPr id="5" name="Kuv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1447800"/>
            <a:ext cx="7742903" cy="5029199"/>
          </a:xfrm>
          <a:prstGeom prst="rect">
            <a:avLst/>
          </a:prstGeom>
          <a:noFill/>
        </p:spPr>
      </p:pic>
      <p:pic>
        <p:nvPicPr>
          <p:cNvPr id="6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3600"/>
            <a:ext cx="808705" cy="2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769976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2245" y="1219200"/>
            <a:ext cx="7666355" cy="487680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00761" y="6400800"/>
            <a:ext cx="731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/>
              <a:t>Lähdeaineisto: Tilastokeskus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527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2540"/>
            <a:ext cx="7315200" cy="4594860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395955" y="470029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i="1" dirty="0"/>
              <a:t>Työttömät työnhakijat ja avoimet paikat rakennusalan </a:t>
            </a:r>
            <a:r>
              <a:rPr lang="fi-FI" sz="2400" b="1" i="1" dirty="0" smtClean="0"/>
              <a:t>ammateissa </a:t>
            </a:r>
            <a:endParaRPr lang="fi-FI" sz="2400" b="1" dirty="0"/>
          </a:p>
        </p:txBody>
      </p:sp>
      <p:sp>
        <p:nvSpPr>
          <p:cNvPr id="4" name="Suorakulmio 3"/>
          <p:cNvSpPr/>
          <p:nvPr/>
        </p:nvSpPr>
        <p:spPr>
          <a:xfrm>
            <a:off x="381000" y="5878356"/>
            <a:ext cx="731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/>
              <a:t>Lähde: TEM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527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6" y="1447800"/>
            <a:ext cx="7486829" cy="4779334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228600" y="470029"/>
            <a:ext cx="815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i="1" dirty="0" smtClean="0"/>
              <a:t>Avoimet </a:t>
            </a:r>
            <a:r>
              <a:rPr lang="fi-FI" sz="2400" b="1" i="1" dirty="0"/>
              <a:t>paikat/työttömät työnhakijat rakennusalan </a:t>
            </a:r>
            <a:r>
              <a:rPr lang="fi-FI" sz="2400" b="1" i="1" dirty="0" smtClean="0"/>
              <a:t>ammateissa: </a:t>
            </a:r>
            <a:r>
              <a:rPr lang="fi-FI" b="1" i="1" dirty="0" smtClean="0"/>
              <a:t>koko Suomessa ja Uudellamaalla</a:t>
            </a:r>
            <a:endParaRPr lang="fi-FI" b="1" dirty="0"/>
          </a:p>
        </p:txBody>
      </p:sp>
      <p:sp>
        <p:nvSpPr>
          <p:cNvPr id="4" name="Suorakulmio 3"/>
          <p:cNvSpPr/>
          <p:nvPr/>
        </p:nvSpPr>
        <p:spPr>
          <a:xfrm>
            <a:off x="228600" y="6324600"/>
            <a:ext cx="731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/>
              <a:t>Lähde: TEM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527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5" y="1301026"/>
            <a:ext cx="7278169" cy="5037817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395955" y="470029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i="1" dirty="0"/>
              <a:t>Pitkäaikaistyöttömien osuus rakennusalan </a:t>
            </a:r>
            <a:r>
              <a:rPr lang="fi-FI" sz="2400" b="1" i="1" dirty="0" smtClean="0"/>
              <a:t>ammateissa</a:t>
            </a:r>
            <a:endParaRPr lang="fi-FI" sz="2400" b="1" dirty="0"/>
          </a:p>
        </p:txBody>
      </p:sp>
      <p:sp>
        <p:nvSpPr>
          <p:cNvPr id="4" name="Suorakulmio 3"/>
          <p:cNvSpPr/>
          <p:nvPr/>
        </p:nvSpPr>
        <p:spPr>
          <a:xfrm>
            <a:off x="432986" y="6400800"/>
            <a:ext cx="7110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/>
              <a:t>Lähde: TEM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527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608151035"/>
              </p:ext>
            </p:extLst>
          </p:nvPr>
        </p:nvGraphicFramePr>
        <p:xfrm>
          <a:off x="304800" y="1301026"/>
          <a:ext cx="7620000" cy="507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uorakulmio 2"/>
          <p:cNvSpPr/>
          <p:nvPr/>
        </p:nvSpPr>
        <p:spPr>
          <a:xfrm>
            <a:off x="395955" y="470029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i="1" dirty="0" smtClean="0"/>
              <a:t>Millä </a:t>
            </a:r>
            <a:r>
              <a:rPr lang="fi-FI" sz="2400" b="1" i="1" dirty="0"/>
              <a:t>tavoin turvaatte osaavan työvoiman saannin </a:t>
            </a:r>
            <a:r>
              <a:rPr lang="fi-FI" sz="2400" b="1" i="1" dirty="0" smtClean="0"/>
              <a:t>yrityksellenne</a:t>
            </a:r>
            <a:endParaRPr lang="fi-FI" sz="2400" b="1" dirty="0"/>
          </a:p>
        </p:txBody>
      </p:sp>
      <p:sp>
        <p:nvSpPr>
          <p:cNvPr id="4" name="Suorakulmio 3"/>
          <p:cNvSpPr/>
          <p:nvPr/>
        </p:nvSpPr>
        <p:spPr>
          <a:xfrm>
            <a:off x="432986" y="6400800"/>
            <a:ext cx="7110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/>
              <a:t>Lähde: </a:t>
            </a:r>
            <a:r>
              <a:rPr lang="fi-FI" sz="1200" dirty="0"/>
              <a:t>Pk-yritysbarometri kevät </a:t>
            </a:r>
            <a:r>
              <a:rPr lang="fi-FI" sz="1200" dirty="0" smtClean="0"/>
              <a:t>2017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527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4674" y="1301026"/>
            <a:ext cx="7155325" cy="4855934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32986" y="6400800"/>
            <a:ext cx="7110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/>
              <a:t>Lähde: Ammattibarometri syyskuu 2016</a:t>
            </a:r>
            <a:endParaRPr lang="fi-FI" sz="1200" dirty="0"/>
          </a:p>
        </p:txBody>
      </p:sp>
      <p:sp>
        <p:nvSpPr>
          <p:cNvPr id="4" name="Suorakulmio 3"/>
          <p:cNvSpPr/>
          <p:nvPr/>
        </p:nvSpPr>
        <p:spPr>
          <a:xfrm>
            <a:off x="395955" y="470029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i="1" dirty="0"/>
              <a:t>Työmarkkinoiden tasapainotilanne rakennusalan ammateissa </a:t>
            </a:r>
            <a:r>
              <a:rPr lang="fi-FI" sz="2400" b="1" i="1" dirty="0" smtClean="0"/>
              <a:t>alueittain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527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Sari Sontag</a:t>
            </a:r>
          </a:p>
          <a:p>
            <a:r>
              <a:rPr lang="fi-FI" dirty="0" smtClean="0"/>
              <a:t>Neuvotteleva virkamies</a:t>
            </a:r>
          </a:p>
          <a:p>
            <a:r>
              <a:rPr lang="fi-FI" dirty="0" smtClean="0"/>
              <a:t>Puh. </a:t>
            </a:r>
            <a:r>
              <a:rPr lang="fi-FI" dirty="0"/>
              <a:t>029 5530 </a:t>
            </a:r>
            <a:r>
              <a:rPr lang="fi-FI" dirty="0" smtClean="0"/>
              <a:t>181</a:t>
            </a:r>
          </a:p>
          <a:p>
            <a:r>
              <a:rPr lang="fi-FI" dirty="0" smtClean="0"/>
              <a:t>Lisätieto: </a:t>
            </a:r>
            <a:r>
              <a:rPr lang="fi-FI" dirty="0" err="1" smtClean="0"/>
              <a:t>sari.sontag@vm.fi</a:t>
            </a:r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endParaRPr lang="fi-FI" dirty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528458" y="2823908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endParaRPr lang="fi-FI" dirty="0" smtClean="0"/>
          </a:p>
          <a:p>
            <a:r>
              <a:rPr lang="fi-FI" dirty="0" smtClean="0"/>
              <a:t>Mediapalvelunumero (arkisin 8–16) 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23129" y="3715250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894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453261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07963" y="561975"/>
            <a:ext cx="8728075" cy="60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8080882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8613" y="565150"/>
            <a:ext cx="8491537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2175307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06400" y="490538"/>
            <a:ext cx="8275638" cy="54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8468644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4625" y="639763"/>
            <a:ext cx="8843963" cy="5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7693425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4625" y="774700"/>
            <a:ext cx="8872538" cy="58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4848844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4625" y="774700"/>
            <a:ext cx="8872538" cy="58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3890072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4625" y="792163"/>
            <a:ext cx="88646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ema1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VM_malliesitys_fin.pptx" id="{02253C27-D668-4685-A4A5-B09F5B1686A1}" vid="{2CA52B41-5E0C-4196-92B5-BA3811E035D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Teema1</Template>
  <TotalTime>345</TotalTime>
  <Words>98</Words>
  <Application>Microsoft Office PowerPoint</Application>
  <PresentationFormat>Näytössä katseltava diaesitys (4:3)</PresentationFormat>
  <Paragraphs>34</Paragraphs>
  <Slides>29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0" baseType="lpstr">
      <vt:lpstr>Teema1</vt:lpstr>
      <vt:lpstr>RAKENNUSALAN SUHDANNERYHMÄ Rakentaminen 2017 - 2018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Rantala Mark VM</dc:creator>
  <cp:lastModifiedBy>Rantala Mark VM</cp:lastModifiedBy>
  <cp:revision>23</cp:revision>
  <cp:lastPrinted>2016-09-12T07:32:48Z</cp:lastPrinted>
  <dcterms:created xsi:type="dcterms:W3CDTF">2006-08-16T00:00:00Z</dcterms:created>
  <dcterms:modified xsi:type="dcterms:W3CDTF">2017-03-13T13:20:09Z</dcterms:modified>
</cp:coreProperties>
</file>