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5" r:id="rId5"/>
    <p:sldId id="476" r:id="rId6"/>
    <p:sldId id="485" r:id="rId7"/>
    <p:sldId id="474" r:id="rId8"/>
    <p:sldId id="486" r:id="rId9"/>
    <p:sldId id="480" r:id="rId10"/>
    <p:sldId id="487" r:id="rId11"/>
    <p:sldId id="477" r:id="rId12"/>
    <p:sldId id="481" r:id="rId13"/>
    <p:sldId id="482" r:id="rId14"/>
    <p:sldId id="268" r:id="rId1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304F88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0072" autoAdjust="0"/>
  </p:normalViewPr>
  <p:slideViewPr>
    <p:cSldViewPr showGuides="1">
      <p:cViewPr>
        <p:scale>
          <a:sx n="80" d="100"/>
          <a:sy n="80" d="100"/>
        </p:scale>
        <p:origin x="-852" y="-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75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EC0B0-ABA8-4EDD-A12B-732E14319E9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4BDBF7B-1732-4583-83FE-A313E0800B17}">
      <dgm:prSet phldrT="[Teksti]" custT="1"/>
      <dgm:spPr/>
      <dgm:t>
        <a:bodyPr/>
        <a:lstStyle/>
        <a:p>
          <a:r>
            <a:rPr lang="fi-FI" sz="2400" dirty="0" smtClean="0"/>
            <a:t>”</a:t>
          </a:r>
          <a:r>
            <a:rPr lang="fi-FI" sz="2400" dirty="0" err="1" smtClean="0"/>
            <a:t>Replacing</a:t>
          </a:r>
          <a:r>
            <a:rPr lang="fi-FI" sz="2400" dirty="0" smtClean="0"/>
            <a:t> </a:t>
          </a:r>
          <a:r>
            <a:rPr lang="fi-FI" sz="2400" dirty="0" err="1" smtClean="0"/>
            <a:t>people</a:t>
          </a:r>
          <a:r>
            <a:rPr lang="fi-FI" sz="2400" dirty="0" smtClean="0"/>
            <a:t>” muuttaa valtaa ja vastuuta arvaamattomasti</a:t>
          </a:r>
          <a:endParaRPr lang="fi-FI" sz="2400" dirty="0"/>
        </a:p>
      </dgm:t>
    </dgm:pt>
    <dgm:pt modelId="{E4532341-2716-4B64-8731-CB7B762037CB}" type="parTrans" cxnId="{B30FE574-8E49-44A1-B650-D963BF9BA796}">
      <dgm:prSet/>
      <dgm:spPr/>
      <dgm:t>
        <a:bodyPr/>
        <a:lstStyle/>
        <a:p>
          <a:endParaRPr lang="fi-FI"/>
        </a:p>
      </dgm:t>
    </dgm:pt>
    <dgm:pt modelId="{C1330F2C-5D76-4208-AD3E-7C9E36DEE9F6}" type="sibTrans" cxnId="{B30FE574-8E49-44A1-B650-D963BF9BA796}">
      <dgm:prSet/>
      <dgm:spPr/>
      <dgm:t>
        <a:bodyPr/>
        <a:lstStyle/>
        <a:p>
          <a:endParaRPr lang="fi-FI"/>
        </a:p>
      </dgm:t>
    </dgm:pt>
    <dgm:pt modelId="{54D0EB3D-EAA4-4F24-91DF-EEFBB10B20CB}">
      <dgm:prSet phldrT="[Teksti]" custT="1"/>
      <dgm:spPr/>
      <dgm:t>
        <a:bodyPr/>
        <a:lstStyle/>
        <a:p>
          <a:r>
            <a:rPr lang="fi-FI" sz="1600" dirty="0" smtClean="0"/>
            <a:t>Keskittyykö valta harvoille vai hajaantuuko ihmisille?</a:t>
          </a:r>
          <a:endParaRPr lang="fi-FI" sz="1600" dirty="0"/>
        </a:p>
      </dgm:t>
    </dgm:pt>
    <dgm:pt modelId="{CE90B5AB-FC3D-4AB7-9028-C6A3B908ABB6}" type="parTrans" cxnId="{FF242A5A-8762-4A39-A2ED-4FA768A6B5C2}">
      <dgm:prSet/>
      <dgm:spPr/>
      <dgm:t>
        <a:bodyPr/>
        <a:lstStyle/>
        <a:p>
          <a:endParaRPr lang="fi-FI"/>
        </a:p>
      </dgm:t>
    </dgm:pt>
    <dgm:pt modelId="{EFD3FCB3-8312-4785-99E3-F04F8EE84E62}" type="sibTrans" cxnId="{FF242A5A-8762-4A39-A2ED-4FA768A6B5C2}">
      <dgm:prSet/>
      <dgm:spPr/>
      <dgm:t>
        <a:bodyPr/>
        <a:lstStyle/>
        <a:p>
          <a:endParaRPr lang="fi-FI"/>
        </a:p>
      </dgm:t>
    </dgm:pt>
    <dgm:pt modelId="{629C992B-834E-4476-AA53-6F575BB2DEEB}">
      <dgm:prSet phldrT="[Teksti]"/>
      <dgm:spPr/>
      <dgm:t>
        <a:bodyPr/>
        <a:lstStyle/>
        <a:p>
          <a:r>
            <a:rPr lang="fi-FI" sz="2400" dirty="0" smtClean="0"/>
            <a:t>”</a:t>
          </a:r>
          <a:r>
            <a:rPr lang="fi-FI" sz="2400" dirty="0" err="1" smtClean="0"/>
            <a:t>Replacing</a:t>
          </a:r>
          <a:r>
            <a:rPr lang="fi-FI" sz="2400" dirty="0" smtClean="0"/>
            <a:t> </a:t>
          </a:r>
          <a:r>
            <a:rPr lang="fi-FI" sz="2400" dirty="0" err="1" smtClean="0"/>
            <a:t>people</a:t>
          </a:r>
          <a:r>
            <a:rPr lang="fi-FI" sz="2400" dirty="0" smtClean="0"/>
            <a:t>” muuttaa rekrytoinnin – ihminen on jatkossa toissijainen valinta</a:t>
          </a:r>
          <a:endParaRPr lang="fi-FI" sz="2400" dirty="0"/>
        </a:p>
      </dgm:t>
    </dgm:pt>
    <dgm:pt modelId="{6A70AB0E-7517-4808-8A34-03E93E882D14}" type="parTrans" cxnId="{3ED739D0-2E1E-4DBF-BB08-BFD41FAA6CCA}">
      <dgm:prSet/>
      <dgm:spPr/>
      <dgm:t>
        <a:bodyPr/>
        <a:lstStyle/>
        <a:p>
          <a:endParaRPr lang="fi-FI"/>
        </a:p>
      </dgm:t>
    </dgm:pt>
    <dgm:pt modelId="{BB7597EF-7F10-46D3-BFB0-CDD012C4A308}" type="sibTrans" cxnId="{3ED739D0-2E1E-4DBF-BB08-BFD41FAA6CCA}">
      <dgm:prSet/>
      <dgm:spPr/>
      <dgm:t>
        <a:bodyPr/>
        <a:lstStyle/>
        <a:p>
          <a:endParaRPr lang="fi-FI"/>
        </a:p>
      </dgm:t>
    </dgm:pt>
    <dgm:pt modelId="{B79DAD8B-A4BD-4391-9866-91AF033F1F61}">
      <dgm:prSet phldrT="[Teksti]" custT="1"/>
      <dgm:spPr/>
      <dgm:t>
        <a:bodyPr/>
        <a:lstStyle/>
        <a:p>
          <a:r>
            <a:rPr lang="fi-FI" sz="1600" dirty="0" smtClean="0"/>
            <a:t>Ensisijaisesti digitaalisessa palvelussa/hallinnossa tekoäly, automaatio ja robotiikka ovat ensisijaisia valintoja</a:t>
          </a:r>
          <a:endParaRPr lang="fi-FI" sz="1600" dirty="0"/>
        </a:p>
      </dgm:t>
    </dgm:pt>
    <dgm:pt modelId="{08EF7CAB-06BB-4189-B87A-8343AF061089}" type="parTrans" cxnId="{A8BC6E12-84A9-4606-A482-A5DAD0C03F76}">
      <dgm:prSet/>
      <dgm:spPr/>
      <dgm:t>
        <a:bodyPr/>
        <a:lstStyle/>
        <a:p>
          <a:endParaRPr lang="fi-FI"/>
        </a:p>
      </dgm:t>
    </dgm:pt>
    <dgm:pt modelId="{8B137692-E30E-4787-8E0D-91CC32145472}" type="sibTrans" cxnId="{A8BC6E12-84A9-4606-A482-A5DAD0C03F76}">
      <dgm:prSet/>
      <dgm:spPr/>
      <dgm:t>
        <a:bodyPr/>
        <a:lstStyle/>
        <a:p>
          <a:endParaRPr lang="fi-FI"/>
        </a:p>
      </dgm:t>
    </dgm:pt>
    <dgm:pt modelId="{B2E53808-C364-4A1C-B42D-A44EB012E382}">
      <dgm:prSet phldrT="[Teksti]" custT="1"/>
      <dgm:spPr/>
      <dgm:t>
        <a:bodyPr/>
        <a:lstStyle/>
        <a:p>
          <a:r>
            <a:rPr lang="fi-FI" sz="1600" dirty="0" smtClean="0"/>
            <a:t>Kuka/mikä varmistaa ihmisten perusoikeuksien toteutumisen?</a:t>
          </a:r>
          <a:endParaRPr lang="fi-FI" sz="1600" dirty="0"/>
        </a:p>
      </dgm:t>
    </dgm:pt>
    <dgm:pt modelId="{AF5349FB-EA9A-44AD-B47F-7C91177732A7}" type="parTrans" cxnId="{49F1E668-E63C-4C69-B2B2-0EFCBD969069}">
      <dgm:prSet/>
      <dgm:spPr/>
      <dgm:t>
        <a:bodyPr/>
        <a:lstStyle/>
        <a:p>
          <a:endParaRPr lang="fi-FI"/>
        </a:p>
      </dgm:t>
    </dgm:pt>
    <dgm:pt modelId="{22124A0B-9526-456B-ABEB-189FAFA65100}" type="sibTrans" cxnId="{49F1E668-E63C-4C69-B2B2-0EFCBD969069}">
      <dgm:prSet/>
      <dgm:spPr/>
      <dgm:t>
        <a:bodyPr/>
        <a:lstStyle/>
        <a:p>
          <a:endParaRPr lang="fi-FI"/>
        </a:p>
      </dgm:t>
    </dgm:pt>
    <dgm:pt modelId="{D171575B-D20B-44D9-92D8-680BB61A6BB9}" type="pres">
      <dgm:prSet presAssocID="{3B1EC0B0-ABA8-4EDD-A12B-732E14319E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D6BABB9-EB56-4D4D-B02A-8102E1276BC9}" type="pres">
      <dgm:prSet presAssocID="{04BDBF7B-1732-4583-83FE-A313E0800B17}" presName="comp" presStyleCnt="0"/>
      <dgm:spPr/>
    </dgm:pt>
    <dgm:pt modelId="{23898875-600C-4C8C-B757-24A21D86594F}" type="pres">
      <dgm:prSet presAssocID="{04BDBF7B-1732-4583-83FE-A313E0800B17}" presName="box" presStyleLbl="node1" presStyleIdx="0" presStyleCnt="2" custLinFactNeighborX="965"/>
      <dgm:spPr/>
      <dgm:t>
        <a:bodyPr/>
        <a:lstStyle/>
        <a:p>
          <a:endParaRPr lang="fi-FI"/>
        </a:p>
      </dgm:t>
    </dgm:pt>
    <dgm:pt modelId="{E60049AD-6047-4C24-AEBF-CCBAF47640AF}" type="pres">
      <dgm:prSet presAssocID="{04BDBF7B-1732-4583-83FE-A313E0800B17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fi-FI"/>
        </a:p>
      </dgm:t>
    </dgm:pt>
    <dgm:pt modelId="{F9BEA823-D07E-4EEC-A112-DE315712BCFD}" type="pres">
      <dgm:prSet presAssocID="{04BDBF7B-1732-4583-83FE-A313E0800B1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81ECB9-7E33-45B8-9FA0-30D6A7A091CF}" type="pres">
      <dgm:prSet presAssocID="{C1330F2C-5D76-4208-AD3E-7C9E36DEE9F6}" presName="spacer" presStyleCnt="0"/>
      <dgm:spPr/>
    </dgm:pt>
    <dgm:pt modelId="{67B27782-585E-44B1-81A9-204F60549436}" type="pres">
      <dgm:prSet presAssocID="{629C992B-834E-4476-AA53-6F575BB2DEEB}" presName="comp" presStyleCnt="0"/>
      <dgm:spPr/>
    </dgm:pt>
    <dgm:pt modelId="{F881FD6F-3F6D-4F65-AA26-DE7381C91156}" type="pres">
      <dgm:prSet presAssocID="{629C992B-834E-4476-AA53-6F575BB2DEEB}" presName="box" presStyleLbl="node1" presStyleIdx="1" presStyleCnt="2"/>
      <dgm:spPr/>
      <dgm:t>
        <a:bodyPr/>
        <a:lstStyle/>
        <a:p>
          <a:endParaRPr lang="fi-FI"/>
        </a:p>
      </dgm:t>
    </dgm:pt>
    <dgm:pt modelId="{21E12881-AEA9-47A9-90B8-023E08948652}" type="pres">
      <dgm:prSet presAssocID="{629C992B-834E-4476-AA53-6F575BB2DEEB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fi-FI"/>
        </a:p>
      </dgm:t>
    </dgm:pt>
    <dgm:pt modelId="{AA7BAF08-7E30-4242-8457-D69B4B6B943D}" type="pres">
      <dgm:prSet presAssocID="{629C992B-834E-4476-AA53-6F575BB2DEE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F629189-4344-4075-9FAD-BF275F21ABA7}" type="presOf" srcId="{3B1EC0B0-ABA8-4EDD-A12B-732E14319E93}" destId="{D171575B-D20B-44D9-92D8-680BB61A6BB9}" srcOrd="0" destOrd="0" presId="urn:microsoft.com/office/officeart/2005/8/layout/vList4"/>
    <dgm:cxn modelId="{FF242A5A-8762-4A39-A2ED-4FA768A6B5C2}" srcId="{04BDBF7B-1732-4583-83FE-A313E0800B17}" destId="{54D0EB3D-EAA4-4F24-91DF-EEFBB10B20CB}" srcOrd="1" destOrd="0" parTransId="{CE90B5AB-FC3D-4AB7-9028-C6A3B908ABB6}" sibTransId="{EFD3FCB3-8312-4785-99E3-F04F8EE84E62}"/>
    <dgm:cxn modelId="{F78FC424-4D9C-4F70-92BB-A4D2784BDD31}" type="presOf" srcId="{54D0EB3D-EAA4-4F24-91DF-EEFBB10B20CB}" destId="{F9BEA823-D07E-4EEC-A112-DE315712BCFD}" srcOrd="1" destOrd="2" presId="urn:microsoft.com/office/officeart/2005/8/layout/vList4"/>
    <dgm:cxn modelId="{8EEF4718-F1B2-46B5-9C95-1ED3BE7A384D}" type="presOf" srcId="{B2E53808-C364-4A1C-B42D-A44EB012E382}" destId="{F9BEA823-D07E-4EEC-A112-DE315712BCFD}" srcOrd="1" destOrd="1" presId="urn:microsoft.com/office/officeart/2005/8/layout/vList4"/>
    <dgm:cxn modelId="{B30FE574-8E49-44A1-B650-D963BF9BA796}" srcId="{3B1EC0B0-ABA8-4EDD-A12B-732E14319E93}" destId="{04BDBF7B-1732-4583-83FE-A313E0800B17}" srcOrd="0" destOrd="0" parTransId="{E4532341-2716-4B64-8731-CB7B762037CB}" sibTransId="{C1330F2C-5D76-4208-AD3E-7C9E36DEE9F6}"/>
    <dgm:cxn modelId="{1705FA78-35F6-40CF-B149-5BB93D13992E}" type="presOf" srcId="{04BDBF7B-1732-4583-83FE-A313E0800B17}" destId="{23898875-600C-4C8C-B757-24A21D86594F}" srcOrd="0" destOrd="0" presId="urn:microsoft.com/office/officeart/2005/8/layout/vList4"/>
    <dgm:cxn modelId="{B295AE7B-7B75-4AC8-93B6-73894ECC23D6}" type="presOf" srcId="{629C992B-834E-4476-AA53-6F575BB2DEEB}" destId="{F881FD6F-3F6D-4F65-AA26-DE7381C91156}" srcOrd="0" destOrd="0" presId="urn:microsoft.com/office/officeart/2005/8/layout/vList4"/>
    <dgm:cxn modelId="{4686F8F2-AFB0-4085-BB8D-47D5A0B02144}" type="presOf" srcId="{54D0EB3D-EAA4-4F24-91DF-EEFBB10B20CB}" destId="{23898875-600C-4C8C-B757-24A21D86594F}" srcOrd="0" destOrd="2" presId="urn:microsoft.com/office/officeart/2005/8/layout/vList4"/>
    <dgm:cxn modelId="{A8BC6E12-84A9-4606-A482-A5DAD0C03F76}" srcId="{629C992B-834E-4476-AA53-6F575BB2DEEB}" destId="{B79DAD8B-A4BD-4391-9866-91AF033F1F61}" srcOrd="0" destOrd="0" parTransId="{08EF7CAB-06BB-4189-B87A-8343AF061089}" sibTransId="{8B137692-E30E-4787-8E0D-91CC32145472}"/>
    <dgm:cxn modelId="{49F1E668-E63C-4C69-B2B2-0EFCBD969069}" srcId="{04BDBF7B-1732-4583-83FE-A313E0800B17}" destId="{B2E53808-C364-4A1C-B42D-A44EB012E382}" srcOrd="0" destOrd="0" parTransId="{AF5349FB-EA9A-44AD-B47F-7C91177732A7}" sibTransId="{22124A0B-9526-456B-ABEB-189FAFA65100}"/>
    <dgm:cxn modelId="{9DE571A3-EA9E-443C-8F72-1974E385268B}" type="presOf" srcId="{04BDBF7B-1732-4583-83FE-A313E0800B17}" destId="{F9BEA823-D07E-4EEC-A112-DE315712BCFD}" srcOrd="1" destOrd="0" presId="urn:microsoft.com/office/officeart/2005/8/layout/vList4"/>
    <dgm:cxn modelId="{3ED739D0-2E1E-4DBF-BB08-BFD41FAA6CCA}" srcId="{3B1EC0B0-ABA8-4EDD-A12B-732E14319E93}" destId="{629C992B-834E-4476-AA53-6F575BB2DEEB}" srcOrd="1" destOrd="0" parTransId="{6A70AB0E-7517-4808-8A34-03E93E882D14}" sibTransId="{BB7597EF-7F10-46D3-BFB0-CDD012C4A308}"/>
    <dgm:cxn modelId="{AE4C93D5-2812-4BB6-AA1C-7609E2012F06}" type="presOf" srcId="{B79DAD8B-A4BD-4391-9866-91AF033F1F61}" destId="{AA7BAF08-7E30-4242-8457-D69B4B6B943D}" srcOrd="1" destOrd="1" presId="urn:microsoft.com/office/officeart/2005/8/layout/vList4"/>
    <dgm:cxn modelId="{75B92836-9A7F-456E-9484-F23DCBE4F6F9}" type="presOf" srcId="{B2E53808-C364-4A1C-B42D-A44EB012E382}" destId="{23898875-600C-4C8C-B757-24A21D86594F}" srcOrd="0" destOrd="1" presId="urn:microsoft.com/office/officeart/2005/8/layout/vList4"/>
    <dgm:cxn modelId="{47C6770B-AF02-4CAF-BBE4-73087B2A4A0B}" type="presOf" srcId="{B79DAD8B-A4BD-4391-9866-91AF033F1F61}" destId="{F881FD6F-3F6D-4F65-AA26-DE7381C91156}" srcOrd="0" destOrd="1" presId="urn:microsoft.com/office/officeart/2005/8/layout/vList4"/>
    <dgm:cxn modelId="{0ABCED90-13DC-4942-872D-2B3DA192DFE4}" type="presOf" srcId="{629C992B-834E-4476-AA53-6F575BB2DEEB}" destId="{AA7BAF08-7E30-4242-8457-D69B4B6B943D}" srcOrd="1" destOrd="0" presId="urn:microsoft.com/office/officeart/2005/8/layout/vList4"/>
    <dgm:cxn modelId="{F4A56F64-0DD2-4409-859B-BCD565479E9F}" type="presParOf" srcId="{D171575B-D20B-44D9-92D8-680BB61A6BB9}" destId="{2D6BABB9-EB56-4D4D-B02A-8102E1276BC9}" srcOrd="0" destOrd="0" presId="urn:microsoft.com/office/officeart/2005/8/layout/vList4"/>
    <dgm:cxn modelId="{23C54EA9-31F6-48C2-B9B3-EE81DAB52BC4}" type="presParOf" srcId="{2D6BABB9-EB56-4D4D-B02A-8102E1276BC9}" destId="{23898875-600C-4C8C-B757-24A21D86594F}" srcOrd="0" destOrd="0" presId="urn:microsoft.com/office/officeart/2005/8/layout/vList4"/>
    <dgm:cxn modelId="{A3C38862-FB39-4177-832B-27471C61A3CF}" type="presParOf" srcId="{2D6BABB9-EB56-4D4D-B02A-8102E1276BC9}" destId="{E60049AD-6047-4C24-AEBF-CCBAF47640AF}" srcOrd="1" destOrd="0" presId="urn:microsoft.com/office/officeart/2005/8/layout/vList4"/>
    <dgm:cxn modelId="{2A30E97F-3853-47D1-A4AE-691B08D8CA13}" type="presParOf" srcId="{2D6BABB9-EB56-4D4D-B02A-8102E1276BC9}" destId="{F9BEA823-D07E-4EEC-A112-DE315712BCFD}" srcOrd="2" destOrd="0" presId="urn:microsoft.com/office/officeart/2005/8/layout/vList4"/>
    <dgm:cxn modelId="{DD625058-5F53-4025-BD14-267CC2C0E397}" type="presParOf" srcId="{D171575B-D20B-44D9-92D8-680BB61A6BB9}" destId="{A781ECB9-7E33-45B8-9FA0-30D6A7A091CF}" srcOrd="1" destOrd="0" presId="urn:microsoft.com/office/officeart/2005/8/layout/vList4"/>
    <dgm:cxn modelId="{E4E44A1E-5053-417F-8747-11CEB566D6BB}" type="presParOf" srcId="{D171575B-D20B-44D9-92D8-680BB61A6BB9}" destId="{67B27782-585E-44B1-81A9-204F60549436}" srcOrd="2" destOrd="0" presId="urn:microsoft.com/office/officeart/2005/8/layout/vList4"/>
    <dgm:cxn modelId="{B86462B6-D296-4FFD-BA6B-30BE9481E715}" type="presParOf" srcId="{67B27782-585E-44B1-81A9-204F60549436}" destId="{F881FD6F-3F6D-4F65-AA26-DE7381C91156}" srcOrd="0" destOrd="0" presId="urn:microsoft.com/office/officeart/2005/8/layout/vList4"/>
    <dgm:cxn modelId="{FB762994-AEDC-4220-960F-09F1C1E9E7BA}" type="presParOf" srcId="{67B27782-585E-44B1-81A9-204F60549436}" destId="{21E12881-AEA9-47A9-90B8-023E08948652}" srcOrd="1" destOrd="0" presId="urn:microsoft.com/office/officeart/2005/8/layout/vList4"/>
    <dgm:cxn modelId="{6075568D-BD45-44A2-ACB2-898F049971B4}" type="presParOf" srcId="{67B27782-585E-44B1-81A9-204F60549436}" destId="{AA7BAF08-7E30-4242-8457-D69B4B6B94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98875-600C-4C8C-B757-24A21D86594F}">
      <dsp:nvSpPr>
        <dsp:cNvPr id="0" name=""/>
        <dsp:cNvSpPr/>
      </dsp:nvSpPr>
      <dsp:spPr>
        <a:xfrm>
          <a:off x="0" y="0"/>
          <a:ext cx="7381875" cy="178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”</a:t>
          </a:r>
          <a:r>
            <a:rPr lang="fi-FI" sz="2400" kern="1200" dirty="0" err="1" smtClean="0"/>
            <a:t>Replacing</a:t>
          </a:r>
          <a:r>
            <a:rPr lang="fi-FI" sz="2400" kern="1200" dirty="0" smtClean="0"/>
            <a:t> </a:t>
          </a:r>
          <a:r>
            <a:rPr lang="fi-FI" sz="2400" kern="1200" dirty="0" err="1" smtClean="0"/>
            <a:t>people</a:t>
          </a:r>
          <a:r>
            <a:rPr lang="fi-FI" sz="2400" kern="1200" dirty="0" smtClean="0"/>
            <a:t>” muuttaa valtaa ja vastuuta arvaamattomasti</a:t>
          </a:r>
          <a:endParaRPr lang="fi-FI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Kuka/mikä varmistaa ihmisten perusoikeuksien toteutumisen?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Keskittyykö valta harvoille vai hajaantuuko ihmisille?</a:t>
          </a:r>
          <a:endParaRPr lang="fi-FI" sz="1600" kern="1200" dirty="0"/>
        </a:p>
      </dsp:txBody>
      <dsp:txXfrm>
        <a:off x="1654636" y="0"/>
        <a:ext cx="5727238" cy="1782619"/>
      </dsp:txXfrm>
    </dsp:sp>
    <dsp:sp modelId="{E60049AD-6047-4C24-AEBF-CCBAF47640AF}">
      <dsp:nvSpPr>
        <dsp:cNvPr id="0" name=""/>
        <dsp:cNvSpPr/>
      </dsp:nvSpPr>
      <dsp:spPr>
        <a:xfrm>
          <a:off x="178261" y="178261"/>
          <a:ext cx="1476375" cy="14260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1FD6F-3F6D-4F65-AA26-DE7381C91156}">
      <dsp:nvSpPr>
        <dsp:cNvPr id="0" name=""/>
        <dsp:cNvSpPr/>
      </dsp:nvSpPr>
      <dsp:spPr>
        <a:xfrm>
          <a:off x="0" y="1960881"/>
          <a:ext cx="7381875" cy="178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”</a:t>
          </a:r>
          <a:r>
            <a:rPr lang="fi-FI" sz="2400" kern="1200" dirty="0" err="1" smtClean="0"/>
            <a:t>Replacing</a:t>
          </a:r>
          <a:r>
            <a:rPr lang="fi-FI" sz="2400" kern="1200" dirty="0" smtClean="0"/>
            <a:t> </a:t>
          </a:r>
          <a:r>
            <a:rPr lang="fi-FI" sz="2400" kern="1200" dirty="0" err="1" smtClean="0"/>
            <a:t>people</a:t>
          </a:r>
          <a:r>
            <a:rPr lang="fi-FI" sz="2400" kern="1200" dirty="0" smtClean="0"/>
            <a:t>” muuttaa rekrytoinnin – ihminen on jatkossa toissijainen valinta</a:t>
          </a:r>
          <a:endParaRPr lang="fi-FI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Ensisijaisesti digitaalisessa palvelussa/hallinnossa tekoäly, automaatio ja robotiikka ovat ensisijaisia valintoja</a:t>
          </a:r>
          <a:endParaRPr lang="fi-FI" sz="1600" kern="1200" dirty="0"/>
        </a:p>
      </dsp:txBody>
      <dsp:txXfrm>
        <a:off x="1654636" y="1960881"/>
        <a:ext cx="5727238" cy="1782619"/>
      </dsp:txXfrm>
    </dsp:sp>
    <dsp:sp modelId="{21E12881-AEA9-47A9-90B8-023E08948652}">
      <dsp:nvSpPr>
        <dsp:cNvPr id="0" name=""/>
        <dsp:cNvSpPr/>
      </dsp:nvSpPr>
      <dsp:spPr>
        <a:xfrm>
          <a:off x="178261" y="2139143"/>
          <a:ext cx="1476375" cy="14260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29.11.2016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9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57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00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91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84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9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pPr/>
              <a:t>29.11.2016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m.fi/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915566"/>
            <a:ext cx="7272808" cy="1584175"/>
          </a:xfrm>
        </p:spPr>
        <p:txBody>
          <a:bodyPr/>
          <a:lstStyle/>
          <a:p>
            <a:r>
              <a:rPr lang="fi-FI" sz="3200" b="1" dirty="0"/>
              <a:t>Hyvä hallinto, strategiset tavoitteet ja </a:t>
            </a: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 smtClean="0"/>
              <a:t>uuden </a:t>
            </a:r>
            <a:r>
              <a:rPr lang="fi-FI" sz="3200" b="1" dirty="0"/>
              <a:t>perustuslain henki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08345"/>
            <a:ext cx="7200800" cy="351437"/>
          </a:xfrm>
        </p:spPr>
        <p:txBody>
          <a:bodyPr/>
          <a:lstStyle/>
          <a:p>
            <a:r>
              <a:rPr lang="fi-FI" sz="1200" dirty="0" smtClean="0"/>
              <a:t>Lainsäädäntöneuvos, yksikön päällikkö Sami Kivivasara</a:t>
            </a:r>
          </a:p>
          <a:p>
            <a:r>
              <a:rPr lang="fi-FI" sz="1200" dirty="0" smtClean="0"/>
              <a:t>24.11.2016</a:t>
            </a:r>
          </a:p>
        </p:txBody>
      </p:sp>
    </p:spTree>
    <p:extLst>
      <p:ext uri="{BB962C8B-B14F-4D97-AF65-F5344CB8AC3E}">
        <p14:creationId xmlns:p14="http://schemas.microsoft.com/office/powerpoint/2010/main" val="17482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/>
              <a:t>Miksi kävisimme arvokeskustelua jos arvot eivät voi muuttua tai 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arvolähtöinen tapamme </a:t>
            </a:r>
            <a:r>
              <a:rPr lang="fi-FI" sz="3200" dirty="0"/>
              <a:t>toimia ei olisi jatkuvassa muutoksessa?</a:t>
            </a:r>
            <a:br>
              <a:rPr lang="fi-FI" sz="32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1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Sami Kivivasara</a:t>
            </a:r>
          </a:p>
          <a:p>
            <a:r>
              <a:rPr lang="fi-FI" dirty="0" err="1" smtClean="0"/>
              <a:t>etunimi.sukunimi@vm.fi</a:t>
            </a:r>
            <a:endParaRPr lang="fi-FI" dirty="0" smtClean="0"/>
          </a:p>
          <a:p>
            <a:r>
              <a:rPr lang="fi-FI" dirty="0" err="1" smtClean="0">
                <a:hlinkClick r:id="rId2"/>
              </a:rPr>
              <a:t>www.vm.fi</a:t>
            </a:r>
            <a:endParaRPr lang="fi-FI" dirty="0" smtClean="0"/>
          </a:p>
          <a:p>
            <a:r>
              <a:rPr lang="fi-FI" dirty="0" smtClean="0"/>
              <a:t>@</a:t>
            </a:r>
            <a:r>
              <a:rPr lang="fi-FI" dirty="0" err="1" smtClean="0"/>
              <a:t>skivivasara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283968" y="1275606"/>
            <a:ext cx="4220006" cy="1404156"/>
          </a:xfrm>
        </p:spPr>
        <p:txBody>
          <a:bodyPr/>
          <a:lstStyle/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uva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9502"/>
            <a:ext cx="3744416" cy="282715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008" y="-92546"/>
            <a:ext cx="7380376" cy="889873"/>
          </a:xfrm>
        </p:spPr>
        <p:txBody>
          <a:bodyPr>
            <a:normAutofit/>
          </a:bodyPr>
          <a:lstStyle/>
          <a:p>
            <a:r>
              <a:rPr lang="fi-FI" dirty="0" smtClean="0"/>
              <a:t>Hallinnon muutos ihmislähtöiseksi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488800" y="4170943"/>
            <a:ext cx="477416" cy="218735"/>
          </a:xfrm>
        </p:spPr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503992" y="388157"/>
            <a:ext cx="7380376" cy="3584392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31640" y="93931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Kansalainen</a:t>
            </a:r>
            <a:endParaRPr lang="fi-FI" sz="16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712827" y="141452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Hallinto</a:t>
            </a:r>
            <a:endParaRPr lang="fi-FI" sz="16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6516216" y="76819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Asiakas, kuluttaja</a:t>
            </a:r>
            <a:endParaRPr lang="fi-FI" sz="16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804248" y="166113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Vuorovaikutus ja yhteistyö</a:t>
            </a:r>
            <a:endParaRPr lang="fi-FI" sz="160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1043608" y="2514197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Valtiosääntö</a:t>
            </a:r>
            <a:endParaRPr lang="fi-FI" sz="16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6516216" y="252348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Perusoikeudet</a:t>
            </a:r>
            <a:endParaRPr lang="fi-FI" sz="1600" dirty="0"/>
          </a:p>
        </p:txBody>
      </p:sp>
      <p:sp>
        <p:nvSpPr>
          <p:cNvPr id="27" name="Suorakulmio 26"/>
          <p:cNvSpPr/>
          <p:nvPr/>
        </p:nvSpPr>
        <p:spPr>
          <a:xfrm>
            <a:off x="3779912" y="586884"/>
            <a:ext cx="1368152" cy="328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/>
        </p:nvSpPr>
        <p:spPr>
          <a:xfrm>
            <a:off x="5364088" y="1873724"/>
            <a:ext cx="288032" cy="1846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ekstiruutu 37"/>
          <p:cNvSpPr txBox="1"/>
          <p:nvPr/>
        </p:nvSpPr>
        <p:spPr>
          <a:xfrm>
            <a:off x="395536" y="193625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Hallintomenettely</a:t>
            </a:r>
            <a:endParaRPr lang="fi-FI" sz="16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755576" y="3060124"/>
            <a:ext cx="7042526" cy="1815882"/>
          </a:xfrm>
          <a:prstGeom prst="rect">
            <a:avLst/>
          </a:prstGeom>
          <a:solidFill>
            <a:srgbClr val="304F8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i-FI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Tulevaisuuden hallinto toimii asiakaslähtöisesti ei niinkään toimivaltalähtöisesti;</a:t>
            </a:r>
          </a:p>
          <a:p>
            <a:pPr marL="285750" indent="-285750">
              <a:buFont typeface="Wingdings"/>
              <a:buChar char="à"/>
            </a:pPr>
            <a:r>
              <a:rPr lang="fi-FI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Keskeinen jokaisen viranomaisen tehtävä on turvata perus- ja ihmisoikeuksien toteutuminen; </a:t>
            </a:r>
          </a:p>
          <a:p>
            <a:pPr marL="285750" indent="-285750">
              <a:buFont typeface="Wingdings"/>
              <a:buChar char="à"/>
            </a:pPr>
            <a:r>
              <a:rPr lang="fi-FI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Kansalainen toimii yhdessä hallinnon kanssa eri elämäntilanteissa ja rooleissa ja hän saa palvelut toimijasta välittämättä; </a:t>
            </a:r>
          </a:p>
          <a:p>
            <a:pPr marL="285750" indent="-285750">
              <a:buFont typeface="Wingdings"/>
              <a:buChar char="à"/>
            </a:pPr>
            <a:r>
              <a:rPr lang="fi-FI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Hyvä hallinto merkitsee sitä, että viranomaisella ja viranomaisilla yhdessä on vastuu asiakkaasta.</a:t>
            </a:r>
            <a:endParaRPr lang="fi-FI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Perusoikeuksien toteuttaminen ei ole varjelua tai suojelua </a:t>
            </a:r>
            <a:br>
              <a:rPr lang="fi-FI" dirty="0"/>
            </a:br>
            <a:r>
              <a:rPr lang="fi-FI" dirty="0"/>
              <a:t>vaan aktiivisia toimia – palvelua. </a:t>
            </a:r>
          </a:p>
        </p:txBody>
      </p:sp>
    </p:spTree>
    <p:extLst>
      <p:ext uri="{BB962C8B-B14F-4D97-AF65-F5344CB8AC3E}">
        <p14:creationId xmlns:p14="http://schemas.microsoft.com/office/powerpoint/2010/main" val="4062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51470"/>
            <a:ext cx="7380376" cy="889873"/>
          </a:xfrm>
        </p:spPr>
        <p:txBody>
          <a:bodyPr/>
          <a:lstStyle/>
          <a:p>
            <a:r>
              <a:rPr lang="fi-FI" dirty="0" smtClean="0"/>
              <a:t>Tietojen hyödyntäminen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z="1600" smtClean="0"/>
              <a:t>4</a:t>
            </a:fld>
            <a:endParaRPr lang="fi-FI" sz="160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9542"/>
            <a:ext cx="6023474" cy="3233827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563888" y="915566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600"/>
          </a:p>
        </p:txBody>
      </p:sp>
      <p:sp>
        <p:nvSpPr>
          <p:cNvPr id="9" name="Tekstiruutu 8"/>
          <p:cNvSpPr txBox="1"/>
          <p:nvPr/>
        </p:nvSpPr>
        <p:spPr>
          <a:xfrm>
            <a:off x="6444208" y="62753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 smtClean="0"/>
              <a:t>Yhteen-toimivuus</a:t>
            </a:r>
            <a:endParaRPr lang="fi-FI" sz="16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7106429" y="134761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Tiedot vaihtuvat</a:t>
            </a:r>
            <a:endParaRPr lang="fi-FI" sz="16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7023404" y="2139702"/>
            <a:ext cx="177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Tietoja kysytään vain kerran</a:t>
            </a:r>
            <a:endParaRPr lang="fi-FI" sz="1600" dirty="0"/>
          </a:p>
        </p:txBody>
      </p:sp>
      <p:sp>
        <p:nvSpPr>
          <p:cNvPr id="12" name="Suorakulmio 11"/>
          <p:cNvSpPr/>
          <p:nvPr/>
        </p:nvSpPr>
        <p:spPr>
          <a:xfrm>
            <a:off x="467544" y="906274"/>
            <a:ext cx="291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/>
              <a:t>Tiedon hallinnan muutos</a:t>
            </a:r>
            <a:endParaRPr lang="fi-FI" b="1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67544" y="15285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Toimijakohtainen rekisteröinti</a:t>
            </a:r>
            <a:endParaRPr lang="fi-FI" sz="16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6827023" y="2931790"/>
            <a:ext cx="19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Yleissääntely ja käsittelyn yleiset edellytykset riittävät</a:t>
            </a:r>
            <a:endParaRPr lang="fi-FI" sz="16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251520" y="228371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Yksityiskohtainen sääntely</a:t>
            </a:r>
            <a:endParaRPr lang="fi-FI" sz="16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304133" y="3199318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Luovutus ja/tai vastaanotto säännelty tai lupamenettelyn takana </a:t>
            </a:r>
            <a:endParaRPr lang="fi-FI" sz="16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2123728" y="3480559"/>
            <a:ext cx="4464497" cy="1611471"/>
          </a:xfrm>
          <a:prstGeom prst="rect">
            <a:avLst/>
          </a:prstGeom>
          <a:solidFill>
            <a:schemeClr val="accent4"/>
          </a:solidFill>
        </p:spPr>
        <p:txBody>
          <a:bodyPr vert="horz" lIns="252000" tIns="468000" rIns="180000" bIns="180000" rtlCol="0" anchor="b">
            <a:noAutofit/>
          </a:bodyPr>
          <a:lstStyle>
            <a:lvl1pPr marL="355600" indent="-355600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‒"/>
              <a:defRPr sz="1200">
                <a:solidFill>
                  <a:schemeClr val="bg1"/>
                </a:solidFill>
              </a:defRPr>
            </a:lvl1pPr>
            <a:lvl2pPr marL="719138" indent="-363538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‒"/>
              <a:defRPr sz="1200">
                <a:solidFill>
                  <a:schemeClr val="bg1"/>
                </a:solidFill>
              </a:defRPr>
            </a:lvl2pPr>
            <a:lvl3pPr marL="1168400" indent="-363538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/>
            </a:lvl3pPr>
            <a:lvl4pPr marL="1436688" indent="-180975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/>
            </a:lvl4pPr>
            <a:lvl5pPr marL="1611313" indent="-174625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buFont typeface="Wingdings"/>
              <a:buChar char="à"/>
            </a:pPr>
            <a:r>
              <a:rPr lang="fi-FI" sz="1600" dirty="0" smtClean="0">
                <a:sym typeface="Wingdings" panose="05000000000000000000" pitchFamily="2" charset="2"/>
              </a:rPr>
              <a:t>Tulevaisuudessa </a:t>
            </a:r>
            <a:r>
              <a:rPr lang="fi-FI" sz="1600" dirty="0">
                <a:sym typeface="Wingdings" panose="05000000000000000000" pitchFamily="2" charset="2"/>
              </a:rPr>
              <a:t>tieto liikkuu asiakkaan tarpeen ja hänen saaman palvelun mukana</a:t>
            </a:r>
            <a:r>
              <a:rPr lang="fi-FI" sz="1600" dirty="0" smtClean="0">
                <a:sym typeface="Wingdings" panose="05000000000000000000" pitchFamily="2" charset="2"/>
              </a:rPr>
              <a:t>;</a:t>
            </a:r>
          </a:p>
          <a:p>
            <a:pPr>
              <a:buFont typeface="Wingdings"/>
              <a:buChar char="à"/>
            </a:pPr>
            <a:r>
              <a:rPr lang="fi-FI" sz="1600" dirty="0">
                <a:sym typeface="Wingdings" panose="05000000000000000000" pitchFamily="2" charset="2"/>
              </a:rPr>
              <a:t>H</a:t>
            </a:r>
            <a:r>
              <a:rPr lang="fi-FI" sz="1600" dirty="0" smtClean="0">
                <a:sym typeface="Wingdings" panose="05000000000000000000" pitchFamily="2" charset="2"/>
              </a:rPr>
              <a:t>enkilöllä </a:t>
            </a:r>
            <a:r>
              <a:rPr lang="fi-FI" sz="1600" dirty="0">
                <a:sym typeface="Wingdings" panose="05000000000000000000" pitchFamily="2" charset="2"/>
              </a:rPr>
              <a:t>on paremmat keinot ja kyvyt hallita omia tietojaan</a:t>
            </a:r>
            <a:endParaRPr lang="fi-FI" sz="16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6827022" y="3916742"/>
            <a:ext cx="19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Palvelutehtävä = oikeus ja vastuu käsitellä tietoa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5682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Tieto – Ymmärrys – Tieto – Palvelu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1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/>
          <p:cNvSpPr/>
          <p:nvPr/>
        </p:nvSpPr>
        <p:spPr>
          <a:xfrm>
            <a:off x="3419872" y="1470143"/>
            <a:ext cx="2313444" cy="27577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648008" y="-20538"/>
            <a:ext cx="7380376" cy="88987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Julkisen hallinnon haasteet ja </a:t>
            </a:r>
            <a:r>
              <a:rPr lang="fi-FI" dirty="0" err="1" smtClean="0"/>
              <a:t>digitalisaation</a:t>
            </a:r>
            <a:r>
              <a:rPr lang="fi-FI" dirty="0" smtClean="0"/>
              <a:t> painopisteet</a:t>
            </a:r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20469"/>
              </p:ext>
            </p:extLst>
          </p:nvPr>
        </p:nvGraphicFramePr>
        <p:xfrm>
          <a:off x="179512" y="1452721"/>
          <a:ext cx="2664296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Muutosvoimat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Ikääntyvä väestö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Asiakasodotukset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Palvelujen muutos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Tietotekniikan kuluttajavetoisuus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Tietoturvauhat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Yksityinen</a:t>
                      </a:r>
                      <a:r>
                        <a:rPr lang="fi-FI" sz="1400" baseline="0" dirty="0" smtClean="0"/>
                        <a:t> palvelutuotanto</a:t>
                      </a:r>
                      <a:endParaRPr lang="fi-FI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491880" y="1563638"/>
            <a:ext cx="21602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Yhtenäinen, asiakaslähtöinen</a:t>
            </a:r>
          </a:p>
          <a:p>
            <a:r>
              <a:rPr lang="fi-FI" sz="1600" dirty="0"/>
              <a:t>j</a:t>
            </a:r>
            <a:r>
              <a:rPr lang="fi-FI" sz="1600" dirty="0" smtClean="0"/>
              <a:t>ulkinen palvelu</a:t>
            </a:r>
            <a:endParaRPr lang="fi-FI" sz="16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491880" y="2556664"/>
            <a:ext cx="21602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Avoin tietojen hyödyntäminen</a:t>
            </a:r>
            <a:endParaRPr lang="fi-FI" sz="16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1880" y="3276744"/>
            <a:ext cx="21602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Palvelualusta ekosysteemien mahdollistajana</a:t>
            </a:r>
            <a:endParaRPr lang="fi-FI" sz="1600" dirty="0"/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946"/>
              </p:ext>
            </p:extLst>
          </p:nvPr>
        </p:nvGraphicFramePr>
        <p:xfrm>
          <a:off x="6300192" y="1452721"/>
          <a:ext cx="2664296" cy="3050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4296"/>
              </a:tblGrid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Tarvittavat kyvykkyydet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Palvelumuotoilu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Digitalisaation</a:t>
                      </a:r>
                      <a:r>
                        <a:rPr lang="fi-FI" sz="1400" dirty="0" smtClean="0"/>
                        <a:t> johtaminen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Hallinnon säädöspohja</a:t>
                      </a:r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Rajapinnat ja </a:t>
                      </a:r>
                      <a:r>
                        <a:rPr lang="fi-FI" sz="1400" dirty="0" err="1" smtClean="0"/>
                        <a:t>APIt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Analytiikka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Lohkoketjut</a:t>
                      </a:r>
                      <a:endParaRPr lang="fi-FI" sz="1400" dirty="0"/>
                    </a:p>
                  </a:txBody>
                  <a:tcPr/>
                </a:tc>
              </a:tr>
              <a:tr h="38125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Tietosuoja ja kyberturva</a:t>
                      </a:r>
                      <a:endParaRPr lang="fi-FI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Ryhmä 16"/>
          <p:cNvGrpSpPr/>
          <p:nvPr/>
        </p:nvGrpSpPr>
        <p:grpSpPr>
          <a:xfrm>
            <a:off x="2843808" y="1419622"/>
            <a:ext cx="576064" cy="2790890"/>
            <a:chOff x="2843808" y="924276"/>
            <a:chExt cx="576064" cy="329494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" name="Suorakulmainen kolmio 14"/>
            <p:cNvSpPr/>
            <p:nvPr/>
          </p:nvSpPr>
          <p:spPr>
            <a:xfrm>
              <a:off x="2843808" y="924276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Suorakulmainen kolmio 15"/>
            <p:cNvSpPr/>
            <p:nvPr/>
          </p:nvSpPr>
          <p:spPr>
            <a:xfrm flipV="1">
              <a:off x="2843808" y="2571749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grpSp>
        <p:nvGrpSpPr>
          <p:cNvPr id="18" name="Ryhmä 17"/>
          <p:cNvGrpSpPr/>
          <p:nvPr/>
        </p:nvGrpSpPr>
        <p:grpSpPr>
          <a:xfrm flipH="1">
            <a:off x="5724128" y="1419622"/>
            <a:ext cx="576064" cy="3096344"/>
            <a:chOff x="2843808" y="924276"/>
            <a:chExt cx="576064" cy="329494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" name="Suorakulmainen kolmio 18"/>
            <p:cNvSpPr/>
            <p:nvPr/>
          </p:nvSpPr>
          <p:spPr>
            <a:xfrm>
              <a:off x="2843808" y="924276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0" name="Suorakulmainen kolmio 19"/>
            <p:cNvSpPr/>
            <p:nvPr/>
          </p:nvSpPr>
          <p:spPr>
            <a:xfrm flipV="1">
              <a:off x="2843808" y="2571749"/>
              <a:ext cx="576064" cy="1647473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pic>
        <p:nvPicPr>
          <p:cNvPr id="21" name="Picture 14" descr="11_uusi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6" t="35898" r="40485" b="48346"/>
          <a:stretch/>
        </p:blipFill>
        <p:spPr>
          <a:xfrm>
            <a:off x="4932040" y="2427734"/>
            <a:ext cx="759396" cy="800586"/>
          </a:xfrm>
          <a:prstGeom prst="rect">
            <a:avLst/>
          </a:prstGeom>
        </p:spPr>
      </p:pic>
      <p:pic>
        <p:nvPicPr>
          <p:cNvPr id="22" name="Picture 12" descr="9_uusi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71147" r="80018" b="11472"/>
          <a:stretch/>
        </p:blipFill>
        <p:spPr>
          <a:xfrm>
            <a:off x="4980602" y="3260705"/>
            <a:ext cx="752714" cy="860826"/>
          </a:xfrm>
          <a:prstGeom prst="rect">
            <a:avLst/>
          </a:prstGeom>
        </p:spPr>
      </p:pic>
      <p:pic>
        <p:nvPicPr>
          <p:cNvPr id="23" name="Picture 16" descr="11_uusi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37199" r="81602" b="49157"/>
          <a:stretch/>
        </p:blipFill>
        <p:spPr>
          <a:xfrm>
            <a:off x="5148064" y="1635646"/>
            <a:ext cx="504056" cy="529206"/>
          </a:xfrm>
          <a:prstGeom prst="rect">
            <a:avLst/>
          </a:prstGeom>
        </p:spPr>
      </p:pic>
      <p:sp>
        <p:nvSpPr>
          <p:cNvPr id="2" name="Kaari 1"/>
          <p:cNvSpPr/>
          <p:nvPr/>
        </p:nvSpPr>
        <p:spPr>
          <a:xfrm>
            <a:off x="2411760" y="1131590"/>
            <a:ext cx="4248472" cy="576064"/>
          </a:xfrm>
          <a:prstGeom prst="arc">
            <a:avLst>
              <a:gd name="adj1" fmla="val 10765626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3275856" y="771550"/>
            <a:ext cx="24679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Avoimuus ja yhteistyö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380376" cy="889873"/>
          </a:xfrm>
        </p:spPr>
        <p:txBody>
          <a:bodyPr/>
          <a:lstStyle/>
          <a:p>
            <a:r>
              <a:rPr lang="fi-FI" dirty="0" smtClean="0"/>
              <a:t>Hajottavat ja mullistavat teknologiat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cxnSp>
        <p:nvCxnSpPr>
          <p:cNvPr id="5" name="Suora nuoliyhdysviiva 4"/>
          <p:cNvCxnSpPr/>
          <p:nvPr/>
        </p:nvCxnSpPr>
        <p:spPr>
          <a:xfrm flipV="1">
            <a:off x="1475656" y="1337732"/>
            <a:ext cx="0" cy="30963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>
            <a:off x="1475656" y="4434076"/>
            <a:ext cx="51845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uolivapaa piirto 9"/>
          <p:cNvSpPr/>
          <p:nvPr/>
        </p:nvSpPr>
        <p:spPr>
          <a:xfrm>
            <a:off x="1597152" y="4152610"/>
            <a:ext cx="3076483" cy="223196"/>
          </a:xfrm>
          <a:custGeom>
            <a:avLst/>
            <a:gdLst>
              <a:gd name="connsiteX0" fmla="*/ 0 w 3076483"/>
              <a:gd name="connsiteY0" fmla="*/ 223196 h 223196"/>
              <a:gd name="connsiteX1" fmla="*/ 2645664 w 3076483"/>
              <a:gd name="connsiteY1" fmla="*/ 174428 h 223196"/>
              <a:gd name="connsiteX2" fmla="*/ 3060192 w 3076483"/>
              <a:gd name="connsiteY2" fmla="*/ 3740 h 223196"/>
              <a:gd name="connsiteX3" fmla="*/ 2999232 w 3076483"/>
              <a:gd name="connsiteY3" fmla="*/ 52508 h 22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6483" h="223196">
                <a:moveTo>
                  <a:pt x="0" y="223196"/>
                </a:moveTo>
                <a:cubicBezTo>
                  <a:pt x="1067816" y="217100"/>
                  <a:pt x="2135632" y="211004"/>
                  <a:pt x="2645664" y="174428"/>
                </a:cubicBezTo>
                <a:cubicBezTo>
                  <a:pt x="3155696" y="137852"/>
                  <a:pt x="3001264" y="24060"/>
                  <a:pt x="3060192" y="3740"/>
                </a:cubicBezTo>
                <a:cubicBezTo>
                  <a:pt x="3119120" y="-16580"/>
                  <a:pt x="2999232" y="52508"/>
                  <a:pt x="2999232" y="52508"/>
                </a:cubicBezTo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Puolivapaa piirto 16"/>
          <p:cNvSpPr/>
          <p:nvPr/>
        </p:nvSpPr>
        <p:spPr>
          <a:xfrm>
            <a:off x="1645920" y="1059582"/>
            <a:ext cx="4303993" cy="3267456"/>
          </a:xfrm>
          <a:custGeom>
            <a:avLst/>
            <a:gdLst>
              <a:gd name="connsiteX0" fmla="*/ 0 w 4303993"/>
              <a:gd name="connsiteY0" fmla="*/ 3267456 h 3267456"/>
              <a:gd name="connsiteX1" fmla="*/ 280416 w 4303993"/>
              <a:gd name="connsiteY1" fmla="*/ 3255264 h 3267456"/>
              <a:gd name="connsiteX2" fmla="*/ 341376 w 4303993"/>
              <a:gd name="connsiteY2" fmla="*/ 3243072 h 3267456"/>
              <a:gd name="connsiteX3" fmla="*/ 414528 w 4303993"/>
              <a:gd name="connsiteY3" fmla="*/ 3230880 h 3267456"/>
              <a:gd name="connsiteX4" fmla="*/ 499872 w 4303993"/>
              <a:gd name="connsiteY4" fmla="*/ 3206496 h 3267456"/>
              <a:gd name="connsiteX5" fmla="*/ 585216 w 4303993"/>
              <a:gd name="connsiteY5" fmla="*/ 3182112 h 3267456"/>
              <a:gd name="connsiteX6" fmla="*/ 1011936 w 4303993"/>
              <a:gd name="connsiteY6" fmla="*/ 3157728 h 3267456"/>
              <a:gd name="connsiteX7" fmla="*/ 1706880 w 4303993"/>
              <a:gd name="connsiteY7" fmla="*/ 3145536 h 3267456"/>
              <a:gd name="connsiteX8" fmla="*/ 1914144 w 4303993"/>
              <a:gd name="connsiteY8" fmla="*/ 3133344 h 3267456"/>
              <a:gd name="connsiteX9" fmla="*/ 2889504 w 4303993"/>
              <a:gd name="connsiteY9" fmla="*/ 3108960 h 3267456"/>
              <a:gd name="connsiteX10" fmla="*/ 3011424 w 4303993"/>
              <a:gd name="connsiteY10" fmla="*/ 3035808 h 3267456"/>
              <a:gd name="connsiteX11" fmla="*/ 3084576 w 4303993"/>
              <a:gd name="connsiteY11" fmla="*/ 3011424 h 3267456"/>
              <a:gd name="connsiteX12" fmla="*/ 3157728 w 4303993"/>
              <a:gd name="connsiteY12" fmla="*/ 2987040 h 3267456"/>
              <a:gd name="connsiteX13" fmla="*/ 3194304 w 4303993"/>
              <a:gd name="connsiteY13" fmla="*/ 2974848 h 3267456"/>
              <a:gd name="connsiteX14" fmla="*/ 3255264 w 4303993"/>
              <a:gd name="connsiteY14" fmla="*/ 2901696 h 3267456"/>
              <a:gd name="connsiteX15" fmla="*/ 3316224 w 4303993"/>
              <a:gd name="connsiteY15" fmla="*/ 2828544 h 3267456"/>
              <a:gd name="connsiteX16" fmla="*/ 3352800 w 4303993"/>
              <a:gd name="connsiteY16" fmla="*/ 2816352 h 3267456"/>
              <a:gd name="connsiteX17" fmla="*/ 3425952 w 4303993"/>
              <a:gd name="connsiteY17" fmla="*/ 2743200 h 3267456"/>
              <a:gd name="connsiteX18" fmla="*/ 3474720 w 4303993"/>
              <a:gd name="connsiteY18" fmla="*/ 2657856 h 3267456"/>
              <a:gd name="connsiteX19" fmla="*/ 3547872 w 4303993"/>
              <a:gd name="connsiteY19" fmla="*/ 2596896 h 3267456"/>
              <a:gd name="connsiteX20" fmla="*/ 3621024 w 4303993"/>
              <a:gd name="connsiteY20" fmla="*/ 2511552 h 3267456"/>
              <a:gd name="connsiteX21" fmla="*/ 3694176 w 4303993"/>
              <a:gd name="connsiteY21" fmla="*/ 2377440 h 3267456"/>
              <a:gd name="connsiteX22" fmla="*/ 3742944 w 4303993"/>
              <a:gd name="connsiteY22" fmla="*/ 2304288 h 3267456"/>
              <a:gd name="connsiteX23" fmla="*/ 3803904 w 4303993"/>
              <a:gd name="connsiteY23" fmla="*/ 2218944 h 3267456"/>
              <a:gd name="connsiteX24" fmla="*/ 3840480 w 4303993"/>
              <a:gd name="connsiteY24" fmla="*/ 2109216 h 3267456"/>
              <a:gd name="connsiteX25" fmla="*/ 3852672 w 4303993"/>
              <a:gd name="connsiteY25" fmla="*/ 2072640 h 3267456"/>
              <a:gd name="connsiteX26" fmla="*/ 3877056 w 4303993"/>
              <a:gd name="connsiteY26" fmla="*/ 2036064 h 3267456"/>
              <a:gd name="connsiteX27" fmla="*/ 3901440 w 4303993"/>
              <a:gd name="connsiteY27" fmla="*/ 1962912 h 3267456"/>
              <a:gd name="connsiteX28" fmla="*/ 3925824 w 4303993"/>
              <a:gd name="connsiteY28" fmla="*/ 1889760 h 3267456"/>
              <a:gd name="connsiteX29" fmla="*/ 3938016 w 4303993"/>
              <a:gd name="connsiteY29" fmla="*/ 1853184 h 3267456"/>
              <a:gd name="connsiteX30" fmla="*/ 3962400 w 4303993"/>
              <a:gd name="connsiteY30" fmla="*/ 1816608 h 3267456"/>
              <a:gd name="connsiteX31" fmla="*/ 3986784 w 4303993"/>
              <a:gd name="connsiteY31" fmla="*/ 1731264 h 3267456"/>
              <a:gd name="connsiteX32" fmla="*/ 3998976 w 4303993"/>
              <a:gd name="connsiteY32" fmla="*/ 1694688 h 3267456"/>
              <a:gd name="connsiteX33" fmla="*/ 4023360 w 4303993"/>
              <a:gd name="connsiteY33" fmla="*/ 1597152 h 3267456"/>
              <a:gd name="connsiteX34" fmla="*/ 4047744 w 4303993"/>
              <a:gd name="connsiteY34" fmla="*/ 1524000 h 3267456"/>
              <a:gd name="connsiteX35" fmla="*/ 4084320 w 4303993"/>
              <a:gd name="connsiteY35" fmla="*/ 1450848 h 3267456"/>
              <a:gd name="connsiteX36" fmla="*/ 4096512 w 4303993"/>
              <a:gd name="connsiteY36" fmla="*/ 1389888 h 3267456"/>
              <a:gd name="connsiteX37" fmla="*/ 4108704 w 4303993"/>
              <a:gd name="connsiteY37" fmla="*/ 1353312 h 3267456"/>
              <a:gd name="connsiteX38" fmla="*/ 4133088 w 4303993"/>
              <a:gd name="connsiteY38" fmla="*/ 1255776 h 3267456"/>
              <a:gd name="connsiteX39" fmla="*/ 4145280 w 4303993"/>
              <a:gd name="connsiteY39" fmla="*/ 1158240 h 3267456"/>
              <a:gd name="connsiteX40" fmla="*/ 4157472 w 4303993"/>
              <a:gd name="connsiteY40" fmla="*/ 1085088 h 3267456"/>
              <a:gd name="connsiteX41" fmla="*/ 4181856 w 4303993"/>
              <a:gd name="connsiteY41" fmla="*/ 829056 h 3267456"/>
              <a:gd name="connsiteX42" fmla="*/ 4194048 w 4303993"/>
              <a:gd name="connsiteY42" fmla="*/ 743712 h 3267456"/>
              <a:gd name="connsiteX43" fmla="*/ 4206240 w 4303993"/>
              <a:gd name="connsiteY43" fmla="*/ 707136 h 3267456"/>
              <a:gd name="connsiteX44" fmla="*/ 4218432 w 4303993"/>
              <a:gd name="connsiteY44" fmla="*/ 633984 h 3267456"/>
              <a:gd name="connsiteX45" fmla="*/ 4242816 w 4303993"/>
              <a:gd name="connsiteY45" fmla="*/ 548640 h 3267456"/>
              <a:gd name="connsiteX46" fmla="*/ 4279392 w 4303993"/>
              <a:gd name="connsiteY46" fmla="*/ 390144 h 3267456"/>
              <a:gd name="connsiteX47" fmla="*/ 4291584 w 4303993"/>
              <a:gd name="connsiteY47" fmla="*/ 353568 h 3267456"/>
              <a:gd name="connsiteX48" fmla="*/ 4303776 w 4303993"/>
              <a:gd name="connsiteY48" fmla="*/ 0 h 3267456"/>
              <a:gd name="connsiteX0" fmla="*/ 0 w 4303993"/>
              <a:gd name="connsiteY0" fmla="*/ 3267456 h 3267456"/>
              <a:gd name="connsiteX1" fmla="*/ 280416 w 4303993"/>
              <a:gd name="connsiteY1" fmla="*/ 3255264 h 3267456"/>
              <a:gd name="connsiteX2" fmla="*/ 341376 w 4303993"/>
              <a:gd name="connsiteY2" fmla="*/ 3243072 h 3267456"/>
              <a:gd name="connsiteX3" fmla="*/ 414528 w 4303993"/>
              <a:gd name="connsiteY3" fmla="*/ 3230880 h 3267456"/>
              <a:gd name="connsiteX4" fmla="*/ 499872 w 4303993"/>
              <a:gd name="connsiteY4" fmla="*/ 3206496 h 3267456"/>
              <a:gd name="connsiteX5" fmla="*/ 585216 w 4303993"/>
              <a:gd name="connsiteY5" fmla="*/ 3182112 h 3267456"/>
              <a:gd name="connsiteX6" fmla="*/ 1011936 w 4303993"/>
              <a:gd name="connsiteY6" fmla="*/ 3157728 h 3267456"/>
              <a:gd name="connsiteX7" fmla="*/ 1706880 w 4303993"/>
              <a:gd name="connsiteY7" fmla="*/ 3145536 h 3267456"/>
              <a:gd name="connsiteX8" fmla="*/ 1914144 w 4303993"/>
              <a:gd name="connsiteY8" fmla="*/ 3133344 h 3267456"/>
              <a:gd name="connsiteX9" fmla="*/ 2889504 w 4303993"/>
              <a:gd name="connsiteY9" fmla="*/ 3048000 h 3267456"/>
              <a:gd name="connsiteX10" fmla="*/ 3011424 w 4303993"/>
              <a:gd name="connsiteY10" fmla="*/ 3035808 h 3267456"/>
              <a:gd name="connsiteX11" fmla="*/ 3084576 w 4303993"/>
              <a:gd name="connsiteY11" fmla="*/ 3011424 h 3267456"/>
              <a:gd name="connsiteX12" fmla="*/ 3157728 w 4303993"/>
              <a:gd name="connsiteY12" fmla="*/ 2987040 h 3267456"/>
              <a:gd name="connsiteX13" fmla="*/ 3194304 w 4303993"/>
              <a:gd name="connsiteY13" fmla="*/ 2974848 h 3267456"/>
              <a:gd name="connsiteX14" fmla="*/ 3255264 w 4303993"/>
              <a:gd name="connsiteY14" fmla="*/ 2901696 h 3267456"/>
              <a:gd name="connsiteX15" fmla="*/ 3316224 w 4303993"/>
              <a:gd name="connsiteY15" fmla="*/ 2828544 h 3267456"/>
              <a:gd name="connsiteX16" fmla="*/ 3352800 w 4303993"/>
              <a:gd name="connsiteY16" fmla="*/ 2816352 h 3267456"/>
              <a:gd name="connsiteX17" fmla="*/ 3425952 w 4303993"/>
              <a:gd name="connsiteY17" fmla="*/ 2743200 h 3267456"/>
              <a:gd name="connsiteX18" fmla="*/ 3474720 w 4303993"/>
              <a:gd name="connsiteY18" fmla="*/ 2657856 h 3267456"/>
              <a:gd name="connsiteX19" fmla="*/ 3547872 w 4303993"/>
              <a:gd name="connsiteY19" fmla="*/ 2596896 h 3267456"/>
              <a:gd name="connsiteX20" fmla="*/ 3621024 w 4303993"/>
              <a:gd name="connsiteY20" fmla="*/ 2511552 h 3267456"/>
              <a:gd name="connsiteX21" fmla="*/ 3694176 w 4303993"/>
              <a:gd name="connsiteY21" fmla="*/ 2377440 h 3267456"/>
              <a:gd name="connsiteX22" fmla="*/ 3742944 w 4303993"/>
              <a:gd name="connsiteY22" fmla="*/ 2304288 h 3267456"/>
              <a:gd name="connsiteX23" fmla="*/ 3803904 w 4303993"/>
              <a:gd name="connsiteY23" fmla="*/ 2218944 h 3267456"/>
              <a:gd name="connsiteX24" fmla="*/ 3840480 w 4303993"/>
              <a:gd name="connsiteY24" fmla="*/ 2109216 h 3267456"/>
              <a:gd name="connsiteX25" fmla="*/ 3852672 w 4303993"/>
              <a:gd name="connsiteY25" fmla="*/ 2072640 h 3267456"/>
              <a:gd name="connsiteX26" fmla="*/ 3877056 w 4303993"/>
              <a:gd name="connsiteY26" fmla="*/ 2036064 h 3267456"/>
              <a:gd name="connsiteX27" fmla="*/ 3901440 w 4303993"/>
              <a:gd name="connsiteY27" fmla="*/ 1962912 h 3267456"/>
              <a:gd name="connsiteX28" fmla="*/ 3925824 w 4303993"/>
              <a:gd name="connsiteY28" fmla="*/ 1889760 h 3267456"/>
              <a:gd name="connsiteX29" fmla="*/ 3938016 w 4303993"/>
              <a:gd name="connsiteY29" fmla="*/ 1853184 h 3267456"/>
              <a:gd name="connsiteX30" fmla="*/ 3962400 w 4303993"/>
              <a:gd name="connsiteY30" fmla="*/ 1816608 h 3267456"/>
              <a:gd name="connsiteX31" fmla="*/ 3986784 w 4303993"/>
              <a:gd name="connsiteY31" fmla="*/ 1731264 h 3267456"/>
              <a:gd name="connsiteX32" fmla="*/ 3998976 w 4303993"/>
              <a:gd name="connsiteY32" fmla="*/ 1694688 h 3267456"/>
              <a:gd name="connsiteX33" fmla="*/ 4023360 w 4303993"/>
              <a:gd name="connsiteY33" fmla="*/ 1597152 h 3267456"/>
              <a:gd name="connsiteX34" fmla="*/ 4047744 w 4303993"/>
              <a:gd name="connsiteY34" fmla="*/ 1524000 h 3267456"/>
              <a:gd name="connsiteX35" fmla="*/ 4084320 w 4303993"/>
              <a:gd name="connsiteY35" fmla="*/ 1450848 h 3267456"/>
              <a:gd name="connsiteX36" fmla="*/ 4096512 w 4303993"/>
              <a:gd name="connsiteY36" fmla="*/ 1389888 h 3267456"/>
              <a:gd name="connsiteX37" fmla="*/ 4108704 w 4303993"/>
              <a:gd name="connsiteY37" fmla="*/ 1353312 h 3267456"/>
              <a:gd name="connsiteX38" fmla="*/ 4133088 w 4303993"/>
              <a:gd name="connsiteY38" fmla="*/ 1255776 h 3267456"/>
              <a:gd name="connsiteX39" fmla="*/ 4145280 w 4303993"/>
              <a:gd name="connsiteY39" fmla="*/ 1158240 h 3267456"/>
              <a:gd name="connsiteX40" fmla="*/ 4157472 w 4303993"/>
              <a:gd name="connsiteY40" fmla="*/ 1085088 h 3267456"/>
              <a:gd name="connsiteX41" fmla="*/ 4181856 w 4303993"/>
              <a:gd name="connsiteY41" fmla="*/ 829056 h 3267456"/>
              <a:gd name="connsiteX42" fmla="*/ 4194048 w 4303993"/>
              <a:gd name="connsiteY42" fmla="*/ 743712 h 3267456"/>
              <a:gd name="connsiteX43" fmla="*/ 4206240 w 4303993"/>
              <a:gd name="connsiteY43" fmla="*/ 707136 h 3267456"/>
              <a:gd name="connsiteX44" fmla="*/ 4218432 w 4303993"/>
              <a:gd name="connsiteY44" fmla="*/ 633984 h 3267456"/>
              <a:gd name="connsiteX45" fmla="*/ 4242816 w 4303993"/>
              <a:gd name="connsiteY45" fmla="*/ 548640 h 3267456"/>
              <a:gd name="connsiteX46" fmla="*/ 4279392 w 4303993"/>
              <a:gd name="connsiteY46" fmla="*/ 390144 h 3267456"/>
              <a:gd name="connsiteX47" fmla="*/ 4291584 w 4303993"/>
              <a:gd name="connsiteY47" fmla="*/ 353568 h 3267456"/>
              <a:gd name="connsiteX48" fmla="*/ 4303776 w 4303993"/>
              <a:gd name="connsiteY48" fmla="*/ 0 h 3267456"/>
              <a:gd name="connsiteX0" fmla="*/ 0 w 4303993"/>
              <a:gd name="connsiteY0" fmla="*/ 3267456 h 3267456"/>
              <a:gd name="connsiteX1" fmla="*/ 280416 w 4303993"/>
              <a:gd name="connsiteY1" fmla="*/ 3255264 h 3267456"/>
              <a:gd name="connsiteX2" fmla="*/ 341376 w 4303993"/>
              <a:gd name="connsiteY2" fmla="*/ 3243072 h 3267456"/>
              <a:gd name="connsiteX3" fmla="*/ 414528 w 4303993"/>
              <a:gd name="connsiteY3" fmla="*/ 3230880 h 3267456"/>
              <a:gd name="connsiteX4" fmla="*/ 499872 w 4303993"/>
              <a:gd name="connsiteY4" fmla="*/ 3206496 h 3267456"/>
              <a:gd name="connsiteX5" fmla="*/ 585216 w 4303993"/>
              <a:gd name="connsiteY5" fmla="*/ 3182112 h 3267456"/>
              <a:gd name="connsiteX6" fmla="*/ 1011936 w 4303993"/>
              <a:gd name="connsiteY6" fmla="*/ 3157728 h 3267456"/>
              <a:gd name="connsiteX7" fmla="*/ 1706880 w 4303993"/>
              <a:gd name="connsiteY7" fmla="*/ 3145536 h 3267456"/>
              <a:gd name="connsiteX8" fmla="*/ 1914144 w 4303993"/>
              <a:gd name="connsiteY8" fmla="*/ 3133344 h 3267456"/>
              <a:gd name="connsiteX9" fmla="*/ 2889504 w 4303993"/>
              <a:gd name="connsiteY9" fmla="*/ 3054824 h 3267456"/>
              <a:gd name="connsiteX10" fmla="*/ 3011424 w 4303993"/>
              <a:gd name="connsiteY10" fmla="*/ 3035808 h 3267456"/>
              <a:gd name="connsiteX11" fmla="*/ 3084576 w 4303993"/>
              <a:gd name="connsiteY11" fmla="*/ 3011424 h 3267456"/>
              <a:gd name="connsiteX12" fmla="*/ 3157728 w 4303993"/>
              <a:gd name="connsiteY12" fmla="*/ 2987040 h 3267456"/>
              <a:gd name="connsiteX13" fmla="*/ 3194304 w 4303993"/>
              <a:gd name="connsiteY13" fmla="*/ 2974848 h 3267456"/>
              <a:gd name="connsiteX14" fmla="*/ 3255264 w 4303993"/>
              <a:gd name="connsiteY14" fmla="*/ 2901696 h 3267456"/>
              <a:gd name="connsiteX15" fmla="*/ 3316224 w 4303993"/>
              <a:gd name="connsiteY15" fmla="*/ 2828544 h 3267456"/>
              <a:gd name="connsiteX16" fmla="*/ 3352800 w 4303993"/>
              <a:gd name="connsiteY16" fmla="*/ 2816352 h 3267456"/>
              <a:gd name="connsiteX17" fmla="*/ 3425952 w 4303993"/>
              <a:gd name="connsiteY17" fmla="*/ 2743200 h 3267456"/>
              <a:gd name="connsiteX18" fmla="*/ 3474720 w 4303993"/>
              <a:gd name="connsiteY18" fmla="*/ 2657856 h 3267456"/>
              <a:gd name="connsiteX19" fmla="*/ 3547872 w 4303993"/>
              <a:gd name="connsiteY19" fmla="*/ 2596896 h 3267456"/>
              <a:gd name="connsiteX20" fmla="*/ 3621024 w 4303993"/>
              <a:gd name="connsiteY20" fmla="*/ 2511552 h 3267456"/>
              <a:gd name="connsiteX21" fmla="*/ 3694176 w 4303993"/>
              <a:gd name="connsiteY21" fmla="*/ 2377440 h 3267456"/>
              <a:gd name="connsiteX22" fmla="*/ 3742944 w 4303993"/>
              <a:gd name="connsiteY22" fmla="*/ 2304288 h 3267456"/>
              <a:gd name="connsiteX23" fmla="*/ 3803904 w 4303993"/>
              <a:gd name="connsiteY23" fmla="*/ 2218944 h 3267456"/>
              <a:gd name="connsiteX24" fmla="*/ 3840480 w 4303993"/>
              <a:gd name="connsiteY24" fmla="*/ 2109216 h 3267456"/>
              <a:gd name="connsiteX25" fmla="*/ 3852672 w 4303993"/>
              <a:gd name="connsiteY25" fmla="*/ 2072640 h 3267456"/>
              <a:gd name="connsiteX26" fmla="*/ 3877056 w 4303993"/>
              <a:gd name="connsiteY26" fmla="*/ 2036064 h 3267456"/>
              <a:gd name="connsiteX27" fmla="*/ 3901440 w 4303993"/>
              <a:gd name="connsiteY27" fmla="*/ 1962912 h 3267456"/>
              <a:gd name="connsiteX28" fmla="*/ 3925824 w 4303993"/>
              <a:gd name="connsiteY28" fmla="*/ 1889760 h 3267456"/>
              <a:gd name="connsiteX29" fmla="*/ 3938016 w 4303993"/>
              <a:gd name="connsiteY29" fmla="*/ 1853184 h 3267456"/>
              <a:gd name="connsiteX30" fmla="*/ 3962400 w 4303993"/>
              <a:gd name="connsiteY30" fmla="*/ 1816608 h 3267456"/>
              <a:gd name="connsiteX31" fmla="*/ 3986784 w 4303993"/>
              <a:gd name="connsiteY31" fmla="*/ 1731264 h 3267456"/>
              <a:gd name="connsiteX32" fmla="*/ 3998976 w 4303993"/>
              <a:gd name="connsiteY32" fmla="*/ 1694688 h 3267456"/>
              <a:gd name="connsiteX33" fmla="*/ 4023360 w 4303993"/>
              <a:gd name="connsiteY33" fmla="*/ 1597152 h 3267456"/>
              <a:gd name="connsiteX34" fmla="*/ 4047744 w 4303993"/>
              <a:gd name="connsiteY34" fmla="*/ 1524000 h 3267456"/>
              <a:gd name="connsiteX35" fmla="*/ 4084320 w 4303993"/>
              <a:gd name="connsiteY35" fmla="*/ 1450848 h 3267456"/>
              <a:gd name="connsiteX36" fmla="*/ 4096512 w 4303993"/>
              <a:gd name="connsiteY36" fmla="*/ 1389888 h 3267456"/>
              <a:gd name="connsiteX37" fmla="*/ 4108704 w 4303993"/>
              <a:gd name="connsiteY37" fmla="*/ 1353312 h 3267456"/>
              <a:gd name="connsiteX38" fmla="*/ 4133088 w 4303993"/>
              <a:gd name="connsiteY38" fmla="*/ 1255776 h 3267456"/>
              <a:gd name="connsiteX39" fmla="*/ 4145280 w 4303993"/>
              <a:gd name="connsiteY39" fmla="*/ 1158240 h 3267456"/>
              <a:gd name="connsiteX40" fmla="*/ 4157472 w 4303993"/>
              <a:gd name="connsiteY40" fmla="*/ 1085088 h 3267456"/>
              <a:gd name="connsiteX41" fmla="*/ 4181856 w 4303993"/>
              <a:gd name="connsiteY41" fmla="*/ 829056 h 3267456"/>
              <a:gd name="connsiteX42" fmla="*/ 4194048 w 4303993"/>
              <a:gd name="connsiteY42" fmla="*/ 743712 h 3267456"/>
              <a:gd name="connsiteX43" fmla="*/ 4206240 w 4303993"/>
              <a:gd name="connsiteY43" fmla="*/ 707136 h 3267456"/>
              <a:gd name="connsiteX44" fmla="*/ 4218432 w 4303993"/>
              <a:gd name="connsiteY44" fmla="*/ 633984 h 3267456"/>
              <a:gd name="connsiteX45" fmla="*/ 4242816 w 4303993"/>
              <a:gd name="connsiteY45" fmla="*/ 548640 h 3267456"/>
              <a:gd name="connsiteX46" fmla="*/ 4279392 w 4303993"/>
              <a:gd name="connsiteY46" fmla="*/ 390144 h 3267456"/>
              <a:gd name="connsiteX47" fmla="*/ 4291584 w 4303993"/>
              <a:gd name="connsiteY47" fmla="*/ 353568 h 3267456"/>
              <a:gd name="connsiteX48" fmla="*/ 4303776 w 4303993"/>
              <a:gd name="connsiteY48" fmla="*/ 0 h 3267456"/>
              <a:gd name="connsiteX0" fmla="*/ 0 w 4303993"/>
              <a:gd name="connsiteY0" fmla="*/ 3267456 h 3267456"/>
              <a:gd name="connsiteX1" fmla="*/ 280416 w 4303993"/>
              <a:gd name="connsiteY1" fmla="*/ 3255264 h 3267456"/>
              <a:gd name="connsiteX2" fmla="*/ 341376 w 4303993"/>
              <a:gd name="connsiteY2" fmla="*/ 3243072 h 3267456"/>
              <a:gd name="connsiteX3" fmla="*/ 414528 w 4303993"/>
              <a:gd name="connsiteY3" fmla="*/ 3230880 h 3267456"/>
              <a:gd name="connsiteX4" fmla="*/ 499872 w 4303993"/>
              <a:gd name="connsiteY4" fmla="*/ 3206496 h 3267456"/>
              <a:gd name="connsiteX5" fmla="*/ 585216 w 4303993"/>
              <a:gd name="connsiteY5" fmla="*/ 3182112 h 3267456"/>
              <a:gd name="connsiteX6" fmla="*/ 1011936 w 4303993"/>
              <a:gd name="connsiteY6" fmla="*/ 3157728 h 3267456"/>
              <a:gd name="connsiteX7" fmla="*/ 1706880 w 4303993"/>
              <a:gd name="connsiteY7" fmla="*/ 3145536 h 3267456"/>
              <a:gd name="connsiteX8" fmla="*/ 1914144 w 4303993"/>
              <a:gd name="connsiteY8" fmla="*/ 3133344 h 3267456"/>
              <a:gd name="connsiteX9" fmla="*/ 2889504 w 4303993"/>
              <a:gd name="connsiteY9" fmla="*/ 3054824 h 3267456"/>
              <a:gd name="connsiteX10" fmla="*/ 3066015 w 4303993"/>
              <a:gd name="connsiteY10" fmla="*/ 3008513 h 3267456"/>
              <a:gd name="connsiteX11" fmla="*/ 3084576 w 4303993"/>
              <a:gd name="connsiteY11" fmla="*/ 3011424 h 3267456"/>
              <a:gd name="connsiteX12" fmla="*/ 3157728 w 4303993"/>
              <a:gd name="connsiteY12" fmla="*/ 2987040 h 3267456"/>
              <a:gd name="connsiteX13" fmla="*/ 3194304 w 4303993"/>
              <a:gd name="connsiteY13" fmla="*/ 2974848 h 3267456"/>
              <a:gd name="connsiteX14" fmla="*/ 3255264 w 4303993"/>
              <a:gd name="connsiteY14" fmla="*/ 2901696 h 3267456"/>
              <a:gd name="connsiteX15" fmla="*/ 3316224 w 4303993"/>
              <a:gd name="connsiteY15" fmla="*/ 2828544 h 3267456"/>
              <a:gd name="connsiteX16" fmla="*/ 3352800 w 4303993"/>
              <a:gd name="connsiteY16" fmla="*/ 2816352 h 3267456"/>
              <a:gd name="connsiteX17" fmla="*/ 3425952 w 4303993"/>
              <a:gd name="connsiteY17" fmla="*/ 2743200 h 3267456"/>
              <a:gd name="connsiteX18" fmla="*/ 3474720 w 4303993"/>
              <a:gd name="connsiteY18" fmla="*/ 2657856 h 3267456"/>
              <a:gd name="connsiteX19" fmla="*/ 3547872 w 4303993"/>
              <a:gd name="connsiteY19" fmla="*/ 2596896 h 3267456"/>
              <a:gd name="connsiteX20" fmla="*/ 3621024 w 4303993"/>
              <a:gd name="connsiteY20" fmla="*/ 2511552 h 3267456"/>
              <a:gd name="connsiteX21" fmla="*/ 3694176 w 4303993"/>
              <a:gd name="connsiteY21" fmla="*/ 2377440 h 3267456"/>
              <a:gd name="connsiteX22" fmla="*/ 3742944 w 4303993"/>
              <a:gd name="connsiteY22" fmla="*/ 2304288 h 3267456"/>
              <a:gd name="connsiteX23" fmla="*/ 3803904 w 4303993"/>
              <a:gd name="connsiteY23" fmla="*/ 2218944 h 3267456"/>
              <a:gd name="connsiteX24" fmla="*/ 3840480 w 4303993"/>
              <a:gd name="connsiteY24" fmla="*/ 2109216 h 3267456"/>
              <a:gd name="connsiteX25" fmla="*/ 3852672 w 4303993"/>
              <a:gd name="connsiteY25" fmla="*/ 2072640 h 3267456"/>
              <a:gd name="connsiteX26" fmla="*/ 3877056 w 4303993"/>
              <a:gd name="connsiteY26" fmla="*/ 2036064 h 3267456"/>
              <a:gd name="connsiteX27" fmla="*/ 3901440 w 4303993"/>
              <a:gd name="connsiteY27" fmla="*/ 1962912 h 3267456"/>
              <a:gd name="connsiteX28" fmla="*/ 3925824 w 4303993"/>
              <a:gd name="connsiteY28" fmla="*/ 1889760 h 3267456"/>
              <a:gd name="connsiteX29" fmla="*/ 3938016 w 4303993"/>
              <a:gd name="connsiteY29" fmla="*/ 1853184 h 3267456"/>
              <a:gd name="connsiteX30" fmla="*/ 3962400 w 4303993"/>
              <a:gd name="connsiteY30" fmla="*/ 1816608 h 3267456"/>
              <a:gd name="connsiteX31" fmla="*/ 3986784 w 4303993"/>
              <a:gd name="connsiteY31" fmla="*/ 1731264 h 3267456"/>
              <a:gd name="connsiteX32" fmla="*/ 3998976 w 4303993"/>
              <a:gd name="connsiteY32" fmla="*/ 1694688 h 3267456"/>
              <a:gd name="connsiteX33" fmla="*/ 4023360 w 4303993"/>
              <a:gd name="connsiteY33" fmla="*/ 1597152 h 3267456"/>
              <a:gd name="connsiteX34" fmla="*/ 4047744 w 4303993"/>
              <a:gd name="connsiteY34" fmla="*/ 1524000 h 3267456"/>
              <a:gd name="connsiteX35" fmla="*/ 4084320 w 4303993"/>
              <a:gd name="connsiteY35" fmla="*/ 1450848 h 3267456"/>
              <a:gd name="connsiteX36" fmla="*/ 4096512 w 4303993"/>
              <a:gd name="connsiteY36" fmla="*/ 1389888 h 3267456"/>
              <a:gd name="connsiteX37" fmla="*/ 4108704 w 4303993"/>
              <a:gd name="connsiteY37" fmla="*/ 1353312 h 3267456"/>
              <a:gd name="connsiteX38" fmla="*/ 4133088 w 4303993"/>
              <a:gd name="connsiteY38" fmla="*/ 1255776 h 3267456"/>
              <a:gd name="connsiteX39" fmla="*/ 4145280 w 4303993"/>
              <a:gd name="connsiteY39" fmla="*/ 1158240 h 3267456"/>
              <a:gd name="connsiteX40" fmla="*/ 4157472 w 4303993"/>
              <a:gd name="connsiteY40" fmla="*/ 1085088 h 3267456"/>
              <a:gd name="connsiteX41" fmla="*/ 4181856 w 4303993"/>
              <a:gd name="connsiteY41" fmla="*/ 829056 h 3267456"/>
              <a:gd name="connsiteX42" fmla="*/ 4194048 w 4303993"/>
              <a:gd name="connsiteY42" fmla="*/ 743712 h 3267456"/>
              <a:gd name="connsiteX43" fmla="*/ 4206240 w 4303993"/>
              <a:gd name="connsiteY43" fmla="*/ 707136 h 3267456"/>
              <a:gd name="connsiteX44" fmla="*/ 4218432 w 4303993"/>
              <a:gd name="connsiteY44" fmla="*/ 633984 h 3267456"/>
              <a:gd name="connsiteX45" fmla="*/ 4242816 w 4303993"/>
              <a:gd name="connsiteY45" fmla="*/ 548640 h 3267456"/>
              <a:gd name="connsiteX46" fmla="*/ 4279392 w 4303993"/>
              <a:gd name="connsiteY46" fmla="*/ 390144 h 3267456"/>
              <a:gd name="connsiteX47" fmla="*/ 4291584 w 4303993"/>
              <a:gd name="connsiteY47" fmla="*/ 353568 h 3267456"/>
              <a:gd name="connsiteX48" fmla="*/ 4303776 w 4303993"/>
              <a:gd name="connsiteY48" fmla="*/ 0 h 3267456"/>
              <a:gd name="connsiteX0" fmla="*/ 0 w 4303993"/>
              <a:gd name="connsiteY0" fmla="*/ 3267456 h 3267456"/>
              <a:gd name="connsiteX1" fmla="*/ 280416 w 4303993"/>
              <a:gd name="connsiteY1" fmla="*/ 3255264 h 3267456"/>
              <a:gd name="connsiteX2" fmla="*/ 341376 w 4303993"/>
              <a:gd name="connsiteY2" fmla="*/ 3243072 h 3267456"/>
              <a:gd name="connsiteX3" fmla="*/ 414528 w 4303993"/>
              <a:gd name="connsiteY3" fmla="*/ 3230880 h 3267456"/>
              <a:gd name="connsiteX4" fmla="*/ 499872 w 4303993"/>
              <a:gd name="connsiteY4" fmla="*/ 3206496 h 3267456"/>
              <a:gd name="connsiteX5" fmla="*/ 585216 w 4303993"/>
              <a:gd name="connsiteY5" fmla="*/ 3182112 h 3267456"/>
              <a:gd name="connsiteX6" fmla="*/ 1011936 w 4303993"/>
              <a:gd name="connsiteY6" fmla="*/ 3157728 h 3267456"/>
              <a:gd name="connsiteX7" fmla="*/ 1706880 w 4303993"/>
              <a:gd name="connsiteY7" fmla="*/ 3145536 h 3267456"/>
              <a:gd name="connsiteX8" fmla="*/ 1914144 w 4303993"/>
              <a:gd name="connsiteY8" fmla="*/ 3133344 h 3267456"/>
              <a:gd name="connsiteX9" fmla="*/ 2889504 w 4303993"/>
              <a:gd name="connsiteY9" fmla="*/ 3054824 h 3267456"/>
              <a:gd name="connsiteX10" fmla="*/ 3066015 w 4303993"/>
              <a:gd name="connsiteY10" fmla="*/ 3008513 h 3267456"/>
              <a:gd name="connsiteX11" fmla="*/ 3084576 w 4303993"/>
              <a:gd name="connsiteY11" fmla="*/ 3011424 h 3267456"/>
              <a:gd name="connsiteX12" fmla="*/ 3157728 w 4303993"/>
              <a:gd name="connsiteY12" fmla="*/ 2987040 h 3267456"/>
              <a:gd name="connsiteX13" fmla="*/ 3194304 w 4303993"/>
              <a:gd name="connsiteY13" fmla="*/ 2974848 h 3267456"/>
              <a:gd name="connsiteX14" fmla="*/ 3255264 w 4303993"/>
              <a:gd name="connsiteY14" fmla="*/ 2901696 h 3267456"/>
              <a:gd name="connsiteX15" fmla="*/ 3316224 w 4303993"/>
              <a:gd name="connsiteY15" fmla="*/ 2828544 h 3267456"/>
              <a:gd name="connsiteX16" fmla="*/ 3352800 w 4303993"/>
              <a:gd name="connsiteY16" fmla="*/ 2816352 h 3267456"/>
              <a:gd name="connsiteX17" fmla="*/ 3425952 w 4303993"/>
              <a:gd name="connsiteY17" fmla="*/ 2743200 h 3267456"/>
              <a:gd name="connsiteX18" fmla="*/ 3474720 w 4303993"/>
              <a:gd name="connsiteY18" fmla="*/ 2657856 h 3267456"/>
              <a:gd name="connsiteX19" fmla="*/ 3547872 w 4303993"/>
              <a:gd name="connsiteY19" fmla="*/ 2596896 h 3267456"/>
              <a:gd name="connsiteX20" fmla="*/ 3621024 w 4303993"/>
              <a:gd name="connsiteY20" fmla="*/ 2511552 h 3267456"/>
              <a:gd name="connsiteX21" fmla="*/ 3694176 w 4303993"/>
              <a:gd name="connsiteY21" fmla="*/ 2377440 h 3267456"/>
              <a:gd name="connsiteX22" fmla="*/ 3742944 w 4303993"/>
              <a:gd name="connsiteY22" fmla="*/ 2304288 h 3267456"/>
              <a:gd name="connsiteX23" fmla="*/ 3803904 w 4303993"/>
              <a:gd name="connsiteY23" fmla="*/ 2218944 h 3267456"/>
              <a:gd name="connsiteX24" fmla="*/ 3840480 w 4303993"/>
              <a:gd name="connsiteY24" fmla="*/ 2109216 h 3267456"/>
              <a:gd name="connsiteX25" fmla="*/ 3852672 w 4303993"/>
              <a:gd name="connsiteY25" fmla="*/ 2072640 h 3267456"/>
              <a:gd name="connsiteX26" fmla="*/ 3877056 w 4303993"/>
              <a:gd name="connsiteY26" fmla="*/ 2036064 h 3267456"/>
              <a:gd name="connsiteX27" fmla="*/ 3901440 w 4303993"/>
              <a:gd name="connsiteY27" fmla="*/ 1962912 h 3267456"/>
              <a:gd name="connsiteX28" fmla="*/ 3925824 w 4303993"/>
              <a:gd name="connsiteY28" fmla="*/ 1889760 h 3267456"/>
              <a:gd name="connsiteX29" fmla="*/ 3938016 w 4303993"/>
              <a:gd name="connsiteY29" fmla="*/ 1853184 h 3267456"/>
              <a:gd name="connsiteX30" fmla="*/ 3962400 w 4303993"/>
              <a:gd name="connsiteY30" fmla="*/ 1816608 h 3267456"/>
              <a:gd name="connsiteX31" fmla="*/ 3986784 w 4303993"/>
              <a:gd name="connsiteY31" fmla="*/ 1731264 h 3267456"/>
              <a:gd name="connsiteX32" fmla="*/ 3998976 w 4303993"/>
              <a:gd name="connsiteY32" fmla="*/ 1694688 h 3267456"/>
              <a:gd name="connsiteX33" fmla="*/ 4023360 w 4303993"/>
              <a:gd name="connsiteY33" fmla="*/ 1597152 h 3267456"/>
              <a:gd name="connsiteX34" fmla="*/ 4047744 w 4303993"/>
              <a:gd name="connsiteY34" fmla="*/ 1524000 h 3267456"/>
              <a:gd name="connsiteX35" fmla="*/ 4084320 w 4303993"/>
              <a:gd name="connsiteY35" fmla="*/ 1450848 h 3267456"/>
              <a:gd name="connsiteX36" fmla="*/ 4096512 w 4303993"/>
              <a:gd name="connsiteY36" fmla="*/ 1389888 h 3267456"/>
              <a:gd name="connsiteX37" fmla="*/ 4108704 w 4303993"/>
              <a:gd name="connsiteY37" fmla="*/ 1353312 h 3267456"/>
              <a:gd name="connsiteX38" fmla="*/ 4133088 w 4303993"/>
              <a:gd name="connsiteY38" fmla="*/ 1255776 h 3267456"/>
              <a:gd name="connsiteX39" fmla="*/ 4145280 w 4303993"/>
              <a:gd name="connsiteY39" fmla="*/ 1158240 h 3267456"/>
              <a:gd name="connsiteX40" fmla="*/ 4157472 w 4303993"/>
              <a:gd name="connsiteY40" fmla="*/ 1085088 h 3267456"/>
              <a:gd name="connsiteX41" fmla="*/ 4181856 w 4303993"/>
              <a:gd name="connsiteY41" fmla="*/ 829056 h 3267456"/>
              <a:gd name="connsiteX42" fmla="*/ 4194048 w 4303993"/>
              <a:gd name="connsiteY42" fmla="*/ 743712 h 3267456"/>
              <a:gd name="connsiteX43" fmla="*/ 4206240 w 4303993"/>
              <a:gd name="connsiteY43" fmla="*/ 707136 h 3267456"/>
              <a:gd name="connsiteX44" fmla="*/ 4218432 w 4303993"/>
              <a:gd name="connsiteY44" fmla="*/ 633984 h 3267456"/>
              <a:gd name="connsiteX45" fmla="*/ 4242816 w 4303993"/>
              <a:gd name="connsiteY45" fmla="*/ 548640 h 3267456"/>
              <a:gd name="connsiteX46" fmla="*/ 4279392 w 4303993"/>
              <a:gd name="connsiteY46" fmla="*/ 390144 h 3267456"/>
              <a:gd name="connsiteX47" fmla="*/ 4291584 w 4303993"/>
              <a:gd name="connsiteY47" fmla="*/ 353568 h 3267456"/>
              <a:gd name="connsiteX48" fmla="*/ 4303776 w 4303993"/>
              <a:gd name="connsiteY48" fmla="*/ 0 h 326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03993" h="3267456">
                <a:moveTo>
                  <a:pt x="0" y="3267456"/>
                </a:moveTo>
                <a:cubicBezTo>
                  <a:pt x="93472" y="3263392"/>
                  <a:pt x="187093" y="3261930"/>
                  <a:pt x="280416" y="3255264"/>
                </a:cubicBezTo>
                <a:cubicBezTo>
                  <a:pt x="301086" y="3253788"/>
                  <a:pt x="320988" y="3246779"/>
                  <a:pt x="341376" y="3243072"/>
                </a:cubicBezTo>
                <a:cubicBezTo>
                  <a:pt x="365698" y="3238650"/>
                  <a:pt x="390144" y="3234944"/>
                  <a:pt x="414528" y="3230880"/>
                </a:cubicBezTo>
                <a:cubicBezTo>
                  <a:pt x="502225" y="3201648"/>
                  <a:pt x="392709" y="3237114"/>
                  <a:pt x="499872" y="3206496"/>
                </a:cubicBezTo>
                <a:cubicBezTo>
                  <a:pt x="534611" y="3196571"/>
                  <a:pt x="547102" y="3187557"/>
                  <a:pt x="585216" y="3182112"/>
                </a:cubicBezTo>
                <a:cubicBezTo>
                  <a:pt x="709312" y="3164384"/>
                  <a:pt x="912796" y="3160146"/>
                  <a:pt x="1011936" y="3157728"/>
                </a:cubicBezTo>
                <a:lnTo>
                  <a:pt x="1706880" y="3145536"/>
                </a:lnTo>
                <a:cubicBezTo>
                  <a:pt x="1775968" y="3141472"/>
                  <a:pt x="1717040" y="3148463"/>
                  <a:pt x="1914144" y="3133344"/>
                </a:cubicBezTo>
                <a:cubicBezTo>
                  <a:pt x="2111248" y="3118225"/>
                  <a:pt x="2554995" y="3166327"/>
                  <a:pt x="2889504" y="3054824"/>
                </a:cubicBezTo>
                <a:cubicBezTo>
                  <a:pt x="2932440" y="3026200"/>
                  <a:pt x="2978912" y="3043042"/>
                  <a:pt x="3066015" y="3008513"/>
                </a:cubicBezTo>
                <a:cubicBezTo>
                  <a:pt x="3096978" y="2996239"/>
                  <a:pt x="3069291" y="3015003"/>
                  <a:pt x="3084576" y="3011424"/>
                </a:cubicBezTo>
                <a:cubicBezTo>
                  <a:pt x="3099861" y="3007845"/>
                  <a:pt x="3133344" y="2995168"/>
                  <a:pt x="3157728" y="2987040"/>
                </a:cubicBezTo>
                <a:lnTo>
                  <a:pt x="3194304" y="2974848"/>
                </a:lnTo>
                <a:cubicBezTo>
                  <a:pt x="3254845" y="2884037"/>
                  <a:pt x="3177035" y="2995570"/>
                  <a:pt x="3255264" y="2901696"/>
                </a:cubicBezTo>
                <a:cubicBezTo>
                  <a:pt x="3283377" y="2867960"/>
                  <a:pt x="3276153" y="2855258"/>
                  <a:pt x="3316224" y="2828544"/>
                </a:cubicBezTo>
                <a:cubicBezTo>
                  <a:pt x="3326917" y="2821415"/>
                  <a:pt x="3340608" y="2820416"/>
                  <a:pt x="3352800" y="2816352"/>
                </a:cubicBezTo>
                <a:cubicBezTo>
                  <a:pt x="3377184" y="2791968"/>
                  <a:pt x="3410530" y="2774044"/>
                  <a:pt x="3425952" y="2743200"/>
                </a:cubicBezTo>
                <a:cubicBezTo>
                  <a:pt x="3440858" y="2713388"/>
                  <a:pt x="3453179" y="2683705"/>
                  <a:pt x="3474720" y="2657856"/>
                </a:cubicBezTo>
                <a:cubicBezTo>
                  <a:pt x="3523292" y="2599570"/>
                  <a:pt x="3495561" y="2640489"/>
                  <a:pt x="3547872" y="2596896"/>
                </a:cubicBezTo>
                <a:cubicBezTo>
                  <a:pt x="3579149" y="2570832"/>
                  <a:pt x="3597281" y="2544792"/>
                  <a:pt x="3621024" y="2511552"/>
                </a:cubicBezTo>
                <a:cubicBezTo>
                  <a:pt x="3658147" y="2459580"/>
                  <a:pt x="3657273" y="2451246"/>
                  <a:pt x="3694176" y="2377440"/>
                </a:cubicBezTo>
                <a:cubicBezTo>
                  <a:pt x="3707282" y="2351228"/>
                  <a:pt x="3726688" y="2328672"/>
                  <a:pt x="3742944" y="2304288"/>
                </a:cubicBezTo>
                <a:cubicBezTo>
                  <a:pt x="3778600" y="2250805"/>
                  <a:pt x="3758536" y="2279434"/>
                  <a:pt x="3803904" y="2218944"/>
                </a:cubicBezTo>
                <a:lnTo>
                  <a:pt x="3840480" y="2109216"/>
                </a:lnTo>
                <a:cubicBezTo>
                  <a:pt x="3844544" y="2097024"/>
                  <a:pt x="3845543" y="2083333"/>
                  <a:pt x="3852672" y="2072640"/>
                </a:cubicBezTo>
                <a:cubicBezTo>
                  <a:pt x="3860800" y="2060448"/>
                  <a:pt x="3871105" y="2049454"/>
                  <a:pt x="3877056" y="2036064"/>
                </a:cubicBezTo>
                <a:cubicBezTo>
                  <a:pt x="3887495" y="2012576"/>
                  <a:pt x="3893312" y="1987296"/>
                  <a:pt x="3901440" y="1962912"/>
                </a:cubicBezTo>
                <a:lnTo>
                  <a:pt x="3925824" y="1889760"/>
                </a:lnTo>
                <a:cubicBezTo>
                  <a:pt x="3929888" y="1877568"/>
                  <a:pt x="3930887" y="1863877"/>
                  <a:pt x="3938016" y="1853184"/>
                </a:cubicBezTo>
                <a:cubicBezTo>
                  <a:pt x="3946144" y="1840992"/>
                  <a:pt x="3955847" y="1829714"/>
                  <a:pt x="3962400" y="1816608"/>
                </a:cubicBezTo>
                <a:cubicBezTo>
                  <a:pt x="3972144" y="1797120"/>
                  <a:pt x="3981576" y="1749494"/>
                  <a:pt x="3986784" y="1731264"/>
                </a:cubicBezTo>
                <a:cubicBezTo>
                  <a:pt x="3990315" y="1718907"/>
                  <a:pt x="3995595" y="1707087"/>
                  <a:pt x="3998976" y="1694688"/>
                </a:cubicBezTo>
                <a:cubicBezTo>
                  <a:pt x="4007794" y="1662356"/>
                  <a:pt x="4012762" y="1628945"/>
                  <a:pt x="4023360" y="1597152"/>
                </a:cubicBezTo>
                <a:cubicBezTo>
                  <a:pt x="4031488" y="1572768"/>
                  <a:pt x="4033487" y="1545386"/>
                  <a:pt x="4047744" y="1524000"/>
                </a:cubicBezTo>
                <a:cubicBezTo>
                  <a:pt x="4071583" y="1488241"/>
                  <a:pt x="4074225" y="1491230"/>
                  <a:pt x="4084320" y="1450848"/>
                </a:cubicBezTo>
                <a:cubicBezTo>
                  <a:pt x="4089346" y="1430744"/>
                  <a:pt x="4091486" y="1409992"/>
                  <a:pt x="4096512" y="1389888"/>
                </a:cubicBezTo>
                <a:cubicBezTo>
                  <a:pt x="4099629" y="1377420"/>
                  <a:pt x="4105323" y="1365711"/>
                  <a:pt x="4108704" y="1353312"/>
                </a:cubicBezTo>
                <a:cubicBezTo>
                  <a:pt x="4117522" y="1320980"/>
                  <a:pt x="4124960" y="1288288"/>
                  <a:pt x="4133088" y="1255776"/>
                </a:cubicBezTo>
                <a:cubicBezTo>
                  <a:pt x="4141035" y="1223989"/>
                  <a:pt x="4140646" y="1190676"/>
                  <a:pt x="4145280" y="1158240"/>
                </a:cubicBezTo>
                <a:cubicBezTo>
                  <a:pt x="4148776" y="1133768"/>
                  <a:pt x="4153408" y="1109472"/>
                  <a:pt x="4157472" y="1085088"/>
                </a:cubicBezTo>
                <a:cubicBezTo>
                  <a:pt x="4169418" y="929787"/>
                  <a:pt x="4164797" y="956995"/>
                  <a:pt x="4181856" y="829056"/>
                </a:cubicBezTo>
                <a:cubicBezTo>
                  <a:pt x="4185654" y="800571"/>
                  <a:pt x="4188412" y="771891"/>
                  <a:pt x="4194048" y="743712"/>
                </a:cubicBezTo>
                <a:cubicBezTo>
                  <a:pt x="4196568" y="731110"/>
                  <a:pt x="4203452" y="719681"/>
                  <a:pt x="4206240" y="707136"/>
                </a:cubicBezTo>
                <a:cubicBezTo>
                  <a:pt x="4211603" y="683004"/>
                  <a:pt x="4213584" y="658224"/>
                  <a:pt x="4218432" y="633984"/>
                </a:cubicBezTo>
                <a:cubicBezTo>
                  <a:pt x="4226086" y="595712"/>
                  <a:pt x="4231196" y="583500"/>
                  <a:pt x="4242816" y="548640"/>
                </a:cubicBezTo>
                <a:cubicBezTo>
                  <a:pt x="4258643" y="437851"/>
                  <a:pt x="4245921" y="490558"/>
                  <a:pt x="4279392" y="390144"/>
                </a:cubicBezTo>
                <a:lnTo>
                  <a:pt x="4291584" y="353568"/>
                </a:lnTo>
                <a:cubicBezTo>
                  <a:pt x="4306640" y="97620"/>
                  <a:pt x="4303776" y="215511"/>
                  <a:pt x="4303776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nuoliyhdysviiva 18"/>
          <p:cNvCxnSpPr/>
          <p:nvPr/>
        </p:nvCxnSpPr>
        <p:spPr>
          <a:xfrm>
            <a:off x="3383868" y="3753283"/>
            <a:ext cx="540060" cy="399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95736" y="295500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Julkisen hallinnon toimenpide nyt</a:t>
            </a:r>
            <a:endParaRPr lang="fi-FI" sz="16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6188465" y="2543267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Mahdollistaa hallitun luopumisen täällä</a:t>
            </a:r>
            <a:endParaRPr lang="fi-FI" sz="1600" dirty="0"/>
          </a:p>
        </p:txBody>
      </p:sp>
      <p:cxnSp>
        <p:nvCxnSpPr>
          <p:cNvPr id="23" name="Suora nuoliyhdysviiva 22"/>
          <p:cNvCxnSpPr>
            <a:stCxn id="21" idx="1"/>
          </p:cNvCxnSpPr>
          <p:nvPr/>
        </p:nvCxnSpPr>
        <p:spPr>
          <a:xfrm flipH="1">
            <a:off x="5364089" y="3081876"/>
            <a:ext cx="824376" cy="488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ruutu 26"/>
          <p:cNvSpPr txBox="1"/>
          <p:nvPr/>
        </p:nvSpPr>
        <p:spPr>
          <a:xfrm>
            <a:off x="3381680" y="1337732"/>
            <a:ext cx="1933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Yhteinen arvopohja varmistaa, että toimenpide näyttäytyy hyväksyttävänä myös täällä</a:t>
            </a:r>
            <a:endParaRPr lang="fi-FI" sz="1600" dirty="0"/>
          </a:p>
        </p:txBody>
      </p:sp>
      <p:cxnSp>
        <p:nvCxnSpPr>
          <p:cNvPr id="29" name="Suora nuoliyhdysviiva 28"/>
          <p:cNvCxnSpPr/>
          <p:nvPr/>
        </p:nvCxnSpPr>
        <p:spPr>
          <a:xfrm flipV="1">
            <a:off x="5233770" y="1059582"/>
            <a:ext cx="634374" cy="86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0" y="1131590"/>
            <a:ext cx="3635960" cy="2342898"/>
          </a:xfrm>
        </p:spPr>
        <p:txBody>
          <a:bodyPr vert="horz">
            <a:noAutofit/>
          </a:bodyPr>
          <a:lstStyle/>
          <a:p>
            <a:pPr>
              <a:buNone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</a:rPr>
              <a:t>➔  Perusoikeudet</a:t>
            </a:r>
          </a:p>
          <a:p>
            <a:pPr>
              <a:buNone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</a:rPr>
              <a:t>➔  Avoimuus</a:t>
            </a:r>
          </a:p>
          <a:p>
            <a:pPr>
              <a:buNone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</a:rPr>
              <a:t>➔  Palveluperiaate</a:t>
            </a:r>
          </a:p>
          <a:p>
            <a:pPr>
              <a:buNone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</a:rPr>
              <a:t>➔  Tuloksellisuus</a:t>
            </a:r>
          </a:p>
          <a:p>
            <a:pPr>
              <a:buNone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</a:rPr>
              <a:t>➔  Luottamus</a:t>
            </a:r>
          </a:p>
          <a:p>
            <a:pPr>
              <a:buNone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</a:rPr>
              <a:t>➔  Yhdenvertaisuus</a:t>
            </a:r>
          </a:p>
        </p:txBody>
      </p:sp>
      <p:pic>
        <p:nvPicPr>
          <p:cNvPr id="10" name="Content Placeholder 9" descr="f95044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3299" r="17401"/>
          <a:stretch>
            <a:fillRect/>
          </a:stretch>
        </p:blipFill>
        <p:spPr>
          <a:xfrm>
            <a:off x="762001" y="1028700"/>
            <a:ext cx="3497227" cy="3548347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Yhteinen arvopohja, periaatteet</a:t>
            </a:r>
            <a:endParaRPr lang="fi-FI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5004048" y="3867894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≠"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  <a:solidFill>
                  <a:srgbClr val="7030A0"/>
                </a:solidFill>
              </a:rPr>
              <a:t>Laillisuusperiaate</a:t>
            </a:r>
          </a:p>
          <a:p>
            <a:pPr>
              <a:buFont typeface="Arial" panose="020B0604020202020204" pitchFamily="34" charset="0"/>
              <a:buChar char="≠"/>
            </a:pPr>
            <a:r>
              <a:rPr lang="fi-FI" sz="1800" dirty="0" smtClean="0">
                <a:ln>
                  <a:solidFill>
                    <a:srgbClr val="304E88"/>
                  </a:solidFill>
                </a:ln>
                <a:solidFill>
                  <a:srgbClr val="7030A0"/>
                </a:solidFill>
              </a:rPr>
              <a:t>Julkisuusperiaate</a:t>
            </a:r>
          </a:p>
        </p:txBody>
      </p:sp>
    </p:spTree>
    <p:extLst>
      <p:ext uri="{BB962C8B-B14F-4D97-AF65-F5344CB8AC3E}">
        <p14:creationId xmlns:p14="http://schemas.microsoft.com/office/powerpoint/2010/main" val="39629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377452"/>
              </p:ext>
            </p:extLst>
          </p:nvPr>
        </p:nvGraphicFramePr>
        <p:xfrm>
          <a:off x="862533" y="699542"/>
          <a:ext cx="7381875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uorakulmio 9"/>
          <p:cNvSpPr/>
          <p:nvPr/>
        </p:nvSpPr>
        <p:spPr>
          <a:xfrm>
            <a:off x="2411760" y="2139702"/>
            <a:ext cx="57606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 smtClean="0">
                <a:solidFill>
                  <a:schemeClr val="bg1"/>
                </a:solidFill>
              </a:rPr>
              <a:t>Kuvan lähde: http</a:t>
            </a:r>
            <a:r>
              <a:rPr lang="fi-FI" sz="800" dirty="0">
                <a:solidFill>
                  <a:schemeClr val="bg1"/>
                </a:solidFill>
              </a:rPr>
              <a:t>://www.pirawa.web.id/2010/11/relation-in-future-between-human-and.html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2411760" y="4083918"/>
            <a:ext cx="57606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 smtClean="0">
                <a:solidFill>
                  <a:schemeClr val="bg1"/>
                </a:solidFill>
              </a:rPr>
              <a:t>Kuvan lähde: http</a:t>
            </a:r>
            <a:r>
              <a:rPr lang="fi-FI" sz="800" dirty="0">
                <a:solidFill>
                  <a:schemeClr val="bg1"/>
                </a:solidFill>
              </a:rPr>
              <a:t>://cha-t.wikispaces.com/Responsibility+for+September,+2012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123728" y="4588554"/>
            <a:ext cx="57606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>
                <a:solidFill>
                  <a:schemeClr val="bg1"/>
                </a:solidFill>
              </a:rPr>
              <a:t>Kuvan lähde</a:t>
            </a:r>
            <a:r>
              <a:rPr lang="fi-FI" sz="800" dirty="0" smtClean="0">
                <a:solidFill>
                  <a:schemeClr val="bg1"/>
                </a:solidFill>
              </a:rPr>
              <a:t>: http</a:t>
            </a:r>
            <a:r>
              <a:rPr lang="fi-FI" sz="800" dirty="0">
                <a:solidFill>
                  <a:schemeClr val="bg1"/>
                </a:solidFill>
              </a:rPr>
              <a:t>://</a:t>
            </a:r>
            <a:r>
              <a:rPr lang="fi-FI" sz="800" dirty="0" smtClean="0">
                <a:solidFill>
                  <a:schemeClr val="bg1"/>
                </a:solidFill>
              </a:rPr>
              <a:t>techinfopluz.blogspot.fi/2011/02/robots-and-human-future-world.html</a:t>
            </a:r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282536" y="4573165"/>
            <a:ext cx="173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Aleksi Kopponen, VM 21.11.2016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8593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laajakuva_fin_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DB0888CA80FD47B6B81A2830921788" ma:contentTypeVersion="" ma:contentTypeDescription="Luo uusi asiakirja." ma:contentTypeScope="" ma:versionID="e62928762a511f05f2d13115f97b17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5d0c2c2ee298487bfc6598426cc5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39C38B-7FEE-4E91-9019-29199F7C9DD0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0C4963-ACB7-4B92-8C41-D867291A8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99FA759-8107-4E49-8F5B-F81845738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VM_malliesitys_laajakuva_fin_2015-10-07</Template>
  <TotalTime>11972</TotalTime>
  <Words>326</Words>
  <Application>Microsoft Office PowerPoint</Application>
  <PresentationFormat>Näytössä katseltava esitys (16:9)</PresentationFormat>
  <Paragraphs>86</Paragraphs>
  <Slides>11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VM_malliesitys_laajakuva_fin_2015-10-07</vt:lpstr>
      <vt:lpstr>Hyvä hallinto, strategiset tavoitteet ja  uuden perustuslain henki</vt:lpstr>
      <vt:lpstr>Hallinnon muutos ihmislähtöiseksi</vt:lpstr>
      <vt:lpstr>Perusoikeuksien toteuttaminen ei ole varjelua tai suojelua  vaan aktiivisia toimia – palvelua. </vt:lpstr>
      <vt:lpstr>Tietojen hyödyntäminen</vt:lpstr>
      <vt:lpstr>Tieto – Ymmärrys – Tieto – Palvelu </vt:lpstr>
      <vt:lpstr>Julkisen hallinnon haasteet ja digitalisaation painopisteet</vt:lpstr>
      <vt:lpstr>Hajottavat ja mullistavat teknologiat</vt:lpstr>
      <vt:lpstr>Yhteinen arvopohja, periaatteet</vt:lpstr>
      <vt:lpstr>PowerPoint-esitys</vt:lpstr>
      <vt:lpstr>Miksi kävisimme arvokeskustelua jos arvot eivät voi muuttua tai  arvolähtöinen tapamme toimia ei olisi jatkuvassa muutoksessa? 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Hallituksen strategiaistunto 26.9.2016</dc:title>
  <dc:creator>Pellikka Riikka VM</dc:creator>
  <cp:lastModifiedBy>Pellikka Riikka VM</cp:lastModifiedBy>
  <cp:revision>98</cp:revision>
  <dcterms:created xsi:type="dcterms:W3CDTF">2016-09-12T06:51:24Z</dcterms:created>
  <dcterms:modified xsi:type="dcterms:W3CDTF">2016-11-29T07:07:49Z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0x0101002CDB0888CA80FD47B6B81A2830921788</vt:lpwstr>
  </property>
</Properties>
</file>