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7" r:id="rId2"/>
    <p:sldId id="282" r:id="rId3"/>
    <p:sldId id="283" r:id="rId4"/>
    <p:sldId id="278" r:id="rId5"/>
    <p:sldId id="279" r:id="rId6"/>
    <p:sldId id="280" r:id="rId7"/>
    <p:sldId id="281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vn-data01.vn.root\omat$\vmmattju\Kannustinloukkuty&#246;ryhm&#228;\asumistuki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vn-data01\omat$\vmmattju\Kannustinloukkuty&#246;ryhm&#228;\02-03%20valkoselle%20_sarakkeet%20oikei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vn-data01\omat$\vmmattju\Kannustinloukkuty&#246;ryhm&#228;\ulosotto\tmt%20ja%20palkka%20pohjana%20%20_eivesilaskua%20_ja%20500%20_160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Taul1!$C$1</c:f>
              <c:strCache>
                <c:ptCount val="1"/>
                <c:pt idx="0">
                  <c:v>Tuen perustaso</c:v>
                </c:pt>
              </c:strCache>
            </c:strRef>
          </c:tx>
          <c:marker>
            <c:symbol val="none"/>
          </c:marker>
          <c:cat>
            <c:numRef>
              <c:f>Taul1!$B$2:$B$32</c:f>
              <c:numCache>
                <c:formatCode>General</c:formatCode>
                <c:ptCount val="31"/>
                <c:pt idx="0">
                  <c:v>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  <c:pt idx="5">
                  <c:v>500</c:v>
                </c:pt>
                <c:pt idx="6">
                  <c:v>600</c:v>
                </c:pt>
                <c:pt idx="7">
                  <c:v>700</c:v>
                </c:pt>
                <c:pt idx="8">
                  <c:v>800</c:v>
                </c:pt>
                <c:pt idx="9">
                  <c:v>900</c:v>
                </c:pt>
                <c:pt idx="10">
                  <c:v>1000</c:v>
                </c:pt>
                <c:pt idx="11">
                  <c:v>1100</c:v>
                </c:pt>
                <c:pt idx="12">
                  <c:v>1200</c:v>
                </c:pt>
                <c:pt idx="13">
                  <c:v>1300</c:v>
                </c:pt>
                <c:pt idx="14">
                  <c:v>1400</c:v>
                </c:pt>
                <c:pt idx="15">
                  <c:v>1500</c:v>
                </c:pt>
                <c:pt idx="16">
                  <c:v>1600</c:v>
                </c:pt>
                <c:pt idx="17">
                  <c:v>1700</c:v>
                </c:pt>
                <c:pt idx="18">
                  <c:v>1800</c:v>
                </c:pt>
                <c:pt idx="19">
                  <c:v>1900</c:v>
                </c:pt>
                <c:pt idx="20">
                  <c:v>2000</c:v>
                </c:pt>
                <c:pt idx="21">
                  <c:v>2100</c:v>
                </c:pt>
                <c:pt idx="22">
                  <c:v>2200</c:v>
                </c:pt>
                <c:pt idx="23">
                  <c:v>2300</c:v>
                </c:pt>
                <c:pt idx="24">
                  <c:v>2400</c:v>
                </c:pt>
                <c:pt idx="25">
                  <c:v>2500</c:v>
                </c:pt>
                <c:pt idx="26">
                  <c:v>2600</c:v>
                </c:pt>
                <c:pt idx="27">
                  <c:v>2700</c:v>
                </c:pt>
                <c:pt idx="28">
                  <c:v>2800</c:v>
                </c:pt>
                <c:pt idx="29">
                  <c:v>2900</c:v>
                </c:pt>
                <c:pt idx="30">
                  <c:v>3000</c:v>
                </c:pt>
              </c:numCache>
            </c:numRef>
          </c:cat>
          <c:val>
            <c:numRef>
              <c:f>Taul1!$C$2:$C$32</c:f>
              <c:numCache>
                <c:formatCode>General</c:formatCode>
                <c:ptCount val="31"/>
                <c:pt idx="0">
                  <c:v>406.4</c:v>
                </c:pt>
                <c:pt idx="1">
                  <c:v>406.4</c:v>
                </c:pt>
                <c:pt idx="2">
                  <c:v>406.4</c:v>
                </c:pt>
                <c:pt idx="3">
                  <c:v>406.4</c:v>
                </c:pt>
                <c:pt idx="4">
                  <c:v>406.4</c:v>
                </c:pt>
                <c:pt idx="5">
                  <c:v>406.4</c:v>
                </c:pt>
                <c:pt idx="6">
                  <c:v>406.4</c:v>
                </c:pt>
                <c:pt idx="7">
                  <c:v>406.4</c:v>
                </c:pt>
                <c:pt idx="8">
                  <c:v>406.4</c:v>
                </c:pt>
                <c:pt idx="9">
                  <c:v>406.4</c:v>
                </c:pt>
                <c:pt idx="10">
                  <c:v>406.4</c:v>
                </c:pt>
                <c:pt idx="11">
                  <c:v>371.46</c:v>
                </c:pt>
                <c:pt idx="12">
                  <c:v>337.86</c:v>
                </c:pt>
                <c:pt idx="13">
                  <c:v>304.26</c:v>
                </c:pt>
                <c:pt idx="14">
                  <c:v>270.66000000000003</c:v>
                </c:pt>
                <c:pt idx="15">
                  <c:v>237.06</c:v>
                </c:pt>
                <c:pt idx="16">
                  <c:v>203.46</c:v>
                </c:pt>
                <c:pt idx="17">
                  <c:v>169.86</c:v>
                </c:pt>
                <c:pt idx="18">
                  <c:v>136.26</c:v>
                </c:pt>
                <c:pt idx="19">
                  <c:v>102.66</c:v>
                </c:pt>
                <c:pt idx="20">
                  <c:v>69.06</c:v>
                </c:pt>
                <c:pt idx="21">
                  <c:v>35.46</c:v>
                </c:pt>
                <c:pt idx="22">
                  <c:v>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Taul1!$D$1</c:f>
              <c:strCache>
                <c:ptCount val="1"/>
                <c:pt idx="0">
                  <c:v>Loivennettu tuloharkinta</c:v>
                </c:pt>
              </c:strCache>
            </c:strRef>
          </c:tx>
          <c:spPr>
            <a:ln>
              <a:prstDash val="dashDot"/>
            </a:ln>
          </c:spPr>
          <c:marker>
            <c:symbol val="none"/>
          </c:marker>
          <c:val>
            <c:numRef>
              <c:f>Taul1!$D$2:$D$32</c:f>
              <c:numCache>
                <c:formatCode>General</c:formatCode>
                <c:ptCount val="31"/>
                <c:pt idx="0">
                  <c:v>406.4</c:v>
                </c:pt>
                <c:pt idx="1">
                  <c:v>406.4</c:v>
                </c:pt>
                <c:pt idx="2">
                  <c:v>406.4</c:v>
                </c:pt>
                <c:pt idx="3">
                  <c:v>406.4</c:v>
                </c:pt>
                <c:pt idx="4">
                  <c:v>406.4</c:v>
                </c:pt>
                <c:pt idx="5">
                  <c:v>406.4</c:v>
                </c:pt>
                <c:pt idx="6">
                  <c:v>406.4</c:v>
                </c:pt>
                <c:pt idx="7">
                  <c:v>406.4</c:v>
                </c:pt>
                <c:pt idx="8">
                  <c:v>406.4</c:v>
                </c:pt>
                <c:pt idx="9">
                  <c:v>406.4</c:v>
                </c:pt>
                <c:pt idx="10">
                  <c:v>406.4</c:v>
                </c:pt>
                <c:pt idx="11">
                  <c:v>389.76</c:v>
                </c:pt>
                <c:pt idx="12">
                  <c:v>373.76</c:v>
                </c:pt>
                <c:pt idx="13">
                  <c:v>357.76</c:v>
                </c:pt>
                <c:pt idx="14">
                  <c:v>341.76</c:v>
                </c:pt>
                <c:pt idx="15">
                  <c:v>325.76</c:v>
                </c:pt>
                <c:pt idx="16">
                  <c:v>309.76</c:v>
                </c:pt>
                <c:pt idx="17">
                  <c:v>293.76</c:v>
                </c:pt>
                <c:pt idx="18">
                  <c:v>277.76</c:v>
                </c:pt>
                <c:pt idx="19">
                  <c:v>261.76</c:v>
                </c:pt>
                <c:pt idx="20">
                  <c:v>245.76</c:v>
                </c:pt>
                <c:pt idx="21">
                  <c:v>229.76</c:v>
                </c:pt>
                <c:pt idx="22">
                  <c:v>213.76</c:v>
                </c:pt>
                <c:pt idx="23">
                  <c:v>197.76</c:v>
                </c:pt>
                <c:pt idx="24">
                  <c:v>181.76</c:v>
                </c:pt>
                <c:pt idx="25">
                  <c:v>165.76</c:v>
                </c:pt>
                <c:pt idx="26">
                  <c:v>149.76</c:v>
                </c:pt>
                <c:pt idx="27">
                  <c:v>133.76</c:v>
                </c:pt>
                <c:pt idx="28">
                  <c:v>117.76</c:v>
                </c:pt>
                <c:pt idx="29">
                  <c:v>101.76</c:v>
                </c:pt>
                <c:pt idx="30">
                  <c:v>85.76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Taul1!$E$1</c:f>
              <c:strCache>
                <c:ptCount val="1"/>
                <c:pt idx="0">
                  <c:v>Korotettu taso</c:v>
                </c:pt>
              </c:strCache>
            </c:strRef>
          </c:tx>
          <c:spPr>
            <a:ln cmpd="sng">
              <a:prstDash val="dashDot"/>
            </a:ln>
          </c:spPr>
          <c:marker>
            <c:symbol val="none"/>
          </c:marker>
          <c:val>
            <c:numRef>
              <c:f>Taul1!$E$2:$E$32</c:f>
              <c:numCache>
                <c:formatCode>General</c:formatCode>
                <c:ptCount val="31"/>
                <c:pt idx="0">
                  <c:v>540</c:v>
                </c:pt>
                <c:pt idx="1">
                  <c:v>540</c:v>
                </c:pt>
                <c:pt idx="2">
                  <c:v>540</c:v>
                </c:pt>
                <c:pt idx="3">
                  <c:v>540</c:v>
                </c:pt>
                <c:pt idx="4">
                  <c:v>540</c:v>
                </c:pt>
                <c:pt idx="5">
                  <c:v>540</c:v>
                </c:pt>
                <c:pt idx="6">
                  <c:v>540</c:v>
                </c:pt>
                <c:pt idx="7">
                  <c:v>540</c:v>
                </c:pt>
                <c:pt idx="8">
                  <c:v>540</c:v>
                </c:pt>
                <c:pt idx="9">
                  <c:v>540</c:v>
                </c:pt>
                <c:pt idx="10">
                  <c:v>540</c:v>
                </c:pt>
                <c:pt idx="11">
                  <c:v>505.06</c:v>
                </c:pt>
                <c:pt idx="12">
                  <c:v>471.46</c:v>
                </c:pt>
                <c:pt idx="13">
                  <c:v>437.86</c:v>
                </c:pt>
                <c:pt idx="14">
                  <c:v>404.26</c:v>
                </c:pt>
                <c:pt idx="15">
                  <c:v>370.66</c:v>
                </c:pt>
                <c:pt idx="16">
                  <c:v>337.06</c:v>
                </c:pt>
                <c:pt idx="17">
                  <c:v>303.45999999999998</c:v>
                </c:pt>
                <c:pt idx="18">
                  <c:v>269.86</c:v>
                </c:pt>
                <c:pt idx="19">
                  <c:v>236.26</c:v>
                </c:pt>
                <c:pt idx="20">
                  <c:v>202.66</c:v>
                </c:pt>
                <c:pt idx="21">
                  <c:v>169.06</c:v>
                </c:pt>
                <c:pt idx="22">
                  <c:v>135.46</c:v>
                </c:pt>
                <c:pt idx="23">
                  <c:v>101.86</c:v>
                </c:pt>
                <c:pt idx="24">
                  <c:v>68.260000000000005</c:v>
                </c:pt>
                <c:pt idx="25">
                  <c:v>34.659999999999997</c:v>
                </c:pt>
                <c:pt idx="26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203008"/>
        <c:axId val="104204928"/>
      </c:lineChart>
      <c:catAx>
        <c:axId val="1042030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i-FI"/>
                  <a:t>Ansiotulojen määrä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04204928"/>
        <c:crosses val="autoZero"/>
        <c:auto val="1"/>
        <c:lblAlgn val="ctr"/>
        <c:lblOffset val="100"/>
        <c:noMultiLvlLbl val="0"/>
      </c:catAx>
      <c:valAx>
        <c:axId val="104204928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fi-FI"/>
                  <a:t>Tuen määrä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0420300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'Vuokra 500'!$I$1</c:f>
              <c:strCache>
                <c:ptCount val="1"/>
                <c:pt idx="0">
                  <c:v>Työllistymsiveroaste, vuokra 500</c:v>
                </c:pt>
              </c:strCache>
            </c:strRef>
          </c:tx>
          <c:marker>
            <c:symbol val="none"/>
          </c:marker>
          <c:cat>
            <c:numRef>
              <c:f>'Vuokra 500'!$B$6:$B$55</c:f>
              <c:numCache>
                <c:formatCode>General</c:formatCode>
                <c:ptCount val="50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  <c:pt idx="3">
                  <c:v>400</c:v>
                </c:pt>
                <c:pt idx="4">
                  <c:v>500</c:v>
                </c:pt>
                <c:pt idx="5">
                  <c:v>600</c:v>
                </c:pt>
                <c:pt idx="6">
                  <c:v>700</c:v>
                </c:pt>
                <c:pt idx="7">
                  <c:v>800</c:v>
                </c:pt>
                <c:pt idx="8">
                  <c:v>900</c:v>
                </c:pt>
                <c:pt idx="9">
                  <c:v>1000</c:v>
                </c:pt>
                <c:pt idx="10">
                  <c:v>1100</c:v>
                </c:pt>
                <c:pt idx="11">
                  <c:v>1200</c:v>
                </c:pt>
                <c:pt idx="12">
                  <c:v>1300</c:v>
                </c:pt>
                <c:pt idx="13">
                  <c:v>1400</c:v>
                </c:pt>
                <c:pt idx="14">
                  <c:v>1500</c:v>
                </c:pt>
                <c:pt idx="15">
                  <c:v>1600</c:v>
                </c:pt>
                <c:pt idx="16">
                  <c:v>1700</c:v>
                </c:pt>
                <c:pt idx="17">
                  <c:v>1800</c:v>
                </c:pt>
                <c:pt idx="18">
                  <c:v>1900</c:v>
                </c:pt>
                <c:pt idx="19">
                  <c:v>2000</c:v>
                </c:pt>
                <c:pt idx="20">
                  <c:v>2100</c:v>
                </c:pt>
                <c:pt idx="21">
                  <c:v>2200</c:v>
                </c:pt>
                <c:pt idx="22">
                  <c:v>2300</c:v>
                </c:pt>
                <c:pt idx="23">
                  <c:v>2400</c:v>
                </c:pt>
                <c:pt idx="24">
                  <c:v>2500</c:v>
                </c:pt>
                <c:pt idx="25">
                  <c:v>2600</c:v>
                </c:pt>
                <c:pt idx="26">
                  <c:v>2700</c:v>
                </c:pt>
                <c:pt idx="27">
                  <c:v>2800</c:v>
                </c:pt>
                <c:pt idx="28">
                  <c:v>2900</c:v>
                </c:pt>
                <c:pt idx="29">
                  <c:v>3000</c:v>
                </c:pt>
                <c:pt idx="30">
                  <c:v>3100</c:v>
                </c:pt>
                <c:pt idx="31">
                  <c:v>3200</c:v>
                </c:pt>
                <c:pt idx="32">
                  <c:v>3300</c:v>
                </c:pt>
                <c:pt idx="33">
                  <c:v>3400</c:v>
                </c:pt>
                <c:pt idx="34">
                  <c:v>3500</c:v>
                </c:pt>
                <c:pt idx="35">
                  <c:v>3600</c:v>
                </c:pt>
                <c:pt idx="36">
                  <c:v>3700</c:v>
                </c:pt>
                <c:pt idx="37">
                  <c:v>3800</c:v>
                </c:pt>
                <c:pt idx="38">
                  <c:v>3900</c:v>
                </c:pt>
                <c:pt idx="39">
                  <c:v>4000</c:v>
                </c:pt>
                <c:pt idx="40">
                  <c:v>4100</c:v>
                </c:pt>
                <c:pt idx="41">
                  <c:v>4200</c:v>
                </c:pt>
                <c:pt idx="42">
                  <c:v>4300</c:v>
                </c:pt>
                <c:pt idx="43">
                  <c:v>4400</c:v>
                </c:pt>
                <c:pt idx="44">
                  <c:v>4500</c:v>
                </c:pt>
                <c:pt idx="45">
                  <c:v>4600</c:v>
                </c:pt>
                <c:pt idx="46">
                  <c:v>4700</c:v>
                </c:pt>
                <c:pt idx="47">
                  <c:v>4800</c:v>
                </c:pt>
                <c:pt idx="48">
                  <c:v>4900</c:v>
                </c:pt>
                <c:pt idx="49">
                  <c:v>5000</c:v>
                </c:pt>
              </c:numCache>
            </c:numRef>
          </c:cat>
          <c:val>
            <c:numRef>
              <c:f>'Vuokra 500'!$I$6:$I$55</c:f>
              <c:numCache>
                <c:formatCode>0%</c:formatCode>
                <c:ptCount val="50"/>
                <c:pt idx="0">
                  <c:v>0.83629999999999993</c:v>
                </c:pt>
                <c:pt idx="1">
                  <c:v>0.55824999999999991</c:v>
                </c:pt>
                <c:pt idx="2">
                  <c:v>0.41336666666666622</c:v>
                </c:pt>
                <c:pt idx="3">
                  <c:v>0.45897500000000013</c:v>
                </c:pt>
                <c:pt idx="4">
                  <c:v>0.48593999999999982</c:v>
                </c:pt>
                <c:pt idx="5">
                  <c:v>0.50391666666666668</c:v>
                </c:pt>
                <c:pt idx="6">
                  <c:v>0.52429999999999977</c:v>
                </c:pt>
                <c:pt idx="7">
                  <c:v>0.54141250000000007</c:v>
                </c:pt>
                <c:pt idx="8">
                  <c:v>0.55513333333333326</c:v>
                </c:pt>
                <c:pt idx="9">
                  <c:v>0.56935000000000002</c:v>
                </c:pt>
                <c:pt idx="10">
                  <c:v>0.58359090909090905</c:v>
                </c:pt>
                <c:pt idx="11">
                  <c:v>0.60837500000000011</c:v>
                </c:pt>
                <c:pt idx="12">
                  <c:v>0.62759999999999994</c:v>
                </c:pt>
                <c:pt idx="13">
                  <c:v>0.64408571428571415</c:v>
                </c:pt>
                <c:pt idx="14">
                  <c:v>0.65837333333333337</c:v>
                </c:pt>
                <c:pt idx="15">
                  <c:v>0.67232499999999995</c:v>
                </c:pt>
                <c:pt idx="16">
                  <c:v>0.68403529411764707</c:v>
                </c:pt>
                <c:pt idx="17">
                  <c:v>0.68494999999999995</c:v>
                </c:pt>
                <c:pt idx="18">
                  <c:v>0.68546842105263162</c:v>
                </c:pt>
                <c:pt idx="19">
                  <c:v>0.67966499999999996</c:v>
                </c:pt>
                <c:pt idx="20">
                  <c:v>0.66433809523809528</c:v>
                </c:pt>
                <c:pt idx="21">
                  <c:v>0.65029545454545445</c:v>
                </c:pt>
                <c:pt idx="22">
                  <c:v>0.63619999999999988</c:v>
                </c:pt>
                <c:pt idx="23">
                  <c:v>0.6235208333333333</c:v>
                </c:pt>
                <c:pt idx="24">
                  <c:v>0.61569999999999991</c:v>
                </c:pt>
                <c:pt idx="25">
                  <c:v>0.6084846153846154</c:v>
                </c:pt>
                <c:pt idx="26">
                  <c:v>0.60179999999999989</c:v>
                </c:pt>
                <c:pt idx="27">
                  <c:v>0.59559285714285704</c:v>
                </c:pt>
                <c:pt idx="28">
                  <c:v>0.59027241379310347</c:v>
                </c:pt>
                <c:pt idx="29">
                  <c:v>0.58536666666666659</c:v>
                </c:pt>
                <c:pt idx="30">
                  <c:v>0.58078064516129035</c:v>
                </c:pt>
                <c:pt idx="31">
                  <c:v>0.57647812499999995</c:v>
                </c:pt>
                <c:pt idx="32">
                  <c:v>0.57243636363636363</c:v>
                </c:pt>
                <c:pt idx="33">
                  <c:v>0.56863529411764691</c:v>
                </c:pt>
                <c:pt idx="34">
                  <c:v>0.56504857142857146</c:v>
                </c:pt>
                <c:pt idx="35">
                  <c:v>0.56166388888888885</c:v>
                </c:pt>
                <c:pt idx="36">
                  <c:v>0.55845945945945941</c:v>
                </c:pt>
                <c:pt idx="37">
                  <c:v>0.55542368421052624</c:v>
                </c:pt>
                <c:pt idx="38">
                  <c:v>0.55295897435897434</c:v>
                </c:pt>
                <c:pt idx="39">
                  <c:v>0.55112000000000005</c:v>
                </c:pt>
                <c:pt idx="40">
                  <c:v>0.54937073170731709</c:v>
                </c:pt>
                <c:pt idx="41">
                  <c:v>0.54770476190476181</c:v>
                </c:pt>
                <c:pt idx="42">
                  <c:v>0.54611627906976734</c:v>
                </c:pt>
                <c:pt idx="43">
                  <c:v>0.54459999999999997</c:v>
                </c:pt>
                <c:pt idx="44">
                  <c:v>0.54315111111111114</c:v>
                </c:pt>
                <c:pt idx="45">
                  <c:v>0.54176521739130434</c:v>
                </c:pt>
                <c:pt idx="46">
                  <c:v>0.54043829787234043</c:v>
                </c:pt>
                <c:pt idx="47">
                  <c:v>0.53916666666666668</c:v>
                </c:pt>
                <c:pt idx="48">
                  <c:v>0.53794693877551025</c:v>
                </c:pt>
                <c:pt idx="49">
                  <c:v>0.53677599999999992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'Vuokra 700'!$H$1</c:f>
              <c:strCache>
                <c:ptCount val="1"/>
                <c:pt idx="0">
                  <c:v>Työllistymsiveroaste, vuokra 700</c:v>
                </c:pt>
              </c:strCache>
            </c:strRef>
          </c:tx>
          <c:marker>
            <c:symbol val="none"/>
          </c:marker>
          <c:cat>
            <c:numRef>
              <c:f>'Vuokra 500'!$B$6:$B$55</c:f>
              <c:numCache>
                <c:formatCode>General</c:formatCode>
                <c:ptCount val="50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  <c:pt idx="3">
                  <c:v>400</c:v>
                </c:pt>
                <c:pt idx="4">
                  <c:v>500</c:v>
                </c:pt>
                <c:pt idx="5">
                  <c:v>600</c:v>
                </c:pt>
                <c:pt idx="6">
                  <c:v>700</c:v>
                </c:pt>
                <c:pt idx="7">
                  <c:v>800</c:v>
                </c:pt>
                <c:pt idx="8">
                  <c:v>900</c:v>
                </c:pt>
                <c:pt idx="9">
                  <c:v>1000</c:v>
                </c:pt>
                <c:pt idx="10">
                  <c:v>1100</c:v>
                </c:pt>
                <c:pt idx="11">
                  <c:v>1200</c:v>
                </c:pt>
                <c:pt idx="12">
                  <c:v>1300</c:v>
                </c:pt>
                <c:pt idx="13">
                  <c:v>1400</c:v>
                </c:pt>
                <c:pt idx="14">
                  <c:v>1500</c:v>
                </c:pt>
                <c:pt idx="15">
                  <c:v>1600</c:v>
                </c:pt>
                <c:pt idx="16">
                  <c:v>1700</c:v>
                </c:pt>
                <c:pt idx="17">
                  <c:v>1800</c:v>
                </c:pt>
                <c:pt idx="18">
                  <c:v>1900</c:v>
                </c:pt>
                <c:pt idx="19">
                  <c:v>2000</c:v>
                </c:pt>
                <c:pt idx="20">
                  <c:v>2100</c:v>
                </c:pt>
                <c:pt idx="21">
                  <c:v>2200</c:v>
                </c:pt>
                <c:pt idx="22">
                  <c:v>2300</c:v>
                </c:pt>
                <c:pt idx="23">
                  <c:v>2400</c:v>
                </c:pt>
                <c:pt idx="24">
                  <c:v>2500</c:v>
                </c:pt>
                <c:pt idx="25">
                  <c:v>2600</c:v>
                </c:pt>
                <c:pt idx="26">
                  <c:v>2700</c:v>
                </c:pt>
                <c:pt idx="27">
                  <c:v>2800</c:v>
                </c:pt>
                <c:pt idx="28">
                  <c:v>2900</c:v>
                </c:pt>
                <c:pt idx="29">
                  <c:v>3000</c:v>
                </c:pt>
                <c:pt idx="30">
                  <c:v>3100</c:v>
                </c:pt>
                <c:pt idx="31">
                  <c:v>3200</c:v>
                </c:pt>
                <c:pt idx="32">
                  <c:v>3300</c:v>
                </c:pt>
                <c:pt idx="33">
                  <c:v>3400</c:v>
                </c:pt>
                <c:pt idx="34">
                  <c:v>3500</c:v>
                </c:pt>
                <c:pt idx="35">
                  <c:v>3600</c:v>
                </c:pt>
                <c:pt idx="36">
                  <c:v>3700</c:v>
                </c:pt>
                <c:pt idx="37">
                  <c:v>3800</c:v>
                </c:pt>
                <c:pt idx="38">
                  <c:v>3900</c:v>
                </c:pt>
                <c:pt idx="39">
                  <c:v>4000</c:v>
                </c:pt>
                <c:pt idx="40">
                  <c:v>4100</c:v>
                </c:pt>
                <c:pt idx="41">
                  <c:v>4200</c:v>
                </c:pt>
                <c:pt idx="42">
                  <c:v>4300</c:v>
                </c:pt>
                <c:pt idx="43">
                  <c:v>4400</c:v>
                </c:pt>
                <c:pt idx="44">
                  <c:v>4500</c:v>
                </c:pt>
                <c:pt idx="45">
                  <c:v>4600</c:v>
                </c:pt>
                <c:pt idx="46">
                  <c:v>4700</c:v>
                </c:pt>
                <c:pt idx="47">
                  <c:v>4800</c:v>
                </c:pt>
                <c:pt idx="48">
                  <c:v>4900</c:v>
                </c:pt>
                <c:pt idx="49">
                  <c:v>5000</c:v>
                </c:pt>
              </c:numCache>
            </c:numRef>
          </c:cat>
          <c:val>
            <c:numRef>
              <c:f>'Vuokra 700'!$H$6:$H$55</c:f>
              <c:numCache>
                <c:formatCode>0%</c:formatCode>
                <c:ptCount val="50"/>
                <c:pt idx="0">
                  <c:v>0.84690000000000054</c:v>
                </c:pt>
                <c:pt idx="1">
                  <c:v>0.84825000000000039</c:v>
                </c:pt>
                <c:pt idx="2">
                  <c:v>0.83280000000000043</c:v>
                </c:pt>
                <c:pt idx="3">
                  <c:v>0.77732500000000015</c:v>
                </c:pt>
                <c:pt idx="4">
                  <c:v>0.74366000000000032</c:v>
                </c:pt>
                <c:pt idx="5">
                  <c:v>0.72120000000000006</c:v>
                </c:pt>
                <c:pt idx="6">
                  <c:v>0.71270000000000011</c:v>
                </c:pt>
                <c:pt idx="7">
                  <c:v>0.70816250000000025</c:v>
                </c:pt>
                <c:pt idx="8">
                  <c:v>0.70498888888888889</c:v>
                </c:pt>
                <c:pt idx="9">
                  <c:v>0.70569999999999999</c:v>
                </c:pt>
                <c:pt idx="10">
                  <c:v>0.70909090909090911</c:v>
                </c:pt>
                <c:pt idx="11">
                  <c:v>0.72157500000000008</c:v>
                </c:pt>
                <c:pt idx="12">
                  <c:v>0.73213846153846163</c:v>
                </c:pt>
                <c:pt idx="13">
                  <c:v>0.74119285714285721</c:v>
                </c:pt>
                <c:pt idx="14">
                  <c:v>0.75004000000000015</c:v>
                </c:pt>
                <c:pt idx="15">
                  <c:v>0.75849375000000008</c:v>
                </c:pt>
                <c:pt idx="16">
                  <c:v>0.76522352941176475</c:v>
                </c:pt>
                <c:pt idx="17">
                  <c:v>0.76180000000000003</c:v>
                </c:pt>
                <c:pt idx="18">
                  <c:v>0.7583894736842105</c:v>
                </c:pt>
                <c:pt idx="19">
                  <c:v>0.75531000000000004</c:v>
                </c:pt>
                <c:pt idx="20">
                  <c:v>0.75252380952380959</c:v>
                </c:pt>
                <c:pt idx="21">
                  <c:v>0.7502363636363637</c:v>
                </c:pt>
                <c:pt idx="22">
                  <c:v>0.73192173913043479</c:v>
                </c:pt>
                <c:pt idx="23">
                  <c:v>0.71698333333333331</c:v>
                </c:pt>
                <c:pt idx="24">
                  <c:v>0.70545199999999997</c:v>
                </c:pt>
                <c:pt idx="25">
                  <c:v>0.69480769230769224</c:v>
                </c:pt>
                <c:pt idx="26">
                  <c:v>0.68495185185185192</c:v>
                </c:pt>
                <c:pt idx="27">
                  <c:v>0.67579999999999996</c:v>
                </c:pt>
                <c:pt idx="28">
                  <c:v>0.66777586206896555</c:v>
                </c:pt>
                <c:pt idx="29">
                  <c:v>0.66029333333333329</c:v>
                </c:pt>
                <c:pt idx="30">
                  <c:v>0.65329354838709686</c:v>
                </c:pt>
                <c:pt idx="31">
                  <c:v>0.64673124999999998</c:v>
                </c:pt>
                <c:pt idx="32">
                  <c:v>0.64056666666666673</c:v>
                </c:pt>
                <c:pt idx="33">
                  <c:v>0.6347647058823529</c:v>
                </c:pt>
                <c:pt idx="34">
                  <c:v>0.62929428571428569</c:v>
                </c:pt>
                <c:pt idx="35">
                  <c:v>0.62412777777777773</c:v>
                </c:pt>
                <c:pt idx="36">
                  <c:v>0.61924054054054056</c:v>
                </c:pt>
                <c:pt idx="37">
                  <c:v>0.6146105263157895</c:v>
                </c:pt>
                <c:pt idx="38">
                  <c:v>0.61107179487179497</c:v>
                </c:pt>
                <c:pt idx="39">
                  <c:v>0.60778500000000002</c:v>
                </c:pt>
                <c:pt idx="40">
                  <c:v>0.6046560975609756</c:v>
                </c:pt>
                <c:pt idx="41">
                  <c:v>0.6016785714285714</c:v>
                </c:pt>
                <c:pt idx="42">
                  <c:v>0.59883953488372099</c:v>
                </c:pt>
                <c:pt idx="43">
                  <c:v>0.59612727272727284</c:v>
                </c:pt>
                <c:pt idx="44">
                  <c:v>0.59353777777777783</c:v>
                </c:pt>
                <c:pt idx="45">
                  <c:v>0.59105869565217395</c:v>
                </c:pt>
                <c:pt idx="46">
                  <c:v>0.5886872340425533</c:v>
                </c:pt>
                <c:pt idx="47">
                  <c:v>0.58641458333333341</c:v>
                </c:pt>
                <c:pt idx="48">
                  <c:v>0.58423265306122452</c:v>
                </c:pt>
                <c:pt idx="49">
                  <c:v>0.58213999999999999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257024"/>
        <c:axId val="104258560"/>
      </c:lineChart>
      <c:catAx>
        <c:axId val="104257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4258560"/>
        <c:crosses val="autoZero"/>
        <c:auto val="1"/>
        <c:lblAlgn val="ctr"/>
        <c:lblOffset val="100"/>
        <c:noMultiLvlLbl val="0"/>
      </c:catAx>
      <c:valAx>
        <c:axId val="10425856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10425702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VERTAILU!$E$1</c:f>
              <c:strCache>
                <c:ptCount val="1"/>
                <c:pt idx="0">
                  <c:v>Efektiivinen marginaaliveroaste, vuokra 500</c:v>
                </c:pt>
              </c:strCache>
            </c:strRef>
          </c:tx>
          <c:marker>
            <c:symbol val="none"/>
          </c:marker>
          <c:cat>
            <c:numRef>
              <c:f>VERTAILU!$A$3:$A$32</c:f>
              <c:numCache>
                <c:formatCode>General</c:formatCode>
                <c:ptCount val="30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  <c:pt idx="3">
                  <c:v>400</c:v>
                </c:pt>
                <c:pt idx="4">
                  <c:v>500</c:v>
                </c:pt>
                <c:pt idx="5">
                  <c:v>600</c:v>
                </c:pt>
                <c:pt idx="6">
                  <c:v>700</c:v>
                </c:pt>
                <c:pt idx="7">
                  <c:v>800</c:v>
                </c:pt>
                <c:pt idx="8">
                  <c:v>900</c:v>
                </c:pt>
                <c:pt idx="9">
                  <c:v>1000</c:v>
                </c:pt>
                <c:pt idx="10">
                  <c:v>1100</c:v>
                </c:pt>
                <c:pt idx="11">
                  <c:v>1200</c:v>
                </c:pt>
                <c:pt idx="12">
                  <c:v>1300</c:v>
                </c:pt>
                <c:pt idx="13">
                  <c:v>1400</c:v>
                </c:pt>
                <c:pt idx="14">
                  <c:v>1500</c:v>
                </c:pt>
                <c:pt idx="15">
                  <c:v>1600</c:v>
                </c:pt>
                <c:pt idx="16">
                  <c:v>1700</c:v>
                </c:pt>
                <c:pt idx="17">
                  <c:v>1800</c:v>
                </c:pt>
                <c:pt idx="18">
                  <c:v>1900</c:v>
                </c:pt>
                <c:pt idx="19">
                  <c:v>2000</c:v>
                </c:pt>
                <c:pt idx="20">
                  <c:v>2100</c:v>
                </c:pt>
                <c:pt idx="21">
                  <c:v>2200</c:v>
                </c:pt>
                <c:pt idx="22">
                  <c:v>2300</c:v>
                </c:pt>
                <c:pt idx="23">
                  <c:v>2400</c:v>
                </c:pt>
                <c:pt idx="24">
                  <c:v>2500</c:v>
                </c:pt>
                <c:pt idx="25">
                  <c:v>2600</c:v>
                </c:pt>
                <c:pt idx="26">
                  <c:v>2700</c:v>
                </c:pt>
                <c:pt idx="27">
                  <c:v>2800</c:v>
                </c:pt>
                <c:pt idx="28">
                  <c:v>2900</c:v>
                </c:pt>
                <c:pt idx="29">
                  <c:v>3000</c:v>
                </c:pt>
              </c:numCache>
            </c:numRef>
          </c:cat>
          <c:val>
            <c:numRef>
              <c:f>VERTAILU!$E$3:$E$32</c:f>
              <c:numCache>
                <c:formatCode>0%</c:formatCode>
                <c:ptCount val="30"/>
                <c:pt idx="0">
                  <c:v>0.84689999999999943</c:v>
                </c:pt>
                <c:pt idx="1">
                  <c:v>0.32710000000000039</c:v>
                </c:pt>
                <c:pt idx="2">
                  <c:v>0.13920000000000077</c:v>
                </c:pt>
                <c:pt idx="3">
                  <c:v>0.61089999999999911</c:v>
                </c:pt>
                <c:pt idx="4">
                  <c:v>0.60900000000000087</c:v>
                </c:pt>
                <c:pt idx="5">
                  <c:v>0.60889999999999866</c:v>
                </c:pt>
                <c:pt idx="6">
                  <c:v>0.66170000000000073</c:v>
                </c:pt>
                <c:pt idx="7">
                  <c:v>0.67639999999999878</c:v>
                </c:pt>
                <c:pt idx="8">
                  <c:v>0.67960000000000043</c:v>
                </c:pt>
                <c:pt idx="9">
                  <c:v>0.7121000000000004</c:v>
                </c:pt>
                <c:pt idx="10">
                  <c:v>0.74299999999999955</c:v>
                </c:pt>
                <c:pt idx="11">
                  <c:v>0.858900000000001</c:v>
                </c:pt>
                <c:pt idx="12">
                  <c:v>0.85889999999999866</c:v>
                </c:pt>
                <c:pt idx="13">
                  <c:v>0.858900000000001</c:v>
                </c:pt>
                <c:pt idx="14">
                  <c:v>0.87390000000000101</c:v>
                </c:pt>
                <c:pt idx="15">
                  <c:v>0.88529999999999975</c:v>
                </c:pt>
                <c:pt idx="16">
                  <c:v>0.87289999999999968</c:v>
                </c:pt>
                <c:pt idx="17">
                  <c:v>0.703599999999999</c:v>
                </c:pt>
                <c:pt idx="18">
                  <c:v>0.69700000000000051</c:v>
                </c:pt>
                <c:pt idx="19">
                  <c:v>0.57259999999999989</c:v>
                </c:pt>
                <c:pt idx="20">
                  <c:v>0.36069999999999935</c:v>
                </c:pt>
                <c:pt idx="21">
                  <c:v>0.34770000000000212</c:v>
                </c:pt>
                <c:pt idx="22">
                  <c:v>0.32899999999999863</c:v>
                </c:pt>
                <c:pt idx="23">
                  <c:v>0.37339999999999918</c:v>
                </c:pt>
                <c:pt idx="24">
                  <c:v>0.42870000000000119</c:v>
                </c:pt>
                <c:pt idx="25">
                  <c:v>0.42869999999999886</c:v>
                </c:pt>
                <c:pt idx="26">
                  <c:v>0.42870000000000119</c:v>
                </c:pt>
                <c:pt idx="27">
                  <c:v>0.42869999999999886</c:v>
                </c:pt>
                <c:pt idx="28">
                  <c:v>0.44309999999999949</c:v>
                </c:pt>
                <c:pt idx="29">
                  <c:v>0.44329999999999925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VERTAILU!$B$1</c:f>
              <c:strCache>
                <c:ptCount val="1"/>
                <c:pt idx="0">
                  <c:v>Efektiivinen marginaaliveroaste, vuokra 700</c:v>
                </c:pt>
              </c:strCache>
            </c:strRef>
          </c:tx>
          <c:marker>
            <c:symbol val="none"/>
          </c:marker>
          <c:val>
            <c:numRef>
              <c:f>VERTAILU!$B$3:$B$32</c:f>
              <c:numCache>
                <c:formatCode>0%</c:formatCode>
                <c:ptCount val="30"/>
                <c:pt idx="0">
                  <c:v>0.84690000000000054</c:v>
                </c:pt>
                <c:pt idx="1">
                  <c:v>0.84960000000000035</c:v>
                </c:pt>
                <c:pt idx="2">
                  <c:v>0.8019000000000005</c:v>
                </c:pt>
                <c:pt idx="3">
                  <c:v>0.61089999999999911</c:v>
                </c:pt>
                <c:pt idx="4">
                  <c:v>0.60900000000000087</c:v>
                </c:pt>
                <c:pt idx="5">
                  <c:v>0.60889999999999866</c:v>
                </c:pt>
                <c:pt idx="6">
                  <c:v>0.66170000000000073</c:v>
                </c:pt>
                <c:pt idx="7">
                  <c:v>0.676400000000001</c:v>
                </c:pt>
                <c:pt idx="8">
                  <c:v>0.67959999999999809</c:v>
                </c:pt>
                <c:pt idx="9">
                  <c:v>0.7121000000000004</c:v>
                </c:pt>
                <c:pt idx="10">
                  <c:v>0.74299999999999955</c:v>
                </c:pt>
                <c:pt idx="11">
                  <c:v>0.858900000000001</c:v>
                </c:pt>
                <c:pt idx="12">
                  <c:v>0.858900000000001</c:v>
                </c:pt>
                <c:pt idx="13">
                  <c:v>0.85889999999999866</c:v>
                </c:pt>
                <c:pt idx="14">
                  <c:v>0.87390000000000101</c:v>
                </c:pt>
                <c:pt idx="15">
                  <c:v>0.88529999999999975</c:v>
                </c:pt>
                <c:pt idx="16">
                  <c:v>0.87289999999999968</c:v>
                </c:pt>
                <c:pt idx="17">
                  <c:v>0.703599999999999</c:v>
                </c:pt>
                <c:pt idx="18">
                  <c:v>0.69700000000000051</c:v>
                </c:pt>
                <c:pt idx="19">
                  <c:v>0.69680000000000064</c:v>
                </c:pt>
                <c:pt idx="20">
                  <c:v>0.69680000000000064</c:v>
                </c:pt>
                <c:pt idx="21">
                  <c:v>0.70220000000000027</c:v>
                </c:pt>
                <c:pt idx="22">
                  <c:v>0.32899999999999863</c:v>
                </c:pt>
                <c:pt idx="23">
                  <c:v>0.37339999999999918</c:v>
                </c:pt>
                <c:pt idx="24">
                  <c:v>0.42870000000000119</c:v>
                </c:pt>
                <c:pt idx="25">
                  <c:v>0.42869999999999886</c:v>
                </c:pt>
                <c:pt idx="26">
                  <c:v>0.42870000000000119</c:v>
                </c:pt>
                <c:pt idx="27">
                  <c:v>0.42869999999999886</c:v>
                </c:pt>
                <c:pt idx="28">
                  <c:v>0.44309999999999949</c:v>
                </c:pt>
                <c:pt idx="29">
                  <c:v>0.44329999999999925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180672"/>
        <c:axId val="115182208"/>
      </c:lineChart>
      <c:catAx>
        <c:axId val="115180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5400000" vert="horz"/>
          <a:lstStyle/>
          <a:p>
            <a:pPr>
              <a:defRPr/>
            </a:pPr>
            <a:endParaRPr lang="fi-FI"/>
          </a:p>
        </c:txPr>
        <c:crossAx val="115182208"/>
        <c:crosses val="autoZero"/>
        <c:auto val="1"/>
        <c:lblAlgn val="ctr"/>
        <c:lblOffset val="100"/>
        <c:noMultiLvlLbl val="0"/>
      </c:catAx>
      <c:valAx>
        <c:axId val="11518220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11518067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DF5108-1D98-41BB-B4A4-37903571159A}" type="doc">
      <dgm:prSet loTypeId="urn:microsoft.com/office/officeart/2005/8/layout/cycle6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753A2BE4-9C9E-4F67-8ED9-D0BCF5E9BB31}">
      <dgm:prSet phldrT="[Teksti]"/>
      <dgm:spPr/>
      <dgm:t>
        <a:bodyPr/>
        <a:lstStyle/>
        <a:p>
          <a:r>
            <a:rPr lang="fi-FI"/>
            <a:t>Julkisen talouden kestävyys</a:t>
          </a:r>
        </a:p>
      </dgm:t>
    </dgm:pt>
    <dgm:pt modelId="{50F8A947-24A6-4BA8-8C97-20F70B6665DC}" type="parTrans" cxnId="{B6B8DDE7-1DAC-477F-914D-894D1270E799}">
      <dgm:prSet/>
      <dgm:spPr/>
      <dgm:t>
        <a:bodyPr/>
        <a:lstStyle/>
        <a:p>
          <a:endParaRPr lang="fi-FI"/>
        </a:p>
      </dgm:t>
    </dgm:pt>
    <dgm:pt modelId="{D1F35EB1-BEFF-4CFB-8CF6-CE6A4DBDA99C}" type="sibTrans" cxnId="{B6B8DDE7-1DAC-477F-914D-894D1270E799}">
      <dgm:prSet/>
      <dgm:spPr/>
      <dgm:t>
        <a:bodyPr/>
        <a:lstStyle/>
        <a:p>
          <a:endParaRPr lang="fi-FI"/>
        </a:p>
      </dgm:t>
    </dgm:pt>
    <dgm:pt modelId="{452D9709-61E1-4A0A-B2D2-755AA66D6E2D}">
      <dgm:prSet phldrT="[Teksti]"/>
      <dgm:spPr/>
      <dgm:t>
        <a:bodyPr/>
        <a:lstStyle/>
        <a:p>
          <a:r>
            <a:rPr lang="fi-FI"/>
            <a:t>Hyvät työnteon kannustimet</a:t>
          </a:r>
        </a:p>
      </dgm:t>
    </dgm:pt>
    <dgm:pt modelId="{EF1153F6-8F3B-4CFE-B613-6CEC90F9B127}" type="parTrans" cxnId="{B33C573A-9B29-4569-ABFF-32C74B4E77F7}">
      <dgm:prSet/>
      <dgm:spPr/>
      <dgm:t>
        <a:bodyPr/>
        <a:lstStyle/>
        <a:p>
          <a:endParaRPr lang="fi-FI"/>
        </a:p>
      </dgm:t>
    </dgm:pt>
    <dgm:pt modelId="{5E2B4699-9A78-4738-926D-E788492E9692}" type="sibTrans" cxnId="{B33C573A-9B29-4569-ABFF-32C74B4E77F7}">
      <dgm:prSet/>
      <dgm:spPr/>
      <dgm:t>
        <a:bodyPr/>
        <a:lstStyle/>
        <a:p>
          <a:endParaRPr lang="fi-FI"/>
        </a:p>
      </dgm:t>
    </dgm:pt>
    <dgm:pt modelId="{D2EF7FC4-4C1A-4370-97BE-206C7DDA5424}">
      <dgm:prSet phldrT="[Teksti]"/>
      <dgm:spPr/>
      <dgm:t>
        <a:bodyPr/>
        <a:lstStyle/>
        <a:p>
          <a:r>
            <a:rPr lang="fi-FI"/>
            <a:t>Tulonjaon tasaisuus</a:t>
          </a:r>
        </a:p>
      </dgm:t>
    </dgm:pt>
    <dgm:pt modelId="{38ADF2B4-787F-40D9-A6ED-26BCE90CC117}" type="parTrans" cxnId="{B095BB63-7302-4A1A-B273-AA0C987AEF98}">
      <dgm:prSet/>
      <dgm:spPr/>
      <dgm:t>
        <a:bodyPr/>
        <a:lstStyle/>
        <a:p>
          <a:endParaRPr lang="fi-FI"/>
        </a:p>
      </dgm:t>
    </dgm:pt>
    <dgm:pt modelId="{1B2C61D2-28A7-4576-A219-D576FFB3A284}" type="sibTrans" cxnId="{B095BB63-7302-4A1A-B273-AA0C987AEF98}">
      <dgm:prSet/>
      <dgm:spPr/>
      <dgm:t>
        <a:bodyPr/>
        <a:lstStyle/>
        <a:p>
          <a:endParaRPr lang="fi-FI"/>
        </a:p>
      </dgm:t>
    </dgm:pt>
    <dgm:pt modelId="{50362B55-F220-470D-AF3A-B3DB71F3B85A}" type="pres">
      <dgm:prSet presAssocID="{B9DF5108-1D98-41BB-B4A4-37903571159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54E8E43F-66D4-440E-85A6-AA43B224B524}" type="pres">
      <dgm:prSet presAssocID="{753A2BE4-9C9E-4F67-8ED9-D0BCF5E9BB3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3BCB005-ECA6-4076-9500-D22B8580DA0F}" type="pres">
      <dgm:prSet presAssocID="{753A2BE4-9C9E-4F67-8ED9-D0BCF5E9BB31}" presName="spNode" presStyleCnt="0"/>
      <dgm:spPr/>
    </dgm:pt>
    <dgm:pt modelId="{8269F922-97CE-4727-A7CE-15D52E39950D}" type="pres">
      <dgm:prSet presAssocID="{D1F35EB1-BEFF-4CFB-8CF6-CE6A4DBDA99C}" presName="sibTrans" presStyleLbl="sibTrans1D1" presStyleIdx="0" presStyleCnt="3"/>
      <dgm:spPr/>
      <dgm:t>
        <a:bodyPr/>
        <a:lstStyle/>
        <a:p>
          <a:endParaRPr lang="fi-FI"/>
        </a:p>
      </dgm:t>
    </dgm:pt>
    <dgm:pt modelId="{D02B317E-4DBF-4B8F-939D-A716243F52EE}" type="pres">
      <dgm:prSet presAssocID="{452D9709-61E1-4A0A-B2D2-755AA66D6E2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FDD5E4E-8E67-4F45-AACC-25D105666358}" type="pres">
      <dgm:prSet presAssocID="{452D9709-61E1-4A0A-B2D2-755AA66D6E2D}" presName="spNode" presStyleCnt="0"/>
      <dgm:spPr/>
    </dgm:pt>
    <dgm:pt modelId="{19BD9745-B124-4891-ADA5-6DABE3B363B8}" type="pres">
      <dgm:prSet presAssocID="{5E2B4699-9A78-4738-926D-E788492E9692}" presName="sibTrans" presStyleLbl="sibTrans1D1" presStyleIdx="1" presStyleCnt="3"/>
      <dgm:spPr/>
      <dgm:t>
        <a:bodyPr/>
        <a:lstStyle/>
        <a:p>
          <a:endParaRPr lang="fi-FI"/>
        </a:p>
      </dgm:t>
    </dgm:pt>
    <dgm:pt modelId="{1886D7D3-8253-45B5-B7C5-3F4A0DBD7E8B}" type="pres">
      <dgm:prSet presAssocID="{D2EF7FC4-4C1A-4370-97BE-206C7DDA542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1F90183-A506-473B-AE54-B1F869381C09}" type="pres">
      <dgm:prSet presAssocID="{D2EF7FC4-4C1A-4370-97BE-206C7DDA5424}" presName="spNode" presStyleCnt="0"/>
      <dgm:spPr/>
    </dgm:pt>
    <dgm:pt modelId="{F44D9F2B-A2C8-4E95-B89E-1D67CB1517A3}" type="pres">
      <dgm:prSet presAssocID="{1B2C61D2-28A7-4576-A219-D576FFB3A284}" presName="sibTrans" presStyleLbl="sibTrans1D1" presStyleIdx="2" presStyleCnt="3"/>
      <dgm:spPr/>
      <dgm:t>
        <a:bodyPr/>
        <a:lstStyle/>
        <a:p>
          <a:endParaRPr lang="fi-FI"/>
        </a:p>
      </dgm:t>
    </dgm:pt>
  </dgm:ptLst>
  <dgm:cxnLst>
    <dgm:cxn modelId="{B095BB63-7302-4A1A-B273-AA0C987AEF98}" srcId="{B9DF5108-1D98-41BB-B4A4-37903571159A}" destId="{D2EF7FC4-4C1A-4370-97BE-206C7DDA5424}" srcOrd="2" destOrd="0" parTransId="{38ADF2B4-787F-40D9-A6ED-26BCE90CC117}" sibTransId="{1B2C61D2-28A7-4576-A219-D576FFB3A284}"/>
    <dgm:cxn modelId="{B6B8DDE7-1DAC-477F-914D-894D1270E799}" srcId="{B9DF5108-1D98-41BB-B4A4-37903571159A}" destId="{753A2BE4-9C9E-4F67-8ED9-D0BCF5E9BB31}" srcOrd="0" destOrd="0" parTransId="{50F8A947-24A6-4BA8-8C97-20F70B6665DC}" sibTransId="{D1F35EB1-BEFF-4CFB-8CF6-CE6A4DBDA99C}"/>
    <dgm:cxn modelId="{B33C573A-9B29-4569-ABFF-32C74B4E77F7}" srcId="{B9DF5108-1D98-41BB-B4A4-37903571159A}" destId="{452D9709-61E1-4A0A-B2D2-755AA66D6E2D}" srcOrd="1" destOrd="0" parTransId="{EF1153F6-8F3B-4CFE-B613-6CEC90F9B127}" sibTransId="{5E2B4699-9A78-4738-926D-E788492E9692}"/>
    <dgm:cxn modelId="{B10BE38C-2EFD-407E-8DBA-2F0D32EEC957}" type="presOf" srcId="{D2EF7FC4-4C1A-4370-97BE-206C7DDA5424}" destId="{1886D7D3-8253-45B5-B7C5-3F4A0DBD7E8B}" srcOrd="0" destOrd="0" presId="urn:microsoft.com/office/officeart/2005/8/layout/cycle6"/>
    <dgm:cxn modelId="{9EA514A0-4A9E-4F28-8988-295C6E5F0D55}" type="presOf" srcId="{B9DF5108-1D98-41BB-B4A4-37903571159A}" destId="{50362B55-F220-470D-AF3A-B3DB71F3B85A}" srcOrd="0" destOrd="0" presId="urn:microsoft.com/office/officeart/2005/8/layout/cycle6"/>
    <dgm:cxn modelId="{14D385C5-62E5-4EBF-8782-22031742DC8C}" type="presOf" srcId="{D1F35EB1-BEFF-4CFB-8CF6-CE6A4DBDA99C}" destId="{8269F922-97CE-4727-A7CE-15D52E39950D}" srcOrd="0" destOrd="0" presId="urn:microsoft.com/office/officeart/2005/8/layout/cycle6"/>
    <dgm:cxn modelId="{DD79CA89-BE6E-4EF2-993E-65451B684913}" type="presOf" srcId="{1B2C61D2-28A7-4576-A219-D576FFB3A284}" destId="{F44D9F2B-A2C8-4E95-B89E-1D67CB1517A3}" srcOrd="0" destOrd="0" presId="urn:microsoft.com/office/officeart/2005/8/layout/cycle6"/>
    <dgm:cxn modelId="{3FA43FFB-6A85-4AB0-8D56-1A5014762336}" type="presOf" srcId="{452D9709-61E1-4A0A-B2D2-755AA66D6E2D}" destId="{D02B317E-4DBF-4B8F-939D-A716243F52EE}" srcOrd="0" destOrd="0" presId="urn:microsoft.com/office/officeart/2005/8/layout/cycle6"/>
    <dgm:cxn modelId="{1AA5C067-C8CC-4C9B-89CA-5F52DDCE51E0}" type="presOf" srcId="{5E2B4699-9A78-4738-926D-E788492E9692}" destId="{19BD9745-B124-4891-ADA5-6DABE3B363B8}" srcOrd="0" destOrd="0" presId="urn:microsoft.com/office/officeart/2005/8/layout/cycle6"/>
    <dgm:cxn modelId="{EAC62003-44E3-42EC-ADC7-B8C56522B439}" type="presOf" srcId="{753A2BE4-9C9E-4F67-8ED9-D0BCF5E9BB31}" destId="{54E8E43F-66D4-440E-85A6-AA43B224B524}" srcOrd="0" destOrd="0" presId="urn:microsoft.com/office/officeart/2005/8/layout/cycle6"/>
    <dgm:cxn modelId="{8F321FA5-5DC6-457E-88DF-DF631103DA96}" type="presParOf" srcId="{50362B55-F220-470D-AF3A-B3DB71F3B85A}" destId="{54E8E43F-66D4-440E-85A6-AA43B224B524}" srcOrd="0" destOrd="0" presId="urn:microsoft.com/office/officeart/2005/8/layout/cycle6"/>
    <dgm:cxn modelId="{E3029B6A-61B8-43F5-9311-357F5C3B665A}" type="presParOf" srcId="{50362B55-F220-470D-AF3A-B3DB71F3B85A}" destId="{43BCB005-ECA6-4076-9500-D22B8580DA0F}" srcOrd="1" destOrd="0" presId="urn:microsoft.com/office/officeart/2005/8/layout/cycle6"/>
    <dgm:cxn modelId="{9CC34052-6BE2-4FEC-B545-0D605D960097}" type="presParOf" srcId="{50362B55-F220-470D-AF3A-B3DB71F3B85A}" destId="{8269F922-97CE-4727-A7CE-15D52E39950D}" srcOrd="2" destOrd="0" presId="urn:microsoft.com/office/officeart/2005/8/layout/cycle6"/>
    <dgm:cxn modelId="{2DE8FBA2-BF5E-418B-90E3-F3C9FD8E9BC9}" type="presParOf" srcId="{50362B55-F220-470D-AF3A-B3DB71F3B85A}" destId="{D02B317E-4DBF-4B8F-939D-A716243F52EE}" srcOrd="3" destOrd="0" presId="urn:microsoft.com/office/officeart/2005/8/layout/cycle6"/>
    <dgm:cxn modelId="{F45426DC-4D38-4B26-92E8-9955B4EEF0AC}" type="presParOf" srcId="{50362B55-F220-470D-AF3A-B3DB71F3B85A}" destId="{FFDD5E4E-8E67-4F45-AACC-25D105666358}" srcOrd="4" destOrd="0" presId="urn:microsoft.com/office/officeart/2005/8/layout/cycle6"/>
    <dgm:cxn modelId="{A0F747A0-A3FC-4BDA-A4F8-03CB9D858B38}" type="presParOf" srcId="{50362B55-F220-470D-AF3A-B3DB71F3B85A}" destId="{19BD9745-B124-4891-ADA5-6DABE3B363B8}" srcOrd="5" destOrd="0" presId="urn:microsoft.com/office/officeart/2005/8/layout/cycle6"/>
    <dgm:cxn modelId="{8080A60E-6590-43E4-BBEE-4ED1DFFEC7DC}" type="presParOf" srcId="{50362B55-F220-470D-AF3A-B3DB71F3B85A}" destId="{1886D7D3-8253-45B5-B7C5-3F4A0DBD7E8B}" srcOrd="6" destOrd="0" presId="urn:microsoft.com/office/officeart/2005/8/layout/cycle6"/>
    <dgm:cxn modelId="{7F01A033-43ED-4B0A-99F0-166F371FFFAC}" type="presParOf" srcId="{50362B55-F220-470D-AF3A-B3DB71F3B85A}" destId="{F1F90183-A506-473B-AE54-B1F869381C09}" srcOrd="7" destOrd="0" presId="urn:microsoft.com/office/officeart/2005/8/layout/cycle6"/>
    <dgm:cxn modelId="{421E21E9-6D22-4E77-AFE2-6117A5C98C15}" type="presParOf" srcId="{50362B55-F220-470D-AF3A-B3DB71F3B85A}" destId="{F44D9F2B-A2C8-4E95-B89E-1D67CB1517A3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E8E43F-66D4-440E-85A6-AA43B224B524}">
      <dsp:nvSpPr>
        <dsp:cNvPr id="0" name=""/>
        <dsp:cNvSpPr/>
      </dsp:nvSpPr>
      <dsp:spPr>
        <a:xfrm>
          <a:off x="1656457" y="373"/>
          <a:ext cx="1259085" cy="8184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kern="1200"/>
            <a:t>Julkisen talouden kestävyys</a:t>
          </a:r>
        </a:p>
      </dsp:txBody>
      <dsp:txXfrm>
        <a:off x="1696408" y="40324"/>
        <a:ext cx="1179183" cy="738503"/>
      </dsp:txXfrm>
    </dsp:sp>
    <dsp:sp modelId="{8269F922-97CE-4727-A7CE-15D52E39950D}">
      <dsp:nvSpPr>
        <dsp:cNvPr id="0" name=""/>
        <dsp:cNvSpPr/>
      </dsp:nvSpPr>
      <dsp:spPr>
        <a:xfrm>
          <a:off x="1194919" y="409576"/>
          <a:ext cx="2182160" cy="2182160"/>
        </a:xfrm>
        <a:custGeom>
          <a:avLst/>
          <a:gdLst/>
          <a:ahLst/>
          <a:cxnLst/>
          <a:rect l="0" t="0" r="0" b="0"/>
          <a:pathLst>
            <a:path>
              <a:moveTo>
                <a:pt x="1729761" y="206465"/>
              </a:moveTo>
              <a:arcTo wR="1091080" hR="1091080" stAng="18349729" swAng="364558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B317E-4DBF-4B8F-939D-A716243F52EE}">
      <dsp:nvSpPr>
        <dsp:cNvPr id="0" name=""/>
        <dsp:cNvSpPr/>
      </dsp:nvSpPr>
      <dsp:spPr>
        <a:xfrm>
          <a:off x="2601360" y="1636993"/>
          <a:ext cx="1259085" cy="8184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kern="1200"/>
            <a:t>Hyvät työnteon kannustimet</a:t>
          </a:r>
        </a:p>
      </dsp:txBody>
      <dsp:txXfrm>
        <a:off x="2641311" y="1676944"/>
        <a:ext cx="1179183" cy="738503"/>
      </dsp:txXfrm>
    </dsp:sp>
    <dsp:sp modelId="{19BD9745-B124-4891-ADA5-6DABE3B363B8}">
      <dsp:nvSpPr>
        <dsp:cNvPr id="0" name=""/>
        <dsp:cNvSpPr/>
      </dsp:nvSpPr>
      <dsp:spPr>
        <a:xfrm>
          <a:off x="1194919" y="409576"/>
          <a:ext cx="2182160" cy="2182160"/>
        </a:xfrm>
        <a:custGeom>
          <a:avLst/>
          <a:gdLst/>
          <a:ahLst/>
          <a:cxnLst/>
          <a:rect l="0" t="0" r="0" b="0"/>
          <a:pathLst>
            <a:path>
              <a:moveTo>
                <a:pt x="1609943" y="2050891"/>
              </a:moveTo>
              <a:arcTo wR="1091080" hR="1091080" stAng="3696290" swAng="340742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86D7D3-8253-45B5-B7C5-3F4A0DBD7E8B}">
      <dsp:nvSpPr>
        <dsp:cNvPr id="0" name=""/>
        <dsp:cNvSpPr/>
      </dsp:nvSpPr>
      <dsp:spPr>
        <a:xfrm>
          <a:off x="711553" y="1636993"/>
          <a:ext cx="1259085" cy="8184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kern="1200"/>
            <a:t>Tulonjaon tasaisuus</a:t>
          </a:r>
        </a:p>
      </dsp:txBody>
      <dsp:txXfrm>
        <a:off x="751504" y="1676944"/>
        <a:ext cx="1179183" cy="738503"/>
      </dsp:txXfrm>
    </dsp:sp>
    <dsp:sp modelId="{F44D9F2B-A2C8-4E95-B89E-1D67CB1517A3}">
      <dsp:nvSpPr>
        <dsp:cNvPr id="0" name=""/>
        <dsp:cNvSpPr/>
      </dsp:nvSpPr>
      <dsp:spPr>
        <a:xfrm>
          <a:off x="1194919" y="409576"/>
          <a:ext cx="2182160" cy="2182160"/>
        </a:xfrm>
        <a:custGeom>
          <a:avLst/>
          <a:gdLst/>
          <a:ahLst/>
          <a:cxnLst/>
          <a:rect l="0" t="0" r="0" b="0"/>
          <a:pathLst>
            <a:path>
              <a:moveTo>
                <a:pt x="7205" y="1216269"/>
              </a:moveTo>
              <a:arcTo wR="1091080" hR="1091080" stAng="10404687" swAng="364558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t>3.3.2017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7B19-2C0A-48B2-A6EB-A8095A820EBC}" type="datetime1">
              <a:rPr lang="fi-FI" smtClean="0"/>
              <a:t>3.3.2017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7B19-2C0A-48B2-A6EB-A8095A820EBC}" type="datetime1">
              <a:rPr lang="fi-FI" smtClean="0"/>
              <a:t>3.3.2017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0A5F-78CC-487C-81CE-0EB38E137339}" type="datetime1">
              <a:rPr lang="fi-FI" smtClean="0"/>
              <a:t>3.3.2017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200800" cy="1656184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507701"/>
            <a:ext cx="7200800" cy="6480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4208016"/>
            <a:ext cx="7200800" cy="445120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380288" y="404813"/>
            <a:ext cx="1260000" cy="1260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0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3,5 x 3,5 cm    205 x 205 px</a:t>
            </a:r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BD371-7E0E-469B-ACD0-0C6801D30F6C}" type="datetime1">
              <a:rPr lang="fi-FI" smtClean="0"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609" cy="118649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3314" y="1836057"/>
            <a:ext cx="7311054" cy="429010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767-4FDC-46D7-A5AD-7734010C2D28}" type="datetime1">
              <a:rPr lang="fi-FI" smtClean="0"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391823"/>
            <a:ext cx="7308368" cy="503237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386000"/>
            <a:ext cx="3600000" cy="4779304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600"/>
            </a:lvl1pPr>
            <a:lvl2pPr>
              <a:spcBef>
                <a:spcPts val="0"/>
              </a:spcBef>
              <a:spcAft>
                <a:spcPts val="1200"/>
              </a:spcAft>
              <a:defRPr sz="1600"/>
            </a:lvl2pPr>
            <a:lvl3pPr>
              <a:spcBef>
                <a:spcPts val="0"/>
              </a:spcBef>
              <a:spcAft>
                <a:spcPts val="1200"/>
              </a:spcAft>
              <a:defRPr sz="16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386000"/>
            <a:ext cx="3600000" cy="4779304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2D75F-0B3D-4EDF-84AF-D0E0E66E7AC8}" type="datetime1">
              <a:rPr lang="fi-FI" smtClean="0"/>
              <a:t>3.3.2017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BD371-7E0E-469B-ACD0-0C6801D30F6C}" type="datetime1">
              <a:rPr lang="fi-FI" smtClean="0"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480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13,35 x 9,6 cm | </a:t>
            </a:r>
            <a:r>
              <a:rPr lang="fr-FR" dirty="0" smtClean="0"/>
              <a:t>780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BD371-7E0E-469B-ACD0-0C6801D30F6C}" type="datetime1">
              <a:rPr lang="fi-FI" smtClean="0"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705600" y="31524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05600" y="4807028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93917-3F84-4F55-8A37-2F48A3C3CAED}" type="datetime1">
              <a:rPr lang="fi-FI" smtClean="0"/>
              <a:t>3.3.2017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703942" y="1476000"/>
            <a:ext cx="7722000" cy="480422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koko </a:t>
            </a:r>
            <a:r>
              <a:rPr lang="fr-FR" dirty="0" smtClean="0"/>
              <a:t>13,35 x 21,45 cm | 780 x 1265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7B19-2C0A-48B2-A6EB-A8095A820EBC}" type="datetime1">
              <a:rPr lang="fi-FI" smtClean="0"/>
              <a:t>3.3.2017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84213" y="1484313"/>
            <a:ext cx="3752506" cy="2232025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644008" y="1484313"/>
            <a:ext cx="3752506" cy="2232025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84213" y="4077072"/>
            <a:ext cx="3752506" cy="2232025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644008" y="4077072"/>
            <a:ext cx="3752506" cy="2232025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84213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644000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84213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644000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8488" cy="3118104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1186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76000" y="1386114"/>
            <a:ext cx="7308368" cy="477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6000" y="6429829"/>
            <a:ext cx="975264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22FB634A-CB08-4345-AA85-D4EC7BA00B14}" type="datetime1">
              <a:rPr lang="fi-FI" smtClean="0"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429829"/>
            <a:ext cx="2895600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88424" y="6429829"/>
            <a:ext cx="477416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Kannustinloukkujen purkamista ja työvoiman alueellista liikkuvuutta selvittäneen työryhmän havaintoja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smtClean="0"/>
              <a:t>Mitä kannustinloukut ovat?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600" dirty="0" smtClean="0"/>
              <a:t>Kannustinloukuille ei ole </a:t>
            </a:r>
            <a:r>
              <a:rPr lang="fi-FI" sz="1600" dirty="0" smtClean="0"/>
              <a:t>yksiselitteistä määritelmää. </a:t>
            </a:r>
            <a:r>
              <a:rPr lang="fi-FI" sz="1600" dirty="0"/>
              <a:t>T</a:t>
            </a:r>
            <a:r>
              <a:rPr lang="fi-FI" sz="1600" dirty="0" smtClean="0"/>
              <a:t>yypillisesti </a:t>
            </a:r>
            <a:r>
              <a:rPr lang="fi-FI" sz="1600" dirty="0" smtClean="0"/>
              <a:t>kannustinloukkuja mitataan </a:t>
            </a:r>
            <a:r>
              <a:rPr lang="fi-FI" sz="1600" dirty="0" smtClean="0"/>
              <a:t>arvioimalla</a:t>
            </a:r>
            <a:endParaRPr lang="fi-FI" sz="1600" dirty="0" smtClean="0"/>
          </a:p>
          <a:p>
            <a:pPr lvl="1"/>
            <a:r>
              <a:rPr lang="fi-FI" sz="1200" dirty="0"/>
              <a:t>m</a:t>
            </a:r>
            <a:r>
              <a:rPr lang="fi-FI" sz="1200" dirty="0" smtClean="0"/>
              <a:t>iten </a:t>
            </a:r>
            <a:r>
              <a:rPr lang="fi-FI" sz="1200" dirty="0" smtClean="0"/>
              <a:t>paljon työttömälle henkilölle jää tulonlisäyksestä käteen suhteutettuna työllisenä saatavaan bruttopalkkaan (työllistymisveroaste)</a:t>
            </a:r>
          </a:p>
          <a:p>
            <a:pPr lvl="1"/>
            <a:r>
              <a:rPr lang="fi-FI" sz="1200" dirty="0"/>
              <a:t>m</a:t>
            </a:r>
            <a:r>
              <a:rPr lang="fi-FI" sz="1200" dirty="0" smtClean="0"/>
              <a:t>iten </a:t>
            </a:r>
            <a:r>
              <a:rPr lang="fi-FI" sz="1200" dirty="0" smtClean="0"/>
              <a:t>paljon työllisellä henkilöllä jää käteen lisätyön kautta saatavista ansioista suhteessa bruttopalkan lisäykseen (efektiivinen marginaaliveroaste</a:t>
            </a:r>
            <a:r>
              <a:rPr lang="fi-FI" sz="1200" dirty="0" smtClean="0"/>
              <a:t>).</a:t>
            </a:r>
            <a:endParaRPr lang="fi-FI" sz="1200" dirty="0" smtClean="0"/>
          </a:p>
          <a:p>
            <a:pPr lvl="1"/>
            <a:r>
              <a:rPr lang="fi-FI" sz="1200" dirty="0" smtClean="0"/>
              <a:t>Termit käyttävät sanaa ”vero”, mutta huomioivat myös sosiaaliturvan </a:t>
            </a:r>
            <a:r>
              <a:rPr lang="fi-FI" sz="1200" dirty="0" smtClean="0"/>
              <a:t>menetyksen.</a:t>
            </a:r>
            <a:endParaRPr lang="fi-FI" sz="1200" dirty="0" smtClean="0"/>
          </a:p>
          <a:p>
            <a:endParaRPr lang="fi-FI" sz="1600" dirty="0"/>
          </a:p>
          <a:p>
            <a:r>
              <a:rPr lang="fi-FI" sz="1600" dirty="0" smtClean="0"/>
              <a:t>Työttömyysloukulla tarkoitetaan tilanteita, joissa henkilölle jää </a:t>
            </a:r>
            <a:r>
              <a:rPr lang="fi-FI" sz="1600" dirty="0" smtClean="0"/>
              <a:t>työttömästä </a:t>
            </a:r>
            <a:r>
              <a:rPr lang="fi-FI" sz="1600" dirty="0" smtClean="0"/>
              <a:t>työlliseksi </a:t>
            </a:r>
            <a:r>
              <a:rPr lang="fi-FI" sz="1600" dirty="0"/>
              <a:t>siirtyessä ”</a:t>
            </a:r>
            <a:r>
              <a:rPr lang="fi-FI" sz="1600" dirty="0" smtClean="0"/>
              <a:t>lisätulona” käteen alle 20 prosenttia tulojen </a:t>
            </a:r>
            <a:r>
              <a:rPr lang="fi-FI" sz="1600" dirty="0" smtClean="0"/>
              <a:t>lisäyksestä.</a:t>
            </a:r>
            <a:endParaRPr lang="fi-FI" sz="1600" dirty="0" smtClean="0"/>
          </a:p>
          <a:p>
            <a:pPr lvl="1"/>
            <a:r>
              <a:rPr lang="fi-FI" sz="1200" dirty="0" smtClean="0"/>
              <a:t>Esimerkiksi: jos työllistymisestä </a:t>
            </a:r>
            <a:r>
              <a:rPr lang="fi-FI" sz="1200" dirty="0" smtClean="0"/>
              <a:t>2000 euron palkkatasolle jää käteen alle 400 euroa </a:t>
            </a:r>
            <a:r>
              <a:rPr lang="fi-FI" sz="1200" dirty="0" smtClean="0"/>
              <a:t>enemmän </a:t>
            </a:r>
            <a:r>
              <a:rPr lang="fi-FI" sz="1200" dirty="0" smtClean="0"/>
              <a:t>kuin työttömänä ollessa, voidaan henkilön katsoa olevan </a:t>
            </a:r>
            <a:r>
              <a:rPr lang="fi-FI" sz="1200" dirty="0" smtClean="0"/>
              <a:t>työttömyysloukussa.</a:t>
            </a:r>
            <a:endParaRPr lang="fi-FI" sz="1200" dirty="0"/>
          </a:p>
          <a:p>
            <a:endParaRPr lang="fi-FI" sz="1600" dirty="0" smtClean="0"/>
          </a:p>
          <a:p>
            <a:r>
              <a:rPr lang="fi-FI" sz="1600" dirty="0" smtClean="0"/>
              <a:t>Tuloloukulla tarkoitetaan tilannetta, jossa henkilölle jää ansaitusta </a:t>
            </a:r>
            <a:r>
              <a:rPr lang="fi-FI" sz="1600" dirty="0" err="1" smtClean="0"/>
              <a:t>lisäeurosta</a:t>
            </a:r>
            <a:r>
              <a:rPr lang="fi-FI" sz="1600" dirty="0" smtClean="0"/>
              <a:t> käteen alle 30 prosenttia</a:t>
            </a:r>
          </a:p>
          <a:p>
            <a:pPr lvl="1"/>
            <a:r>
              <a:rPr lang="fi-FI" sz="1200" dirty="0" smtClean="0"/>
              <a:t>Jos esimerkiksi osa-aikaista työtä tekevällä jää lisätyötuntien kautta ansaitusta sadan euron bruttoansiosta alle 30 euroa nettona käteen, hänen voidaan katsoa olevan </a:t>
            </a:r>
            <a:r>
              <a:rPr lang="fi-FI" sz="1200" dirty="0" smtClean="0"/>
              <a:t>tuloloukussa.</a:t>
            </a:r>
            <a:endParaRPr lang="fi-FI" sz="12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794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Kannustinloukkujen ja sosiaaliturvan sanastoa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600" dirty="0" smtClean="0"/>
              <a:t>Tuloharkinnalla tarkoitetaan tilannetta, jossa lisätulojen ansaitseminen vähentää sosiaaliturvaetuuden määrää. </a:t>
            </a:r>
          </a:p>
          <a:p>
            <a:pPr lvl="1"/>
            <a:r>
              <a:rPr lang="fi-FI" sz="1200" dirty="0" smtClean="0"/>
              <a:t>Mitä kireämpi </a:t>
            </a:r>
            <a:r>
              <a:rPr lang="fi-FI" sz="1200" dirty="0" smtClean="0"/>
              <a:t>tuloharkinta, sitä </a:t>
            </a:r>
            <a:r>
              <a:rPr lang="fi-FI" sz="1200" dirty="0" smtClean="0"/>
              <a:t>enemmän sosiaaliturvan taso alenee jokaista tienattua euroa kohden. Tuloharkinnan loiventamisen tapauksessa </a:t>
            </a:r>
            <a:r>
              <a:rPr lang="fi-FI" sz="1200" dirty="0" smtClean="0"/>
              <a:t>jokainen tienattu </a:t>
            </a:r>
            <a:r>
              <a:rPr lang="fi-FI" sz="1200" dirty="0" smtClean="0"/>
              <a:t>euro vähentää sosiaaliturvaa aiempaa vähemmän.</a:t>
            </a:r>
          </a:p>
          <a:p>
            <a:endParaRPr lang="fi-FI" sz="1600" dirty="0"/>
          </a:p>
          <a:p>
            <a:r>
              <a:rPr lang="fi-FI" sz="1600" dirty="0" smtClean="0"/>
              <a:t>Sosiaaliturvan tasolla tarkoitetaan sitä sosiaalietuuden määrää, jonka henkilö saa esimerkiksi asumistukena tai </a:t>
            </a:r>
            <a:r>
              <a:rPr lang="fi-FI" sz="1600" dirty="0" smtClean="0"/>
              <a:t>työttömyysturvana.</a:t>
            </a:r>
            <a:endParaRPr lang="fi-FI" sz="1600" dirty="0" smtClean="0"/>
          </a:p>
          <a:p>
            <a:pPr lvl="1"/>
            <a:r>
              <a:rPr lang="fi-FI" sz="1200" dirty="0" smtClean="0"/>
              <a:t>Korkeampi etuuden taso tarkoittaa, että kaikilla tulotasoilla saa aiempaa enemmän etuutta. Sosiaaliturvan korottaminen heikentää työnteon kannustimia.</a:t>
            </a:r>
          </a:p>
          <a:p>
            <a:endParaRPr lang="fi-FI" sz="1600" dirty="0"/>
          </a:p>
          <a:p>
            <a:r>
              <a:rPr lang="fi-FI" sz="1600" dirty="0" smtClean="0"/>
              <a:t>Työttömyysturvan ja asumistuen suojaosilla tarkoitetaan bruttotuloa, jonka voi ansaita </a:t>
            </a:r>
            <a:r>
              <a:rPr lang="fi-FI" sz="1600" dirty="0" smtClean="0"/>
              <a:t>ilman, </a:t>
            </a:r>
            <a:r>
              <a:rPr lang="fi-FI" sz="1600" dirty="0" smtClean="0"/>
              <a:t>että tämä vaikuttaa sosiaaliturvaetuuden </a:t>
            </a:r>
            <a:r>
              <a:rPr lang="fi-FI" sz="1600" dirty="0" smtClean="0"/>
              <a:t>määrään.</a:t>
            </a:r>
            <a:endParaRPr lang="fi-FI" sz="1600" dirty="0" smtClean="0"/>
          </a:p>
          <a:p>
            <a:pPr lvl="1"/>
            <a:r>
              <a:rPr lang="fi-FI" sz="1200" dirty="0" smtClean="0"/>
              <a:t>Olennaisesti suojaosa siirtää tuloharkinnan alkamista korkeammalle tulotasolle, ja näin etuutta voi saada aiempaa korkeammilla </a:t>
            </a:r>
            <a:r>
              <a:rPr lang="fi-FI" sz="1200" dirty="0" smtClean="0"/>
              <a:t>tulotasoilla.</a:t>
            </a:r>
            <a:endParaRPr lang="fi-FI" sz="1200" dirty="0" smtClean="0"/>
          </a:p>
          <a:p>
            <a:endParaRPr lang="fi-FI" sz="16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223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Miksi kannustinloukkujen purkaminen on vaikeaa?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4365104"/>
            <a:ext cx="7308368" cy="1800200"/>
          </a:xfrm>
        </p:spPr>
        <p:txBody>
          <a:bodyPr/>
          <a:lstStyle/>
          <a:p>
            <a:r>
              <a:rPr lang="fi-FI" sz="1600" dirty="0" smtClean="0"/>
              <a:t>Valintatilanne: kaikkia kolmea ei voida saavuttaa yhtäaikaisesti</a:t>
            </a:r>
          </a:p>
          <a:p>
            <a:pPr lvl="1"/>
            <a:r>
              <a:rPr lang="fi-FI" sz="1200" dirty="0" smtClean="0"/>
              <a:t>Matalampi sosiaaliturva on julkisen talouden kestävyyden sekä työnteon kannustimien kannalta parempi, mutta kasvattaa tuloeroja…</a:t>
            </a:r>
          </a:p>
          <a:p>
            <a:pPr lvl="1"/>
            <a:r>
              <a:rPr lang="fi-FI" sz="1200" dirty="0" smtClean="0"/>
              <a:t>Korkeampi sosiaaliturva taas joko heikentää työnteon kannustimia tai on julkisen talouden näkökulmasta melko kallis…</a:t>
            </a:r>
          </a:p>
          <a:p>
            <a:pPr lvl="1"/>
            <a:r>
              <a:rPr lang="fi-FI" sz="1200" dirty="0" smtClean="0"/>
              <a:t>Tarveharkintainen ja monimutkainen sosiaaliturva voi olla korkeahko ja julkisen talouden kestävyyden näkökulmasta kohtuullinen, mutta </a:t>
            </a:r>
            <a:r>
              <a:rPr lang="fi-FI" sz="1200" dirty="0" smtClean="0"/>
              <a:t>voi aiheuttaa kannustinongelmia</a:t>
            </a:r>
            <a:r>
              <a:rPr lang="fi-FI" sz="1200" dirty="0" smtClean="0"/>
              <a:t>…</a:t>
            </a:r>
            <a:endParaRPr lang="fi-FI" sz="12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</a:t>
            </a:fld>
            <a:endParaRPr lang="fi-FI"/>
          </a:p>
        </p:txBody>
      </p:sp>
      <p:graphicFrame>
        <p:nvGraphicFramePr>
          <p:cNvPr id="5" name="Kaaviokuva 4"/>
          <p:cNvGraphicFramePr/>
          <p:nvPr>
            <p:extLst>
              <p:ext uri="{D42A27DB-BD31-4B8C-83A1-F6EECF244321}">
                <p14:modId xmlns:p14="http://schemas.microsoft.com/office/powerpoint/2010/main" val="621562849"/>
              </p:ext>
            </p:extLst>
          </p:nvPr>
        </p:nvGraphicFramePr>
        <p:xfrm>
          <a:off x="1835696" y="1340768"/>
          <a:ext cx="4572000" cy="274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35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Sosiaaliturvan logiikka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3933056"/>
            <a:ext cx="7452384" cy="2304255"/>
          </a:xfrm>
        </p:spPr>
        <p:txBody>
          <a:bodyPr/>
          <a:lstStyle/>
          <a:p>
            <a:r>
              <a:rPr lang="fi-FI" sz="1600" dirty="0" smtClean="0"/>
              <a:t>Tuloharkinnan loiventaminen </a:t>
            </a:r>
            <a:r>
              <a:rPr lang="fi-FI" sz="1600" dirty="0" smtClean="0"/>
              <a:t>lisää tuensaajien määrää ja nostaa tuen tasoa kaikilla tuensaajilla:</a:t>
            </a:r>
            <a:endParaRPr lang="fi-FI" sz="1600" dirty="0" smtClean="0"/>
          </a:p>
          <a:p>
            <a:pPr lvl="1"/>
            <a:r>
              <a:rPr lang="fi-FI" sz="1200" dirty="0" smtClean="0"/>
              <a:t>Se n</a:t>
            </a:r>
            <a:r>
              <a:rPr lang="fi-FI" sz="1200" dirty="0" smtClean="0"/>
              <a:t>ostaa </a:t>
            </a:r>
            <a:r>
              <a:rPr lang="fi-FI" sz="1200" dirty="0" smtClean="0"/>
              <a:t>kustannuksia, mutta voi </a:t>
            </a:r>
            <a:r>
              <a:rPr lang="fi-FI" sz="1200" dirty="0" smtClean="0"/>
              <a:t>tietyillä tulotasoilla parantaa </a:t>
            </a:r>
            <a:r>
              <a:rPr lang="fi-FI" sz="1200" dirty="0" smtClean="0"/>
              <a:t>työnteon </a:t>
            </a:r>
            <a:r>
              <a:rPr lang="fi-FI" sz="1200" dirty="0" smtClean="0"/>
              <a:t>kannustimia.</a:t>
            </a:r>
            <a:endParaRPr lang="fi-FI" sz="1200" dirty="0" smtClean="0"/>
          </a:p>
          <a:p>
            <a:r>
              <a:rPr lang="fi-FI" sz="1600" dirty="0" smtClean="0"/>
              <a:t>Tason korottaminen</a:t>
            </a:r>
          </a:p>
          <a:p>
            <a:pPr lvl="1"/>
            <a:r>
              <a:rPr lang="fi-FI" sz="1200" dirty="0" smtClean="0"/>
              <a:t>Kaikilla tuen tasoilla jää enemmän käteen: </a:t>
            </a:r>
            <a:r>
              <a:rPr lang="fi-FI" sz="1200" dirty="0" smtClean="0"/>
              <a:t>työnteon kannustimet ovat heikommat.</a:t>
            </a:r>
            <a:endParaRPr lang="fi-FI" sz="1200" dirty="0" smtClean="0"/>
          </a:p>
          <a:p>
            <a:pPr lvl="1"/>
            <a:r>
              <a:rPr lang="fi-FI" sz="1200" dirty="0" smtClean="0"/>
              <a:t>Vastaavasti tason heikentäminen parantaa työnteon kannustimia kaikilla </a:t>
            </a:r>
            <a:r>
              <a:rPr lang="fi-FI" sz="1200" dirty="0" smtClean="0"/>
              <a:t>tulotasoill</a:t>
            </a:r>
            <a:r>
              <a:rPr lang="fi-FI" sz="1200" dirty="0" smtClean="0"/>
              <a:t>a.</a:t>
            </a:r>
            <a:endParaRPr lang="fi-FI" sz="1200" dirty="0" smtClean="0"/>
          </a:p>
          <a:p>
            <a:r>
              <a:rPr lang="fi-FI" sz="1600" dirty="0"/>
              <a:t>Suojaosat </a:t>
            </a:r>
            <a:r>
              <a:rPr lang="fi-FI" sz="1600" dirty="0" smtClean="0"/>
              <a:t>siirtävät </a:t>
            </a:r>
            <a:r>
              <a:rPr lang="fi-FI" sz="1600" dirty="0"/>
              <a:t>tuloharkintaa alkamaan </a:t>
            </a:r>
            <a:r>
              <a:rPr lang="fi-FI" sz="1600" dirty="0" smtClean="0"/>
              <a:t>myöhemmin</a:t>
            </a:r>
            <a:endParaRPr lang="fi-FI" sz="1600" dirty="0" smtClean="0"/>
          </a:p>
          <a:p>
            <a:pPr lvl="1"/>
            <a:r>
              <a:rPr lang="fi-FI" sz="1200" dirty="0" smtClean="0"/>
              <a:t>Ne ovat </a:t>
            </a:r>
            <a:r>
              <a:rPr lang="fi-FI" sz="1200" dirty="0" smtClean="0"/>
              <a:t>kalliita.</a:t>
            </a:r>
            <a:endParaRPr lang="fi-FI" sz="12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5</a:t>
            </a:fld>
            <a:endParaRPr lang="fi-FI"/>
          </a:p>
        </p:txBody>
      </p:sp>
      <p:graphicFrame>
        <p:nvGraphicFramePr>
          <p:cNvPr id="5" name="Kaavi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5569318"/>
              </p:ext>
            </p:extLst>
          </p:nvPr>
        </p:nvGraphicFramePr>
        <p:xfrm>
          <a:off x="1619672" y="1052736"/>
          <a:ext cx="5040560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807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Mitä työllistymisestä jää käteen?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6000" y="3789040"/>
            <a:ext cx="7308368" cy="2376263"/>
          </a:xfrm>
        </p:spPr>
        <p:txBody>
          <a:bodyPr/>
          <a:lstStyle/>
          <a:p>
            <a:r>
              <a:rPr lang="fi-FI" sz="1600" dirty="0" smtClean="0"/>
              <a:t>Kuvaaja </a:t>
            </a:r>
            <a:r>
              <a:rPr lang="fi-FI" sz="1600" dirty="0" smtClean="0"/>
              <a:t>kuvaa, kuinka paljon käteen jäävät </a:t>
            </a:r>
            <a:r>
              <a:rPr lang="fi-FI" sz="1600" dirty="0"/>
              <a:t>tulot lisääntyvät työllistymisen </a:t>
            </a:r>
            <a:r>
              <a:rPr lang="fi-FI" sz="1600" dirty="0" smtClean="0"/>
              <a:t>jälkeen: </a:t>
            </a:r>
            <a:endParaRPr lang="fi-FI" sz="1600" dirty="0" smtClean="0"/>
          </a:p>
          <a:p>
            <a:pPr lvl="1"/>
            <a:r>
              <a:rPr lang="fi-FI" sz="1200" dirty="0" smtClean="0"/>
              <a:t>80 prosenttia tarkoittaa, että tulonlisäyksestä vain 20 prosenttia jää nettona käteen: 2 000 euron palkalle työllistymisestä jää 400 euroa enemmän käteen, kuin työttömänä ollessa</a:t>
            </a:r>
          </a:p>
          <a:p>
            <a:r>
              <a:rPr lang="fi-FI" sz="1600" dirty="0" smtClean="0"/>
              <a:t>Asumistuen taso vaikuttaa merkittävällä tavalla kannustimiin</a:t>
            </a:r>
            <a:endParaRPr lang="fi-FI" sz="1200" dirty="0" smtClean="0"/>
          </a:p>
          <a:p>
            <a:pPr lvl="1"/>
            <a:r>
              <a:rPr lang="fi-FI" sz="1200" dirty="0" smtClean="0"/>
              <a:t>(Helsingissä yksinasuvan </a:t>
            </a:r>
            <a:r>
              <a:rPr lang="fi-FI" sz="1200" dirty="0" smtClean="0"/>
              <a:t>enimmäismäärä on </a:t>
            </a:r>
            <a:r>
              <a:rPr lang="fi-FI" sz="1200" dirty="0" smtClean="0"/>
              <a:t>675 euroa)</a:t>
            </a:r>
          </a:p>
          <a:p>
            <a:pPr lvl="1"/>
            <a:r>
              <a:rPr lang="fi-FI" sz="1200" dirty="0" smtClean="0"/>
              <a:t>Mitä korkeammat asumisen tuet korvataan työttömälle, sitä vähemmän taloudellisesti houkuttelevaksi työllistyminen </a:t>
            </a:r>
            <a:r>
              <a:rPr lang="fi-FI" sz="1200" dirty="0" smtClean="0"/>
              <a:t>muodostuu.</a:t>
            </a:r>
            <a:endParaRPr lang="fi-FI" sz="1200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6</a:t>
            </a:fld>
            <a:endParaRPr lang="fi-FI"/>
          </a:p>
        </p:txBody>
      </p:sp>
      <p:graphicFrame>
        <p:nvGraphicFramePr>
          <p:cNvPr id="5" name="Kaavi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0286257"/>
              </p:ext>
            </p:extLst>
          </p:nvPr>
        </p:nvGraphicFramePr>
        <p:xfrm>
          <a:off x="2051720" y="105273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867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Kannattaako tehdä pari </a:t>
            </a:r>
            <a:r>
              <a:rPr lang="fi-FI" sz="2400" smtClean="0"/>
              <a:t>vuoroa enemmän?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6000" y="3933056"/>
            <a:ext cx="7308368" cy="2232247"/>
          </a:xfrm>
        </p:spPr>
        <p:txBody>
          <a:bodyPr/>
          <a:lstStyle/>
          <a:p>
            <a:r>
              <a:rPr lang="fi-FI" sz="1600" dirty="0" smtClean="0"/>
              <a:t>Kuvaaja mittaa lisätyötunnin taloudellisia kannustimia: miten paljon satasen lisäansioista jää käteen?</a:t>
            </a:r>
          </a:p>
          <a:p>
            <a:pPr lvl="1"/>
            <a:r>
              <a:rPr lang="fi-FI" sz="1200" dirty="0" smtClean="0"/>
              <a:t>Esimerkiksi 90 prosenttia 1300 euron tuloilla tarkoittaa, että satasen lisäansioista jää kymppi käteen sosiaaliturvan tarveharkinnan ja verojen </a:t>
            </a:r>
            <a:r>
              <a:rPr lang="fi-FI" sz="1200" dirty="0" smtClean="0"/>
              <a:t>jälkeen.</a:t>
            </a:r>
            <a:endParaRPr lang="fi-FI" sz="1200" dirty="0" smtClean="0"/>
          </a:p>
          <a:p>
            <a:r>
              <a:rPr lang="fi-FI" sz="1600" dirty="0" smtClean="0"/>
              <a:t>Huomaa heikot kannustimet tukien tarveharkinnan </a:t>
            </a:r>
            <a:r>
              <a:rPr lang="fi-FI" sz="1600" dirty="0" smtClean="0"/>
              <a:t>alueella:</a:t>
            </a:r>
            <a:endParaRPr lang="fi-FI" sz="1600" dirty="0" smtClean="0"/>
          </a:p>
          <a:p>
            <a:pPr lvl="1"/>
            <a:r>
              <a:rPr lang="fi-FI" sz="1200" dirty="0" smtClean="0"/>
              <a:t>Kun tulot nousevat, sosiaaliturvan määrä vähenee ja verotus kasvaa. Nämä yhdessä</a:t>
            </a:r>
            <a:r>
              <a:rPr lang="fi-FI" sz="1200" dirty="0" smtClean="0"/>
              <a:t> vaikuttavat siihen, että lisätyötuntien teko ei ole erityisen kannattavaa.</a:t>
            </a:r>
          </a:p>
          <a:p>
            <a:pPr lvl="1"/>
            <a:r>
              <a:rPr lang="fi-FI" sz="1200" dirty="0" smtClean="0"/>
              <a:t>Korkeammat asumistuet nostavat asumistuen tasoa. Y</a:t>
            </a:r>
            <a:r>
              <a:rPr lang="fi-FI" sz="1200" dirty="0" smtClean="0"/>
              <a:t>hä korkeammilla tulotasoilla </a:t>
            </a:r>
            <a:r>
              <a:rPr lang="fi-FI" sz="1200" dirty="0" smtClean="0"/>
              <a:t>saadaan asumistukea</a:t>
            </a:r>
            <a:r>
              <a:rPr lang="fi-FI" sz="1200" dirty="0" smtClean="0"/>
              <a:t>, ja kannustimet lisätyön tekemiseen ovat heikompia.</a:t>
            </a:r>
            <a:endParaRPr lang="fi-FI" sz="12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7</a:t>
            </a:fld>
            <a:endParaRPr lang="fi-FI"/>
          </a:p>
        </p:txBody>
      </p:sp>
      <p:graphicFrame>
        <p:nvGraphicFramePr>
          <p:cNvPr id="5" name="Kaavi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5032343"/>
              </p:ext>
            </p:extLst>
          </p:nvPr>
        </p:nvGraphicFramePr>
        <p:xfrm>
          <a:off x="2267744" y="1124744"/>
          <a:ext cx="4392488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821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fin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VM_malliesitys_fin.pptx" id="{02253C27-D668-4685-A4A5-B09F5B1686A1}" vid="{2CA52B41-5E0C-4196-92B5-BA3811E035D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VM_malliesitys_fin</Template>
  <TotalTime>128</TotalTime>
  <Words>556</Words>
  <Application>Microsoft Office PowerPoint</Application>
  <PresentationFormat>Näytössä katseltava diaesitys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VM_malliesitys_fin</vt:lpstr>
      <vt:lpstr>Kannustinloukkujen purkamista ja työvoiman alueellista liikkuvuutta selvittäneen työryhmän havaintoja</vt:lpstr>
      <vt:lpstr>Mitä kannustinloukut ovat?</vt:lpstr>
      <vt:lpstr>Kannustinloukkujen ja sosiaaliturvan sanastoa</vt:lpstr>
      <vt:lpstr>Miksi kannustinloukkujen purkaminen on vaikeaa?</vt:lpstr>
      <vt:lpstr>Sosiaaliturvan logiikka</vt:lpstr>
      <vt:lpstr>Mitä työllistymisestä jää käteen?</vt:lpstr>
      <vt:lpstr>Kannattaako tehdä pari vuoroa enemmän?</vt:lpstr>
    </vt:vector>
  </TitlesOfParts>
  <Company>VIP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Kannustinloukkujen purkamista ja työvoiman alueellista liikkuvuutta selvittäneen työryhmän havaintoja</dc:title>
  <dc:creator>Mattila Jukka VM</dc:creator>
  <cp:lastModifiedBy>Ryynänen Satu VM</cp:lastModifiedBy>
  <cp:revision>16</cp:revision>
  <dcterms:created xsi:type="dcterms:W3CDTF">2017-03-02T10:45:07Z</dcterms:created>
  <dcterms:modified xsi:type="dcterms:W3CDTF">2017-03-03T07:44:34Z</dcterms:modified>
</cp:coreProperties>
</file>