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F88"/>
    <a:srgbClr val="E2E2E2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8" d="100"/>
          <a:sy n="78" d="100"/>
        </p:scale>
        <p:origin x="-2574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CBE83-F401-4F3F-8646-5A63CA53523C}" type="datetimeFigureOut">
              <a:rPr lang="fi-FI" smtClean="0"/>
              <a:t>15.9.2017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DD12E-B47D-4DC2-A09A-B762B8C96E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37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D12E-B47D-4DC2-A09A-B762B8C96EBD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4349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1" y="493153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15.9.2017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813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546" y="6490353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15.9.2017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163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546" y="6490353"/>
            <a:ext cx="2127600" cy="17280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60A5F-78CC-487C-81CE-0EB38E137339}" type="datetime1">
              <a:rPr lang="fi-FI" smtClean="0"/>
              <a:t>15.9.2017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26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35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346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3118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1" y="493153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9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1" y="493153"/>
            <a:ext cx="3421411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15.9.2017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93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7767-4FDC-46D7-A5AD-7734010C2D28}" type="datetime1">
              <a:rPr lang="fi-FI" smtClean="0"/>
              <a:t>15.9.2017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574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D75F-0B3D-4EDF-84AF-D0E0E66E7AC8}" type="datetime1">
              <a:rPr lang="fi-FI" smtClean="0"/>
              <a:t>15.9.2017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29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15.9.2017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BD371-7E0E-469B-ACD0-0C6801D30F6C}" type="datetime1">
              <a:rPr lang="fi-FI" smtClean="0"/>
              <a:t>15.9.2017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0102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546" y="6490353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93917-3F84-4F55-8A37-2F48A3C3CAED}" type="datetime1">
              <a:rPr lang="fi-FI" smtClean="0"/>
              <a:t>15.9.2017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546" y="6490353"/>
            <a:ext cx="2127600" cy="1728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7B19-2C0A-48B2-A6EB-A8095A820EBC}" type="datetime1">
              <a:rPr lang="fi-FI" smtClean="0"/>
              <a:t>15.9.2017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2542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546" y="6490353"/>
            <a:ext cx="2127600" cy="17280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22FB634A-CB08-4345-AA85-D4EC7BA00B14}" type="datetime1">
              <a:rPr lang="fi-FI" smtClean="0"/>
              <a:t>15.9.2017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2" r:id="rId5"/>
    <p:sldLayoutId id="2147483666" r:id="rId6"/>
    <p:sldLayoutId id="2147483668" r:id="rId7"/>
    <p:sldLayoutId id="2147483662" r:id="rId8"/>
    <p:sldLayoutId id="2147483669" r:id="rId9"/>
    <p:sldLayoutId id="2147483654" r:id="rId10"/>
    <p:sldLayoutId id="2147483670" r:id="rId11"/>
    <p:sldLayoutId id="2147483655" r:id="rId12"/>
    <p:sldLayoutId id="2147483665" r:id="rId13"/>
    <p:sldLayoutId id="2147483664" r:id="rId14"/>
    <p:sldLayoutId id="2147483661" r:id="rId15"/>
    <p:sldLayoutId id="2147483667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budjetti.vm.fi/indox/indexse.jsp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 smtClean="0"/>
              <a:t>Budgetöversikt</a:t>
            </a:r>
            <a:r>
              <a:rPr lang="fi-FI" dirty="0" smtClean="0"/>
              <a:t> 2018 – </a:t>
            </a:r>
            <a:r>
              <a:rPr lang="fi-FI" dirty="0" err="1" smtClean="0"/>
              <a:t>tabeller</a:t>
            </a:r>
            <a:r>
              <a:rPr lang="fi-FI" dirty="0" smtClean="0"/>
              <a:t> </a:t>
            </a:r>
            <a:r>
              <a:rPr lang="fi-FI" dirty="0" err="1" smtClean="0"/>
              <a:t>och</a:t>
            </a:r>
            <a:r>
              <a:rPr lang="fi-FI" dirty="0" smtClean="0"/>
              <a:t> </a:t>
            </a:r>
            <a:r>
              <a:rPr lang="fi-FI" dirty="0" err="1" smtClean="0"/>
              <a:t>figurer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 dirty="0" smtClean="0"/>
          </a:p>
          <a:p>
            <a:r>
              <a:rPr lang="fi-FI" dirty="0" smtClean="0"/>
              <a:t>19.9.2017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2582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10</a:t>
            </a:fld>
            <a:endParaRPr lang="fi-FI"/>
          </a:p>
        </p:txBody>
      </p:sp>
      <p:pic>
        <p:nvPicPr>
          <p:cNvPr id="3" name="Picture 2" descr="Z:\Budjettikatsaus\BK_2018\Sv\kuviot\Figur-3-De-offentliga-samfundens-utgifter-enligt-anvandningsandam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503"/>
            <a:ext cx="9144000" cy="57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73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11</a:t>
            </a:fld>
            <a:endParaRPr lang="fi-FI"/>
          </a:p>
        </p:txBody>
      </p:sp>
      <p:pic>
        <p:nvPicPr>
          <p:cNvPr id="3" name="Picture 2" descr="Z:\Budjettikatsaus\BK_2018\Sv\kuviot\Figur-4-Statens-skatteinkomstutveckling-per-skatteart-2004-20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68"/>
            <a:ext cx="9144000" cy="592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68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12</a:t>
            </a:fld>
            <a:endParaRPr lang="fi-FI"/>
          </a:p>
        </p:txBody>
      </p:sp>
      <p:pic>
        <p:nvPicPr>
          <p:cNvPr id="3" name="Picture 2" descr="Z:\Budjettikatsaus\BK_2018\Sv\kuviot\Figur-5-Anslagen-i-budgeten-for-2018-enligt-anvandningsandam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776"/>
            <a:ext cx="9144000" cy="572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99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13</a:t>
            </a:fld>
            <a:endParaRPr lang="fi-FI"/>
          </a:p>
        </p:txBody>
      </p:sp>
      <p:pic>
        <p:nvPicPr>
          <p:cNvPr id="3" name="Picture 2" descr="Z:\Budjettikatsaus\BK_2018\Sv\kuviot\Figur-6-Procentuell-forandring-i-anslagen-enligt-anvandningsandam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77"/>
            <a:ext cx="9144000" cy="674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1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14</a:t>
            </a:fld>
            <a:endParaRPr lang="fi-FI"/>
          </a:p>
        </p:txBody>
      </p:sp>
      <p:pic>
        <p:nvPicPr>
          <p:cNvPr id="3" name="Picture 2" descr="Z:\Budjettikatsaus\BK_2018\Sv\kuviot\Figur-7-Budgetekonomins-inkomster-utgifter-och-bala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6256"/>
            <a:ext cx="9144000" cy="490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15</a:t>
            </a:fld>
            <a:endParaRPr lang="fi-FI"/>
          </a:p>
        </p:txBody>
      </p:sp>
      <p:pic>
        <p:nvPicPr>
          <p:cNvPr id="3" name="Picture 2" descr="Z:\Budjettikatsaus\BK_2018\Sv\kuviot\Figur-8-Statsskulden-1980-20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"/>
            <a:ext cx="9144000" cy="621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85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16</a:t>
            </a:fld>
            <a:endParaRPr lang="fi-FI"/>
          </a:p>
        </p:txBody>
      </p:sp>
      <p:pic>
        <p:nvPicPr>
          <p:cNvPr id="3" name="Picture 2" descr="Z:\Budjettikatsaus\BK_2018\Sv\kuviot\Figur-9-Fordelningen-av-kommunernas-inkomster-och-utgift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8419"/>
            <a:ext cx="9144000" cy="392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20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17</a:t>
            </a:fld>
            <a:endParaRPr lang="fi-FI"/>
          </a:p>
        </p:txBody>
      </p:sp>
      <p:pic>
        <p:nvPicPr>
          <p:cNvPr id="3" name="Picture 2" descr="Z:\Budjettikatsaus\BK_2018\Sv\kuviot\Figur-10-Nettokreditgivningens-och-skuldens-forhallande-till-BNP-inom-lokalforvaltningssektor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5915"/>
            <a:ext cx="9144000" cy="498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78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http://</a:t>
            </a:r>
            <a:r>
              <a:rPr lang="fi-FI" dirty="0" smtClean="0">
                <a:hlinkClick r:id="rId2"/>
              </a:rPr>
              <a:t>budjetti.vm.fi/indox/indexse.jsp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Valtiovarainministeriön viestintä</a:t>
            </a:r>
          </a:p>
          <a:p>
            <a:r>
              <a:rPr lang="fi-FI" dirty="0" err="1"/>
              <a:t>vm-viestinta@vm.fi</a:t>
            </a:r>
            <a:endParaRPr lang="fi-FI" dirty="0"/>
          </a:p>
          <a:p>
            <a:r>
              <a:rPr lang="fi-FI" dirty="0"/>
              <a:t>Mediapalvelunumero (arkisin 8–16) 02955 30500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853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2</a:t>
            </a:fld>
            <a:endParaRPr lang="fi-FI"/>
          </a:p>
        </p:txBody>
      </p:sp>
      <p:pic>
        <p:nvPicPr>
          <p:cNvPr id="3" name="Picture 2" descr="Z:\Budjettikatsaus\BK_2018\Sv\taulukot\Tabell-1-Samhallsekonomins-utveckling-2015-20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6141"/>
            <a:ext cx="9144000" cy="540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79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3</a:t>
            </a:fld>
            <a:endParaRPr lang="fi-FI"/>
          </a:p>
        </p:txBody>
      </p:sp>
      <p:pic>
        <p:nvPicPr>
          <p:cNvPr id="3" name="Picture 2" descr="Z:\Budjettikatsaus\BK_2018\Sv\taulukot\Tabell-2-Den-offentliga-ekonomins-centrala-nyckeltal-enligt-nationalrakenskapern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244"/>
            <a:ext cx="9144000" cy="616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87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4</a:t>
            </a:fld>
            <a:endParaRPr lang="fi-FI"/>
          </a:p>
        </p:txBody>
      </p:sp>
      <p:pic>
        <p:nvPicPr>
          <p:cNvPr id="14338" name="Picture 2" descr="Z:\Budjettikatsaus\BK_2018\Sv\taulukot\Tabell-3-Genomsnittliga-kostnaderna-for-vissa-offentliga-tjanst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232" y="0"/>
            <a:ext cx="66755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19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5</a:t>
            </a:fld>
            <a:endParaRPr lang="fi-FI"/>
          </a:p>
        </p:txBody>
      </p:sp>
      <p:pic>
        <p:nvPicPr>
          <p:cNvPr id="13314" name="Picture 2" descr="Z:\Budjettikatsaus\BK_2018\Sv\taulukot\Tabell-4-Mal-och-regler-som-styr-Finlands-finanspoliti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7" y="0"/>
            <a:ext cx="90167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0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6</a:t>
            </a:fld>
            <a:endParaRPr lang="fi-FI"/>
          </a:p>
        </p:txBody>
      </p:sp>
      <p:pic>
        <p:nvPicPr>
          <p:cNvPr id="3" name="Picture 2" descr="Z:\Budjettikatsaus\BK_2018\Sv\taulukot\Tabell-5-Sammandrag-av-betalningarna-mellan-staten-och-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302" y="0"/>
            <a:ext cx="64333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38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 smtClean="0"/>
              <a:t>Figurer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172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8</a:t>
            </a:fld>
            <a:endParaRPr lang="fi-FI"/>
          </a:p>
        </p:txBody>
      </p:sp>
      <p:pic>
        <p:nvPicPr>
          <p:cNvPr id="3" name="Picture 2" descr="Z:\Budjettikatsaus\BK_2018\Sv\kuviot\Figur 1 Statsfinanserna som en del av den offentliga ekonomin och statsbudgeten som en del av statsekonom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07" y="837246"/>
            <a:ext cx="8890893" cy="50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62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t>9</a:t>
            </a:fld>
            <a:endParaRPr lang="fi-FI"/>
          </a:p>
        </p:txBody>
      </p:sp>
      <p:pic>
        <p:nvPicPr>
          <p:cNvPr id="3" name="Picture 2" descr="Z:\Budjettikatsaus\BK_2018\Sv\kuviot\Figur-2-De-offentliga-samfundens-inkomster-20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701"/>
            <a:ext cx="9144000" cy="558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06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_malliesitys_swe">
  <a:themeElements>
    <a:clrScheme name="Mukautettu 8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479A36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Esitys2" id="{DF8EA338-9185-4FAA-B8FE-6C91F6F86F1F}" vid="{37C2E78D-12ED-4047-8CC4-7091F9798043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VM_malliesitys_swe</Template>
  <TotalTime>3</TotalTime>
  <Words>37</Words>
  <Application>Microsoft Office PowerPoint</Application>
  <PresentationFormat>Näytössä katseltava diaesitys (4:3)</PresentationFormat>
  <Paragraphs>24</Paragraphs>
  <Slides>18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19" baseType="lpstr">
      <vt:lpstr>VM_malliesitys_swe</vt:lpstr>
      <vt:lpstr>Budgetöversikt 2018 – tabeller och figurer</vt:lpstr>
      <vt:lpstr>PowerPoint-esitys</vt:lpstr>
      <vt:lpstr>PowerPoint-esitys</vt:lpstr>
      <vt:lpstr>PowerPoint-esitys</vt:lpstr>
      <vt:lpstr>PowerPoint-esitys</vt:lpstr>
      <vt:lpstr>PowerPoint-esitys</vt:lpstr>
      <vt:lpstr>Figurer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VIP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Budgetöversikt 2018 – tabeller och figurer</dc:title>
  <dc:creator>Jalonen Tiia VM</dc:creator>
  <cp:lastModifiedBy>Jalonen Tiia VM</cp:lastModifiedBy>
  <cp:revision>2</cp:revision>
  <dcterms:created xsi:type="dcterms:W3CDTF">2017-09-15T10:56:21Z</dcterms:created>
  <dcterms:modified xsi:type="dcterms:W3CDTF">2017-09-15T11:05:34Z</dcterms:modified>
</cp:coreProperties>
</file>