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7" r:id="rId2"/>
    <p:sldId id="289" r:id="rId3"/>
    <p:sldId id="290" r:id="rId4"/>
    <p:sldId id="291" r:id="rId5"/>
    <p:sldId id="292" r:id="rId6"/>
    <p:sldId id="293" r:id="rId7"/>
    <p:sldId id="278" r:id="rId8"/>
    <p:sldId id="279" r:id="rId9"/>
    <p:sldId id="280" r:id="rId10"/>
    <p:sldId id="283" r:id="rId11"/>
    <p:sldId id="282" r:id="rId12"/>
    <p:sldId id="281" r:id="rId13"/>
    <p:sldId id="284" r:id="rId14"/>
    <p:sldId id="285" r:id="rId15"/>
    <p:sldId id="286" r:id="rId16"/>
    <p:sldId id="287" r:id="rId17"/>
    <p:sldId id="294" r:id="rId18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4F88"/>
    <a:srgbClr val="E2E2E2"/>
    <a:srgbClr val="A3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CBE83-F401-4F3F-8646-5A63CA53523C}" type="datetimeFigureOut">
              <a:rPr lang="fi-FI" smtClean="0"/>
              <a:t>15.9.2017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DD12E-B47D-4DC2-A09A-B762B8C96E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7371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916832"/>
            <a:ext cx="7200800" cy="178106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3824514"/>
            <a:ext cx="7200800" cy="468582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09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 leijon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19.9.2017</a:t>
            </a: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8131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ilman leijon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19.9.2017</a:t>
            </a: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1637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19.9.2017</a:t>
            </a:r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0267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5355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yaa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3469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43118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  <p:sp>
        <p:nvSpPr>
          <p:cNvPr id="9" name="Tekstin paikkamerkki 8"/>
          <p:cNvSpPr>
            <a:spLocks noGrp="1"/>
          </p:cNvSpPr>
          <p:nvPr>
            <p:ph type="body" sz="quarter" idx="10" hasCustomPrompt="1"/>
          </p:nvPr>
        </p:nvSpPr>
        <p:spPr>
          <a:xfrm>
            <a:off x="1146630" y="2823908"/>
            <a:ext cx="320934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esittäjän tiedot</a:t>
            </a:r>
          </a:p>
        </p:txBody>
      </p:sp>
      <p:sp>
        <p:nvSpPr>
          <p:cNvPr id="7" name="Tekstin paikkamerkki 8"/>
          <p:cNvSpPr>
            <a:spLocks noGrp="1"/>
          </p:cNvSpPr>
          <p:nvPr>
            <p:ph type="body" sz="quarter" idx="11" hasCustomPrompt="1"/>
          </p:nvPr>
        </p:nvSpPr>
        <p:spPr>
          <a:xfrm>
            <a:off x="4528458" y="2823908"/>
            <a:ext cx="422000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tiedot</a:t>
            </a:r>
          </a:p>
        </p:txBody>
      </p:sp>
    </p:spTree>
    <p:extLst>
      <p:ext uri="{BB962C8B-B14F-4D97-AF65-F5344CB8AC3E}">
        <p14:creationId xmlns:p14="http://schemas.microsoft.com/office/powerpoint/2010/main" val="2994190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 hanketun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772816"/>
            <a:ext cx="7200800" cy="1656184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15616" y="3507701"/>
            <a:ext cx="7200800" cy="6480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4208016"/>
            <a:ext cx="7200800" cy="445120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380288" y="404813"/>
            <a:ext cx="1260000" cy="1260000"/>
          </a:xfrm>
        </p:spPr>
        <p:txBody>
          <a:bodyPr>
            <a:norm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0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dirty="0" smtClean="0"/>
              <a:t>Hanketunnus   </a:t>
            </a:r>
            <a:r>
              <a:rPr lang="fr-FR" dirty="0" smtClean="0"/>
              <a:t>3,5 x 3,5 cm    205 x 205 px</a:t>
            </a:r>
            <a:endParaRPr lang="fi-FI" dirty="0"/>
          </a:p>
        </p:txBody>
      </p:sp>
      <p:pic>
        <p:nvPicPr>
          <p:cNvPr id="11" name="Kuv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3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19.9.2017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0939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väli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609" cy="118649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73314" y="1836057"/>
            <a:ext cx="7311054" cy="4290106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19.9.2017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 hasCustomPrompt="1"/>
          </p:nvPr>
        </p:nvSpPr>
        <p:spPr>
          <a:xfrm>
            <a:off x="576000" y="1391823"/>
            <a:ext cx="7308368" cy="503237"/>
          </a:xfr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fi-FI" dirty="0" smtClean="0"/>
              <a:t>Lisää väliotsikko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615743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76000" y="1386000"/>
            <a:ext cx="3600000" cy="477930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1600"/>
            </a:lvl1pPr>
            <a:lvl2pPr>
              <a:spcBef>
                <a:spcPts val="0"/>
              </a:spcBef>
              <a:spcAft>
                <a:spcPts val="1200"/>
              </a:spcAft>
              <a:defRPr sz="16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600"/>
            </a:lvl4pPr>
            <a:lvl5pPr>
              <a:spcBef>
                <a:spcPts val="0"/>
              </a:spcBef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283968" y="1386000"/>
            <a:ext cx="3600000" cy="4779304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19.9.2017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929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19.9.2017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480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13,35 x 9,6 cm | </a:t>
            </a:r>
            <a:r>
              <a:rPr lang="fr-FR" dirty="0" smtClean="0"/>
              <a:t>780 px x 565 px</a:t>
            </a:r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97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i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19.9.2017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 baseline="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0" name="Kuvan paikkamerkki 8"/>
          <p:cNvSpPr>
            <a:spLocks noGrp="1"/>
          </p:cNvSpPr>
          <p:nvPr>
            <p:ph type="pic" sz="quarter" idx="14" hasCustomPrompt="1"/>
          </p:nvPr>
        </p:nvSpPr>
        <p:spPr>
          <a:xfrm>
            <a:off x="705600" y="31524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1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05600" y="4807028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290102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 i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19.9.2017</a:t>
            </a: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7" name="Kuvan paikkamerkki 6"/>
          <p:cNvSpPr>
            <a:spLocks noGrp="1"/>
          </p:cNvSpPr>
          <p:nvPr>
            <p:ph type="pic" sz="quarter" idx="13" hasCustomPrompt="1"/>
          </p:nvPr>
        </p:nvSpPr>
        <p:spPr>
          <a:xfrm>
            <a:off x="703942" y="1476000"/>
            <a:ext cx="7722000" cy="480422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fi-FI" dirty="0" smtClean="0"/>
              <a:t>Lisää kuva                                                                  koko </a:t>
            </a:r>
            <a:r>
              <a:rPr lang="fr-FR" dirty="0" smtClean="0"/>
              <a:t>13,35 x 21,45 cm | 780 x 1265 px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522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laatik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19.9.2017</a:t>
            </a: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684213" y="1484313"/>
            <a:ext cx="3752506" cy="2232025"/>
          </a:xfrm>
          <a:solidFill>
            <a:schemeClr val="accent3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9" name="Tekstin paikkamerkki 7"/>
          <p:cNvSpPr>
            <a:spLocks noGrp="1"/>
          </p:cNvSpPr>
          <p:nvPr>
            <p:ph type="body" sz="quarter" idx="14"/>
          </p:nvPr>
        </p:nvSpPr>
        <p:spPr>
          <a:xfrm>
            <a:off x="4644008" y="1484313"/>
            <a:ext cx="3752506" cy="2232025"/>
          </a:xfrm>
          <a:solidFill>
            <a:schemeClr val="accent1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0" name="Tekstin paikkamerkki 7"/>
          <p:cNvSpPr>
            <a:spLocks noGrp="1"/>
          </p:cNvSpPr>
          <p:nvPr>
            <p:ph type="body" sz="quarter" idx="15"/>
          </p:nvPr>
        </p:nvSpPr>
        <p:spPr>
          <a:xfrm>
            <a:off x="684213" y="4077072"/>
            <a:ext cx="3752506" cy="2232025"/>
          </a:xfrm>
          <a:solidFill>
            <a:schemeClr val="accent2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1" name="Tekstin paikkamerkki 7"/>
          <p:cNvSpPr>
            <a:spLocks noGrp="1"/>
          </p:cNvSpPr>
          <p:nvPr>
            <p:ph type="body" sz="quarter" idx="16"/>
          </p:nvPr>
        </p:nvSpPr>
        <p:spPr>
          <a:xfrm>
            <a:off x="4644008" y="4077072"/>
            <a:ext cx="3752506" cy="2232025"/>
          </a:xfrm>
          <a:solidFill>
            <a:schemeClr val="accent4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7" hasCustomPrompt="1"/>
          </p:nvPr>
        </p:nvSpPr>
        <p:spPr>
          <a:xfrm>
            <a:off x="684213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3" name="Tekstin paikkamerkki 6"/>
          <p:cNvSpPr>
            <a:spLocks noGrp="1"/>
          </p:cNvSpPr>
          <p:nvPr>
            <p:ph type="body" sz="quarter" idx="18" hasCustomPrompt="1"/>
          </p:nvPr>
        </p:nvSpPr>
        <p:spPr>
          <a:xfrm>
            <a:off x="4644000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4" name="Tekstin paikkamerkki 6"/>
          <p:cNvSpPr>
            <a:spLocks noGrp="1"/>
          </p:cNvSpPr>
          <p:nvPr>
            <p:ph type="body" sz="quarter" idx="19" hasCustomPrompt="1"/>
          </p:nvPr>
        </p:nvSpPr>
        <p:spPr>
          <a:xfrm>
            <a:off x="684213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5" name="Tekstin paikkamerkki 6"/>
          <p:cNvSpPr>
            <a:spLocks noGrp="1"/>
          </p:cNvSpPr>
          <p:nvPr>
            <p:ph type="body" sz="quarter" idx="20" hasCustomPrompt="1"/>
          </p:nvPr>
        </p:nvSpPr>
        <p:spPr>
          <a:xfrm>
            <a:off x="4644000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</p:spTree>
    <p:extLst>
      <p:ext uri="{BB962C8B-B14F-4D97-AF65-F5344CB8AC3E}">
        <p14:creationId xmlns:p14="http://schemas.microsoft.com/office/powerpoint/2010/main" val="25424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0"/>
            <a:ext cx="1618488" cy="3118104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368" cy="11864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76000" y="1386114"/>
            <a:ext cx="7308368" cy="4779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76000" y="6429829"/>
            <a:ext cx="975264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19.9.2017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429829"/>
            <a:ext cx="2895600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88424" y="6429829"/>
            <a:ext cx="477416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025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52" r:id="rId5"/>
    <p:sldLayoutId id="2147483666" r:id="rId6"/>
    <p:sldLayoutId id="2147483668" r:id="rId7"/>
    <p:sldLayoutId id="2147483662" r:id="rId8"/>
    <p:sldLayoutId id="2147483669" r:id="rId9"/>
    <p:sldLayoutId id="2147483654" r:id="rId10"/>
    <p:sldLayoutId id="2147483670" r:id="rId11"/>
    <p:sldLayoutId id="2147483655" r:id="rId12"/>
    <p:sldLayoutId id="2147483665" r:id="rId13"/>
    <p:sldLayoutId id="2147483664" r:id="rId14"/>
    <p:sldLayoutId id="2147483661" r:id="rId15"/>
    <p:sldLayoutId id="2147483667" r:id="rId1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400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88" indent="-18097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1313" indent="-17462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utkibudjettia.fi/" TargetMode="External"/><Relationship Id="rId2" Type="http://schemas.openxmlformats.org/officeDocument/2006/relationships/hyperlink" Target="http://www.budjetti.vm.fi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Budjettikatsaus 2018 – taulukot ja kuviot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i-FI" dirty="0" smtClean="0"/>
          </a:p>
          <a:p>
            <a:r>
              <a:rPr lang="fi-FI" dirty="0" smtClean="0"/>
              <a:t>19.9.2017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696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10</a:t>
            </a:fld>
            <a:endParaRPr lang="fi-FI"/>
          </a:p>
        </p:txBody>
      </p:sp>
      <p:pic>
        <p:nvPicPr>
          <p:cNvPr id="4098" name="Picture 2" descr="Z:\Budjettikatsaus\BK_2018\Kuviot\muokatut kuviot\Kuvio-4-Valtion-verotulojen-kehitys-verolajeittai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9739"/>
            <a:ext cx="9144000" cy="565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317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11</a:t>
            </a:fld>
            <a:endParaRPr lang="fi-FI"/>
          </a:p>
        </p:txBody>
      </p:sp>
      <p:pic>
        <p:nvPicPr>
          <p:cNvPr id="5122" name="Picture 2" descr="Z:\Budjettikatsaus\BK_2018\Kuviot\muokatut kuviot\Kuvio-5-Vuoden-2018-talousarvioesityksen-maararahat-kayttokohteen-mukaisest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275"/>
            <a:ext cx="9144000" cy="608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819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12</a:t>
            </a:fld>
            <a:endParaRPr lang="fi-FI"/>
          </a:p>
        </p:txBody>
      </p:sp>
      <p:pic>
        <p:nvPicPr>
          <p:cNvPr id="6146" name="Picture 2" descr="Z:\Budjettikatsaus\BK_2018\Kuviot\muokatut kuviot\Kuvio-6-Kayttotarkoituksen-mukaan-jaoteltujen-maararahojen-prosentuaalinen-muuto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04" y="0"/>
            <a:ext cx="88523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867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13</a:t>
            </a:fld>
            <a:endParaRPr lang="fi-FI"/>
          </a:p>
        </p:txBody>
      </p:sp>
      <p:pic>
        <p:nvPicPr>
          <p:cNvPr id="7170" name="Picture 2" descr="Z:\Budjettikatsaus\BK_2018\Kuviot\muokatut kuviot\Kuvio-7-Valtion-budjettitalouden-tulot-menot-ja-tasapain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5273"/>
            <a:ext cx="9144000" cy="450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461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14</a:t>
            </a:fld>
            <a:endParaRPr lang="fi-FI"/>
          </a:p>
        </p:txBody>
      </p:sp>
      <p:pic>
        <p:nvPicPr>
          <p:cNvPr id="8194" name="Picture 2" descr="Z:\Budjettikatsaus\BK_2018\Kuviot\muokatut kuviot\Kuvio-8-Valtionvelan-kehity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9964"/>
            <a:ext cx="9144000" cy="607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354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15</a:t>
            </a:fld>
            <a:endParaRPr lang="fi-FI"/>
          </a:p>
        </p:txBody>
      </p:sp>
      <p:pic>
        <p:nvPicPr>
          <p:cNvPr id="9218" name="Picture 2" descr="Z:\Budjettikatsaus\BK_2018\Kuviot\muokatut kuviot\Kuvio-9-Kuntien-tulojen-ja-menojen-jakaum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4214"/>
            <a:ext cx="9144000" cy="396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969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16</a:t>
            </a:fld>
            <a:endParaRPr lang="fi-FI"/>
          </a:p>
        </p:txBody>
      </p:sp>
      <p:pic>
        <p:nvPicPr>
          <p:cNvPr id="10242" name="Picture 2" descr="Z:\Budjettikatsaus\BK_2018\Kuviot\muokatut kuviot\Kuvio-10-Paikallishallintosektorin-nettoluotonannon-ja-velan-suhde-BKTh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2619"/>
            <a:ext cx="9144000" cy="529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653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5"/>
          <p:cNvSpPr>
            <a:spLocks noGrp="1"/>
          </p:cNvSpPr>
          <p:nvPr>
            <p:ph type="body" sz="quarter" idx="11"/>
          </p:nvPr>
        </p:nvSpPr>
        <p:spPr>
          <a:xfrm>
            <a:off x="4499992" y="2690918"/>
            <a:ext cx="4220006" cy="1872208"/>
          </a:xfrm>
        </p:spPr>
        <p:txBody>
          <a:bodyPr/>
          <a:lstStyle/>
          <a:p>
            <a:endParaRPr lang="fi-FI" dirty="0" smtClean="0"/>
          </a:p>
          <a:p>
            <a:r>
              <a:rPr lang="fi-FI" dirty="0" smtClean="0"/>
              <a:t>Valtiovarainministeriön </a:t>
            </a:r>
            <a:r>
              <a:rPr lang="fi-FI" dirty="0"/>
              <a:t>viestintä</a:t>
            </a:r>
          </a:p>
          <a:p>
            <a:r>
              <a:rPr lang="fi-FI" dirty="0" err="1"/>
              <a:t>vm-viestinta@vm.fi</a:t>
            </a:r>
            <a:endParaRPr lang="fi-FI" dirty="0"/>
          </a:p>
          <a:p>
            <a:r>
              <a:rPr lang="fi-FI" dirty="0"/>
              <a:t>Mediapalvelunumero (arkisin 8–16) 02955 30500</a:t>
            </a:r>
          </a:p>
          <a:p>
            <a:endParaRPr lang="fi-FI" dirty="0"/>
          </a:p>
        </p:txBody>
      </p:sp>
      <p:sp>
        <p:nvSpPr>
          <p:cNvPr id="4" name="Tekstin paikkamerkki 5"/>
          <p:cNvSpPr txBox="1">
            <a:spLocks/>
          </p:cNvSpPr>
          <p:nvPr/>
        </p:nvSpPr>
        <p:spPr>
          <a:xfrm>
            <a:off x="1187624" y="2924944"/>
            <a:ext cx="2880320" cy="14041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2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13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800" dirty="0" err="1" smtClean="0">
                <a:hlinkClick r:id="rId2"/>
              </a:rPr>
              <a:t>www.budjetti.vm.fi</a:t>
            </a:r>
            <a:r>
              <a:rPr lang="fi-FI" sz="1800" dirty="0" smtClean="0"/>
              <a:t> </a:t>
            </a:r>
            <a:endParaRPr lang="fi-FI" sz="1800" dirty="0" smtClean="0"/>
          </a:p>
          <a:p>
            <a:r>
              <a:rPr lang="fi-FI" sz="1800" dirty="0" err="1" smtClean="0">
                <a:hlinkClick r:id="rId3"/>
              </a:rPr>
              <a:t>www.tutkibudjettia.fi</a:t>
            </a:r>
            <a:endParaRPr lang="fi-FI" sz="1800" dirty="0" smtClean="0">
              <a:hlinkClick r:id="rId3"/>
            </a:endParaRPr>
          </a:p>
          <a:p>
            <a:endParaRPr lang="fi-FI" dirty="0" smtClean="0"/>
          </a:p>
          <a:p>
            <a:r>
              <a:rPr lang="fi-FI" dirty="0" smtClean="0"/>
              <a:t> </a:t>
            </a:r>
          </a:p>
          <a:p>
            <a:endParaRPr lang="fi-FI" dirty="0"/>
          </a:p>
        </p:txBody>
      </p:sp>
      <p:pic>
        <p:nvPicPr>
          <p:cNvPr id="5" name="Kuva 21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013"/>
          <a:stretch>
            <a:fillRect/>
          </a:stretch>
        </p:blipFill>
        <p:spPr bwMode="auto">
          <a:xfrm>
            <a:off x="1238753" y="3728744"/>
            <a:ext cx="1533047" cy="600356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5628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2</a:t>
            </a:fld>
            <a:endParaRPr lang="fi-FI"/>
          </a:p>
        </p:txBody>
      </p:sp>
      <p:pic>
        <p:nvPicPr>
          <p:cNvPr id="11266" name="Picture 2" descr="Z:\Budjettikatsaus\BK_2018\Taulukot\muokatut taulukot\Taulukko-1-Kansantalouden-kehitys-vuosina-2015-20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9241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3</a:t>
            </a:fld>
            <a:endParaRPr lang="fi-FI"/>
          </a:p>
        </p:txBody>
      </p:sp>
      <p:pic>
        <p:nvPicPr>
          <p:cNvPr id="12290" name="Picture 2" descr="Z:\Budjettikatsaus\BK_2018\Taulukot\muokatut taulukot\Taulukko-2-Julkisen-talouden-keskeisia-tunnuslukuja-kansantalouden-tilinpidon-mukaa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"/>
            <a:ext cx="9144000" cy="673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187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4</a:t>
            </a:fld>
            <a:endParaRPr lang="fi-FI"/>
          </a:p>
        </p:txBody>
      </p:sp>
      <p:pic>
        <p:nvPicPr>
          <p:cNvPr id="13314" name="Picture 2" descr="Z:\Budjettikatsaus\BK_2018\Taulukot\muokatut taulukot\Taulukko-3-Eraiden-julkisten-palveluiden-keskimaaraiset-kustannukse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723" y="0"/>
            <a:ext cx="65225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988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5</a:t>
            </a:fld>
            <a:endParaRPr lang="fi-FI"/>
          </a:p>
        </p:txBody>
      </p:sp>
      <p:pic>
        <p:nvPicPr>
          <p:cNvPr id="14338" name="Picture 2" descr="Z:\Budjettikatsaus\BK_2018\Taulukot\muokatut taulukot\Taulukko-4-Suomen-finanssipolitiikkaa-ohjaavat-tavoitteet-ja-saanno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68" y="0"/>
            <a:ext cx="8227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694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6</a:t>
            </a:fld>
            <a:endParaRPr lang="fi-FI"/>
          </a:p>
        </p:txBody>
      </p:sp>
      <p:pic>
        <p:nvPicPr>
          <p:cNvPr id="15362" name="Picture 2" descr="Z:\Budjettikatsaus\BK_2018\Taulukot\muokatut taulukot\Taulukko-5-Yhteenveto-valtion-ja-EUn-valisista-maksuvirrois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752" y="0"/>
            <a:ext cx="66324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530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7</a:t>
            </a:fld>
            <a:endParaRPr lang="fi-FI"/>
          </a:p>
        </p:txBody>
      </p:sp>
      <p:pic>
        <p:nvPicPr>
          <p:cNvPr id="1026" name="Picture 2" descr="Z:\Budjettikatsaus\BK_2018\Kuviot\muokatut kuviot\Kuvio 1 Valtiontalous osana julkista taloutta ja valtion budjettitalous osana valtiontalout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17556"/>
            <a:ext cx="8638334" cy="4589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464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8</a:t>
            </a:fld>
            <a:endParaRPr lang="fi-FI"/>
          </a:p>
        </p:txBody>
      </p:sp>
      <p:pic>
        <p:nvPicPr>
          <p:cNvPr id="2050" name="Picture 2" descr="Z:\Budjettikatsaus\BK_2018\Kuviot\muokatut kuviot\Kuvio-2-Julkisyhteisojen-tulot-vuonna-20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760"/>
            <a:ext cx="9144000" cy="612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751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9</a:t>
            </a:fld>
            <a:endParaRPr lang="fi-FI"/>
          </a:p>
        </p:txBody>
      </p:sp>
      <p:pic>
        <p:nvPicPr>
          <p:cNvPr id="3074" name="Picture 2" descr="Z:\Budjettikatsaus\BK_2018\Kuviot\muokatut kuviot\Kuvio-3-Julkisyhteisojen-menot-kayttokohteen-mukaisest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2579"/>
            <a:ext cx="9144000" cy="593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578280"/>
      </p:ext>
    </p:extLst>
  </p:cSld>
  <p:clrMapOvr>
    <a:masterClrMapping/>
  </p:clrMapOvr>
</p:sld>
</file>

<file path=ppt/theme/theme1.xml><?xml version="1.0" encoding="utf-8"?>
<a:theme xmlns:a="http://schemas.openxmlformats.org/drawingml/2006/main" name="VM_malliesitys_fin">
  <a:themeElements>
    <a:clrScheme name="Mukautettu 2">
      <a:dk1>
        <a:sysClr val="windowText" lastClr="000000"/>
      </a:dk1>
      <a:lt1>
        <a:sysClr val="window" lastClr="FFFFFF"/>
      </a:lt1>
      <a:dk2>
        <a:srgbClr val="304E88"/>
      </a:dk2>
      <a:lt2>
        <a:srgbClr val="EEECE1"/>
      </a:lt2>
      <a:accent1>
        <a:srgbClr val="304E88"/>
      </a:accent1>
      <a:accent2>
        <a:srgbClr val="A34E96"/>
      </a:accent2>
      <a:accent3>
        <a:srgbClr val="5AB5EC"/>
      </a:accent3>
      <a:accent4>
        <a:srgbClr val="479A36"/>
      </a:accent4>
      <a:accent5>
        <a:srgbClr val="DDDDDD"/>
      </a:accent5>
      <a:accent6>
        <a:srgbClr val="ED2939"/>
      </a:accent6>
      <a:hlink>
        <a:srgbClr val="0000FF"/>
      </a:hlink>
      <a:folHlink>
        <a:srgbClr val="800080"/>
      </a:folHlink>
    </a:clrScheme>
    <a:fontScheme name="VM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4F88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VM_malliesitys_fin_v2017-04-25.pptx" id="{97E13264-A220-4661-901F-18230D0B0C1A}" vid="{2866B611-ABE3-494E-AA2C-09F810AE37BC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VM_malliesitys_fin</Template>
  <TotalTime>11</TotalTime>
  <Words>35</Words>
  <Application>Microsoft Office PowerPoint</Application>
  <PresentationFormat>Näytössä katseltava diaesitys (4:3)</PresentationFormat>
  <Paragraphs>26</Paragraphs>
  <Slides>17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18" baseType="lpstr">
      <vt:lpstr>VM_malliesitys_fin</vt:lpstr>
      <vt:lpstr>Budjettikatsaus 2018 – taulukot ja kuviot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VIP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Budjettikatsaus 2018 – taulukot ja kuviot</dc:title>
  <dc:creator>Jalonen Tiia VM</dc:creator>
  <cp:lastModifiedBy>Jalonen Tiia VM</cp:lastModifiedBy>
  <cp:revision>4</cp:revision>
  <dcterms:created xsi:type="dcterms:W3CDTF">2017-09-15T10:34:39Z</dcterms:created>
  <dcterms:modified xsi:type="dcterms:W3CDTF">2017-09-15T11:07:22Z</dcterms:modified>
</cp:coreProperties>
</file>