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335" r:id="rId3"/>
    <p:sldId id="279" r:id="rId4"/>
    <p:sldId id="280" r:id="rId5"/>
    <p:sldId id="281" r:id="rId6"/>
    <p:sldId id="282" r:id="rId7"/>
    <p:sldId id="321" r:id="rId8"/>
    <p:sldId id="283" r:id="rId9"/>
    <p:sldId id="322" r:id="rId10"/>
    <p:sldId id="318" r:id="rId11"/>
    <p:sldId id="285" r:id="rId12"/>
    <p:sldId id="323" r:id="rId13"/>
    <p:sldId id="286" r:id="rId14"/>
    <p:sldId id="332" r:id="rId15"/>
    <p:sldId id="287" r:id="rId16"/>
    <p:sldId id="333" r:id="rId17"/>
    <p:sldId id="288" r:id="rId18"/>
    <p:sldId id="289" r:id="rId19"/>
    <p:sldId id="334" r:id="rId20"/>
    <p:sldId id="290" r:id="rId21"/>
    <p:sldId id="291" r:id="rId22"/>
    <p:sldId id="292" r:id="rId23"/>
    <p:sldId id="331" r:id="rId24"/>
    <p:sldId id="328" r:id="rId25"/>
    <p:sldId id="329" r:id="rId26"/>
    <p:sldId id="330" r:id="rId27"/>
    <p:sldId id="299" r:id="rId2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92" autoAdjust="0"/>
  </p:normalViewPr>
  <p:slideViewPr>
    <p:cSldViewPr showGuides="1">
      <p:cViewPr varScale="1">
        <p:scale>
          <a:sx n="81" d="100"/>
          <a:sy n="81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21.6.2017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994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38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93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25</a:t>
            </a:fld>
            <a:endParaRPr lang="fi-F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45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463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6</a:t>
            </a:fld>
            <a:endParaRPr lang="fi-FI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10</a:t>
            </a:fld>
            <a:endParaRPr lang="fi-FI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14</a:t>
            </a:fld>
            <a:endParaRPr lang="fi-FI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16</a:t>
            </a:fld>
            <a:endParaRPr lang="fi-FI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447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979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21.6.2017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21.6.2017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21.6.2017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21.6.2017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21.6.2017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21.6.2017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21.6.2017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21.6.2017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21.6.2017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21.6.2017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21.6.2017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xYPHPVWPwlU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m.fi/talousnakymat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7200800" cy="648072"/>
          </a:xfrm>
        </p:spPr>
        <p:txBody>
          <a:bodyPr/>
          <a:lstStyle/>
          <a:p>
            <a:r>
              <a:rPr lang="fi-FI" dirty="0" smtClean="0"/>
              <a:t>Kesä 2017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1115616" y="3717032"/>
            <a:ext cx="7200800" cy="445120"/>
          </a:xfrm>
        </p:spPr>
        <p:txBody>
          <a:bodyPr/>
          <a:lstStyle/>
          <a:p>
            <a:r>
              <a:rPr lang="fi-FI" dirty="0" smtClean="0"/>
              <a:t>Tiedotustilaisuus 21.6.2017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3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3568" y="332656"/>
            <a:ext cx="7848872" cy="18722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dirty="0"/>
              <a:t>Suomen vientinäkymät ovat kohentuneet ja vienti on päässyt </a:t>
            </a:r>
            <a:r>
              <a:rPr lang="fi-FI" dirty="0" smtClean="0"/>
              <a:t>kasvu-uralle.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Viennin kasvu ylittää </a:t>
            </a:r>
            <a:r>
              <a:rPr lang="fi-FI" dirty="0"/>
              <a:t>hetkellisesti vientimarkkinoiden </a:t>
            </a:r>
            <a:r>
              <a:rPr lang="fi-FI" dirty="0" smtClean="0"/>
              <a:t>kasvun.</a:t>
            </a:r>
          </a:p>
          <a:p>
            <a:pPr>
              <a:lnSpc>
                <a:spcPct val="80000"/>
              </a:lnSpc>
            </a:pPr>
            <a:r>
              <a:rPr lang="fi-FI" dirty="0"/>
              <a:t>Viennin kasvua ylläpitää vientimarkkinoiden piristymisen ohella kustannuskilpailukyvyn suotuisa kehitys. </a:t>
            </a:r>
            <a:endParaRPr lang="fi-FI" dirty="0" smtClean="0"/>
          </a:p>
          <a:p>
            <a:pPr>
              <a:lnSpc>
                <a:spcPct val="80000"/>
              </a:lnSpc>
            </a:pPr>
            <a:r>
              <a:rPr lang="fi-FI" dirty="0" smtClean="0"/>
              <a:t>Vaihtotase pysyy alijäämisenä.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4581296"/>
            <a:ext cx="7848000" cy="18000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dirty="0"/>
              <a:t>Koheneva </a:t>
            </a:r>
            <a:r>
              <a:rPr lang="fi-FI" dirty="0" smtClean="0"/>
              <a:t>työllisyys j</a:t>
            </a:r>
            <a:r>
              <a:rPr lang="fi-FI" dirty="0"/>
              <a:t>a vahva luotta</a:t>
            </a:r>
            <a:r>
              <a:rPr lang="fi-FI" dirty="0" smtClean="0"/>
              <a:t>mus tukevat kulutuksen kasvua.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dirty="0"/>
              <a:t>Kiihtyvä </a:t>
            </a:r>
            <a:r>
              <a:rPr lang="fi-FI" dirty="0" smtClean="0"/>
              <a:t>inflaatio ja hidas reaalitulojen kasvu alentavat </a:t>
            </a:r>
            <a:r>
              <a:rPr lang="fi-FI" dirty="0"/>
              <a:t>kulutuksen </a:t>
            </a:r>
            <a:r>
              <a:rPr lang="fi-FI" dirty="0" smtClean="0"/>
              <a:t>kasvua.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Palkansaajan ostovoima ei kasva.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Kotitaloudet </a:t>
            </a:r>
            <a:r>
              <a:rPr lang="fi-FI" dirty="0"/>
              <a:t>velkaantuvat, säästämisaste </a:t>
            </a:r>
            <a:r>
              <a:rPr lang="fi-FI" dirty="0" smtClean="0"/>
              <a:t>alhainen.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3568" y="2348880"/>
            <a:ext cx="7848872" cy="2088232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fi-FI" dirty="0"/>
              <a:t>Painopiste siirtyy </a:t>
            </a:r>
            <a:r>
              <a:rPr lang="fi-FI" dirty="0" smtClean="0"/>
              <a:t>asuinrakentamisesta tuotannollisiin investointeihin.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dirty="0" smtClean="0"/>
              <a:t>Kone- ja laiteinvestoinnit ja rakennusinvestoinnit piristyvät talouden elpyessä.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dirty="0" smtClean="0"/>
              <a:t>Metsätalouden investoinnit jatkuvat.</a:t>
            </a:r>
          </a:p>
          <a:p>
            <a:pPr>
              <a:lnSpc>
                <a:spcPct val="80000"/>
              </a:lnSpc>
            </a:pPr>
            <a:r>
              <a:rPr lang="fi-FI" dirty="0"/>
              <a:t>T&amp;K-investointien kuusi vuotta jatkunut alamäki päättyy tänä vu</a:t>
            </a:r>
            <a:r>
              <a:rPr lang="fi-FI" dirty="0" smtClean="0"/>
              <a:t>onna.</a:t>
            </a:r>
          </a:p>
          <a:p>
            <a:pPr>
              <a:lnSpc>
                <a:spcPct val="80000"/>
              </a:lnSpc>
            </a:pPr>
            <a:r>
              <a:rPr lang="fi-FI" dirty="0"/>
              <a:t>Negatiivinen reaalikorko ja rahoituksen hyvä saatavuus tukevat </a:t>
            </a:r>
            <a:r>
              <a:rPr lang="fi-FI" dirty="0" smtClean="0"/>
              <a:t>investointeja. 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>
          <a:xfrm>
            <a:off x="539552" y="260648"/>
            <a:ext cx="8136904" cy="576065"/>
          </a:xfrm>
        </p:spPr>
        <p:txBody>
          <a:bodyPr/>
          <a:lstStyle/>
          <a:p>
            <a:r>
              <a:rPr lang="fi-FI" sz="1600" dirty="0"/>
              <a:t>Globaali kysyntä ja koheneva kustannuskilpailukyky tukevat vientiä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83568" y="4509120"/>
            <a:ext cx="7848872" cy="504056"/>
          </a:xfrm>
        </p:spPr>
        <p:txBody>
          <a:bodyPr/>
          <a:lstStyle/>
          <a:p>
            <a:r>
              <a:rPr lang="fi-FI" sz="1600" dirty="0" smtClean="0"/>
              <a:t>Yksityisen kulutuksen kasvu hidastuu</a:t>
            </a:r>
            <a:endParaRPr lang="fi-FI" sz="1600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>
          <a:xfrm>
            <a:off x="683568" y="2420888"/>
            <a:ext cx="7632848" cy="360040"/>
          </a:xfrm>
        </p:spPr>
        <p:txBody>
          <a:bodyPr/>
          <a:lstStyle/>
          <a:p>
            <a:r>
              <a:rPr lang="fi-FI" sz="1600" dirty="0"/>
              <a:t>Investointien hyvä kierre </a:t>
            </a:r>
            <a:r>
              <a:rPr lang="fi-FI" sz="1600" dirty="0" smtClean="0"/>
              <a:t>jatkuu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831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dirty="0"/>
              <a:t>Vientimarkkinat piristyvät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6" y="1385888"/>
            <a:ext cx="7272283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08368" cy="1186497"/>
          </a:xfrm>
        </p:spPr>
        <p:txBody>
          <a:bodyPr>
            <a:normAutofit/>
          </a:bodyPr>
          <a:lstStyle/>
          <a:p>
            <a:r>
              <a:rPr lang="fi-FI" dirty="0"/>
              <a:t>Suomi ei enää menetä markkinaosuuksia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46" y="1385888"/>
            <a:ext cx="7272283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9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45143"/>
            <a:ext cx="7992888" cy="1186497"/>
          </a:xfrm>
        </p:spPr>
        <p:txBody>
          <a:bodyPr>
            <a:normAutofit/>
          </a:bodyPr>
          <a:lstStyle/>
          <a:p>
            <a:r>
              <a:rPr lang="fi-FI" dirty="0" smtClean="0"/>
              <a:t>Vaihtotase pysyy alijäämäisenä</a:t>
            </a:r>
            <a:endParaRPr lang="fi-FI" dirty="0"/>
          </a:p>
        </p:txBody>
      </p:sp>
      <p:pic>
        <p:nvPicPr>
          <p:cNvPr id="6" name="Kuva 1"/>
          <p:cNvPicPr>
            <a:picLocks noGrp="1"/>
          </p:cNvPicPr>
          <p:nvPr>
            <p:ph idx="1"/>
            <p:extLst>
              <p:ext uri="{D42A27DB-BD31-4B8C-83A1-F6EECF244321}">
                <p14:modId xmlns:p14="http://schemas.microsoft.com/office/powerpoint/2010/main" val="8241779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5934" y="1385888"/>
            <a:ext cx="7269507" cy="47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3568" y="332656"/>
            <a:ext cx="7848872" cy="18722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dirty="0"/>
              <a:t>Suomen vientinäkymät ovat kohentuneet ja vienti on päässyt </a:t>
            </a:r>
            <a:r>
              <a:rPr lang="fi-FI" dirty="0" smtClean="0"/>
              <a:t>kasvu-uralle.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Viennin kasvu ylittää </a:t>
            </a:r>
            <a:r>
              <a:rPr lang="fi-FI" dirty="0"/>
              <a:t>hetkellisesti vientimarkkinoiden </a:t>
            </a:r>
            <a:r>
              <a:rPr lang="fi-FI" dirty="0" smtClean="0"/>
              <a:t>kasvun.</a:t>
            </a:r>
          </a:p>
          <a:p>
            <a:pPr>
              <a:lnSpc>
                <a:spcPct val="80000"/>
              </a:lnSpc>
            </a:pPr>
            <a:r>
              <a:rPr lang="fi-FI" dirty="0"/>
              <a:t>Viennin kasvua ylläpitää vientimarkkinoiden piristymisen ohella kustannuskilpailukyvyn suotuisa kehitys. </a:t>
            </a:r>
            <a:endParaRPr lang="fi-FI" dirty="0" smtClean="0"/>
          </a:p>
          <a:p>
            <a:pPr>
              <a:lnSpc>
                <a:spcPct val="80000"/>
              </a:lnSpc>
            </a:pPr>
            <a:r>
              <a:rPr lang="fi-FI" dirty="0" smtClean="0"/>
              <a:t>Vaihtotase pysyy alijäämisenä.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4581296"/>
            <a:ext cx="7848000" cy="18000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dirty="0"/>
              <a:t>Koheneva </a:t>
            </a:r>
            <a:r>
              <a:rPr lang="fi-FI" dirty="0" smtClean="0"/>
              <a:t>työllisyys j</a:t>
            </a:r>
            <a:r>
              <a:rPr lang="fi-FI" dirty="0"/>
              <a:t>a vahva luotta</a:t>
            </a:r>
            <a:r>
              <a:rPr lang="fi-FI" dirty="0" smtClean="0"/>
              <a:t>mus tukevat kulutuksen kasvua.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dirty="0"/>
              <a:t>Kiihtyvä </a:t>
            </a:r>
            <a:r>
              <a:rPr lang="fi-FI" dirty="0" smtClean="0"/>
              <a:t>inflaatio ja hidas reaalitulojen kasvu alentavat </a:t>
            </a:r>
            <a:r>
              <a:rPr lang="fi-FI" dirty="0"/>
              <a:t>kulutuksen </a:t>
            </a:r>
            <a:r>
              <a:rPr lang="fi-FI" dirty="0" smtClean="0"/>
              <a:t>kasvua.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Palkansaajan ostovoima ei kasva.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Kotitaloudet </a:t>
            </a:r>
            <a:r>
              <a:rPr lang="fi-FI" dirty="0"/>
              <a:t>velkaantuvat, säästämisaste </a:t>
            </a:r>
            <a:r>
              <a:rPr lang="fi-FI" dirty="0" smtClean="0"/>
              <a:t>alhainen.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3568" y="2348880"/>
            <a:ext cx="7848872" cy="2088232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fi-FI" dirty="0"/>
              <a:t>Painopiste siirtyy </a:t>
            </a:r>
            <a:r>
              <a:rPr lang="fi-FI" dirty="0" smtClean="0"/>
              <a:t>asuinrakentamisesta tuotannollisiin investointeihin.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dirty="0" smtClean="0"/>
              <a:t>Kone- ja laiteinvestoinnit ja rakennusinvestoinnit piristyvät talouden elpyessä.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dirty="0" smtClean="0"/>
              <a:t>Metsätalouden investoinnit jatkuvat.</a:t>
            </a:r>
          </a:p>
          <a:p>
            <a:pPr>
              <a:lnSpc>
                <a:spcPct val="80000"/>
              </a:lnSpc>
            </a:pPr>
            <a:r>
              <a:rPr lang="fi-FI" dirty="0"/>
              <a:t>T&amp;K-investointien kuusi vuotta jatkunut alamäki päättyy tänä vu</a:t>
            </a:r>
            <a:r>
              <a:rPr lang="fi-FI" dirty="0" smtClean="0"/>
              <a:t>onna.</a:t>
            </a:r>
          </a:p>
          <a:p>
            <a:pPr>
              <a:lnSpc>
                <a:spcPct val="80000"/>
              </a:lnSpc>
            </a:pPr>
            <a:r>
              <a:rPr lang="fi-FI" dirty="0"/>
              <a:t>Negatiivinen reaalikorko ja rahoituksen hyvä saatavuus tukevat </a:t>
            </a:r>
            <a:r>
              <a:rPr lang="fi-FI" dirty="0" smtClean="0"/>
              <a:t>investointeja. 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>
          <a:xfrm>
            <a:off x="539552" y="260648"/>
            <a:ext cx="8136904" cy="576065"/>
          </a:xfrm>
        </p:spPr>
        <p:txBody>
          <a:bodyPr/>
          <a:lstStyle/>
          <a:p>
            <a:r>
              <a:rPr lang="fi-FI" sz="1600" dirty="0"/>
              <a:t>Globaali kysyntä ja koheneva kustannuskilpailukyky tukevat vientiä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83568" y="4509120"/>
            <a:ext cx="7848872" cy="504056"/>
          </a:xfrm>
        </p:spPr>
        <p:txBody>
          <a:bodyPr/>
          <a:lstStyle/>
          <a:p>
            <a:r>
              <a:rPr lang="fi-FI" sz="1600" dirty="0" smtClean="0"/>
              <a:t>Yksityisen kulutuksen kasvu hidastuu</a:t>
            </a:r>
            <a:endParaRPr lang="fi-FI" sz="1600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>
          <a:xfrm>
            <a:off x="683568" y="2420888"/>
            <a:ext cx="7632848" cy="360040"/>
          </a:xfrm>
        </p:spPr>
        <p:txBody>
          <a:bodyPr/>
          <a:lstStyle/>
          <a:p>
            <a:r>
              <a:rPr lang="fi-FI" sz="1600" dirty="0"/>
              <a:t>Investointien hyvä kierre </a:t>
            </a:r>
            <a:r>
              <a:rPr lang="fi-FI" sz="1600" dirty="0" smtClean="0"/>
              <a:t>jatkuu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4173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Painopiste tuotannollisiin investointeihin</a:t>
            </a: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Sisällön paikkamerkki 4"/>
          <p:cNvPicPr>
            <a:picLocks noGrp="1"/>
          </p:cNvPicPr>
          <p:nvPr>
            <p:ph idx="1"/>
            <p:extLst>
              <p:ext uri="{D42A27DB-BD31-4B8C-83A1-F6EECF244321}">
                <p14:modId xmlns:p14="http://schemas.microsoft.com/office/powerpoint/2010/main" val="30849126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5934" y="1385888"/>
            <a:ext cx="7269507" cy="47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3568" y="332656"/>
            <a:ext cx="7848872" cy="18722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dirty="0"/>
              <a:t>Suomen vientinäkymät ovat kohentuneet ja vienti on päässyt </a:t>
            </a:r>
            <a:r>
              <a:rPr lang="fi-FI" dirty="0" smtClean="0"/>
              <a:t>kasvu-uralle.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Viennin kasvu ylittää </a:t>
            </a:r>
            <a:r>
              <a:rPr lang="fi-FI" dirty="0"/>
              <a:t>hetkellisesti vientimarkkinoiden </a:t>
            </a:r>
            <a:r>
              <a:rPr lang="fi-FI" dirty="0" smtClean="0"/>
              <a:t>kasvun.</a:t>
            </a:r>
          </a:p>
          <a:p>
            <a:pPr>
              <a:lnSpc>
                <a:spcPct val="80000"/>
              </a:lnSpc>
            </a:pPr>
            <a:r>
              <a:rPr lang="fi-FI" dirty="0"/>
              <a:t>Viennin kasvua ylläpitää vientimarkkinoiden piristymisen ohella kustannuskilpailukyvyn suotuisa kehitys. </a:t>
            </a:r>
            <a:endParaRPr lang="fi-FI" dirty="0" smtClean="0"/>
          </a:p>
          <a:p>
            <a:pPr>
              <a:lnSpc>
                <a:spcPct val="80000"/>
              </a:lnSpc>
            </a:pPr>
            <a:r>
              <a:rPr lang="fi-FI" dirty="0" smtClean="0"/>
              <a:t>Vaihtotase pysyy alijäämisenä.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4581296"/>
            <a:ext cx="7848000" cy="18000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dirty="0"/>
              <a:t>Koheneva </a:t>
            </a:r>
            <a:r>
              <a:rPr lang="fi-FI" dirty="0" smtClean="0"/>
              <a:t>työllisyys j</a:t>
            </a:r>
            <a:r>
              <a:rPr lang="fi-FI" dirty="0"/>
              <a:t>a vahva luotta</a:t>
            </a:r>
            <a:r>
              <a:rPr lang="fi-FI" dirty="0" smtClean="0"/>
              <a:t>mus tukevat kulutuksen kasvua.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dirty="0"/>
              <a:t>Kiihtyvä </a:t>
            </a:r>
            <a:r>
              <a:rPr lang="fi-FI" dirty="0" smtClean="0"/>
              <a:t>inflaatio ja hidas reaalitulojen kasvu alentavat </a:t>
            </a:r>
            <a:r>
              <a:rPr lang="fi-FI" dirty="0"/>
              <a:t>kulutuksen </a:t>
            </a:r>
            <a:r>
              <a:rPr lang="fi-FI" dirty="0" smtClean="0"/>
              <a:t>kasvua.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Palkansaajan ostovoima ei kasva.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Kotitaloudet </a:t>
            </a:r>
            <a:r>
              <a:rPr lang="fi-FI" dirty="0"/>
              <a:t>velkaantuvat, säästämisaste </a:t>
            </a:r>
            <a:r>
              <a:rPr lang="fi-FI" dirty="0" smtClean="0"/>
              <a:t>alhainen.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3568" y="2348880"/>
            <a:ext cx="7848872" cy="2088232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fi-FI" dirty="0"/>
              <a:t>Painopiste siirtyy </a:t>
            </a:r>
            <a:r>
              <a:rPr lang="fi-FI" dirty="0" smtClean="0"/>
              <a:t>asuinrakentamisesta tuotannollisiin investointeihin.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dirty="0" smtClean="0"/>
              <a:t>Kone- ja laiteinvestoinnit ja rakennusinvestoinnit piristyvät talouden elpyessä.</a:t>
            </a:r>
            <a:endParaRPr lang="fi-FI" dirty="0"/>
          </a:p>
          <a:p>
            <a:pPr>
              <a:lnSpc>
                <a:spcPct val="80000"/>
              </a:lnSpc>
            </a:pPr>
            <a:r>
              <a:rPr lang="fi-FI" dirty="0" smtClean="0"/>
              <a:t>Metsätalouden investoinnit jatkuvat.</a:t>
            </a:r>
          </a:p>
          <a:p>
            <a:pPr>
              <a:lnSpc>
                <a:spcPct val="80000"/>
              </a:lnSpc>
            </a:pPr>
            <a:r>
              <a:rPr lang="fi-FI" dirty="0"/>
              <a:t>T&amp;K-investointien kuusi vuotta jatkunut alamäki päättyy tänä vu</a:t>
            </a:r>
            <a:r>
              <a:rPr lang="fi-FI" dirty="0" smtClean="0"/>
              <a:t>onna.</a:t>
            </a:r>
          </a:p>
          <a:p>
            <a:pPr>
              <a:lnSpc>
                <a:spcPct val="80000"/>
              </a:lnSpc>
            </a:pPr>
            <a:r>
              <a:rPr lang="fi-FI" dirty="0"/>
              <a:t>Negatiivinen reaalikorko ja rahoituksen hyvä saatavuus tukevat </a:t>
            </a:r>
            <a:r>
              <a:rPr lang="fi-FI" dirty="0" smtClean="0"/>
              <a:t>investointeja. 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>
          <a:xfrm>
            <a:off x="539552" y="260648"/>
            <a:ext cx="8136904" cy="576065"/>
          </a:xfrm>
        </p:spPr>
        <p:txBody>
          <a:bodyPr/>
          <a:lstStyle/>
          <a:p>
            <a:r>
              <a:rPr lang="fi-FI" sz="1600" dirty="0"/>
              <a:t>Globaali kysyntä ja koheneva kustannuskilpailukyky tukevat vientiä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83568" y="4509120"/>
            <a:ext cx="7848872" cy="504056"/>
          </a:xfrm>
        </p:spPr>
        <p:txBody>
          <a:bodyPr/>
          <a:lstStyle/>
          <a:p>
            <a:r>
              <a:rPr lang="fi-FI" sz="1600" dirty="0" smtClean="0"/>
              <a:t>Yksityisen kulutuksen kasvu hidastuu</a:t>
            </a:r>
            <a:endParaRPr lang="fi-FI" sz="1600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>
          <a:xfrm>
            <a:off x="683568" y="2420888"/>
            <a:ext cx="7632848" cy="360040"/>
          </a:xfrm>
        </p:spPr>
        <p:txBody>
          <a:bodyPr/>
          <a:lstStyle/>
          <a:p>
            <a:r>
              <a:rPr lang="fi-FI" sz="1600" dirty="0"/>
              <a:t>Investointien hyvä kierre </a:t>
            </a:r>
            <a:r>
              <a:rPr lang="fi-FI" sz="1600" dirty="0" smtClean="0"/>
              <a:t>jatkuu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8507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Kiihtyvä inflaatio leikkaa ostovoimaa ja kulutuksen kasvua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6" y="1385888"/>
            <a:ext cx="7272283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Kulutusta enemmän kuin tuloja</a:t>
            </a:r>
            <a:endParaRPr lang="fi-F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6" y="1385888"/>
            <a:ext cx="7272283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8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740416" cy="1186497"/>
          </a:xfrm>
        </p:spPr>
        <p:txBody>
          <a:bodyPr/>
          <a:lstStyle/>
          <a:p>
            <a:r>
              <a:rPr lang="fi-FI" dirty="0" smtClean="0"/>
              <a:t>Kotitaloussektori painaa taloutta alijäämäiseksi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6" y="1385888"/>
            <a:ext cx="7272283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8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800" dirty="0" smtClean="0"/>
              <a:t>Video: Valtiovarainministeriö ennustaa – riippumattomasti ja harhattomasti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19498"/>
            <a:ext cx="675005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7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936104"/>
          </a:xfrm>
        </p:spPr>
        <p:txBody>
          <a:bodyPr>
            <a:normAutofit/>
          </a:bodyPr>
          <a:lstStyle/>
          <a:p>
            <a:r>
              <a:rPr lang="fi-FI" dirty="0"/>
              <a:t>Talouskasvun vahvistuminen parantaa työllisyyttä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9552" y="1484313"/>
            <a:ext cx="3897167" cy="2232025"/>
          </a:xfrm>
        </p:spPr>
        <p:txBody>
          <a:bodyPr/>
          <a:lstStyle/>
          <a:p>
            <a:r>
              <a:rPr lang="fi-FI" dirty="0" smtClean="0"/>
              <a:t>Talouskasvun voimistuminen lisää työllisyyden kasvua.</a:t>
            </a:r>
          </a:p>
          <a:p>
            <a:r>
              <a:rPr lang="fi-FI" dirty="0" smtClean="0"/>
              <a:t>Kilpailukykysopimus ja työn tarjontaa lisäävät toimet tukevat työllisyyttä.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960440" cy="2232025"/>
          </a:xfrm>
        </p:spPr>
        <p:txBody>
          <a:bodyPr>
            <a:normAutofit/>
          </a:bodyPr>
          <a:lstStyle/>
          <a:p>
            <a:r>
              <a:rPr lang="fi-FI" dirty="0"/>
              <a:t>Piilotyöttömien aktivoituminen työnhakuun hidastaa  </a:t>
            </a:r>
            <a:r>
              <a:rPr lang="fi-FI" dirty="0" smtClean="0"/>
              <a:t>alenemista.</a:t>
            </a:r>
          </a:p>
          <a:p>
            <a:r>
              <a:rPr lang="fi-FI" dirty="0"/>
              <a:t>Pitkäaikaistyöttömien määrä on edelleen hyvin </a:t>
            </a:r>
            <a:r>
              <a:rPr lang="fi-FI" dirty="0" smtClean="0"/>
              <a:t>korkea, mutta aleneva.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39552" y="4077072"/>
            <a:ext cx="3897167" cy="2376264"/>
          </a:xfrm>
        </p:spPr>
        <p:txBody>
          <a:bodyPr>
            <a:normAutofit/>
          </a:bodyPr>
          <a:lstStyle/>
          <a:p>
            <a:r>
              <a:rPr lang="fi-FI" dirty="0" smtClean="0"/>
              <a:t>Ansiotaso </a:t>
            </a:r>
            <a:r>
              <a:rPr lang="fi-FI" dirty="0"/>
              <a:t>kehittyy </a:t>
            </a:r>
            <a:r>
              <a:rPr lang="fi-FI" dirty="0" smtClean="0"/>
              <a:t>kilpailukykysopimuksen mukaisesti.</a:t>
            </a:r>
          </a:p>
          <a:p>
            <a:r>
              <a:rPr lang="fi-FI" dirty="0" smtClean="0"/>
              <a:t>Maltillinen ansiotasokehitys sopusoinnussa </a:t>
            </a:r>
            <a:r>
              <a:rPr lang="fi-FI" dirty="0"/>
              <a:t>korkean työttömyyden kanssa.</a:t>
            </a:r>
          </a:p>
          <a:p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960440" cy="2376264"/>
          </a:xfrm>
        </p:spPr>
        <p:txBody>
          <a:bodyPr>
            <a:noAutofit/>
          </a:bodyPr>
          <a:lstStyle/>
          <a:p>
            <a:r>
              <a:rPr lang="fi-FI" dirty="0"/>
              <a:t>Energia ja raaka-aineet kallistuvat.</a:t>
            </a:r>
          </a:p>
          <a:p>
            <a:r>
              <a:rPr lang="fi-FI" dirty="0"/>
              <a:t>Tuontihinnat kääntyvät nousuun.</a:t>
            </a:r>
          </a:p>
          <a:p>
            <a:r>
              <a:rPr lang="fi-FI" dirty="0"/>
              <a:t>Palveluinflaatio hidastuu, mutta vaikutus kokonaisinflaatioon suuri.</a:t>
            </a:r>
          </a:p>
          <a:p>
            <a:r>
              <a:rPr lang="fi-FI" dirty="0"/>
              <a:t>Veronkorotusten inflaatiovaikutus  enää +0,2 %-yksikköä  v. 2017.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smtClean="0"/>
              <a:t>Työlliset		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572000" y="1484312"/>
            <a:ext cx="3960440" cy="504527"/>
          </a:xfrm>
        </p:spPr>
        <p:txBody>
          <a:bodyPr/>
          <a:lstStyle/>
          <a:p>
            <a:r>
              <a:rPr lang="fi-FI" dirty="0"/>
              <a:t>Työttömyys </a:t>
            </a:r>
            <a:r>
              <a:rPr lang="fi-FI" dirty="0" smtClean="0"/>
              <a:t>pysyy korkeana</a:t>
            </a:r>
            <a:endParaRPr lang="fi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 smtClean="0"/>
              <a:t>Palkat</a:t>
            </a:r>
            <a:endParaRPr lang="fi-FI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 smtClean="0"/>
              <a:t>Inflaatio kiihtyy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37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Työn tuottavuus kohenee selvästi</a:t>
            </a:r>
            <a:endParaRPr lang="fi-FI" dirty="0"/>
          </a:p>
        </p:txBody>
      </p:sp>
      <p:pic>
        <p:nvPicPr>
          <p:cNvPr id="5" name="Kuva 5"/>
          <p:cNvPicPr>
            <a:picLocks noGrp="1"/>
          </p:cNvPicPr>
          <p:nvPr>
            <p:ph idx="1"/>
            <p:extLst>
              <p:ext uri="{D42A27DB-BD31-4B8C-83A1-F6EECF244321}">
                <p14:modId xmlns:p14="http://schemas.microsoft.com/office/powerpoint/2010/main" val="3012802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5934" y="1385888"/>
            <a:ext cx="7269507" cy="47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Inflaatiopaineet </a:t>
            </a:r>
            <a:r>
              <a:rPr lang="fi-FI" dirty="0" smtClean="0"/>
              <a:t>tavanomaista matalampia</a:t>
            </a:r>
            <a:endParaRPr lang="fi-F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6" y="1385888"/>
            <a:ext cx="7272283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1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Julkisen talouden 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21.6.2017 Marja Paavonen, finanssineuvos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1146629" y="6190342"/>
            <a:ext cx="4865804" cy="428171"/>
          </a:xfrm>
        </p:spPr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2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7090522" cy="1753096"/>
          </a:xfrm>
        </p:spPr>
        <p:txBody>
          <a:bodyPr>
            <a:normAutofit fontScale="90000"/>
          </a:bodyPr>
          <a:lstStyle/>
          <a:p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Suhdannepyrähdys ei riitä tasapainottamaan julkista taloutta.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Suotuisampi talouskehitys lisää verotuloja ja vähentää työttömyysmenoja.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Väestön ikääntyminen kasvattaa julkisia menoja ja hidastaa alijäämän pienenemistä.</a:t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>Julkisen talouden velkasuhteen kasvu pysähtyy väliaikaisesti.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4710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Noususuhdanne ei korjaa julkisen talouden ongelmia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9" name="Sisällön paikkamerkki 3"/>
          <p:cNvSpPr txBox="1">
            <a:spLocks/>
          </p:cNvSpPr>
          <p:nvPr/>
        </p:nvSpPr>
        <p:spPr>
          <a:xfrm>
            <a:off x="4500392" y="4149080"/>
            <a:ext cx="3600000" cy="19709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endParaRPr kumimoji="0" lang="fi-FI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isällön paikkamerkki 3"/>
          <p:cNvSpPr txBox="1">
            <a:spLocks/>
          </p:cNvSpPr>
          <p:nvPr/>
        </p:nvSpPr>
        <p:spPr>
          <a:xfrm>
            <a:off x="4435832" y="4249398"/>
            <a:ext cx="3600000" cy="23310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fi-FI" sz="1600" b="1" dirty="0" smtClean="0"/>
              <a:t>Julkisen velkasuhteen kasvu tasaantuu.</a:t>
            </a:r>
          </a:p>
          <a:p>
            <a:pPr marL="35560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r>
              <a:rPr lang="fi-FI" sz="1600" dirty="0"/>
              <a:t>Velkasuhde on nyt noin kaksinkertainen vuoden 2008 tasoon verrattuna.</a:t>
            </a:r>
          </a:p>
          <a:p>
            <a:pPr marL="355600" lvl="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r>
              <a:rPr lang="fi-FI" sz="1600" dirty="0" smtClean="0"/>
              <a:t>Velkasuhde </a:t>
            </a:r>
            <a:r>
              <a:rPr lang="fi-FI" sz="1600" dirty="0"/>
              <a:t>lähtee uudelleen kasvuun 2020-luvulla.</a:t>
            </a:r>
          </a:p>
          <a:p>
            <a:pPr>
              <a:spcAft>
                <a:spcPts val="800"/>
              </a:spcAft>
              <a:defRPr/>
            </a:pPr>
            <a:endParaRPr lang="fi-FI" sz="1400" dirty="0"/>
          </a:p>
          <a:p>
            <a:pPr lvl="0">
              <a:spcAft>
                <a:spcPts val="800"/>
              </a:spcAft>
              <a:defRPr/>
            </a:pPr>
            <a:endParaRPr lang="fi-FI" sz="1400" b="1" dirty="0" smtClean="0"/>
          </a:p>
          <a:p>
            <a:pPr lvl="0">
              <a:spcAft>
                <a:spcPts val="800"/>
              </a:spcAft>
              <a:defRPr/>
            </a:pPr>
            <a:endParaRPr kumimoji="0" lang="fi-FI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Sisällön paikkamerkki 3"/>
          <p:cNvSpPr txBox="1">
            <a:spLocks/>
          </p:cNvSpPr>
          <p:nvPr/>
        </p:nvSpPr>
        <p:spPr>
          <a:xfrm>
            <a:off x="4428384" y="1484784"/>
            <a:ext cx="3600000" cy="2403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Julkisen talouden alijäämä pienenee lähivuosina verkkaisesti. </a:t>
            </a:r>
          </a:p>
          <a:p>
            <a:pPr marL="355600" lvl="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r>
              <a:rPr lang="fi-FI" sz="1600" dirty="0" smtClean="0"/>
              <a:t>Talouskasvu ja sopeutustoimet vahvistavat julkista taloutta.</a:t>
            </a:r>
          </a:p>
          <a:p>
            <a:pPr marL="355600" lvl="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r>
              <a:rPr lang="fi-FI" sz="1600" dirty="0" smtClean="0"/>
              <a:t>Väestön ikääntyminen kasvattaa automaattisesti julkisia menoja</a:t>
            </a:r>
          </a:p>
          <a:p>
            <a:pPr marL="355600" lvl="0" indent="-355600">
              <a:spcAft>
                <a:spcPts val="800"/>
              </a:spcAft>
              <a:buFont typeface="Verdana" panose="020B0604030504040204" pitchFamily="34" charset="0"/>
              <a:buChar char="‒"/>
              <a:defRPr/>
            </a:pPr>
            <a:r>
              <a:rPr lang="fi-FI" sz="1600" dirty="0" smtClean="0"/>
              <a:t>Julkisessa taloudessa on rakenteellinen alijäämä, jota suhdannenousu ei korjaa.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2" y="4027811"/>
            <a:ext cx="3823600" cy="256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6" y="1340768"/>
            <a:ext cx="3695140" cy="25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taloutta kuvaavat indikaattorit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26</a:t>
            </a:fld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136904" cy="374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b="1" dirty="0" smtClean="0"/>
              <a:t>Marja Paavonen</a:t>
            </a:r>
            <a:r>
              <a:rPr lang="fi-FI" dirty="0" smtClean="0"/>
              <a:t>, finanssineuvos</a:t>
            </a:r>
          </a:p>
          <a:p>
            <a:r>
              <a:rPr lang="fi-FI" dirty="0" smtClean="0"/>
              <a:t>Puh. 02955 </a:t>
            </a:r>
            <a:r>
              <a:rPr lang="fi-FI" dirty="0"/>
              <a:t>30187 </a:t>
            </a:r>
            <a:endParaRPr lang="fi-FI" dirty="0" smtClean="0"/>
          </a:p>
          <a:p>
            <a:r>
              <a:rPr lang="fi-FI" b="1" dirty="0"/>
              <a:t>Jukka Railavo</a:t>
            </a:r>
            <a:r>
              <a:rPr lang="fi-FI" dirty="0"/>
              <a:t>, finanssineuvos</a:t>
            </a:r>
          </a:p>
          <a:p>
            <a:r>
              <a:rPr lang="fi-FI" dirty="0"/>
              <a:t>Puh. 02955  </a:t>
            </a:r>
            <a:r>
              <a:rPr lang="fi-FI" dirty="0" smtClean="0"/>
              <a:t>30540</a:t>
            </a:r>
          </a:p>
          <a:p>
            <a:r>
              <a:rPr lang="fi-FI" b="1" dirty="0" smtClean="0"/>
              <a:t>Mikko Spolander</a:t>
            </a:r>
            <a:r>
              <a:rPr lang="fi-FI" dirty="0" smtClean="0"/>
              <a:t>, ylijohtaja, osastopäällikkö</a:t>
            </a:r>
            <a:br>
              <a:rPr lang="fi-FI" dirty="0" smtClean="0"/>
            </a:br>
            <a:r>
              <a:rPr lang="fi-FI" dirty="0" smtClean="0"/>
              <a:t>Puh. 02955 2955 </a:t>
            </a:r>
            <a:r>
              <a:rPr lang="fi-FI" dirty="0"/>
              <a:t>30006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etunimi.sukunimi@vm.fi</a:t>
            </a:r>
          </a:p>
          <a:p>
            <a:r>
              <a:rPr lang="fi-FI" dirty="0" smtClean="0">
                <a:hlinkClick r:id="rId2"/>
              </a:rPr>
              <a:t>vm.fi/talousnakymat</a:t>
            </a:r>
            <a:endParaRPr lang="fi-FI" dirty="0" smtClean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499992" y="2788670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smtClean="0"/>
              <a:t>vm-viestinta@vm.fi</a:t>
            </a:r>
          </a:p>
          <a:p>
            <a:r>
              <a:rPr lang="fi-FI" dirty="0" smtClean="0"/>
              <a:t>Mediapalvelunumero </a:t>
            </a:r>
            <a:r>
              <a:rPr lang="fi-FI" dirty="0"/>
              <a:t>(</a:t>
            </a:r>
            <a:r>
              <a:rPr lang="fi-FI" dirty="0" smtClean="0"/>
              <a:t>ma–pe 9–15) 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www.tutkibudjettia.fi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06332" y="3579867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75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Reaalitalouden ennuste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21.6.2017  Jukka Railavo, finanssineuvos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04856" cy="5328592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Noususuhdanne vahvistui edelleen.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Maailmantaloudessa kasvun kiihtymistä.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Suomen talouden elpyminen voimistuu.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Työn tuottavuus kohentuu nopeasti.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7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Talouskasvun perusta on vankka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67" y="1341438"/>
            <a:ext cx="86471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3568" y="116632"/>
            <a:ext cx="7848227" cy="21602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dirty="0"/>
              <a:t>Maailman bkt:n kasvaa 3,4 % v. 2017, 3,6 % v. 2018 ja 3,7 % v. 2019.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Euroalueen </a:t>
            </a:r>
            <a:r>
              <a:rPr lang="fi-FI" dirty="0"/>
              <a:t>kasvun </a:t>
            </a:r>
            <a:r>
              <a:rPr lang="fi-FI" dirty="0" smtClean="0"/>
              <a:t>merkkeinä </a:t>
            </a:r>
            <a:r>
              <a:rPr lang="fi-FI" dirty="0"/>
              <a:t>kulutuksen ja </a:t>
            </a:r>
            <a:r>
              <a:rPr lang="fi-FI" dirty="0" smtClean="0"/>
              <a:t>investoin</a:t>
            </a:r>
            <a:r>
              <a:rPr lang="fi-FI" dirty="0"/>
              <a:t>tien kasvu, al</a:t>
            </a:r>
            <a:r>
              <a:rPr lang="fi-FI" dirty="0" smtClean="0"/>
              <a:t>entunut </a:t>
            </a:r>
            <a:r>
              <a:rPr lang="fi-FI" dirty="0"/>
              <a:t>työttömyys ja kiihtynyt inflaatio. </a:t>
            </a:r>
            <a:endParaRPr lang="fi-FI" dirty="0" smtClean="0"/>
          </a:p>
          <a:p>
            <a:pPr>
              <a:lnSpc>
                <a:spcPct val="80000"/>
              </a:lnSpc>
            </a:pPr>
            <a:r>
              <a:rPr lang="fi-FI" dirty="0" smtClean="0"/>
              <a:t>Yhdysvaltojen </a:t>
            </a:r>
            <a:r>
              <a:rPr lang="fi-FI" dirty="0"/>
              <a:t>kasvu on </a:t>
            </a:r>
            <a:r>
              <a:rPr lang="fi-FI" dirty="0" smtClean="0"/>
              <a:t>vahvistumassa.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Japanissa </a:t>
            </a:r>
            <a:r>
              <a:rPr lang="fi-FI" dirty="0"/>
              <a:t>on päästy hitaan kasvun uralle. </a:t>
            </a:r>
            <a:endParaRPr lang="fi-FI" dirty="0" smtClean="0"/>
          </a:p>
          <a:p>
            <a:pPr>
              <a:lnSpc>
                <a:spcPct val="80000"/>
              </a:lnSpc>
            </a:pPr>
            <a:r>
              <a:rPr lang="fi-FI" dirty="0" smtClean="0"/>
              <a:t>Kehittyvissä </a:t>
            </a:r>
            <a:r>
              <a:rPr lang="fi-FI" dirty="0"/>
              <a:t>maissa näkymä on moninaisempi</a:t>
            </a:r>
            <a:r>
              <a:rPr lang="fi-FI" dirty="0" smtClean="0"/>
              <a:t>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4509120"/>
            <a:ext cx="7848872" cy="201622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dirty="0" smtClean="0"/>
              <a:t>Rahapolitiikan </a:t>
            </a:r>
            <a:r>
              <a:rPr lang="fi-FI" dirty="0"/>
              <a:t>normalisoituminen on alkanut </a:t>
            </a:r>
            <a:r>
              <a:rPr lang="fi-FI" dirty="0" smtClean="0"/>
              <a:t>Yhdysvalloissa. 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Euroalueella normalisoituminen </a:t>
            </a:r>
            <a:r>
              <a:rPr lang="fi-FI" dirty="0"/>
              <a:t>edellyttää vielä taloudellisten olojen pysyvämpää </a:t>
            </a:r>
            <a:r>
              <a:rPr lang="fi-FI" dirty="0" smtClean="0"/>
              <a:t>kohenemista.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Euron valuuttakurssi </a:t>
            </a:r>
            <a:r>
              <a:rPr lang="fi-FI" dirty="0"/>
              <a:t>suhteessa dollariin </a:t>
            </a:r>
            <a:r>
              <a:rPr lang="fi-FI" dirty="0" smtClean="0"/>
              <a:t>jatkaa heikkenemistään.</a:t>
            </a:r>
          </a:p>
          <a:p>
            <a:pPr>
              <a:lnSpc>
                <a:spcPct val="90000"/>
              </a:lnSpc>
            </a:pPr>
            <a:r>
              <a:rPr lang="fi-FI" dirty="0"/>
              <a:t>Öljyn ja raaka-aineiden hintojen nousu kiihdyttä</a:t>
            </a:r>
            <a:r>
              <a:rPr lang="fi-FI" dirty="0" smtClean="0"/>
              <a:t>vät inflaatiota </a:t>
            </a:r>
            <a:r>
              <a:rPr lang="fi-FI" dirty="0"/>
              <a:t>globaalisti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3568" y="2420888"/>
            <a:ext cx="7848872" cy="1944216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Maailmankauppa piristyy kysynnän vahvistuessa Yhdysvalloissa, euroalueella ja nousevissa talouksissa. </a:t>
            </a: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/>
              <a:t>Suomen </a:t>
            </a:r>
            <a:r>
              <a:rPr lang="fi-FI" dirty="0"/>
              <a:t>markkinaosuuden supistuminen maailmankaupassa on pysähtynyt ja elpyy hieman. 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Kasvunäkymiä </a:t>
            </a:r>
            <a:r>
              <a:rPr lang="fi-FI" dirty="0"/>
              <a:t>varjostaa ennen kaikkea protektionismin uhka</a:t>
            </a:r>
            <a:r>
              <a:rPr lang="fi-FI" dirty="0" smtClean="0"/>
              <a:t>.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>
          <a:xfrm>
            <a:off x="683568" y="188640"/>
            <a:ext cx="7848228" cy="432048"/>
          </a:xfrm>
        </p:spPr>
        <p:txBody>
          <a:bodyPr/>
          <a:lstStyle/>
          <a:p>
            <a:r>
              <a:rPr lang="fi-FI" sz="1600" dirty="0" smtClean="0"/>
              <a:t>Maailmantalou</a:t>
            </a:r>
            <a:r>
              <a:rPr lang="fi-FI" sz="1600" dirty="0"/>
              <a:t>den kasvu kiihtyy epä</a:t>
            </a:r>
            <a:r>
              <a:rPr lang="fi-FI" sz="1600" dirty="0" smtClean="0"/>
              <a:t>varmuudesta </a:t>
            </a:r>
            <a:r>
              <a:rPr lang="fi-FI" sz="1600" dirty="0"/>
              <a:t>huolimatta</a:t>
            </a:r>
            <a:endParaRPr lang="fi-FI" sz="1600" dirty="0" smtClean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83568" y="4437112"/>
            <a:ext cx="7848872" cy="504056"/>
          </a:xfrm>
        </p:spPr>
        <p:txBody>
          <a:bodyPr/>
          <a:lstStyle/>
          <a:p>
            <a:r>
              <a:rPr lang="fi-FI" sz="1600" dirty="0"/>
              <a:t>Ennusteen taustaoletukset ovat suurelta osin kasvua tukevia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>
          <a:xfrm>
            <a:off x="683568" y="2492896"/>
            <a:ext cx="7848872" cy="288032"/>
          </a:xfrm>
        </p:spPr>
        <p:txBody>
          <a:bodyPr/>
          <a:lstStyle/>
          <a:p>
            <a:r>
              <a:rPr lang="fi-FI" sz="1600" dirty="0"/>
              <a:t>Maailmankauppa piristyy viime vuoden notkahduksesta</a:t>
            </a:r>
          </a:p>
        </p:txBody>
      </p:sp>
    </p:spTree>
    <p:extLst>
      <p:ext uri="{BB962C8B-B14F-4D97-AF65-F5344CB8AC3E}">
        <p14:creationId xmlns:p14="http://schemas.microsoft.com/office/powerpoint/2010/main" val="3133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Kehittyneiden talouksien vienti kohenee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6" y="1385888"/>
            <a:ext cx="7272283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5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043608" y="1648693"/>
            <a:ext cx="6923314" cy="3240360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Noususuhdanteen vahvistuminen alkuvuonna parantaa tämän vuoden kasvuennustetta merkittävästi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Talouskasvun </a:t>
            </a:r>
            <a:r>
              <a:rPr lang="fi-FI" dirty="0"/>
              <a:t>perusta on </a:t>
            </a:r>
            <a:r>
              <a:rPr lang="fi-FI" dirty="0" smtClean="0"/>
              <a:t>vankka, ja talouden elpymien voimistuu.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737300"/>
            <a:ext cx="477837" cy="292100"/>
          </a:xfrm>
        </p:spPr>
        <p:txBody>
          <a:bodyPr/>
          <a:lstStyle/>
          <a:p>
            <a:pPr algn="ctr"/>
            <a:fld id="{52D72BAF-8CDA-4878-B74D-CAA2BE485765}" type="slidenum">
              <a:rPr lang="fi-FI" smtClean="0"/>
              <a:pPr algn="ctr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41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Kysyntäerien </a:t>
            </a:r>
            <a:r>
              <a:rPr lang="fi-FI" dirty="0"/>
              <a:t>kasvu kiihtyy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8345"/>
            <a:ext cx="7272808" cy="506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7-04-25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VM_malliesitys_fin_v2017-04-25</Template>
  <TotalTime>2009</TotalTime>
  <Words>756</Words>
  <Application>Microsoft Office PowerPoint</Application>
  <PresentationFormat>Näytössä katseltava diaesitys (4:3)</PresentationFormat>
  <Paragraphs>151</Paragraphs>
  <Slides>27</Slides>
  <Notes>12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28" baseType="lpstr">
      <vt:lpstr>VM_malliesitys_fin_v2017-04-25</vt:lpstr>
      <vt:lpstr>Taloudellinen katsaus</vt:lpstr>
      <vt:lpstr>Video: Valtiovarainministeriö ennustaa – riippumattomasti ja harhattomasti</vt:lpstr>
      <vt:lpstr>Reaalitalouden ennuste</vt:lpstr>
      <vt:lpstr>Noususuhdanne vahvistui edelleen.  Maailmantaloudessa kasvun kiihtymistä.  Suomen talouden elpyminen voimistuu.  Työn tuottavuus kohentuu nopeasti.</vt:lpstr>
      <vt:lpstr>Talouskasvun perusta on vankka</vt:lpstr>
      <vt:lpstr>PowerPoint-esitys</vt:lpstr>
      <vt:lpstr>Kehittyneiden talouksien vienti kohenee</vt:lpstr>
      <vt:lpstr>Noususuhdanteen vahvistuminen alkuvuonna parantaa tämän vuoden kasvuennustetta merkittävästi.  Talouskasvun perusta on vankka, ja talouden elpymien voimistuu.</vt:lpstr>
      <vt:lpstr>Kysyntäerien kasvu kiihtyy </vt:lpstr>
      <vt:lpstr>PowerPoint-esitys</vt:lpstr>
      <vt:lpstr>Vientimarkkinat piristyvät </vt:lpstr>
      <vt:lpstr>Suomi ei enää menetä markkinaosuuksia</vt:lpstr>
      <vt:lpstr>Vaihtotase pysyy alijäämäisenä</vt:lpstr>
      <vt:lpstr>PowerPoint-esitys</vt:lpstr>
      <vt:lpstr>Painopiste tuotannollisiin investointeihin </vt:lpstr>
      <vt:lpstr>PowerPoint-esitys</vt:lpstr>
      <vt:lpstr>Kiihtyvä inflaatio leikkaa ostovoimaa ja kulutuksen kasvua</vt:lpstr>
      <vt:lpstr>Kulutusta enemmän kuin tuloja</vt:lpstr>
      <vt:lpstr>Kotitaloussektori painaa taloutta alijäämäiseksi</vt:lpstr>
      <vt:lpstr>Talouskasvun vahvistuminen parantaa työllisyyttä</vt:lpstr>
      <vt:lpstr>Työn tuottavuus kohenee selvästi</vt:lpstr>
      <vt:lpstr>Inflaatiopaineet tavanomaista matalampia</vt:lpstr>
      <vt:lpstr> Julkisen talouden näkymät</vt:lpstr>
      <vt:lpstr>    Suhdannepyrähdys ei riitä tasapainottamaan julkista taloutta.  Suotuisampi talouskehitys lisää verotuloja ja vähentää työttömyysmenoja.  Väestön ikääntyminen kasvattaa julkisia menoja ja hidastaa alijäämän pienenemistä.  Julkisen talouden velkasuhteen kasvu pysähtyy väliaikaisesti.     </vt:lpstr>
      <vt:lpstr>Noususuhdanne ei korjaa julkisen talouden ongelmia</vt:lpstr>
      <vt:lpstr>Keskeiset taloutta kuvaavat indikaattorit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Ryynänen Satu VM</dc:creator>
  <cp:lastModifiedBy>Wallen Laura VM</cp:lastModifiedBy>
  <cp:revision>54</cp:revision>
  <dcterms:created xsi:type="dcterms:W3CDTF">2017-04-26T11:20:23Z</dcterms:created>
  <dcterms:modified xsi:type="dcterms:W3CDTF">2017-06-21T07:22:02Z</dcterms:modified>
</cp:coreProperties>
</file>