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8" r:id="rId2"/>
    <p:sldId id="279" r:id="rId3"/>
    <p:sldId id="280" r:id="rId4"/>
    <p:sldId id="281" r:id="rId5"/>
    <p:sldId id="282" r:id="rId6"/>
    <p:sldId id="283" r:id="rId7"/>
    <p:sldId id="318" r:id="rId8"/>
    <p:sldId id="285" r:id="rId9"/>
    <p:sldId id="286" r:id="rId10"/>
    <p:sldId id="319" r:id="rId11"/>
    <p:sldId id="287" r:id="rId12"/>
    <p:sldId id="320" r:id="rId13"/>
    <p:sldId id="288" r:id="rId14"/>
    <p:sldId id="289" r:id="rId15"/>
    <p:sldId id="290" r:id="rId16"/>
    <p:sldId id="291" r:id="rId17"/>
    <p:sldId id="29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299" r:id="rId2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088" autoAdjust="0"/>
  </p:normalViewPr>
  <p:slideViewPr>
    <p:cSldViewPr showGuides="1">
      <p:cViewPr varScale="1">
        <p:scale>
          <a:sx n="57" d="100"/>
          <a:sy n="57" d="100"/>
        </p:scale>
        <p:origin x="-127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28.4.2017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9940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8385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693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345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4634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5</a:t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7</a:t>
            </a:fld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10</a:t>
            </a:fld>
            <a:endParaRPr 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12</a:t>
            </a:fld>
            <a:endParaRPr 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4473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9791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28.4.2017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28.4.2017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0A5F-78CC-487C-81CE-0EB38E137339}" type="datetime1">
              <a:rPr lang="fi-FI" smtClean="0"/>
              <a:t>28.4.2017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28.4.2017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7767-4FDC-46D7-A5AD-7734010C2D28}" type="datetime1">
              <a:rPr lang="fi-FI" smtClean="0"/>
              <a:t>28.4.2017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75F-0B3D-4EDF-84AF-D0E0E66E7AC8}" type="datetime1">
              <a:rPr lang="fi-FI" smtClean="0"/>
              <a:t>28.4.2017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28.4.2017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28.4.2017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3917-3F84-4F55-8A37-2F48A3C3CAED}" type="datetime1">
              <a:rPr lang="fi-FI" smtClean="0"/>
              <a:t>28.4.2017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28.4.2017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22FB634A-CB08-4345-AA85-D4EC7BA00B14}" type="datetime1">
              <a:rPr lang="fi-FI" smtClean="0"/>
              <a:t>28.4.2017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Taloudellinen </a:t>
            </a:r>
            <a:r>
              <a:rPr lang="fi-FI" dirty="0" smtClean="0"/>
              <a:t>katsaus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2924944"/>
            <a:ext cx="7200800" cy="648072"/>
          </a:xfrm>
        </p:spPr>
        <p:txBody>
          <a:bodyPr/>
          <a:lstStyle/>
          <a:p>
            <a:r>
              <a:rPr lang="fi-FI" dirty="0"/>
              <a:t> </a:t>
            </a:r>
            <a:r>
              <a:rPr lang="fi-FI" dirty="0" smtClean="0"/>
              <a:t>Kevät 2017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Talousnäkymät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28.4.2017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33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683568" y="476672"/>
            <a:ext cx="7848872" cy="187220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fi-FI" sz="1400" dirty="0" smtClean="0"/>
              <a:t>Viennin kasvu kiihtyy.</a:t>
            </a:r>
          </a:p>
          <a:p>
            <a:pPr>
              <a:lnSpc>
                <a:spcPct val="80000"/>
              </a:lnSpc>
            </a:pPr>
            <a:r>
              <a:rPr lang="fi-FI" sz="1400" dirty="0" smtClean="0"/>
              <a:t>Teollisuuden investoinnit lisäävät vientiä.</a:t>
            </a:r>
          </a:p>
          <a:p>
            <a:pPr>
              <a:lnSpc>
                <a:spcPct val="80000"/>
              </a:lnSpc>
            </a:pPr>
            <a:r>
              <a:rPr lang="fi-FI" sz="1400" dirty="0" smtClean="0"/>
              <a:t>Ulkomaisen arvonlisäyksen osuus viennistä suuri.</a:t>
            </a:r>
          </a:p>
          <a:p>
            <a:pPr>
              <a:lnSpc>
                <a:spcPct val="80000"/>
              </a:lnSpc>
            </a:pPr>
            <a:r>
              <a:rPr lang="fi-FI" sz="1400" dirty="0" smtClean="0"/>
              <a:t>Vaihtotase pysyy alijäämisenä.</a:t>
            </a:r>
          </a:p>
          <a:p>
            <a:pPr>
              <a:lnSpc>
                <a:spcPct val="80000"/>
              </a:lnSpc>
            </a:pPr>
            <a:r>
              <a:rPr lang="fi-FI" sz="1400" dirty="0" smtClean="0"/>
              <a:t>Kilpailukykysopimus </a:t>
            </a:r>
            <a:r>
              <a:rPr lang="fi-FI" sz="1400" dirty="0"/>
              <a:t>parantaa hintakilpailukykyä yksikkötyökustannuksilla </a:t>
            </a:r>
            <a:r>
              <a:rPr lang="fi-FI" sz="1400" dirty="0" smtClean="0"/>
              <a:t>mitattuna ja tukee viennin kasvua.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>
          <a:xfrm>
            <a:off x="683568" y="4581296"/>
            <a:ext cx="7848000" cy="180003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i-FI" sz="1400" dirty="0"/>
              <a:t>Koheneva </a:t>
            </a:r>
            <a:r>
              <a:rPr lang="fi-FI" sz="1400" dirty="0" smtClean="0"/>
              <a:t>työllisyys ja luottamuksen vahvistuminen tukevat kulutuksen kasvua.</a:t>
            </a:r>
            <a:endParaRPr lang="fi-FI" sz="1400" dirty="0"/>
          </a:p>
          <a:p>
            <a:pPr>
              <a:lnSpc>
                <a:spcPct val="80000"/>
              </a:lnSpc>
            </a:pPr>
            <a:r>
              <a:rPr lang="fi-FI" sz="1400" dirty="0"/>
              <a:t>Kiihtyvä </a:t>
            </a:r>
            <a:r>
              <a:rPr lang="fi-FI" sz="1400" dirty="0" smtClean="0"/>
              <a:t>inflaatio ja veronkorotukset alentavat </a:t>
            </a:r>
            <a:r>
              <a:rPr lang="fi-FI" sz="1400" dirty="0"/>
              <a:t>kulutuksen </a:t>
            </a:r>
            <a:r>
              <a:rPr lang="fi-FI" sz="1400" dirty="0" smtClean="0"/>
              <a:t>kasvua.</a:t>
            </a:r>
          </a:p>
          <a:p>
            <a:pPr>
              <a:lnSpc>
                <a:spcPct val="80000"/>
              </a:lnSpc>
            </a:pPr>
            <a:r>
              <a:rPr lang="fi-FI" sz="1400" dirty="0" smtClean="0"/>
              <a:t>Palkansaajan ostovoima ei kasva.</a:t>
            </a:r>
          </a:p>
          <a:p>
            <a:pPr>
              <a:lnSpc>
                <a:spcPct val="80000"/>
              </a:lnSpc>
            </a:pPr>
            <a:r>
              <a:rPr lang="fi-FI" sz="1400" dirty="0" smtClean="0"/>
              <a:t>Kotitaloudet </a:t>
            </a:r>
            <a:r>
              <a:rPr lang="fi-FI" sz="1400" dirty="0"/>
              <a:t>velkaantuvat, säästämisaste </a:t>
            </a:r>
            <a:r>
              <a:rPr lang="fi-FI" sz="1400" dirty="0" smtClean="0"/>
              <a:t>alhainen.</a:t>
            </a:r>
            <a:endParaRPr lang="fi-FI" sz="1400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683568" y="2420888"/>
            <a:ext cx="7848872" cy="1944216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i-FI" sz="1400" dirty="0" smtClean="0"/>
              <a:t>Rakennusinvestoinnit hidastuvat huippuvuoden jälkeen.</a:t>
            </a:r>
          </a:p>
          <a:p>
            <a:pPr>
              <a:lnSpc>
                <a:spcPct val="80000"/>
              </a:lnSpc>
            </a:pPr>
            <a:r>
              <a:rPr lang="fi-FI" sz="1400" dirty="0" smtClean="0"/>
              <a:t>Kone- ja laiteinvestoinnit piristyvät kun talous elpyy.</a:t>
            </a:r>
          </a:p>
          <a:p>
            <a:pPr>
              <a:lnSpc>
                <a:spcPct val="80000"/>
              </a:lnSpc>
            </a:pPr>
            <a:r>
              <a:rPr lang="fi-FI" sz="1400" dirty="0" smtClean="0"/>
              <a:t>Metsätalouden investoinnit jatkuvat.</a:t>
            </a:r>
          </a:p>
          <a:p>
            <a:pPr>
              <a:lnSpc>
                <a:spcPct val="80000"/>
              </a:lnSpc>
            </a:pPr>
            <a:r>
              <a:rPr lang="fi-FI" sz="1400" dirty="0" smtClean="0"/>
              <a:t>Alhainen reaalikorko tulee investointeja.</a:t>
            </a:r>
            <a:endParaRPr lang="fi-FI" sz="1400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7"/>
          </p:nvPr>
        </p:nvSpPr>
        <p:spPr>
          <a:xfrm>
            <a:off x="539552" y="404664"/>
            <a:ext cx="8136904" cy="576065"/>
          </a:xfrm>
        </p:spPr>
        <p:txBody>
          <a:bodyPr/>
          <a:lstStyle/>
          <a:p>
            <a:r>
              <a:rPr lang="fi-FI" sz="1600" dirty="0"/>
              <a:t>Globaali kysyntä ja koheneva kustannuskilpailukyky tukevat vientiä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8"/>
          </p:nvPr>
        </p:nvSpPr>
        <p:spPr>
          <a:xfrm>
            <a:off x="683568" y="4509120"/>
            <a:ext cx="7848872" cy="504056"/>
          </a:xfrm>
        </p:spPr>
        <p:txBody>
          <a:bodyPr/>
          <a:lstStyle/>
          <a:p>
            <a:r>
              <a:rPr lang="fi-FI" sz="1600" dirty="0" smtClean="0"/>
              <a:t>Yksityisen kulutuksen kasvu hidastuu</a:t>
            </a:r>
            <a:endParaRPr lang="fi-FI" sz="1600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9"/>
          </p:nvPr>
        </p:nvSpPr>
        <p:spPr>
          <a:xfrm>
            <a:off x="683568" y="2420888"/>
            <a:ext cx="7632848" cy="360040"/>
          </a:xfrm>
        </p:spPr>
        <p:txBody>
          <a:bodyPr/>
          <a:lstStyle/>
          <a:p>
            <a:r>
              <a:rPr lang="fi-FI" sz="1600" dirty="0" smtClean="0"/>
              <a:t>Hyvä investointivire jatkuu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8315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308368" cy="1186497"/>
          </a:xfrm>
        </p:spPr>
        <p:txBody>
          <a:bodyPr>
            <a:normAutofit fontScale="90000"/>
          </a:bodyPr>
          <a:lstStyle/>
          <a:p>
            <a:r>
              <a:rPr lang="fi-FI" sz="3600" dirty="0"/>
              <a:t>Teollisuuden suurhankkeet näkyvät koneissa ja laitteissa, myös T&amp;K </a:t>
            </a:r>
            <a:r>
              <a:rPr lang="fi-FI" sz="3600" dirty="0" smtClean="0"/>
              <a:t>vahvistumassa</a:t>
            </a:r>
            <a:r>
              <a:rPr lang="fi-FI" sz="3600" dirty="0"/>
              <a:t/>
            </a:r>
            <a:br>
              <a:rPr lang="fi-FI" sz="3600" dirty="0"/>
            </a:b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505575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15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683568" y="476672"/>
            <a:ext cx="7848872" cy="187220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fi-FI" sz="1400" dirty="0" smtClean="0"/>
              <a:t>Viennin kasvu kiihtyy.</a:t>
            </a:r>
          </a:p>
          <a:p>
            <a:pPr>
              <a:lnSpc>
                <a:spcPct val="80000"/>
              </a:lnSpc>
            </a:pPr>
            <a:r>
              <a:rPr lang="fi-FI" sz="1400" dirty="0" smtClean="0"/>
              <a:t>Teollisuuden investoinnit lisäävät vientiä.</a:t>
            </a:r>
          </a:p>
          <a:p>
            <a:pPr>
              <a:lnSpc>
                <a:spcPct val="80000"/>
              </a:lnSpc>
            </a:pPr>
            <a:r>
              <a:rPr lang="fi-FI" sz="1400" dirty="0" smtClean="0"/>
              <a:t>Ulkomaisen arvonlisäyksen osuus viennistä suuri.</a:t>
            </a:r>
          </a:p>
          <a:p>
            <a:pPr>
              <a:lnSpc>
                <a:spcPct val="80000"/>
              </a:lnSpc>
            </a:pPr>
            <a:r>
              <a:rPr lang="fi-FI" sz="1400" dirty="0" smtClean="0"/>
              <a:t>Vaihtotase pysyy alijäämisenä.</a:t>
            </a:r>
          </a:p>
          <a:p>
            <a:pPr>
              <a:lnSpc>
                <a:spcPct val="80000"/>
              </a:lnSpc>
            </a:pPr>
            <a:r>
              <a:rPr lang="fi-FI" sz="1400" dirty="0" smtClean="0"/>
              <a:t>Kilpailukykysopimus </a:t>
            </a:r>
            <a:r>
              <a:rPr lang="fi-FI" sz="1400" dirty="0"/>
              <a:t>parantaa hintakilpailukykyä yksikkötyökustannuksilla </a:t>
            </a:r>
            <a:r>
              <a:rPr lang="fi-FI" sz="1400" dirty="0" smtClean="0"/>
              <a:t>mitattuna ja tukee viennin kasvua.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>
          <a:xfrm>
            <a:off x="683568" y="4581296"/>
            <a:ext cx="7848000" cy="180003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i-FI" sz="1400" dirty="0"/>
              <a:t>Koheneva </a:t>
            </a:r>
            <a:r>
              <a:rPr lang="fi-FI" sz="1400" dirty="0" smtClean="0"/>
              <a:t>työllisyys ja luottamuksen vahvistuminen tukevat kulutuksen kasvua.</a:t>
            </a:r>
            <a:endParaRPr lang="fi-FI" sz="1400" dirty="0"/>
          </a:p>
          <a:p>
            <a:pPr>
              <a:lnSpc>
                <a:spcPct val="80000"/>
              </a:lnSpc>
            </a:pPr>
            <a:r>
              <a:rPr lang="fi-FI" sz="1400" dirty="0"/>
              <a:t>Kiihtyvä </a:t>
            </a:r>
            <a:r>
              <a:rPr lang="fi-FI" sz="1400" dirty="0" smtClean="0"/>
              <a:t>inflaatio ja veronkorotukset alentavat </a:t>
            </a:r>
            <a:r>
              <a:rPr lang="fi-FI" sz="1400" dirty="0"/>
              <a:t>kulutuksen </a:t>
            </a:r>
            <a:r>
              <a:rPr lang="fi-FI" sz="1400" dirty="0" smtClean="0"/>
              <a:t>kasvua.</a:t>
            </a:r>
          </a:p>
          <a:p>
            <a:pPr>
              <a:lnSpc>
                <a:spcPct val="80000"/>
              </a:lnSpc>
            </a:pPr>
            <a:r>
              <a:rPr lang="fi-FI" sz="1400" dirty="0" smtClean="0"/>
              <a:t>Palkansaajan ostovoima ei kasva.</a:t>
            </a:r>
          </a:p>
          <a:p>
            <a:pPr>
              <a:lnSpc>
                <a:spcPct val="80000"/>
              </a:lnSpc>
            </a:pPr>
            <a:r>
              <a:rPr lang="fi-FI" sz="1400" dirty="0" smtClean="0"/>
              <a:t>Kotitaloudet </a:t>
            </a:r>
            <a:r>
              <a:rPr lang="fi-FI" sz="1400" dirty="0"/>
              <a:t>velkaantuvat, säästämisaste </a:t>
            </a:r>
            <a:r>
              <a:rPr lang="fi-FI" sz="1400" dirty="0" smtClean="0"/>
              <a:t>alhainen.</a:t>
            </a:r>
            <a:endParaRPr lang="fi-FI" sz="1400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683568" y="2420888"/>
            <a:ext cx="7848872" cy="1944216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i-FI" sz="1400" dirty="0" smtClean="0"/>
              <a:t>Rakennusinvestoinnit hidastuvat huippuvuoden jälkeen.</a:t>
            </a:r>
          </a:p>
          <a:p>
            <a:pPr>
              <a:lnSpc>
                <a:spcPct val="80000"/>
              </a:lnSpc>
            </a:pPr>
            <a:r>
              <a:rPr lang="fi-FI" sz="1400" dirty="0" smtClean="0"/>
              <a:t>Kone- ja laiteinvestoinnit piristyvät kun talous elpyy.</a:t>
            </a:r>
          </a:p>
          <a:p>
            <a:pPr>
              <a:lnSpc>
                <a:spcPct val="80000"/>
              </a:lnSpc>
            </a:pPr>
            <a:r>
              <a:rPr lang="fi-FI" sz="1400" dirty="0" smtClean="0"/>
              <a:t>Metsätalouden investoinnit jatkuvat.</a:t>
            </a:r>
          </a:p>
          <a:p>
            <a:pPr>
              <a:lnSpc>
                <a:spcPct val="80000"/>
              </a:lnSpc>
            </a:pPr>
            <a:r>
              <a:rPr lang="fi-FI" sz="1400" dirty="0" smtClean="0"/>
              <a:t>Alhainen reaalikorko tulee investointeja.</a:t>
            </a:r>
            <a:endParaRPr lang="fi-FI" sz="1400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7"/>
          </p:nvPr>
        </p:nvSpPr>
        <p:spPr>
          <a:xfrm>
            <a:off x="539552" y="404664"/>
            <a:ext cx="8136904" cy="576065"/>
          </a:xfrm>
        </p:spPr>
        <p:txBody>
          <a:bodyPr/>
          <a:lstStyle/>
          <a:p>
            <a:r>
              <a:rPr lang="fi-FI" sz="1600" dirty="0"/>
              <a:t>Globaali kysyntä ja koheneva kustannuskilpailukyky tukevat vientiä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8"/>
          </p:nvPr>
        </p:nvSpPr>
        <p:spPr>
          <a:xfrm>
            <a:off x="683568" y="4509120"/>
            <a:ext cx="7848872" cy="504056"/>
          </a:xfrm>
        </p:spPr>
        <p:txBody>
          <a:bodyPr/>
          <a:lstStyle/>
          <a:p>
            <a:r>
              <a:rPr lang="fi-FI" sz="1600" dirty="0" smtClean="0"/>
              <a:t>Yksityisen kulutuksen kasvu hidastuu</a:t>
            </a:r>
            <a:endParaRPr lang="fi-FI" sz="1600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9"/>
          </p:nvPr>
        </p:nvSpPr>
        <p:spPr>
          <a:xfrm>
            <a:off x="683568" y="2420888"/>
            <a:ext cx="7632848" cy="360040"/>
          </a:xfrm>
        </p:spPr>
        <p:txBody>
          <a:bodyPr/>
          <a:lstStyle/>
          <a:p>
            <a:r>
              <a:rPr lang="fi-FI" sz="1600" dirty="0" smtClean="0"/>
              <a:t>Hyvä investointivire jatkuu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8315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 dirty="0"/>
              <a:t>Kiihtyvä inflaatio leikkaa ostovoimaa ja kulutuksen kasvua</a:t>
            </a:r>
            <a:endParaRPr lang="fi-FI" dirty="0"/>
          </a:p>
        </p:txBody>
      </p:sp>
      <p:pic>
        <p:nvPicPr>
          <p:cNvPr id="4" name="Kuva 4"/>
          <p:cNvPicPr/>
          <p:nvPr>
            <p:extLst>
              <p:ext uri="{D42A27DB-BD31-4B8C-83A1-F6EECF244321}">
                <p14:modId xmlns:p14="http://schemas.microsoft.com/office/powerpoint/2010/main" val="197506156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6927" y="1268760"/>
            <a:ext cx="793464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5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Luottamusindikaattorit ennakoivat kasvun kiihtymistä</a:t>
            </a:r>
            <a:endParaRPr lang="fi-FI" sz="32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71141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88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6000" y="145143"/>
            <a:ext cx="7740416" cy="1186497"/>
          </a:xfrm>
        </p:spPr>
        <p:txBody>
          <a:bodyPr>
            <a:normAutofit/>
          </a:bodyPr>
          <a:lstStyle/>
          <a:p>
            <a:r>
              <a:rPr lang="fi-FI" b="1" dirty="0"/>
              <a:t>Pitkäaikaistyöttömyyden kasvu </a:t>
            </a:r>
            <a:r>
              <a:rPr lang="fi-FI" b="1" dirty="0" smtClean="0"/>
              <a:t>pysähtynyt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15</a:t>
            </a:fld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Talouskasvun jatkuminen pitää yllä työllisyyden kasvua.</a:t>
            </a:r>
          </a:p>
          <a:p>
            <a:r>
              <a:rPr lang="fi-FI" dirty="0" smtClean="0"/>
              <a:t>Kilpailukykysopimus ja työn tarjontaa lisäävät toimenpiteet tukevat työllisyyttä.</a:t>
            </a:r>
            <a:endParaRPr lang="fi-FI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Rakenneyöttömyys edelleen korkea.</a:t>
            </a:r>
          </a:p>
          <a:p>
            <a:r>
              <a:rPr lang="fi-FI" dirty="0" smtClean="0"/>
              <a:t>Alueellisia ja ammatillisia yhteensopivuusongelmia edelleen.</a:t>
            </a:r>
          </a:p>
          <a:p>
            <a:r>
              <a:rPr lang="fi-FI" dirty="0" smtClean="0"/>
              <a:t>Avoimien työpaikkojen suhde työttömiin keskimääräisellä tasolla.</a:t>
            </a:r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smtClean="0"/>
              <a:t>Ansiotason nousu jatkuu maltillisena.</a:t>
            </a:r>
          </a:p>
          <a:p>
            <a:r>
              <a:rPr lang="fi-FI" dirty="0" smtClean="0"/>
              <a:t>Hidas talouskasvu ja vaimea työllisyyskehitys.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Energian ja raaka-aineiden hintojen nousu.</a:t>
            </a:r>
          </a:p>
          <a:p>
            <a:r>
              <a:rPr lang="fi-FI" dirty="0" smtClean="0"/>
              <a:t>Tuontihintojen nousu.</a:t>
            </a:r>
          </a:p>
          <a:p>
            <a:pPr marL="0" indent="0">
              <a:buNone/>
            </a:pPr>
            <a:r>
              <a:rPr lang="fi-FI" sz="2200" b="1" dirty="0" smtClean="0"/>
              <a:t>Inflaatio paineet matalia</a:t>
            </a:r>
          </a:p>
          <a:p>
            <a:r>
              <a:rPr lang="fi-FI" dirty="0" smtClean="0"/>
              <a:t>Runsaasti vapaita resursseja. 	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i-FI" dirty="0" smtClean="0"/>
              <a:t>Työlliset		</a:t>
            </a:r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4572000" y="1484312"/>
            <a:ext cx="3960440" cy="504527"/>
          </a:xfrm>
        </p:spPr>
        <p:txBody>
          <a:bodyPr/>
          <a:lstStyle/>
          <a:p>
            <a:r>
              <a:rPr lang="fi-FI" dirty="0"/>
              <a:t>Työttömyys vähenee hitaasti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i-FI" dirty="0" smtClean="0"/>
              <a:t>Palkat</a:t>
            </a:r>
            <a:endParaRPr lang="fi-FI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 smtClean="0"/>
              <a:t>Inflaatio kiihtyy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374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Työllisyysaste nousee 70 prosenttiin</a:t>
            </a:r>
            <a:endParaRPr lang="fi-FI" dirty="0"/>
          </a:p>
        </p:txBody>
      </p:sp>
      <p:pic>
        <p:nvPicPr>
          <p:cNvPr id="4" name="Kuva 5"/>
          <p:cNvPicPr/>
          <p:nvPr>
            <p:extLst>
              <p:ext uri="{D42A27DB-BD31-4B8C-83A1-F6EECF244321}">
                <p14:modId xmlns:p14="http://schemas.microsoft.com/office/powerpoint/2010/main" val="7561234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611560" y="1324347"/>
            <a:ext cx="7626623" cy="491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Inflaatiopaineet ovat tavanomaista </a:t>
            </a:r>
            <a:r>
              <a:rPr lang="fi-FI" sz="3200" dirty="0" smtClean="0"/>
              <a:t>matalampia</a:t>
            </a:r>
            <a:endParaRPr lang="fi-FI" sz="320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15" y="1412776"/>
            <a:ext cx="7604748" cy="496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11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Julkisen talouden näkymät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28.4.2017    Marja Paavonen</a:t>
            </a:r>
            <a:endParaRPr lang="fi-FI" dirty="0"/>
          </a:p>
        </p:txBody>
      </p:sp>
      <p:sp>
        <p:nvSpPr>
          <p:cNvPr id="5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1146629" y="6190342"/>
            <a:ext cx="4865804" cy="428171"/>
          </a:xfrm>
        </p:spPr>
        <p:txBody>
          <a:bodyPr/>
          <a:lstStyle/>
          <a:p>
            <a:r>
              <a:rPr lang="fi-FI" dirty="0" smtClean="0"/>
              <a:t>Talousnäkymät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140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632848" cy="4752528"/>
          </a:xfrm>
        </p:spPr>
        <p:txBody>
          <a:bodyPr>
            <a:normAutofit fontScale="90000"/>
          </a:bodyPr>
          <a:lstStyle/>
          <a:p>
            <a:r>
              <a:rPr lang="fi-FI" sz="2800" smtClean="0"/>
              <a:t/>
            </a:r>
            <a:br>
              <a:rPr lang="fi-FI" sz="2800" smtClean="0"/>
            </a:br>
            <a:r>
              <a:rPr lang="fi-FI" sz="2800" smtClean="0"/>
              <a:t>Julkisen </a:t>
            </a:r>
            <a:r>
              <a:rPr lang="fi-FI" sz="2800" dirty="0" smtClean="0"/>
              <a:t>talouden alijäämä pienenee hitaasti</a:t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>Näköpiirissä oleva talouskasvu ja työllisyyskehitys eivät riitä poistamaan alijäämää</a:t>
            </a:r>
            <a:br>
              <a:rPr lang="fi-FI" sz="2800" dirty="0" smtClean="0"/>
            </a:br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 smtClean="0"/>
              <a:t>Velkasuhde kääntyy laskuun, mutta alkaa kasvaa jälleen 2020-luvulla</a:t>
            </a:r>
            <a:br>
              <a:rPr lang="fi-FI" sz="2800" dirty="0" smtClean="0"/>
            </a:br>
            <a:r>
              <a:rPr lang="fi-FI" sz="2800" dirty="0"/>
              <a:t/>
            </a:r>
            <a:br>
              <a:rPr lang="fi-FI" sz="2800" dirty="0"/>
            </a:b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20773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Reaalitalouden ennuste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Talousnäkymät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28.4.2017  Jukka Railavo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66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Valtiontalous jäämässä kauas tavoitteestaan</a:t>
            </a: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20</a:t>
            </a:fld>
            <a:endParaRPr lang="fi-FI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75265"/>
            <a:ext cx="7595964" cy="528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34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5999" y="145143"/>
            <a:ext cx="7762521" cy="1186497"/>
          </a:xfrm>
        </p:spPr>
        <p:txBody>
          <a:bodyPr/>
          <a:lstStyle/>
          <a:p>
            <a:r>
              <a:rPr lang="fi-FI" dirty="0" smtClean="0"/>
              <a:t>Velkasuhteen kasvu tasaantuu väliaikaisesti</a:t>
            </a:r>
            <a:endParaRPr lang="en-US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21</a:t>
            </a:fld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57043"/>
            <a:ext cx="7163643" cy="470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7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Miksi hallitusohjelman tavoitteiden saavuttaminen on vaikeaa?</a:t>
            </a:r>
            <a:endParaRPr lang="en-US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22</a:t>
            </a:fld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684212" y="1628800"/>
            <a:ext cx="7704212" cy="1368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/>
              <a:t>Talouskasvu kohentaa julkista taloutta vain vähän.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>
          <a:xfrm>
            <a:off x="683568" y="3356992"/>
            <a:ext cx="7704856" cy="12241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2000" b="1" dirty="0"/>
              <a:t>Pitkäaikaistyöttömyys ja työmarkkinoiden rakenteelliset ongelmat uhkaavat hidastaa työllisyyden kasvua.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684212" y="4941168"/>
            <a:ext cx="7704211" cy="1223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b="1" dirty="0"/>
              <a:t>Väestön ikääntyminen kasvattaa julkisia menoja nopeasti.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2115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Ikäsidonnaisten menojen kasvu syö osan hallituksen toimenpiteiden vaikutuksesta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70" y="1412776"/>
            <a:ext cx="7886130" cy="510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84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Julkisessa taloudessa on kestävyysvaje, jonka mittaluokka on vajaa 3 % suhteessa BKT:hen.</a:t>
            </a:r>
            <a:endParaRPr lang="en-US" sz="2800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4294967295"/>
          </p:nvPr>
        </p:nvSpPr>
        <p:spPr>
          <a:xfrm>
            <a:off x="8666163" y="6429375"/>
            <a:ext cx="477837" cy="292100"/>
          </a:xfrm>
        </p:spPr>
        <p:txBody>
          <a:bodyPr/>
          <a:lstStyle/>
          <a:p>
            <a:fld id="{52D72BAF-8CDA-4878-B74D-CAA2BE485765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709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Sote-uudistus</a:t>
            </a:r>
            <a:r>
              <a:rPr lang="fi-FI" dirty="0" smtClean="0"/>
              <a:t> muuttaa julkisen talouden rakenteita vuodesta 2019 alkaen</a:t>
            </a:r>
            <a:endParaRPr lang="en-US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25</a:t>
            </a:fld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684212" y="1484313"/>
            <a:ext cx="7704211" cy="1008583"/>
          </a:xfrm>
        </p:spPr>
        <p:txBody>
          <a:bodyPr>
            <a:normAutofit/>
          </a:bodyPr>
          <a:lstStyle/>
          <a:p>
            <a:r>
              <a:rPr lang="fi-FI" dirty="0" smtClean="0"/>
              <a:t>Noin puolet kuntien tehtävistä siirtyy maakuntiin</a:t>
            </a:r>
          </a:p>
          <a:p>
            <a:endParaRPr lang="en-US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4"/>
          </p:nvPr>
        </p:nvSpPr>
        <p:spPr>
          <a:xfrm>
            <a:off x="683568" y="2708920"/>
            <a:ext cx="7704856" cy="1800200"/>
          </a:xfrm>
        </p:spPr>
        <p:txBody>
          <a:bodyPr>
            <a:normAutofit fontScale="92500"/>
          </a:bodyPr>
          <a:lstStyle/>
          <a:p>
            <a:r>
              <a:rPr lang="fi-FI" dirty="0" smtClean="0"/>
              <a:t>Nopeasti kasvavat hoito- ja hoivamenot maakuntien vastuulle.</a:t>
            </a:r>
          </a:p>
          <a:p>
            <a:r>
              <a:rPr lang="fi-FI" dirty="0" smtClean="0"/>
              <a:t>Koska maakunnat toimivat täydellä valtion rahoituksella, kuntataloutta kuormittanut ikäsidonnaisten menojen kasvupaine siirtyy valtiontalouteen.</a:t>
            </a:r>
          </a:p>
          <a:p>
            <a:r>
              <a:rPr lang="fi-FI" dirty="0" smtClean="0"/>
              <a:t>Tavoitteena 3 mrd. euron säästöt menopaineita hillitsemällä v. 2029 mennessä.</a:t>
            </a:r>
            <a:endParaRPr lang="en-US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5"/>
          </p:nvPr>
        </p:nvSpPr>
        <p:spPr>
          <a:xfrm>
            <a:off x="683568" y="4725144"/>
            <a:ext cx="7704211" cy="1440159"/>
          </a:xfrm>
        </p:spPr>
        <p:txBody>
          <a:bodyPr>
            <a:normAutofit/>
          </a:bodyPr>
          <a:lstStyle/>
          <a:p>
            <a:r>
              <a:rPr lang="fi-FI" dirty="0" smtClean="0"/>
              <a:t>Kertaluonteiset investoinnit tietojärjestelmiin</a:t>
            </a:r>
          </a:p>
          <a:p>
            <a:r>
              <a:rPr lang="fi-FI" dirty="0" smtClean="0"/>
              <a:t>Verotusta kevennetään, jotta kenenkään verotus ei kiristyisi uudistuksessa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7"/>
          </p:nvPr>
        </p:nvSpPr>
        <p:spPr>
          <a:xfrm>
            <a:off x="684212" y="1484312"/>
            <a:ext cx="7488188" cy="504527"/>
          </a:xfrm>
        </p:spPr>
        <p:txBody>
          <a:bodyPr/>
          <a:lstStyle/>
          <a:p>
            <a:r>
              <a:rPr lang="fi-FI" dirty="0" smtClean="0"/>
              <a:t>Kuntatalouden tulot ja menot likimain puolittuvat</a:t>
            </a:r>
            <a:endParaRPr lang="en-US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8"/>
          </p:nvPr>
        </p:nvSpPr>
        <p:spPr>
          <a:xfrm>
            <a:off x="611560" y="2708449"/>
            <a:ext cx="7632848" cy="504527"/>
          </a:xfrm>
        </p:spPr>
        <p:txBody>
          <a:bodyPr/>
          <a:lstStyle/>
          <a:p>
            <a:r>
              <a:rPr lang="fi-FI" dirty="0" smtClean="0"/>
              <a:t>Kuntatalouden menopaineet pienenevät</a:t>
            </a:r>
            <a:endParaRPr lang="en-US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9"/>
          </p:nvPr>
        </p:nvSpPr>
        <p:spPr>
          <a:xfrm>
            <a:off x="755576" y="4725144"/>
            <a:ext cx="7488832" cy="504056"/>
          </a:xfrm>
        </p:spPr>
        <p:txBody>
          <a:bodyPr/>
          <a:lstStyle/>
          <a:p>
            <a:r>
              <a:rPr lang="fi-FI" dirty="0" smtClean="0"/>
              <a:t>Muutoskustannukset heikentävät julkista taloutta hieman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6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Vain murto-osa paikallishallinnon velasta siirtyy maakuntiin</a:t>
            </a: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26</a:t>
            </a:fld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100713" cy="466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3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Keskeiset taloutta kuvaavat indikaattorit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27</a:t>
            </a:fld>
            <a:endParaRPr lang="fi-FI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88" y="1556792"/>
            <a:ext cx="800421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86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Marja Paavonen</a:t>
            </a:r>
          </a:p>
          <a:p>
            <a:r>
              <a:rPr lang="fi-FI" dirty="0" smtClean="0"/>
              <a:t>Jukka Railavo</a:t>
            </a:r>
          </a:p>
          <a:p>
            <a:endParaRPr lang="fi-FI" dirty="0" smtClean="0"/>
          </a:p>
          <a:p>
            <a:r>
              <a:rPr lang="fi-FI" dirty="0" smtClean="0"/>
              <a:t>Kansantalousosasto</a:t>
            </a:r>
          </a:p>
          <a:p>
            <a:r>
              <a:rPr lang="fi-FI" dirty="0" smtClean="0"/>
              <a:t>Puh. 0295 16001 (vaihde)</a:t>
            </a:r>
          </a:p>
          <a:p>
            <a:r>
              <a:rPr lang="fi-FI" dirty="0" smtClean="0"/>
              <a:t>Lisätieto: </a:t>
            </a:r>
            <a:r>
              <a:rPr lang="fi-FI" dirty="0" err="1" smtClean="0"/>
              <a:t>etunimi.sukunimi@vm.fi</a:t>
            </a:r>
            <a:endParaRPr lang="fi-FI" dirty="0" smtClean="0"/>
          </a:p>
          <a:p>
            <a:r>
              <a:rPr lang="fi-FI" dirty="0" err="1" smtClean="0"/>
              <a:t>www.vm.fi</a:t>
            </a:r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Valtiovarainministeriön viestintä</a:t>
            </a:r>
          </a:p>
          <a:p>
            <a:r>
              <a:rPr lang="fi-FI" dirty="0" err="1"/>
              <a:t>vm-viestinta@vm.fi</a:t>
            </a:r>
            <a:endParaRPr lang="fi-FI" dirty="0"/>
          </a:p>
          <a:p>
            <a:r>
              <a:rPr lang="fi-FI" dirty="0"/>
              <a:t>Mediapalvelunumero (arkisin 8–16) 02955 30500</a:t>
            </a:r>
          </a:p>
          <a:p>
            <a:endParaRPr lang="fi-FI" dirty="0"/>
          </a:p>
        </p:txBody>
      </p:sp>
      <p:sp>
        <p:nvSpPr>
          <p:cNvPr id="4" name="Tekstin paikkamerkki 5"/>
          <p:cNvSpPr txBox="1">
            <a:spLocks/>
          </p:cNvSpPr>
          <p:nvPr/>
        </p:nvSpPr>
        <p:spPr>
          <a:xfrm>
            <a:off x="4528458" y="2823908"/>
            <a:ext cx="4220006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2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Valtiovarainministeriön viestintä</a:t>
            </a:r>
          </a:p>
          <a:p>
            <a:r>
              <a:rPr lang="fi-FI" dirty="0" err="1" smtClean="0"/>
              <a:t>vm-viestinta@vm.fi</a:t>
            </a:r>
            <a:endParaRPr lang="fi-FI" dirty="0" smtClean="0"/>
          </a:p>
          <a:p>
            <a:r>
              <a:rPr lang="fi-FI" dirty="0" smtClean="0"/>
              <a:t>Mediapalvelunumero (arkisin 8–16) 02955 30500</a:t>
            </a:r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dirty="0" err="1" smtClean="0"/>
              <a:t>www.tutkibudjettia.fi</a:t>
            </a:r>
            <a:r>
              <a:rPr lang="fi-FI" dirty="0" smtClean="0"/>
              <a:t> </a:t>
            </a:r>
          </a:p>
          <a:p>
            <a:endParaRPr lang="fi-FI" dirty="0"/>
          </a:p>
        </p:txBody>
      </p:sp>
      <p:pic>
        <p:nvPicPr>
          <p:cNvPr id="5" name="Kuva 2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013"/>
          <a:stretch>
            <a:fillRect/>
          </a:stretch>
        </p:blipFill>
        <p:spPr bwMode="auto">
          <a:xfrm>
            <a:off x="4623129" y="3715250"/>
            <a:ext cx="1389031" cy="28981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575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04856" cy="5328592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Suomen talouskasvu jatkuu </a:t>
            </a:r>
            <a:r>
              <a:rPr lang="fi-FI" dirty="0" smtClean="0"/>
              <a:t>vakaana.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>Maailmantalouden kasvu </a:t>
            </a:r>
            <a:r>
              <a:rPr lang="fi-FI" dirty="0" smtClean="0"/>
              <a:t>nopeutumassa.</a:t>
            </a:r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Kasvun </a:t>
            </a:r>
            <a:r>
              <a:rPr lang="fi-FI" dirty="0"/>
              <a:t>perusta </a:t>
            </a:r>
            <a:r>
              <a:rPr lang="fi-FI" dirty="0" smtClean="0"/>
              <a:t>laajenee.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Työllisyys paranee.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570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Kasvun perusta laajenee</a:t>
            </a:r>
            <a:endParaRPr lang="fi-FI" sz="3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164747"/>
            <a:ext cx="7344816" cy="495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9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683568" y="188640"/>
            <a:ext cx="7848227" cy="21602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i-FI" dirty="0"/>
              <a:t>Maailman bkt:n kasvu kiihtyy </a:t>
            </a:r>
            <a:r>
              <a:rPr lang="fi-FI" dirty="0" smtClean="0"/>
              <a:t>3,4 </a:t>
            </a:r>
            <a:r>
              <a:rPr lang="fi-FI" dirty="0"/>
              <a:t>% </a:t>
            </a:r>
            <a:r>
              <a:rPr lang="fi-FI" dirty="0" smtClean="0"/>
              <a:t>v. 2017. Vuonna </a:t>
            </a:r>
            <a:r>
              <a:rPr lang="fi-FI" dirty="0" smtClean="0"/>
              <a:t>2018 </a:t>
            </a:r>
            <a:r>
              <a:rPr lang="fi-FI" dirty="0" smtClean="0"/>
              <a:t>kasvu on 3,9 % ja  v. </a:t>
            </a:r>
            <a:r>
              <a:rPr lang="fi-FI" dirty="0" smtClean="0"/>
              <a:t>2019 </a:t>
            </a:r>
            <a:r>
              <a:rPr lang="fi-FI" dirty="0" smtClean="0"/>
              <a:t>4,0 %.</a:t>
            </a:r>
          </a:p>
          <a:p>
            <a:pPr>
              <a:lnSpc>
                <a:spcPct val="80000"/>
              </a:lnSpc>
            </a:pPr>
            <a:r>
              <a:rPr lang="fi-FI" dirty="0" smtClean="0"/>
              <a:t>Teollisuusmaissa </a:t>
            </a:r>
            <a:r>
              <a:rPr lang="fi-FI" dirty="0"/>
              <a:t>kasvu on </a:t>
            </a:r>
            <a:r>
              <a:rPr lang="fi-FI" dirty="0" smtClean="0"/>
              <a:t>vahvistumassa.</a:t>
            </a:r>
          </a:p>
          <a:p>
            <a:pPr>
              <a:lnSpc>
                <a:spcPct val="80000"/>
              </a:lnSpc>
            </a:pPr>
            <a:r>
              <a:rPr lang="fi-FI" dirty="0"/>
              <a:t>Euroalueen talouden elpymistä tukevat maltillisena pysynyt öljyn hinta, heikentyvä euro ja sitä kautta piristyvä vientikysyntä.</a:t>
            </a:r>
            <a:endParaRPr lang="fi-FI" dirty="0" smtClean="0"/>
          </a:p>
          <a:p>
            <a:pPr>
              <a:lnSpc>
                <a:spcPct val="80000"/>
              </a:lnSpc>
            </a:pPr>
            <a:r>
              <a:rPr lang="fi-FI" dirty="0" smtClean="0"/>
              <a:t>Maailmantalouden kasvua ylläpitävät </a:t>
            </a:r>
            <a:r>
              <a:rPr lang="fi-FI" dirty="0"/>
              <a:t>yhä kehittyvät taloudet</a:t>
            </a:r>
            <a:r>
              <a:rPr lang="fi-FI" dirty="0" smtClean="0"/>
              <a:t>.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>
          <a:xfrm>
            <a:off x="683568" y="4509120"/>
            <a:ext cx="7848872" cy="1872208"/>
          </a:xfrm>
          <a:solidFill>
            <a:schemeClr val="accent2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fi-FI" sz="1700" dirty="0"/>
              <a:t>Rahapolitiikan normalisoituminen edellyttää vielä taloudellisten olojen pysyvämpää </a:t>
            </a:r>
            <a:r>
              <a:rPr lang="fi-FI" sz="1700" dirty="0" smtClean="0"/>
              <a:t>kohenemista.</a:t>
            </a:r>
          </a:p>
          <a:p>
            <a:pPr>
              <a:lnSpc>
                <a:spcPct val="90000"/>
              </a:lnSpc>
            </a:pPr>
            <a:r>
              <a:rPr lang="fi-FI" sz="1700" dirty="0" smtClean="0"/>
              <a:t>Euron valuuttakurssi </a:t>
            </a:r>
            <a:r>
              <a:rPr lang="fi-FI" sz="1700" dirty="0"/>
              <a:t>suhteessa dollariin </a:t>
            </a:r>
            <a:r>
              <a:rPr lang="fi-FI" sz="1700" dirty="0" smtClean="0"/>
              <a:t>jatkaa heikkenemistään.</a:t>
            </a:r>
          </a:p>
          <a:p>
            <a:pPr>
              <a:lnSpc>
                <a:spcPct val="90000"/>
              </a:lnSpc>
            </a:pPr>
            <a:r>
              <a:rPr lang="fi-FI" sz="1700" dirty="0" smtClean="0"/>
              <a:t>Öljyn hinnan nousu yhdessä raaka-aineiden </a:t>
            </a:r>
            <a:r>
              <a:rPr lang="fi-FI" sz="1700" dirty="0"/>
              <a:t>hintojen nousun kanssa </a:t>
            </a:r>
            <a:r>
              <a:rPr lang="fi-FI" sz="1700" dirty="0" smtClean="0"/>
              <a:t>kiihdyttää </a:t>
            </a:r>
            <a:r>
              <a:rPr lang="fi-FI" sz="1700" dirty="0"/>
              <a:t>inflaatiota globaalisti.</a:t>
            </a:r>
          </a:p>
          <a:p>
            <a:pPr>
              <a:lnSpc>
                <a:spcPct val="90000"/>
              </a:lnSpc>
            </a:pPr>
            <a:endParaRPr lang="fi-FI" sz="1400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683568" y="2492896"/>
            <a:ext cx="7848872" cy="1944216"/>
          </a:xfrm>
          <a:solidFill>
            <a:schemeClr val="accent4"/>
          </a:solidFill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i-FI" dirty="0"/>
              <a:t>Maailmankaupan kasvu  </a:t>
            </a:r>
            <a:r>
              <a:rPr lang="fi-FI" dirty="0" smtClean="0"/>
              <a:t>hidastaa </a:t>
            </a:r>
            <a:r>
              <a:rPr lang="fi-FI" dirty="0"/>
              <a:t>mm. Kiinan teollisuustuotannon </a:t>
            </a:r>
            <a:r>
              <a:rPr lang="fi-FI" dirty="0" smtClean="0"/>
              <a:t>hidastuminen </a:t>
            </a:r>
            <a:r>
              <a:rPr lang="fi-FI" dirty="0"/>
              <a:t>ja teollisuusmaiden </a:t>
            </a:r>
            <a:r>
              <a:rPr lang="fi-FI" dirty="0" smtClean="0"/>
              <a:t>vähäiset investoinnit.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Suomen </a:t>
            </a:r>
            <a:r>
              <a:rPr lang="fi-FI" dirty="0"/>
              <a:t>markkinaosuuden supistuminen maailmankaupassa on pysähtynyt, mutta myöskään kasvua ei ole näkyvissä</a:t>
            </a:r>
            <a:r>
              <a:rPr lang="fi-FI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Kasvunäkymiä </a:t>
            </a:r>
            <a:r>
              <a:rPr lang="fi-FI" dirty="0"/>
              <a:t>varjostaa ennen kaikkea protektionismin uhka.</a:t>
            </a:r>
            <a:endParaRPr lang="fi-FI" dirty="0" smtClean="0"/>
          </a:p>
          <a:p>
            <a:pPr>
              <a:lnSpc>
                <a:spcPct val="90000"/>
              </a:lnSpc>
            </a:pPr>
            <a:endParaRPr lang="fi-FI" sz="1400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7"/>
          </p:nvPr>
        </p:nvSpPr>
        <p:spPr>
          <a:xfrm>
            <a:off x="683568" y="188640"/>
            <a:ext cx="7848228" cy="432048"/>
          </a:xfrm>
        </p:spPr>
        <p:txBody>
          <a:bodyPr/>
          <a:lstStyle/>
          <a:p>
            <a:r>
              <a:rPr lang="fi-FI" sz="1600" dirty="0"/>
              <a:t>Maailmantalouden kasvu kiihtymässä riskeistä huolimatta</a:t>
            </a:r>
            <a:endParaRPr lang="fi-FI" sz="1600" dirty="0" smtClean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8"/>
          </p:nvPr>
        </p:nvSpPr>
        <p:spPr>
          <a:xfrm>
            <a:off x="683568" y="4437112"/>
            <a:ext cx="7848872" cy="504056"/>
          </a:xfrm>
        </p:spPr>
        <p:txBody>
          <a:bodyPr/>
          <a:lstStyle/>
          <a:p>
            <a:r>
              <a:rPr lang="fi-FI" sz="1600" dirty="0"/>
              <a:t>Ennusteen taustaoletukset ovat suurelta osin kasvua tukevia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9"/>
          </p:nvPr>
        </p:nvSpPr>
        <p:spPr>
          <a:xfrm>
            <a:off x="683568" y="2492896"/>
            <a:ext cx="7848872" cy="288032"/>
          </a:xfrm>
        </p:spPr>
        <p:txBody>
          <a:bodyPr/>
          <a:lstStyle/>
          <a:p>
            <a:r>
              <a:rPr lang="fi-FI" sz="1600" dirty="0" smtClean="0"/>
              <a:t>Maailmankaupan kasvu edelleen maailmantalouden </a:t>
            </a:r>
            <a:r>
              <a:rPr lang="fi-FI" sz="1600" dirty="0"/>
              <a:t>kasvua </a:t>
            </a:r>
            <a:r>
              <a:rPr lang="fi-FI" sz="1600" dirty="0" smtClean="0"/>
              <a:t>vaimeampaa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1331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Kasvun </a:t>
            </a:r>
            <a:r>
              <a:rPr lang="fi-FI" dirty="0"/>
              <a:t>perusta laajenee, kun viennin kasvu </a:t>
            </a:r>
            <a:r>
              <a:rPr lang="fi-FI" dirty="0" smtClean="0"/>
              <a:t>kiihtyy ja kotimainen kysyntä pysyy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66163" y="6429375"/>
            <a:ext cx="477837" cy="292100"/>
          </a:xfrm>
        </p:spPr>
        <p:txBody>
          <a:bodyPr/>
          <a:lstStyle/>
          <a:p>
            <a:fld id="{52D72BAF-8CDA-4878-B74D-CAA2BE485765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414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683568" y="476672"/>
            <a:ext cx="7848872" cy="187220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fi-FI" sz="1400" dirty="0" smtClean="0"/>
              <a:t>Viennin kasvu kiihtyy.</a:t>
            </a:r>
          </a:p>
          <a:p>
            <a:pPr>
              <a:lnSpc>
                <a:spcPct val="80000"/>
              </a:lnSpc>
            </a:pPr>
            <a:r>
              <a:rPr lang="fi-FI" sz="1400" dirty="0" smtClean="0"/>
              <a:t>Teollisuuden investoinnit lisäävät vientiä.</a:t>
            </a:r>
          </a:p>
          <a:p>
            <a:pPr>
              <a:lnSpc>
                <a:spcPct val="80000"/>
              </a:lnSpc>
            </a:pPr>
            <a:r>
              <a:rPr lang="fi-FI" sz="1400" dirty="0" smtClean="0"/>
              <a:t>Ulkomaisen arvonlisäyksen osuus viennistä suuri.</a:t>
            </a:r>
          </a:p>
          <a:p>
            <a:pPr>
              <a:lnSpc>
                <a:spcPct val="80000"/>
              </a:lnSpc>
            </a:pPr>
            <a:r>
              <a:rPr lang="fi-FI" sz="1400" dirty="0" smtClean="0"/>
              <a:t>Vaihtotase pysyy alijäämisenä.</a:t>
            </a:r>
          </a:p>
          <a:p>
            <a:pPr>
              <a:lnSpc>
                <a:spcPct val="80000"/>
              </a:lnSpc>
            </a:pPr>
            <a:r>
              <a:rPr lang="fi-FI" sz="1400" dirty="0" smtClean="0"/>
              <a:t>Kilpailukykysopimus </a:t>
            </a:r>
            <a:r>
              <a:rPr lang="fi-FI" sz="1400" dirty="0"/>
              <a:t>parantaa hintakilpailukykyä yksikkötyökustannuksilla </a:t>
            </a:r>
            <a:r>
              <a:rPr lang="fi-FI" sz="1400" dirty="0" smtClean="0"/>
              <a:t>mitattuna ja tukee viennin kasvua.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>
          <a:xfrm>
            <a:off x="683568" y="4581296"/>
            <a:ext cx="7848000" cy="180003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i-FI" sz="1400" dirty="0"/>
              <a:t>Koheneva </a:t>
            </a:r>
            <a:r>
              <a:rPr lang="fi-FI" sz="1400" dirty="0" smtClean="0"/>
              <a:t>työllisyys ja luottamuksen vahvistuminen tukevat kulutuksen kasvua.</a:t>
            </a:r>
            <a:endParaRPr lang="fi-FI" sz="1400" dirty="0"/>
          </a:p>
          <a:p>
            <a:pPr>
              <a:lnSpc>
                <a:spcPct val="80000"/>
              </a:lnSpc>
            </a:pPr>
            <a:r>
              <a:rPr lang="fi-FI" sz="1400" dirty="0"/>
              <a:t>Kiihtyvä </a:t>
            </a:r>
            <a:r>
              <a:rPr lang="fi-FI" sz="1400" dirty="0" smtClean="0"/>
              <a:t>inflaatio ja veronkorotukset alentavat </a:t>
            </a:r>
            <a:r>
              <a:rPr lang="fi-FI" sz="1400" dirty="0"/>
              <a:t>kulutuksen </a:t>
            </a:r>
            <a:r>
              <a:rPr lang="fi-FI" sz="1400" dirty="0" smtClean="0"/>
              <a:t>kasvua.</a:t>
            </a:r>
          </a:p>
          <a:p>
            <a:pPr>
              <a:lnSpc>
                <a:spcPct val="80000"/>
              </a:lnSpc>
            </a:pPr>
            <a:r>
              <a:rPr lang="fi-FI" sz="1400" dirty="0" smtClean="0"/>
              <a:t>Palkansaajan ostovoima ei kasva.</a:t>
            </a:r>
          </a:p>
          <a:p>
            <a:pPr>
              <a:lnSpc>
                <a:spcPct val="80000"/>
              </a:lnSpc>
            </a:pPr>
            <a:r>
              <a:rPr lang="fi-FI" sz="1400" dirty="0" smtClean="0"/>
              <a:t>Kotitaloudet </a:t>
            </a:r>
            <a:r>
              <a:rPr lang="fi-FI" sz="1400" dirty="0"/>
              <a:t>velkaantuvat, säästämisaste </a:t>
            </a:r>
            <a:r>
              <a:rPr lang="fi-FI" sz="1400" dirty="0" smtClean="0"/>
              <a:t>alhainen.</a:t>
            </a:r>
            <a:endParaRPr lang="fi-FI" sz="1400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683568" y="2420888"/>
            <a:ext cx="7848872" cy="1944216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i-FI" sz="1400" dirty="0" smtClean="0"/>
              <a:t>Rakennusinvestoinnit hidastuvat huippuvuoden jälkeen.</a:t>
            </a:r>
          </a:p>
          <a:p>
            <a:pPr>
              <a:lnSpc>
                <a:spcPct val="80000"/>
              </a:lnSpc>
            </a:pPr>
            <a:r>
              <a:rPr lang="fi-FI" sz="1400" dirty="0" smtClean="0"/>
              <a:t>Kone- ja laiteinvestoinnit piristyvät kun talous elpyy.</a:t>
            </a:r>
          </a:p>
          <a:p>
            <a:pPr>
              <a:lnSpc>
                <a:spcPct val="80000"/>
              </a:lnSpc>
            </a:pPr>
            <a:r>
              <a:rPr lang="fi-FI" sz="1400" dirty="0" smtClean="0"/>
              <a:t>Metsätalouden investoinnit jatkuvat.</a:t>
            </a:r>
          </a:p>
          <a:p>
            <a:pPr>
              <a:lnSpc>
                <a:spcPct val="80000"/>
              </a:lnSpc>
            </a:pPr>
            <a:r>
              <a:rPr lang="fi-FI" sz="1400" dirty="0" smtClean="0"/>
              <a:t>Alhainen reaalikorko tulee investointeja.</a:t>
            </a:r>
            <a:endParaRPr lang="fi-FI" sz="1400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7"/>
          </p:nvPr>
        </p:nvSpPr>
        <p:spPr>
          <a:xfrm>
            <a:off x="539552" y="404664"/>
            <a:ext cx="8136904" cy="576065"/>
          </a:xfrm>
        </p:spPr>
        <p:txBody>
          <a:bodyPr/>
          <a:lstStyle/>
          <a:p>
            <a:r>
              <a:rPr lang="fi-FI" sz="1600" dirty="0"/>
              <a:t>Globaali kysyntä ja koheneva kustannuskilpailukyky tukevat vientiä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8"/>
          </p:nvPr>
        </p:nvSpPr>
        <p:spPr>
          <a:xfrm>
            <a:off x="683568" y="4509120"/>
            <a:ext cx="7848872" cy="504056"/>
          </a:xfrm>
        </p:spPr>
        <p:txBody>
          <a:bodyPr/>
          <a:lstStyle/>
          <a:p>
            <a:r>
              <a:rPr lang="fi-FI" sz="1600" dirty="0" smtClean="0"/>
              <a:t>Yksityisen kulutuksen kasvu hidastuu</a:t>
            </a:r>
            <a:endParaRPr lang="fi-FI" sz="1600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9"/>
          </p:nvPr>
        </p:nvSpPr>
        <p:spPr>
          <a:xfrm>
            <a:off x="683568" y="2420888"/>
            <a:ext cx="7632848" cy="360040"/>
          </a:xfrm>
        </p:spPr>
        <p:txBody>
          <a:bodyPr/>
          <a:lstStyle/>
          <a:p>
            <a:r>
              <a:rPr lang="fi-FI" sz="1600" dirty="0" smtClean="0"/>
              <a:t>Hyvä investointivire jatkuu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8315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226279"/>
            <a:ext cx="7308368" cy="118649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fi-FI" sz="3200" dirty="0"/>
              <a:t/>
            </a:r>
            <a:br>
              <a:rPr lang="fi-FI" sz="3200" dirty="0"/>
            </a:br>
            <a:r>
              <a:rPr lang="fi-FI" sz="3200" dirty="0" smtClean="0"/>
              <a:t>Maailmankaupasta enemmän vientikysyntää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2400" dirty="0" smtClean="0"/>
              <a:t> </a:t>
            </a:r>
            <a:endParaRPr lang="fi-FI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327900" cy="512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0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Kilpailukykysopimus parantaa hintakilpailukykyä yksikkötyökustannuksilla </a:t>
            </a:r>
            <a:r>
              <a:rPr lang="fi-FI" sz="3200" dirty="0" smtClean="0"/>
              <a:t>mitattuna</a:t>
            </a:r>
            <a:endParaRPr lang="fi-FI" sz="320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22.12.2016</a:t>
            </a:r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23" y="1484784"/>
            <a:ext cx="7523163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6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fin_v2017-04-25">
  <a:themeElements>
    <a:clrScheme name="Mukautettu 2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VM_malliesitys_fin_v2017-04-25.pptx" id="{97E13264-A220-4661-901F-18230D0B0C1A}" vid="{2866B611-ABE3-494E-AA2C-09F810AE37B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VM_malliesitys_fin_v2017-04-25</Template>
  <TotalTime>1440</TotalTime>
  <Words>760</Words>
  <Application>Microsoft Office PowerPoint</Application>
  <PresentationFormat>Näytössä katseltava diaesitys (4:3)</PresentationFormat>
  <Paragraphs>159</Paragraphs>
  <Slides>28</Slides>
  <Notes>11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28</vt:i4>
      </vt:variant>
    </vt:vector>
  </HeadingPairs>
  <TitlesOfParts>
    <vt:vector size="29" baseType="lpstr">
      <vt:lpstr>VM_malliesitys_fin_v2017-04-25</vt:lpstr>
      <vt:lpstr>Taloudellinen katsaus</vt:lpstr>
      <vt:lpstr>Reaalitalouden ennuste</vt:lpstr>
      <vt:lpstr>Suomen talouskasvu jatkuu vakaana.  Maailmantalouden kasvu nopeutumassa.  Kasvun perusta laajenee.  Työllisyys paranee.</vt:lpstr>
      <vt:lpstr>Kasvun perusta laajenee</vt:lpstr>
      <vt:lpstr>PowerPoint-esitys</vt:lpstr>
      <vt:lpstr>Kasvun perusta laajenee, kun viennin kasvu kiihtyy ja kotimainen kysyntä pysyy</vt:lpstr>
      <vt:lpstr>PowerPoint-esitys</vt:lpstr>
      <vt:lpstr> Maailmankaupasta enemmän vientikysyntää  </vt:lpstr>
      <vt:lpstr>Kilpailukykysopimus parantaa hintakilpailukykyä yksikkötyökustannuksilla mitattuna</vt:lpstr>
      <vt:lpstr>PowerPoint-esitys</vt:lpstr>
      <vt:lpstr>Teollisuuden suurhankkeet näkyvät koneissa ja laitteissa, myös T&amp;K vahvistumassa </vt:lpstr>
      <vt:lpstr>PowerPoint-esitys</vt:lpstr>
      <vt:lpstr>Kiihtyvä inflaatio leikkaa ostovoimaa ja kulutuksen kasvua</vt:lpstr>
      <vt:lpstr>Luottamusindikaattorit ennakoivat kasvun kiihtymistä</vt:lpstr>
      <vt:lpstr>Pitkäaikaistyöttömyyden kasvu pysähtynyt</vt:lpstr>
      <vt:lpstr>Työllisyysaste nousee 70 prosenttiin</vt:lpstr>
      <vt:lpstr>Inflaatiopaineet ovat tavanomaista matalampia</vt:lpstr>
      <vt:lpstr> Julkisen talouden näkymät</vt:lpstr>
      <vt:lpstr> Julkisen talouden alijäämä pienenee hitaasti  Näköpiirissä oleva talouskasvu ja työllisyyskehitys eivät riitä poistamaan alijäämää  Velkasuhde kääntyy laskuun, mutta alkaa kasvaa jälleen 2020-luvulla  </vt:lpstr>
      <vt:lpstr>Valtiontalous jäämässä kauas tavoitteestaan</vt:lpstr>
      <vt:lpstr>Velkasuhteen kasvu tasaantuu väliaikaisesti</vt:lpstr>
      <vt:lpstr>Miksi hallitusohjelman tavoitteiden saavuttaminen on vaikeaa?</vt:lpstr>
      <vt:lpstr>Ikäsidonnaisten menojen kasvu syö osan hallituksen toimenpiteiden vaikutuksesta</vt:lpstr>
      <vt:lpstr>Julkisessa taloudessa on kestävyysvaje, jonka mittaluokka on vajaa 3 % suhteessa BKT:hen.</vt:lpstr>
      <vt:lpstr>Sote-uudistus muuttaa julkisen talouden rakenteita vuodesta 2019 alkaen</vt:lpstr>
      <vt:lpstr>Vain murto-osa paikallishallinnon velasta siirtyy maakuntiin</vt:lpstr>
      <vt:lpstr>Keskeiset taloutta kuvaavat indikaattorit</vt:lpstr>
      <vt:lpstr>PowerPoint-esitys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etusivu Otsikko Arial Narrow Regular 34 pt gemena sininen, max. 3 riviä</dc:title>
  <dc:creator>Ryynänen Satu VM</dc:creator>
  <cp:lastModifiedBy>Wallen Laura VM</cp:lastModifiedBy>
  <cp:revision>17</cp:revision>
  <dcterms:created xsi:type="dcterms:W3CDTF">2017-04-26T11:20:23Z</dcterms:created>
  <dcterms:modified xsi:type="dcterms:W3CDTF">2017-04-28T11:12:17Z</dcterms:modified>
</cp:coreProperties>
</file>