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78" r:id="rId2"/>
    <p:sldId id="279" r:id="rId3"/>
    <p:sldId id="280" r:id="rId4"/>
    <p:sldId id="281" r:id="rId5"/>
    <p:sldId id="363" r:id="rId6"/>
    <p:sldId id="364" r:id="rId7"/>
    <p:sldId id="321" r:id="rId8"/>
    <p:sldId id="355" r:id="rId9"/>
    <p:sldId id="338" r:id="rId10"/>
    <p:sldId id="356" r:id="rId11"/>
    <p:sldId id="285" r:id="rId12"/>
    <p:sldId id="358" r:id="rId13"/>
    <p:sldId id="365" r:id="rId14"/>
    <p:sldId id="348" r:id="rId15"/>
    <p:sldId id="290" r:id="rId16"/>
    <p:sldId id="351" r:id="rId17"/>
    <p:sldId id="291" r:id="rId18"/>
    <p:sldId id="353" r:id="rId19"/>
    <p:sldId id="350" r:id="rId20"/>
    <p:sldId id="352" r:id="rId21"/>
    <p:sldId id="331" r:id="rId22"/>
    <p:sldId id="359" r:id="rId23"/>
    <p:sldId id="366" r:id="rId24"/>
    <p:sldId id="361" r:id="rId25"/>
    <p:sldId id="362" r:id="rId26"/>
    <p:sldId id="299" r:id="rId27"/>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4E88"/>
    <a:srgbClr val="304F88"/>
    <a:srgbClr val="E2E2E2"/>
    <a:srgbClr val="A3A3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892" autoAdjust="0"/>
  </p:normalViewPr>
  <p:slideViewPr>
    <p:cSldViewPr showGuides="1">
      <p:cViewPr>
        <p:scale>
          <a:sx n="70" d="100"/>
          <a:sy n="70" d="100"/>
        </p:scale>
        <p:origin x="-1938" y="-8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DCBE83-F401-4F3F-8646-5A63CA53523C}" type="datetimeFigureOut">
              <a:rPr lang="fi-FI" smtClean="0"/>
              <a:t>19.12.2017</a:t>
            </a:fld>
            <a:endParaRPr lang="fi-FI"/>
          </a:p>
        </p:txBody>
      </p:sp>
      <p:sp>
        <p:nvSpPr>
          <p:cNvPr id="4" name="Dian kuvan paikkamerkki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1DD12E-B47D-4DC2-A09A-B762B8C96EBD}" type="slidenum">
              <a:rPr lang="fi-FI" smtClean="0"/>
              <a:t>‹#›</a:t>
            </a:fld>
            <a:endParaRPr lang="fi-FI"/>
          </a:p>
        </p:txBody>
      </p:sp>
    </p:spTree>
    <p:extLst>
      <p:ext uri="{BB962C8B-B14F-4D97-AF65-F5344CB8AC3E}">
        <p14:creationId xmlns:p14="http://schemas.microsoft.com/office/powerpoint/2010/main" val="2227371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D91DD12E-B47D-4DC2-A09A-B762B8C96EBD}" type="slidenum">
              <a:rPr lang="fi-FI" smtClean="0"/>
              <a:t>1</a:t>
            </a:fld>
            <a:endParaRPr lang="fi-FI" dirty="0"/>
          </a:p>
        </p:txBody>
      </p:sp>
    </p:spTree>
    <p:extLst>
      <p:ext uri="{BB962C8B-B14F-4D97-AF65-F5344CB8AC3E}">
        <p14:creationId xmlns:p14="http://schemas.microsoft.com/office/powerpoint/2010/main" val="1069940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D91DD12E-B47D-4DC2-A09A-B762B8C96EBD}" type="slidenum">
              <a:rPr lang="fi-FI" smtClean="0"/>
              <a:t>2</a:t>
            </a:fld>
            <a:endParaRPr lang="fi-FI" dirty="0"/>
          </a:p>
        </p:txBody>
      </p:sp>
    </p:spTree>
    <p:extLst>
      <p:ext uri="{BB962C8B-B14F-4D97-AF65-F5344CB8AC3E}">
        <p14:creationId xmlns:p14="http://schemas.microsoft.com/office/powerpoint/2010/main" val="2513453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D91DD12E-B47D-4DC2-A09A-B762B8C96EBD}" type="slidenum">
              <a:rPr lang="fi-FI" smtClean="0"/>
              <a:pPr/>
              <a:t>3</a:t>
            </a:fld>
            <a:endParaRPr lang="fi-FI" dirty="0"/>
          </a:p>
        </p:txBody>
      </p:sp>
    </p:spTree>
    <p:extLst>
      <p:ext uri="{BB962C8B-B14F-4D97-AF65-F5344CB8AC3E}">
        <p14:creationId xmlns:p14="http://schemas.microsoft.com/office/powerpoint/2010/main" val="1064634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D91DD12E-B47D-4DC2-A09A-B762B8C96EBD}" type="slidenum">
              <a:rPr lang="fi-FI" smtClean="0"/>
              <a:t>15</a:t>
            </a:fld>
            <a:endParaRPr lang="fi-FI" dirty="0"/>
          </a:p>
        </p:txBody>
      </p:sp>
    </p:spTree>
    <p:extLst>
      <p:ext uri="{BB962C8B-B14F-4D97-AF65-F5344CB8AC3E}">
        <p14:creationId xmlns:p14="http://schemas.microsoft.com/office/powerpoint/2010/main" val="3109791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D91DD12E-B47D-4DC2-A09A-B762B8C96EBD}" type="slidenum">
              <a:rPr lang="fi-FI" smtClean="0"/>
              <a:t>21</a:t>
            </a:fld>
            <a:endParaRPr lang="fi-FI" dirty="0"/>
          </a:p>
        </p:txBody>
      </p:sp>
    </p:spTree>
    <p:extLst>
      <p:ext uri="{BB962C8B-B14F-4D97-AF65-F5344CB8AC3E}">
        <p14:creationId xmlns:p14="http://schemas.microsoft.com/office/powerpoint/2010/main" val="3206938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dirty="0"/>
          </a:p>
        </p:txBody>
      </p:sp>
      <p:sp>
        <p:nvSpPr>
          <p:cNvPr id="4" name="Dian numeron paikkamerkki 3"/>
          <p:cNvSpPr>
            <a:spLocks noGrp="1"/>
          </p:cNvSpPr>
          <p:nvPr>
            <p:ph type="sldNum" sz="quarter" idx="10"/>
          </p:nvPr>
        </p:nvSpPr>
        <p:spPr/>
        <p:txBody>
          <a:bodyPr/>
          <a:lstStyle/>
          <a:p>
            <a:fld id="{D91DD12E-B47D-4DC2-A09A-B762B8C96EBD}" type="slidenum">
              <a:rPr lang="fi-FI" smtClean="0"/>
              <a:pPr/>
              <a:t>23</a:t>
            </a:fld>
            <a:endParaRPr lang="fi-FI"/>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tsikkosivu">
    <p:spTree>
      <p:nvGrpSpPr>
        <p:cNvPr id="1" name=""/>
        <p:cNvGrpSpPr/>
        <p:nvPr/>
      </p:nvGrpSpPr>
      <p:grpSpPr>
        <a:xfrm>
          <a:off x="0" y="0"/>
          <a:ext cx="0" cy="0"/>
          <a:chOff x="0" y="0"/>
          <a:chExt cx="0" cy="0"/>
        </a:xfrm>
      </p:grpSpPr>
      <p:pic>
        <p:nvPicPr>
          <p:cNvPr id="3" name="Kuva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Otsikko 1"/>
          <p:cNvSpPr>
            <a:spLocks noGrp="1"/>
          </p:cNvSpPr>
          <p:nvPr>
            <p:ph type="ctrTitle"/>
          </p:nvPr>
        </p:nvSpPr>
        <p:spPr>
          <a:xfrm>
            <a:off x="1115616" y="1916832"/>
            <a:ext cx="7200800" cy="1781065"/>
          </a:xfrm>
        </p:spPr>
        <p:txBody>
          <a:bodyPr anchor="ctr" anchorCtr="0">
            <a:noAutofit/>
          </a:bodyPr>
          <a:lstStyle>
            <a:lvl1pPr>
              <a:lnSpc>
                <a:spcPct val="100000"/>
              </a:lnSpc>
              <a:defRPr sz="3400"/>
            </a:lvl1pPr>
          </a:lstStyle>
          <a:p>
            <a:r>
              <a:rPr lang="fi-FI" smtClean="0"/>
              <a:t>Muokkaa perustyyl. napsautt.</a:t>
            </a:r>
            <a:endParaRPr lang="fi-FI" dirty="0"/>
          </a:p>
        </p:txBody>
      </p:sp>
      <p:sp>
        <p:nvSpPr>
          <p:cNvPr id="10" name="Tekstin paikkamerkki 9"/>
          <p:cNvSpPr>
            <a:spLocks noGrp="1"/>
          </p:cNvSpPr>
          <p:nvPr>
            <p:ph type="body" sz="quarter" idx="13" hasCustomPrompt="1"/>
          </p:nvPr>
        </p:nvSpPr>
        <p:spPr>
          <a:xfrm>
            <a:off x="1146629" y="6190342"/>
            <a:ext cx="4865804" cy="428171"/>
          </a:xfrm>
        </p:spPr>
        <p:txBody>
          <a:bodyPr tIns="0" bIns="0" anchor="ctr" anchorCtr="0">
            <a:noAutofit/>
          </a:bodyPr>
          <a:lstStyle>
            <a:lvl1pPr marL="0" indent="0">
              <a:buNone/>
              <a:defRPr sz="1800">
                <a:solidFill>
                  <a:schemeClr val="bg1"/>
                </a:solidFill>
                <a:latin typeface="+mj-lt"/>
              </a:defRPr>
            </a:lvl1pPr>
          </a:lstStyle>
          <a:p>
            <a:pPr lvl="0"/>
            <a:r>
              <a:rPr lang="fi-FI" dirty="0" smtClean="0"/>
              <a:t>Vastuualueen nimi tarvittaessa</a:t>
            </a:r>
          </a:p>
        </p:txBody>
      </p:sp>
      <p:sp>
        <p:nvSpPr>
          <p:cNvPr id="6" name="Tekstin paikkamerkki 9"/>
          <p:cNvSpPr>
            <a:spLocks noGrp="1"/>
          </p:cNvSpPr>
          <p:nvPr>
            <p:ph type="body" sz="quarter" idx="14" hasCustomPrompt="1"/>
          </p:nvPr>
        </p:nvSpPr>
        <p:spPr>
          <a:xfrm>
            <a:off x="1115616" y="3824514"/>
            <a:ext cx="7200800" cy="468582"/>
          </a:xfrm>
        </p:spPr>
        <p:txBody>
          <a:bodyPr tIns="0" bIns="0" anchor="t" anchorCtr="0">
            <a:noAutofit/>
          </a:bodyPr>
          <a:lstStyle>
            <a:lvl1pPr marL="0" indent="0">
              <a:lnSpc>
                <a:spcPct val="120000"/>
              </a:lnSpc>
              <a:spcAft>
                <a:spcPts val="0"/>
              </a:spcAft>
              <a:buNone/>
              <a:defRPr sz="1200" baseline="0">
                <a:solidFill>
                  <a:schemeClr val="tx1"/>
                </a:solidFill>
                <a:latin typeface="+mn-lt"/>
              </a:defRPr>
            </a:lvl1pPr>
          </a:lstStyle>
          <a:p>
            <a:pPr lvl="0"/>
            <a:r>
              <a:rPr lang="fi-FI" dirty="0" smtClean="0"/>
              <a:t>Esittäjän/tapahtuman tiedot</a:t>
            </a:r>
          </a:p>
        </p:txBody>
      </p:sp>
      <p:pic>
        <p:nvPicPr>
          <p:cNvPr id="4" name="Kuva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5935" y="489428"/>
            <a:ext cx="3416779" cy="855640"/>
          </a:xfrm>
          <a:prstGeom prst="rect">
            <a:avLst/>
          </a:prstGeom>
        </p:spPr>
      </p:pic>
    </p:spTree>
    <p:extLst>
      <p:ext uri="{BB962C8B-B14F-4D97-AF65-F5344CB8AC3E}">
        <p14:creationId xmlns:p14="http://schemas.microsoft.com/office/powerpoint/2010/main" val="2582409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Vain otsikko leijonall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fld id="{769F7B19-2C0A-48B2-A6EB-A8095A820EBC}" type="datetime1">
              <a:rPr lang="fi-FI" smtClean="0"/>
              <a:t>19.12.2017</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52D72BAF-8CDA-4878-B74D-CAA2BE485765}" type="slidenum">
              <a:rPr lang="fi-FI" smtClean="0"/>
              <a:t>‹#›</a:t>
            </a:fld>
            <a:endParaRPr lang="fi-FI"/>
          </a:p>
        </p:txBody>
      </p:sp>
    </p:spTree>
    <p:extLst>
      <p:ext uri="{BB962C8B-B14F-4D97-AF65-F5344CB8AC3E}">
        <p14:creationId xmlns:p14="http://schemas.microsoft.com/office/powerpoint/2010/main" val="3998131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reserve="1">
  <p:cSld name="Vain otsikko ilman leijonaa">
    <p:spTree>
      <p:nvGrpSpPr>
        <p:cNvPr id="1" name=""/>
        <p:cNvGrpSpPr/>
        <p:nvPr/>
      </p:nvGrpSpPr>
      <p:grpSpPr>
        <a:xfrm>
          <a:off x="0" y="0"/>
          <a:ext cx="0" cy="0"/>
          <a:chOff x="0" y="0"/>
          <a:chExt cx="0" cy="0"/>
        </a:xfrm>
      </p:grpSpPr>
      <p:pic>
        <p:nvPicPr>
          <p:cNvPr id="6" name="Kuva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72250" y="6482943"/>
            <a:ext cx="2114550" cy="171740"/>
          </a:xfrm>
          <a:prstGeom prst="rect">
            <a:avLst/>
          </a:prstGeom>
        </p:spPr>
      </p:pic>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fld id="{769F7B19-2C0A-48B2-A6EB-A8095A820EBC}" type="datetime1">
              <a:rPr lang="fi-FI" smtClean="0"/>
              <a:t>19.12.2017</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52D72BAF-8CDA-4878-B74D-CAA2BE485765}" type="slidenum">
              <a:rPr lang="fi-FI" smtClean="0"/>
              <a:t>‹#›</a:t>
            </a:fld>
            <a:endParaRPr lang="fi-FI"/>
          </a:p>
        </p:txBody>
      </p:sp>
    </p:spTree>
    <p:extLst>
      <p:ext uri="{BB962C8B-B14F-4D97-AF65-F5344CB8AC3E}">
        <p14:creationId xmlns:p14="http://schemas.microsoft.com/office/powerpoint/2010/main" val="951637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72250" y="6482943"/>
            <a:ext cx="2114550" cy="171740"/>
          </a:xfrm>
          <a:prstGeom prst="rect">
            <a:avLst/>
          </a:prstGeom>
        </p:spPr>
      </p:pic>
      <p:sp>
        <p:nvSpPr>
          <p:cNvPr id="2" name="Päivämäärän paikkamerkki 1"/>
          <p:cNvSpPr>
            <a:spLocks noGrp="1"/>
          </p:cNvSpPr>
          <p:nvPr>
            <p:ph type="dt" sz="half" idx="10"/>
          </p:nvPr>
        </p:nvSpPr>
        <p:spPr/>
        <p:txBody>
          <a:bodyPr/>
          <a:lstStyle/>
          <a:p>
            <a:fld id="{55660A5F-78CC-487C-81CE-0EB38E137339}" type="datetime1">
              <a:rPr lang="fi-FI" smtClean="0"/>
              <a:t>19.12.2017</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52D72BAF-8CDA-4878-B74D-CAA2BE485765}" type="slidenum">
              <a:rPr lang="fi-FI" smtClean="0"/>
              <a:t>‹#›</a:t>
            </a:fld>
            <a:endParaRPr lang="fi-FI"/>
          </a:p>
        </p:txBody>
      </p:sp>
    </p:spTree>
    <p:extLst>
      <p:ext uri="{BB962C8B-B14F-4D97-AF65-F5344CB8AC3E}">
        <p14:creationId xmlns:p14="http://schemas.microsoft.com/office/powerpoint/2010/main" val="1390267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Väliotsikko sininen">
    <p:spTree>
      <p:nvGrpSpPr>
        <p:cNvPr id="1" name=""/>
        <p:cNvGrpSpPr/>
        <p:nvPr/>
      </p:nvGrpSpPr>
      <p:grpSpPr>
        <a:xfrm>
          <a:off x="0" y="0"/>
          <a:ext cx="0" cy="0"/>
          <a:chOff x="0" y="0"/>
          <a:chExt cx="0" cy="0"/>
        </a:xfrm>
      </p:grpSpPr>
      <p:sp>
        <p:nvSpPr>
          <p:cNvPr id="4" name="Suorakulmio 3"/>
          <p:cNvSpPr/>
          <p:nvPr userDrawn="1"/>
        </p:nvSpPr>
        <p:spPr>
          <a:xfrm>
            <a:off x="210457" y="224971"/>
            <a:ext cx="8715829" cy="64225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ctrTitle"/>
          </p:nvPr>
        </p:nvSpPr>
        <p:spPr>
          <a:xfrm>
            <a:off x="1153886" y="2540000"/>
            <a:ext cx="6923314" cy="1753096"/>
          </a:xfrm>
        </p:spPr>
        <p:txBody>
          <a:bodyPr>
            <a:normAutofit/>
          </a:bodyPr>
          <a:lstStyle>
            <a:lvl1pPr>
              <a:lnSpc>
                <a:spcPct val="100000"/>
              </a:lnSpc>
              <a:defRPr sz="3000">
                <a:solidFill>
                  <a:schemeClr val="bg1"/>
                </a:solidFill>
                <a:latin typeface="+mn-lt"/>
              </a:defRPr>
            </a:lvl1pPr>
          </a:lstStyle>
          <a:p>
            <a:r>
              <a:rPr lang="fi-FI" smtClean="0"/>
              <a:t>Muokkaa perustyyl. napsautt.</a:t>
            </a:r>
            <a:endParaRPr lang="fi-FI" dirty="0"/>
          </a:p>
        </p:txBody>
      </p:sp>
    </p:spTree>
    <p:extLst>
      <p:ext uri="{BB962C8B-B14F-4D97-AF65-F5344CB8AC3E}">
        <p14:creationId xmlns:p14="http://schemas.microsoft.com/office/powerpoint/2010/main" val="2865355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Väliotsikko syaani">
    <p:spTree>
      <p:nvGrpSpPr>
        <p:cNvPr id="1" name=""/>
        <p:cNvGrpSpPr/>
        <p:nvPr/>
      </p:nvGrpSpPr>
      <p:grpSpPr>
        <a:xfrm>
          <a:off x="0" y="0"/>
          <a:ext cx="0" cy="0"/>
          <a:chOff x="0" y="0"/>
          <a:chExt cx="0" cy="0"/>
        </a:xfrm>
      </p:grpSpPr>
      <p:sp>
        <p:nvSpPr>
          <p:cNvPr id="4" name="Suorakulmio 3"/>
          <p:cNvSpPr/>
          <p:nvPr userDrawn="1"/>
        </p:nvSpPr>
        <p:spPr>
          <a:xfrm>
            <a:off x="210457" y="224971"/>
            <a:ext cx="8715829" cy="64225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ctrTitle"/>
          </p:nvPr>
        </p:nvSpPr>
        <p:spPr>
          <a:xfrm>
            <a:off x="1153886" y="2540000"/>
            <a:ext cx="6923314" cy="1753096"/>
          </a:xfrm>
        </p:spPr>
        <p:txBody>
          <a:bodyPr>
            <a:normAutofit/>
          </a:bodyPr>
          <a:lstStyle>
            <a:lvl1pPr>
              <a:lnSpc>
                <a:spcPct val="100000"/>
              </a:lnSpc>
              <a:defRPr sz="3000">
                <a:solidFill>
                  <a:schemeClr val="bg1"/>
                </a:solidFill>
                <a:latin typeface="+mn-lt"/>
              </a:defRPr>
            </a:lvl1pPr>
          </a:lstStyle>
          <a:p>
            <a:r>
              <a:rPr lang="fi-FI" smtClean="0"/>
              <a:t>Muokkaa perustyyl. napsautt.</a:t>
            </a:r>
            <a:endParaRPr lang="fi-FI" dirty="0"/>
          </a:p>
        </p:txBody>
      </p:sp>
    </p:spTree>
    <p:extLst>
      <p:ext uri="{BB962C8B-B14F-4D97-AF65-F5344CB8AC3E}">
        <p14:creationId xmlns:p14="http://schemas.microsoft.com/office/powerpoint/2010/main" val="12234695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Väliotsikko lila">
    <p:spTree>
      <p:nvGrpSpPr>
        <p:cNvPr id="1" name=""/>
        <p:cNvGrpSpPr/>
        <p:nvPr/>
      </p:nvGrpSpPr>
      <p:grpSpPr>
        <a:xfrm>
          <a:off x="0" y="0"/>
          <a:ext cx="0" cy="0"/>
          <a:chOff x="0" y="0"/>
          <a:chExt cx="0" cy="0"/>
        </a:xfrm>
      </p:grpSpPr>
      <p:sp>
        <p:nvSpPr>
          <p:cNvPr id="4" name="Suorakulmio 3"/>
          <p:cNvSpPr/>
          <p:nvPr userDrawn="1"/>
        </p:nvSpPr>
        <p:spPr>
          <a:xfrm>
            <a:off x="210457" y="224971"/>
            <a:ext cx="8715829" cy="64225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ctrTitle"/>
          </p:nvPr>
        </p:nvSpPr>
        <p:spPr>
          <a:xfrm>
            <a:off x="1153886" y="2540000"/>
            <a:ext cx="6923314" cy="1753096"/>
          </a:xfrm>
        </p:spPr>
        <p:txBody>
          <a:bodyPr>
            <a:normAutofit/>
          </a:bodyPr>
          <a:lstStyle>
            <a:lvl1pPr>
              <a:lnSpc>
                <a:spcPct val="100000"/>
              </a:lnSpc>
              <a:defRPr sz="3000">
                <a:solidFill>
                  <a:schemeClr val="bg1"/>
                </a:solidFill>
                <a:latin typeface="+mn-lt"/>
              </a:defRPr>
            </a:lvl1pPr>
          </a:lstStyle>
          <a:p>
            <a:r>
              <a:rPr lang="fi-FI" smtClean="0"/>
              <a:t>Muokkaa perustyyl. napsautt.</a:t>
            </a:r>
            <a:endParaRPr lang="fi-FI" dirty="0"/>
          </a:p>
        </p:txBody>
      </p:sp>
    </p:spTree>
    <p:extLst>
      <p:ext uri="{BB962C8B-B14F-4D97-AF65-F5344CB8AC3E}">
        <p14:creationId xmlns:p14="http://schemas.microsoft.com/office/powerpoint/2010/main" val="643118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petus">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Kuva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5935" y="489428"/>
            <a:ext cx="3416779" cy="855640"/>
          </a:xfrm>
          <a:prstGeom prst="rect">
            <a:avLst/>
          </a:prstGeom>
        </p:spPr>
      </p:pic>
      <p:sp>
        <p:nvSpPr>
          <p:cNvPr id="9" name="Tekstin paikkamerkki 8"/>
          <p:cNvSpPr>
            <a:spLocks noGrp="1"/>
          </p:cNvSpPr>
          <p:nvPr>
            <p:ph type="body" sz="quarter" idx="10" hasCustomPrompt="1"/>
          </p:nvPr>
        </p:nvSpPr>
        <p:spPr>
          <a:xfrm>
            <a:off x="1146630" y="2823908"/>
            <a:ext cx="3209346" cy="1872208"/>
          </a:xfrm>
        </p:spPr>
        <p:txBody>
          <a:bodyPr>
            <a:noAutofit/>
          </a:bodyPr>
          <a:lstStyle>
            <a:lvl1pPr marL="0" indent="0">
              <a:lnSpc>
                <a:spcPct val="120000"/>
              </a:lnSpc>
              <a:spcAft>
                <a:spcPts val="0"/>
              </a:spcAft>
              <a:buNone/>
              <a:defRPr sz="1200"/>
            </a:lvl1pPr>
            <a:lvl2pPr marL="355600" indent="0">
              <a:buNone/>
              <a:defRPr sz="1200"/>
            </a:lvl2pPr>
            <a:lvl3pPr marL="804862" indent="0">
              <a:buNone/>
              <a:defRPr sz="1200"/>
            </a:lvl3pPr>
            <a:lvl4pPr marL="1255713" indent="0">
              <a:buNone/>
              <a:defRPr sz="1200"/>
            </a:lvl4pPr>
            <a:lvl5pPr marL="1436688" indent="0">
              <a:buNone/>
              <a:defRPr sz="1200"/>
            </a:lvl5pPr>
          </a:lstStyle>
          <a:p>
            <a:pPr lvl="0"/>
            <a:r>
              <a:rPr lang="fi-FI" dirty="0" smtClean="0"/>
              <a:t>Lisää esittäjän tiedot</a:t>
            </a:r>
          </a:p>
        </p:txBody>
      </p:sp>
      <p:sp>
        <p:nvSpPr>
          <p:cNvPr id="7" name="Tekstin paikkamerkki 8"/>
          <p:cNvSpPr>
            <a:spLocks noGrp="1"/>
          </p:cNvSpPr>
          <p:nvPr>
            <p:ph type="body" sz="quarter" idx="11" hasCustomPrompt="1"/>
          </p:nvPr>
        </p:nvSpPr>
        <p:spPr>
          <a:xfrm>
            <a:off x="4528458" y="2823908"/>
            <a:ext cx="4220006" cy="1872208"/>
          </a:xfrm>
        </p:spPr>
        <p:txBody>
          <a:bodyPr>
            <a:noAutofit/>
          </a:bodyPr>
          <a:lstStyle>
            <a:lvl1pPr marL="0" indent="0">
              <a:lnSpc>
                <a:spcPct val="120000"/>
              </a:lnSpc>
              <a:spcAft>
                <a:spcPts val="0"/>
              </a:spcAft>
              <a:buNone/>
              <a:defRPr sz="1200"/>
            </a:lvl1pPr>
            <a:lvl2pPr marL="355600" indent="0">
              <a:buNone/>
              <a:defRPr sz="1200"/>
            </a:lvl2pPr>
            <a:lvl3pPr marL="804862" indent="0">
              <a:buNone/>
              <a:defRPr sz="1200"/>
            </a:lvl3pPr>
            <a:lvl4pPr marL="1255713" indent="0">
              <a:buNone/>
              <a:defRPr sz="1200"/>
            </a:lvl4pPr>
            <a:lvl5pPr marL="1436688" indent="0">
              <a:buNone/>
              <a:defRPr sz="1200"/>
            </a:lvl5pPr>
          </a:lstStyle>
          <a:p>
            <a:pPr lvl="0"/>
            <a:r>
              <a:rPr lang="fi-FI" dirty="0" smtClean="0"/>
              <a:t>Lisää tiedot</a:t>
            </a:r>
          </a:p>
        </p:txBody>
      </p:sp>
    </p:spTree>
    <p:extLst>
      <p:ext uri="{BB962C8B-B14F-4D97-AF65-F5344CB8AC3E}">
        <p14:creationId xmlns:p14="http://schemas.microsoft.com/office/powerpoint/2010/main" val="2994190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tsikkosivu hanketunnus">
    <p:spTree>
      <p:nvGrpSpPr>
        <p:cNvPr id="1" name=""/>
        <p:cNvGrpSpPr/>
        <p:nvPr/>
      </p:nvGrpSpPr>
      <p:grpSpPr>
        <a:xfrm>
          <a:off x="0" y="0"/>
          <a:ext cx="0" cy="0"/>
          <a:chOff x="0" y="0"/>
          <a:chExt cx="0" cy="0"/>
        </a:xfrm>
      </p:grpSpPr>
      <p:pic>
        <p:nvPicPr>
          <p:cNvPr id="13" name="Kuva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Otsikko 1"/>
          <p:cNvSpPr>
            <a:spLocks noGrp="1"/>
          </p:cNvSpPr>
          <p:nvPr>
            <p:ph type="ctrTitle"/>
          </p:nvPr>
        </p:nvSpPr>
        <p:spPr>
          <a:xfrm>
            <a:off x="1115616" y="1772816"/>
            <a:ext cx="7200800" cy="1656184"/>
          </a:xfrm>
        </p:spPr>
        <p:txBody>
          <a:bodyPr anchor="ctr" anchorCtr="0">
            <a:noAutofit/>
          </a:bodyPr>
          <a:lstStyle>
            <a:lvl1pPr>
              <a:lnSpc>
                <a:spcPct val="100000"/>
              </a:lnSpc>
              <a:defRPr sz="3400"/>
            </a:lvl1pPr>
          </a:lstStyle>
          <a:p>
            <a:r>
              <a:rPr lang="fi-FI" smtClean="0"/>
              <a:t>Muokkaa perustyyl. napsautt.</a:t>
            </a:r>
            <a:endParaRPr lang="fi-FI" dirty="0"/>
          </a:p>
        </p:txBody>
      </p:sp>
      <p:sp>
        <p:nvSpPr>
          <p:cNvPr id="3" name="Alaotsikko 2"/>
          <p:cNvSpPr>
            <a:spLocks noGrp="1"/>
          </p:cNvSpPr>
          <p:nvPr>
            <p:ph type="subTitle" idx="1"/>
          </p:nvPr>
        </p:nvSpPr>
        <p:spPr>
          <a:xfrm>
            <a:off x="1115616" y="3507701"/>
            <a:ext cx="7200800" cy="648072"/>
          </a:xfrm>
        </p:spPr>
        <p:txBody>
          <a:bodyPr>
            <a:noAutofit/>
          </a:bodyPr>
          <a:lstStyle>
            <a:lvl1pPr marL="0" indent="0" algn="l">
              <a:lnSpc>
                <a:spcPct val="100000"/>
              </a:lnSpc>
              <a:spcBef>
                <a:spcPts val="0"/>
              </a:spcBef>
              <a:spcAft>
                <a:spcPts val="0"/>
              </a:spcAft>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10" name="Tekstin paikkamerkki 9"/>
          <p:cNvSpPr>
            <a:spLocks noGrp="1"/>
          </p:cNvSpPr>
          <p:nvPr>
            <p:ph type="body" sz="quarter" idx="13" hasCustomPrompt="1"/>
          </p:nvPr>
        </p:nvSpPr>
        <p:spPr>
          <a:xfrm>
            <a:off x="1146629" y="6190342"/>
            <a:ext cx="4865804" cy="428171"/>
          </a:xfrm>
        </p:spPr>
        <p:txBody>
          <a:bodyPr tIns="0" bIns="0" anchor="ctr" anchorCtr="0">
            <a:noAutofit/>
          </a:bodyPr>
          <a:lstStyle>
            <a:lvl1pPr marL="0" indent="0">
              <a:buNone/>
              <a:defRPr sz="1800">
                <a:solidFill>
                  <a:schemeClr val="bg1"/>
                </a:solidFill>
                <a:latin typeface="+mj-lt"/>
              </a:defRPr>
            </a:lvl1pPr>
          </a:lstStyle>
          <a:p>
            <a:pPr lvl="0"/>
            <a:r>
              <a:rPr lang="fi-FI" dirty="0" smtClean="0"/>
              <a:t>Vastuualueen nimi tarvittaessa</a:t>
            </a:r>
          </a:p>
        </p:txBody>
      </p:sp>
      <p:sp>
        <p:nvSpPr>
          <p:cNvPr id="6" name="Tekstin paikkamerkki 9"/>
          <p:cNvSpPr>
            <a:spLocks noGrp="1"/>
          </p:cNvSpPr>
          <p:nvPr>
            <p:ph type="body" sz="quarter" idx="14" hasCustomPrompt="1"/>
          </p:nvPr>
        </p:nvSpPr>
        <p:spPr>
          <a:xfrm>
            <a:off x="1115616" y="4208016"/>
            <a:ext cx="7200800" cy="445120"/>
          </a:xfrm>
        </p:spPr>
        <p:txBody>
          <a:bodyPr tIns="0" bIns="0" anchor="t" anchorCtr="0">
            <a:noAutofit/>
          </a:bodyPr>
          <a:lstStyle>
            <a:lvl1pPr marL="0" indent="0">
              <a:lnSpc>
                <a:spcPct val="120000"/>
              </a:lnSpc>
              <a:spcAft>
                <a:spcPts val="0"/>
              </a:spcAft>
              <a:buNone/>
              <a:defRPr sz="1200" baseline="0">
                <a:solidFill>
                  <a:schemeClr val="tx1"/>
                </a:solidFill>
                <a:latin typeface="+mn-lt"/>
              </a:defRPr>
            </a:lvl1pPr>
          </a:lstStyle>
          <a:p>
            <a:pPr lvl="0"/>
            <a:r>
              <a:rPr lang="fi-FI" dirty="0" smtClean="0"/>
              <a:t>Esittäjän/tapahtuman tiedot</a:t>
            </a:r>
          </a:p>
        </p:txBody>
      </p:sp>
      <p:sp>
        <p:nvSpPr>
          <p:cNvPr id="9" name="Kuvan paikkamerkki 8"/>
          <p:cNvSpPr>
            <a:spLocks noGrp="1"/>
          </p:cNvSpPr>
          <p:nvPr>
            <p:ph type="pic" sz="quarter" idx="15" hasCustomPrompt="1"/>
          </p:nvPr>
        </p:nvSpPr>
        <p:spPr>
          <a:xfrm>
            <a:off x="7380288" y="404813"/>
            <a:ext cx="1260000" cy="1260000"/>
          </a:xfrm>
        </p:spPr>
        <p:txBody>
          <a:bodyPr>
            <a:normAutofit/>
          </a:bodyPr>
          <a:lstStyle>
            <a:lvl1pPr marL="0" indent="0" algn="ctr">
              <a:spcAft>
                <a:spcPts val="0"/>
              </a:spcAft>
              <a:buFontTx/>
              <a:buNone/>
              <a:defRPr sz="1050" baseline="0">
                <a:solidFill>
                  <a:schemeClr val="bg1">
                    <a:lumMod val="65000"/>
                  </a:schemeClr>
                </a:solidFill>
              </a:defRPr>
            </a:lvl1pPr>
          </a:lstStyle>
          <a:p>
            <a:r>
              <a:rPr lang="fi-FI" dirty="0" smtClean="0"/>
              <a:t>Hanketunnus   </a:t>
            </a:r>
            <a:r>
              <a:rPr lang="fr-FR" dirty="0" smtClean="0"/>
              <a:t>3,5 x 3,5 cm    205 x 205 px</a:t>
            </a:r>
            <a:endParaRPr lang="fi-FI" dirty="0"/>
          </a:p>
        </p:txBody>
      </p:sp>
      <p:pic>
        <p:nvPicPr>
          <p:cNvPr id="11" name="Kuva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5935" y="489428"/>
            <a:ext cx="3416779" cy="855640"/>
          </a:xfrm>
          <a:prstGeom prst="rect">
            <a:avLst/>
          </a:prstGeom>
        </p:spPr>
      </p:pic>
    </p:spTree>
    <p:extLst>
      <p:ext uri="{BB962C8B-B14F-4D97-AF65-F5344CB8AC3E}">
        <p14:creationId xmlns:p14="http://schemas.microsoft.com/office/powerpoint/2010/main" val="1943936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Päivämäärän paikkamerkki 3"/>
          <p:cNvSpPr>
            <a:spLocks noGrp="1"/>
          </p:cNvSpPr>
          <p:nvPr>
            <p:ph type="dt" sz="half" idx="10"/>
          </p:nvPr>
        </p:nvSpPr>
        <p:spPr/>
        <p:txBody>
          <a:bodyPr/>
          <a:lstStyle/>
          <a:p>
            <a:fld id="{2CDBD371-7E0E-469B-ACD0-0C6801D30F6C}" type="datetime1">
              <a:rPr lang="fi-FI" smtClean="0"/>
              <a:t>19.12.2017</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52D72BAF-8CDA-4878-B74D-CAA2BE485765}" type="slidenum">
              <a:rPr lang="fi-FI" smtClean="0"/>
              <a:t>‹#›</a:t>
            </a:fld>
            <a:endParaRPr lang="fi-FI"/>
          </a:p>
        </p:txBody>
      </p:sp>
    </p:spTree>
    <p:extLst>
      <p:ext uri="{BB962C8B-B14F-4D97-AF65-F5344CB8AC3E}">
        <p14:creationId xmlns:p14="http://schemas.microsoft.com/office/powerpoint/2010/main" val="3390939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sikko ja sisältö väliotsikolla">
    <p:spTree>
      <p:nvGrpSpPr>
        <p:cNvPr id="1" name=""/>
        <p:cNvGrpSpPr/>
        <p:nvPr/>
      </p:nvGrpSpPr>
      <p:grpSpPr>
        <a:xfrm>
          <a:off x="0" y="0"/>
          <a:ext cx="0" cy="0"/>
          <a:chOff x="0" y="0"/>
          <a:chExt cx="0" cy="0"/>
        </a:xfrm>
      </p:grpSpPr>
      <p:sp>
        <p:nvSpPr>
          <p:cNvPr id="2" name="Otsikko 1"/>
          <p:cNvSpPr>
            <a:spLocks noGrp="1"/>
          </p:cNvSpPr>
          <p:nvPr>
            <p:ph type="title"/>
          </p:nvPr>
        </p:nvSpPr>
        <p:spPr>
          <a:xfrm>
            <a:off x="576000" y="145143"/>
            <a:ext cx="7308609" cy="1186497"/>
          </a:xfrm>
        </p:spPr>
        <p:txBody>
          <a:bodyPr/>
          <a:lstStyle/>
          <a:p>
            <a:r>
              <a:rPr lang="fi-FI" smtClean="0"/>
              <a:t>Muokkaa perustyyl. napsautt.</a:t>
            </a:r>
            <a:endParaRPr lang="fi-FI"/>
          </a:p>
        </p:txBody>
      </p:sp>
      <p:sp>
        <p:nvSpPr>
          <p:cNvPr id="3" name="Sisällön paikkamerkki 2"/>
          <p:cNvSpPr>
            <a:spLocks noGrp="1"/>
          </p:cNvSpPr>
          <p:nvPr>
            <p:ph idx="1"/>
          </p:nvPr>
        </p:nvSpPr>
        <p:spPr>
          <a:xfrm>
            <a:off x="573314" y="1836057"/>
            <a:ext cx="7311054" cy="4290106"/>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Päivämäärän paikkamerkki 3"/>
          <p:cNvSpPr>
            <a:spLocks noGrp="1"/>
          </p:cNvSpPr>
          <p:nvPr>
            <p:ph type="dt" sz="half" idx="10"/>
          </p:nvPr>
        </p:nvSpPr>
        <p:spPr/>
        <p:txBody>
          <a:bodyPr/>
          <a:lstStyle/>
          <a:p>
            <a:fld id="{8E7F7767-4FDC-46D7-A5AD-7734010C2D28}" type="datetime1">
              <a:rPr lang="fi-FI" smtClean="0"/>
              <a:t>19.12.2017</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52D72BAF-8CDA-4878-B74D-CAA2BE485765}" type="slidenum">
              <a:rPr lang="fi-FI" smtClean="0"/>
              <a:t>‹#›</a:t>
            </a:fld>
            <a:endParaRPr lang="fi-FI"/>
          </a:p>
        </p:txBody>
      </p:sp>
      <p:sp>
        <p:nvSpPr>
          <p:cNvPr id="8" name="Tekstin paikkamerkki 7"/>
          <p:cNvSpPr>
            <a:spLocks noGrp="1"/>
          </p:cNvSpPr>
          <p:nvPr>
            <p:ph type="body" sz="quarter" idx="13" hasCustomPrompt="1"/>
          </p:nvPr>
        </p:nvSpPr>
        <p:spPr>
          <a:xfrm>
            <a:off x="576000" y="1391823"/>
            <a:ext cx="7308368" cy="503237"/>
          </a:xfrm>
        </p:spPr>
        <p:txBody>
          <a:bodyPr/>
          <a:lstStyle>
            <a:lvl1pPr marL="0" indent="0">
              <a:buNone/>
              <a:defRPr b="1" baseline="0"/>
            </a:lvl1pPr>
          </a:lstStyle>
          <a:p>
            <a:pPr lvl="0"/>
            <a:r>
              <a:rPr lang="fi-FI" dirty="0" smtClean="0"/>
              <a:t>Lisää väliotsikko napsauttamalla</a:t>
            </a:r>
          </a:p>
        </p:txBody>
      </p:sp>
    </p:spTree>
    <p:extLst>
      <p:ext uri="{BB962C8B-B14F-4D97-AF65-F5344CB8AC3E}">
        <p14:creationId xmlns:p14="http://schemas.microsoft.com/office/powerpoint/2010/main" val="1615743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576000" y="1386000"/>
            <a:ext cx="3600000" cy="4779304"/>
          </a:xfrm>
        </p:spPr>
        <p:txBody>
          <a:bodyPr>
            <a:normAutofit/>
          </a:bodyPr>
          <a:lstStyle>
            <a:lvl1pPr>
              <a:spcBef>
                <a:spcPts val="0"/>
              </a:spcBef>
              <a:spcAft>
                <a:spcPts val="1200"/>
              </a:spcAft>
              <a:defRPr sz="1600"/>
            </a:lvl1pPr>
            <a:lvl2pPr>
              <a:spcBef>
                <a:spcPts val="0"/>
              </a:spcBef>
              <a:spcAft>
                <a:spcPts val="1200"/>
              </a:spcAft>
              <a:defRPr sz="1600"/>
            </a:lvl2pPr>
            <a:lvl3pPr>
              <a:spcBef>
                <a:spcPts val="0"/>
              </a:spcBef>
              <a:spcAft>
                <a:spcPts val="1200"/>
              </a:spcAft>
              <a:defRPr sz="1600"/>
            </a:lvl3pPr>
            <a:lvl4pPr>
              <a:spcBef>
                <a:spcPts val="0"/>
              </a:spcBef>
              <a:spcAft>
                <a:spcPts val="1200"/>
              </a:spcAft>
              <a:defRPr sz="1600"/>
            </a:lvl4pPr>
            <a:lvl5pPr>
              <a:spcBef>
                <a:spcPts val="0"/>
              </a:spcBef>
              <a:spcAft>
                <a:spcPts val="1200"/>
              </a:spcAft>
              <a:defRPr sz="16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Sisällön paikkamerkki 3"/>
          <p:cNvSpPr>
            <a:spLocks noGrp="1"/>
          </p:cNvSpPr>
          <p:nvPr>
            <p:ph sz="half" idx="2"/>
          </p:nvPr>
        </p:nvSpPr>
        <p:spPr>
          <a:xfrm>
            <a:off x="4283968" y="1386000"/>
            <a:ext cx="3600000" cy="4779304"/>
          </a:xfrm>
        </p:spPr>
        <p:txBody>
          <a:bodyPr>
            <a:normAutofit/>
          </a:bodyPr>
          <a:lstStyle>
            <a:lvl1pPr>
              <a:spcAft>
                <a:spcPts val="1200"/>
              </a:spcAft>
              <a:defRPr sz="1600"/>
            </a:lvl1pPr>
            <a:lvl2pPr>
              <a:spcAft>
                <a:spcPts val="1200"/>
              </a:spcAft>
              <a:defRPr sz="1600"/>
            </a:lvl2pPr>
            <a:lvl3pPr>
              <a:spcAft>
                <a:spcPts val="1200"/>
              </a:spcAft>
              <a:defRPr sz="1600"/>
            </a:lvl3pPr>
            <a:lvl4pPr>
              <a:spcAft>
                <a:spcPts val="1200"/>
              </a:spcAft>
              <a:defRPr sz="1600"/>
            </a:lvl4pPr>
            <a:lvl5pPr>
              <a:spcAft>
                <a:spcPts val="1200"/>
              </a:spcAft>
              <a:defRPr sz="16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Päivämäärän paikkamerkki 4"/>
          <p:cNvSpPr>
            <a:spLocks noGrp="1"/>
          </p:cNvSpPr>
          <p:nvPr>
            <p:ph type="dt" sz="half" idx="10"/>
          </p:nvPr>
        </p:nvSpPr>
        <p:spPr/>
        <p:txBody>
          <a:bodyPr/>
          <a:lstStyle/>
          <a:p>
            <a:fld id="{E882D75F-0B3D-4EDF-84AF-D0E0E66E7AC8}" type="datetime1">
              <a:rPr lang="fi-FI" smtClean="0"/>
              <a:t>19.12.2017</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52D72BAF-8CDA-4878-B74D-CAA2BE485765}" type="slidenum">
              <a:rPr lang="fi-FI" smtClean="0"/>
              <a:t>‹#›</a:t>
            </a:fld>
            <a:endParaRPr lang="fi-FI"/>
          </a:p>
        </p:txBody>
      </p:sp>
    </p:spTree>
    <p:extLst>
      <p:ext uri="{BB962C8B-B14F-4D97-AF65-F5344CB8AC3E}">
        <p14:creationId xmlns:p14="http://schemas.microsoft.com/office/powerpoint/2010/main" val="3429293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uva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a:xfrm>
            <a:off x="4283968" y="1386114"/>
            <a:ext cx="3600400" cy="4779189"/>
          </a:xfrm>
        </p:spPr>
        <p:txBody>
          <a:bodyPr>
            <a:normAutofit/>
          </a:bodyPr>
          <a:lstStyle>
            <a:lvl1pPr>
              <a:spcAft>
                <a:spcPts val="1200"/>
              </a:spcAft>
              <a:defRPr sz="1600"/>
            </a:lvl1pPr>
            <a:lvl2pPr>
              <a:spcAft>
                <a:spcPts val="1200"/>
              </a:spcAft>
              <a:defRPr sz="1600"/>
            </a:lvl2pPr>
            <a:lvl3pPr>
              <a:spcAft>
                <a:spcPts val="1200"/>
              </a:spcAft>
              <a:defRPr sz="1600"/>
            </a:lvl3pPr>
            <a:lvl4pPr>
              <a:spcAft>
                <a:spcPts val="1200"/>
              </a:spcAft>
              <a:defRPr sz="1600"/>
            </a:lvl4pPr>
            <a:lvl5pPr>
              <a:spcAft>
                <a:spcPts val="1200"/>
              </a:spcAft>
              <a:defRPr sz="1600"/>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Päivämäärän paikkamerkki 3"/>
          <p:cNvSpPr>
            <a:spLocks noGrp="1"/>
          </p:cNvSpPr>
          <p:nvPr>
            <p:ph type="dt" sz="half" idx="10"/>
          </p:nvPr>
        </p:nvSpPr>
        <p:spPr/>
        <p:txBody>
          <a:bodyPr/>
          <a:lstStyle/>
          <a:p>
            <a:fld id="{2CDBD371-7E0E-469B-ACD0-0C6801D30F6C}" type="datetime1">
              <a:rPr lang="fi-FI" smtClean="0"/>
              <a:t>19.12.2017</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52D72BAF-8CDA-4878-B74D-CAA2BE485765}" type="slidenum">
              <a:rPr lang="fi-FI" smtClean="0"/>
              <a:t>‹#›</a:t>
            </a:fld>
            <a:endParaRPr lang="fi-FI"/>
          </a:p>
        </p:txBody>
      </p:sp>
      <p:sp>
        <p:nvSpPr>
          <p:cNvPr id="9" name="Kuvan paikkamerkki 8"/>
          <p:cNvSpPr>
            <a:spLocks noGrp="1"/>
          </p:cNvSpPr>
          <p:nvPr>
            <p:ph type="pic" sz="quarter" idx="13" hasCustomPrompt="1"/>
          </p:nvPr>
        </p:nvSpPr>
        <p:spPr>
          <a:xfrm>
            <a:off x="705600" y="1476000"/>
            <a:ext cx="3455988" cy="4806000"/>
          </a:xfrm>
          <a:solidFill>
            <a:schemeClr val="bg1">
              <a:lumMod val="85000"/>
            </a:schemeClr>
          </a:solidFill>
        </p:spPr>
        <p:txBody>
          <a:bodyPr/>
          <a:lstStyle>
            <a:lvl1pPr marL="0" marR="0" indent="0" algn="l" defTabSz="914400" rtl="0" eaLnBrk="1" fontAlgn="auto" latinLnBrk="0" hangingPunct="1">
              <a:lnSpc>
                <a:spcPct val="100000"/>
              </a:lnSpc>
              <a:spcBef>
                <a:spcPts val="0"/>
              </a:spcBef>
              <a:spcAft>
                <a:spcPts val="800"/>
              </a:spcAft>
              <a:buClrTx/>
              <a:buSzTx/>
              <a:buFont typeface="Verdana" panose="020B0604030504040204" pitchFamily="34" charset="0"/>
              <a:buNone/>
              <a:tabLst/>
              <a:defRPr sz="1600"/>
            </a:lvl1pPr>
          </a:lstStyle>
          <a:p>
            <a:r>
              <a:rPr lang="fi-FI" dirty="0" smtClean="0"/>
              <a:t>Lisää kuva                                 13,35 x 9,6 cm | </a:t>
            </a:r>
            <a:r>
              <a:rPr lang="fr-FR" dirty="0" smtClean="0"/>
              <a:t>780 px x 565 px</a:t>
            </a:r>
            <a:endParaRPr lang="fi-FI" dirty="0" smtClean="0"/>
          </a:p>
          <a:p>
            <a:endParaRPr lang="fi-FI" dirty="0"/>
          </a:p>
        </p:txBody>
      </p:sp>
    </p:spTree>
    <p:extLst>
      <p:ext uri="{BB962C8B-B14F-4D97-AF65-F5344CB8AC3E}">
        <p14:creationId xmlns:p14="http://schemas.microsoft.com/office/powerpoint/2010/main" val="341973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uvia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a:xfrm>
            <a:off x="4283968" y="1386114"/>
            <a:ext cx="3600400" cy="4779189"/>
          </a:xfrm>
        </p:spPr>
        <p:txBody>
          <a:bodyPr>
            <a:normAutofit/>
          </a:bodyPr>
          <a:lstStyle>
            <a:lvl1pPr>
              <a:spcAft>
                <a:spcPts val="1200"/>
              </a:spcAft>
              <a:defRPr sz="1600"/>
            </a:lvl1pPr>
            <a:lvl2pPr>
              <a:spcAft>
                <a:spcPts val="1200"/>
              </a:spcAft>
              <a:defRPr sz="1600"/>
            </a:lvl2pPr>
            <a:lvl3pPr>
              <a:spcAft>
                <a:spcPts val="1200"/>
              </a:spcAft>
              <a:defRPr sz="1600"/>
            </a:lvl3pPr>
            <a:lvl4pPr>
              <a:spcAft>
                <a:spcPts val="1200"/>
              </a:spcAft>
              <a:defRPr sz="1600"/>
            </a:lvl4pPr>
            <a:lvl5pPr>
              <a:spcAft>
                <a:spcPts val="1200"/>
              </a:spcAft>
              <a:defRPr sz="1600"/>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Päivämäärän paikkamerkki 3"/>
          <p:cNvSpPr>
            <a:spLocks noGrp="1"/>
          </p:cNvSpPr>
          <p:nvPr>
            <p:ph type="dt" sz="half" idx="10"/>
          </p:nvPr>
        </p:nvSpPr>
        <p:spPr/>
        <p:txBody>
          <a:bodyPr/>
          <a:lstStyle/>
          <a:p>
            <a:fld id="{2CDBD371-7E0E-469B-ACD0-0C6801D30F6C}" type="datetime1">
              <a:rPr lang="fi-FI" smtClean="0"/>
              <a:t>19.12.2017</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52D72BAF-8CDA-4878-B74D-CAA2BE485765}" type="slidenum">
              <a:rPr lang="fi-FI" smtClean="0"/>
              <a:t>‹#›</a:t>
            </a:fld>
            <a:endParaRPr lang="fi-FI"/>
          </a:p>
        </p:txBody>
      </p:sp>
      <p:sp>
        <p:nvSpPr>
          <p:cNvPr id="9" name="Kuvan paikkamerkki 8"/>
          <p:cNvSpPr>
            <a:spLocks noGrp="1"/>
          </p:cNvSpPr>
          <p:nvPr>
            <p:ph type="pic" sz="quarter" idx="13" hasCustomPrompt="1"/>
          </p:nvPr>
        </p:nvSpPr>
        <p:spPr>
          <a:xfrm>
            <a:off x="705600" y="1476000"/>
            <a:ext cx="3455988" cy="1476000"/>
          </a:xfrm>
          <a:solidFill>
            <a:schemeClr val="bg1">
              <a:lumMod val="85000"/>
            </a:schemeClr>
          </a:solidFill>
        </p:spPr>
        <p:txBody>
          <a:bodyPr/>
          <a:lstStyle>
            <a:lvl1pPr marL="0" marR="0" indent="0" algn="l" defTabSz="914400" rtl="0" eaLnBrk="1" fontAlgn="auto" latinLnBrk="0" hangingPunct="1">
              <a:lnSpc>
                <a:spcPct val="100000"/>
              </a:lnSpc>
              <a:spcBef>
                <a:spcPts val="0"/>
              </a:spcBef>
              <a:spcAft>
                <a:spcPts val="800"/>
              </a:spcAft>
              <a:buClrTx/>
              <a:buSzTx/>
              <a:buFont typeface="Verdana" panose="020B0604030504040204" pitchFamily="34" charset="0"/>
              <a:buNone/>
              <a:tabLst/>
              <a:defRPr sz="1600" baseline="0"/>
            </a:lvl1pPr>
          </a:lstStyle>
          <a:p>
            <a:r>
              <a:rPr lang="fi-FI" dirty="0" smtClean="0"/>
              <a:t>Lisää kuva                                    4,1 x 9,6 cm </a:t>
            </a:r>
            <a:r>
              <a:rPr lang="fr-FR" dirty="0" smtClean="0"/>
              <a:t>| 240 cm x 565 px</a:t>
            </a:r>
            <a:endParaRPr lang="fi-FI" dirty="0" smtClean="0"/>
          </a:p>
        </p:txBody>
      </p:sp>
      <p:sp>
        <p:nvSpPr>
          <p:cNvPr id="10" name="Kuvan paikkamerkki 8"/>
          <p:cNvSpPr>
            <a:spLocks noGrp="1"/>
          </p:cNvSpPr>
          <p:nvPr>
            <p:ph type="pic" sz="quarter" idx="14" hasCustomPrompt="1"/>
          </p:nvPr>
        </p:nvSpPr>
        <p:spPr>
          <a:xfrm>
            <a:off x="705600" y="3152400"/>
            <a:ext cx="3455988" cy="1476000"/>
          </a:xfrm>
          <a:solidFill>
            <a:schemeClr val="bg1">
              <a:lumMod val="85000"/>
            </a:schemeClr>
          </a:solidFill>
        </p:spPr>
        <p:txBody>
          <a:bodyPr/>
          <a:lstStyle>
            <a:lvl1pPr marL="0" marR="0" indent="0" algn="l" defTabSz="914400" rtl="0" eaLnBrk="1" fontAlgn="auto" latinLnBrk="0" hangingPunct="1">
              <a:lnSpc>
                <a:spcPct val="100000"/>
              </a:lnSpc>
              <a:spcBef>
                <a:spcPts val="0"/>
              </a:spcBef>
              <a:spcAft>
                <a:spcPts val="800"/>
              </a:spcAft>
              <a:buClrTx/>
              <a:buSzTx/>
              <a:buFont typeface="Verdana" panose="020B0604030504040204" pitchFamily="34" charset="0"/>
              <a:buNone/>
              <a:tabLst/>
              <a:defRPr sz="1600"/>
            </a:lvl1pPr>
          </a:lstStyle>
          <a:p>
            <a:r>
              <a:rPr lang="fi-FI" dirty="0" smtClean="0"/>
              <a:t>Lisää kuva                                    4,1 x 9,6 cm </a:t>
            </a:r>
            <a:r>
              <a:rPr lang="fr-FR" dirty="0" smtClean="0"/>
              <a:t>| 240 cm x 565 px</a:t>
            </a:r>
            <a:endParaRPr lang="fi-FI" dirty="0" smtClean="0"/>
          </a:p>
        </p:txBody>
      </p:sp>
      <p:sp>
        <p:nvSpPr>
          <p:cNvPr id="11" name="Kuvan paikkamerkki 8"/>
          <p:cNvSpPr>
            <a:spLocks noGrp="1"/>
          </p:cNvSpPr>
          <p:nvPr>
            <p:ph type="pic" sz="quarter" idx="15" hasCustomPrompt="1"/>
          </p:nvPr>
        </p:nvSpPr>
        <p:spPr>
          <a:xfrm>
            <a:off x="705600" y="4807028"/>
            <a:ext cx="3455988" cy="1476000"/>
          </a:xfrm>
          <a:solidFill>
            <a:schemeClr val="bg1">
              <a:lumMod val="85000"/>
            </a:schemeClr>
          </a:solidFill>
        </p:spPr>
        <p:txBody>
          <a:bodyPr/>
          <a:lstStyle>
            <a:lvl1pPr marL="0" marR="0" indent="0" algn="l" defTabSz="914400" rtl="0" eaLnBrk="1" fontAlgn="auto" latinLnBrk="0" hangingPunct="1">
              <a:lnSpc>
                <a:spcPct val="100000"/>
              </a:lnSpc>
              <a:spcBef>
                <a:spcPts val="0"/>
              </a:spcBef>
              <a:spcAft>
                <a:spcPts val="800"/>
              </a:spcAft>
              <a:buClrTx/>
              <a:buSzTx/>
              <a:buFont typeface="Verdana" panose="020B0604030504040204" pitchFamily="34" charset="0"/>
              <a:buNone/>
              <a:tabLst/>
              <a:defRPr sz="1600"/>
            </a:lvl1pPr>
          </a:lstStyle>
          <a:p>
            <a:r>
              <a:rPr lang="fi-FI" dirty="0" smtClean="0"/>
              <a:t>Lisää kuva                                    4,1 x 9,6 cm </a:t>
            </a:r>
            <a:r>
              <a:rPr lang="fr-FR" dirty="0" smtClean="0"/>
              <a:t>| 240 cm x 565 px</a:t>
            </a:r>
            <a:endParaRPr lang="fi-FI" dirty="0" smtClean="0"/>
          </a:p>
        </p:txBody>
      </p:sp>
    </p:spTree>
    <p:extLst>
      <p:ext uri="{BB962C8B-B14F-4D97-AF65-F5344CB8AC3E}">
        <p14:creationId xmlns:p14="http://schemas.microsoft.com/office/powerpoint/2010/main" val="2901028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Kuva iso">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72250" y="6482943"/>
            <a:ext cx="2114550" cy="171740"/>
          </a:xfrm>
          <a:prstGeom prst="rect">
            <a:avLst/>
          </a:prstGeom>
        </p:spPr>
      </p:pic>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fld id="{BED93917-3F84-4F55-8A37-2F48A3C3CAED}" type="datetime1">
              <a:rPr lang="fi-FI" smtClean="0"/>
              <a:t>19.12.2017</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52D72BAF-8CDA-4878-B74D-CAA2BE485765}" type="slidenum">
              <a:rPr lang="fi-FI" smtClean="0"/>
              <a:t>‹#›</a:t>
            </a:fld>
            <a:endParaRPr lang="fi-FI"/>
          </a:p>
        </p:txBody>
      </p:sp>
      <p:sp>
        <p:nvSpPr>
          <p:cNvPr id="7" name="Kuvan paikkamerkki 6"/>
          <p:cNvSpPr>
            <a:spLocks noGrp="1"/>
          </p:cNvSpPr>
          <p:nvPr>
            <p:ph type="pic" sz="quarter" idx="13" hasCustomPrompt="1"/>
          </p:nvPr>
        </p:nvSpPr>
        <p:spPr>
          <a:xfrm>
            <a:off x="703942" y="1476000"/>
            <a:ext cx="7722000" cy="4804229"/>
          </a:xfrm>
          <a:solidFill>
            <a:schemeClr val="bg1">
              <a:lumMod val="85000"/>
            </a:schemeClr>
          </a:solidFill>
        </p:spPr>
        <p:txBody>
          <a:bodyPr/>
          <a:lstStyle>
            <a:lvl1pPr marL="0" indent="0">
              <a:buNone/>
              <a:defRPr baseline="0"/>
            </a:lvl1pPr>
          </a:lstStyle>
          <a:p>
            <a:r>
              <a:rPr lang="fi-FI" dirty="0" smtClean="0"/>
              <a:t>Lisää kuva                                                                  koko </a:t>
            </a:r>
            <a:r>
              <a:rPr lang="fr-FR" dirty="0" smtClean="0"/>
              <a:t>13,35 x 21,45 cm | 780 x 1265 px</a:t>
            </a:r>
            <a:endParaRPr lang="fi-FI" dirty="0"/>
          </a:p>
        </p:txBody>
      </p:sp>
    </p:spTree>
    <p:extLst>
      <p:ext uri="{BB962C8B-B14F-4D97-AF65-F5344CB8AC3E}">
        <p14:creationId xmlns:p14="http://schemas.microsoft.com/office/powerpoint/2010/main" val="335229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kstilaatikot">
    <p:spTree>
      <p:nvGrpSpPr>
        <p:cNvPr id="1" name=""/>
        <p:cNvGrpSpPr/>
        <p:nvPr/>
      </p:nvGrpSpPr>
      <p:grpSpPr>
        <a:xfrm>
          <a:off x="0" y="0"/>
          <a:ext cx="0" cy="0"/>
          <a:chOff x="0" y="0"/>
          <a:chExt cx="0" cy="0"/>
        </a:xfrm>
      </p:grpSpPr>
      <p:pic>
        <p:nvPicPr>
          <p:cNvPr id="12" name="Kuva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72250" y="6482943"/>
            <a:ext cx="2114550" cy="171740"/>
          </a:xfrm>
          <a:prstGeom prst="rect">
            <a:avLst/>
          </a:prstGeom>
        </p:spPr>
      </p:pic>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fld id="{769F7B19-2C0A-48B2-A6EB-A8095A820EBC}" type="datetime1">
              <a:rPr lang="fi-FI" smtClean="0"/>
              <a:t>19.12.2017</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52D72BAF-8CDA-4878-B74D-CAA2BE485765}" type="slidenum">
              <a:rPr lang="fi-FI" smtClean="0"/>
              <a:t>‹#›</a:t>
            </a:fld>
            <a:endParaRPr lang="fi-FI"/>
          </a:p>
        </p:txBody>
      </p:sp>
      <p:sp>
        <p:nvSpPr>
          <p:cNvPr id="8" name="Tekstin paikkamerkki 7"/>
          <p:cNvSpPr>
            <a:spLocks noGrp="1"/>
          </p:cNvSpPr>
          <p:nvPr>
            <p:ph type="body" sz="quarter" idx="13"/>
          </p:nvPr>
        </p:nvSpPr>
        <p:spPr>
          <a:xfrm>
            <a:off x="684213" y="1484313"/>
            <a:ext cx="3752506" cy="2232025"/>
          </a:xfrm>
          <a:solidFill>
            <a:schemeClr val="accent3"/>
          </a:solidFill>
        </p:spPr>
        <p:txBody>
          <a:bodyPr lIns="252000" tIns="468000" rIns="180000" bIns="180000">
            <a:normAutofit/>
          </a:bodyPr>
          <a:lstStyle>
            <a:lvl1pPr>
              <a:spcAft>
                <a:spcPts val="600"/>
              </a:spcAft>
              <a:defRPr sz="1600">
                <a:solidFill>
                  <a:schemeClr val="bg1"/>
                </a:solidFill>
              </a:defRPr>
            </a:lvl1pPr>
            <a:lvl2pPr>
              <a:spcAft>
                <a:spcPts val="600"/>
              </a:spcAft>
              <a:defRPr sz="1600">
                <a:solidFill>
                  <a:schemeClr val="bg1"/>
                </a:solidFill>
              </a:defRPr>
            </a:lvl2pPr>
          </a:lstStyle>
          <a:p>
            <a:pPr lvl="0"/>
            <a:r>
              <a:rPr lang="fi-FI" smtClean="0"/>
              <a:t>Muokkaa tekstin perustyylejä napsauttamalla</a:t>
            </a:r>
          </a:p>
          <a:p>
            <a:pPr lvl="1"/>
            <a:r>
              <a:rPr lang="fi-FI" smtClean="0"/>
              <a:t>toinen taso</a:t>
            </a:r>
          </a:p>
        </p:txBody>
      </p:sp>
      <p:sp>
        <p:nvSpPr>
          <p:cNvPr id="9" name="Tekstin paikkamerkki 7"/>
          <p:cNvSpPr>
            <a:spLocks noGrp="1"/>
          </p:cNvSpPr>
          <p:nvPr>
            <p:ph type="body" sz="quarter" idx="14"/>
          </p:nvPr>
        </p:nvSpPr>
        <p:spPr>
          <a:xfrm>
            <a:off x="4644008" y="1484313"/>
            <a:ext cx="3752506" cy="2232025"/>
          </a:xfrm>
          <a:solidFill>
            <a:schemeClr val="accent1"/>
          </a:solidFill>
        </p:spPr>
        <p:txBody>
          <a:bodyPr lIns="252000" tIns="468000" rIns="180000" bIns="180000">
            <a:normAutofit/>
          </a:bodyPr>
          <a:lstStyle>
            <a:lvl1pPr>
              <a:spcAft>
                <a:spcPts val="600"/>
              </a:spcAft>
              <a:defRPr sz="1600">
                <a:solidFill>
                  <a:schemeClr val="bg1"/>
                </a:solidFill>
              </a:defRPr>
            </a:lvl1pPr>
            <a:lvl2pPr>
              <a:spcAft>
                <a:spcPts val="600"/>
              </a:spcAft>
              <a:defRPr sz="1600">
                <a:solidFill>
                  <a:schemeClr val="bg1"/>
                </a:solidFill>
              </a:defRPr>
            </a:lvl2pPr>
          </a:lstStyle>
          <a:p>
            <a:pPr lvl="0"/>
            <a:r>
              <a:rPr lang="fi-FI" smtClean="0"/>
              <a:t>Muokkaa tekstin perustyylejä napsauttamalla</a:t>
            </a:r>
          </a:p>
          <a:p>
            <a:pPr lvl="1"/>
            <a:r>
              <a:rPr lang="fi-FI" smtClean="0"/>
              <a:t>toinen taso</a:t>
            </a:r>
          </a:p>
        </p:txBody>
      </p:sp>
      <p:sp>
        <p:nvSpPr>
          <p:cNvPr id="10" name="Tekstin paikkamerkki 7"/>
          <p:cNvSpPr>
            <a:spLocks noGrp="1"/>
          </p:cNvSpPr>
          <p:nvPr>
            <p:ph type="body" sz="quarter" idx="15"/>
          </p:nvPr>
        </p:nvSpPr>
        <p:spPr>
          <a:xfrm>
            <a:off x="684213" y="4077072"/>
            <a:ext cx="3752506" cy="2232025"/>
          </a:xfrm>
          <a:solidFill>
            <a:schemeClr val="accent2"/>
          </a:solidFill>
        </p:spPr>
        <p:txBody>
          <a:bodyPr lIns="252000" tIns="468000" rIns="180000" bIns="180000">
            <a:normAutofit/>
          </a:bodyPr>
          <a:lstStyle>
            <a:lvl1pPr>
              <a:spcAft>
                <a:spcPts val="600"/>
              </a:spcAft>
              <a:defRPr sz="1600">
                <a:solidFill>
                  <a:schemeClr val="bg1"/>
                </a:solidFill>
              </a:defRPr>
            </a:lvl1pPr>
            <a:lvl2pPr>
              <a:spcAft>
                <a:spcPts val="600"/>
              </a:spcAft>
              <a:defRPr sz="1600">
                <a:solidFill>
                  <a:schemeClr val="bg1"/>
                </a:solidFill>
              </a:defRPr>
            </a:lvl2pPr>
          </a:lstStyle>
          <a:p>
            <a:pPr lvl="0"/>
            <a:r>
              <a:rPr lang="fi-FI" smtClean="0"/>
              <a:t>Muokkaa tekstin perustyylejä napsauttamalla</a:t>
            </a:r>
          </a:p>
          <a:p>
            <a:pPr lvl="1"/>
            <a:r>
              <a:rPr lang="fi-FI" smtClean="0"/>
              <a:t>toinen taso</a:t>
            </a:r>
          </a:p>
        </p:txBody>
      </p:sp>
      <p:sp>
        <p:nvSpPr>
          <p:cNvPr id="11" name="Tekstin paikkamerkki 7"/>
          <p:cNvSpPr>
            <a:spLocks noGrp="1"/>
          </p:cNvSpPr>
          <p:nvPr>
            <p:ph type="body" sz="quarter" idx="16"/>
          </p:nvPr>
        </p:nvSpPr>
        <p:spPr>
          <a:xfrm>
            <a:off x="4644008" y="4077072"/>
            <a:ext cx="3752506" cy="2232025"/>
          </a:xfrm>
          <a:solidFill>
            <a:schemeClr val="accent4"/>
          </a:solidFill>
        </p:spPr>
        <p:txBody>
          <a:bodyPr lIns="252000" tIns="468000" rIns="180000" bIns="180000">
            <a:normAutofit/>
          </a:bodyPr>
          <a:lstStyle>
            <a:lvl1pPr>
              <a:spcAft>
                <a:spcPts val="600"/>
              </a:spcAft>
              <a:defRPr sz="1600">
                <a:solidFill>
                  <a:schemeClr val="bg1"/>
                </a:solidFill>
              </a:defRPr>
            </a:lvl1pPr>
            <a:lvl2pPr>
              <a:spcAft>
                <a:spcPts val="600"/>
              </a:spcAft>
              <a:defRPr sz="1600">
                <a:solidFill>
                  <a:schemeClr val="bg1"/>
                </a:solidFill>
              </a:defRPr>
            </a:lvl2pPr>
          </a:lstStyle>
          <a:p>
            <a:pPr lvl="0"/>
            <a:r>
              <a:rPr lang="fi-FI" smtClean="0"/>
              <a:t>Muokkaa tekstin perustyylejä napsauttamalla</a:t>
            </a:r>
          </a:p>
          <a:p>
            <a:pPr lvl="1"/>
            <a:r>
              <a:rPr lang="fi-FI" smtClean="0"/>
              <a:t>toinen taso</a:t>
            </a:r>
          </a:p>
        </p:txBody>
      </p:sp>
      <p:sp>
        <p:nvSpPr>
          <p:cNvPr id="7" name="Tekstin paikkamerkki 6"/>
          <p:cNvSpPr>
            <a:spLocks noGrp="1"/>
          </p:cNvSpPr>
          <p:nvPr>
            <p:ph type="body" sz="quarter" idx="17" hasCustomPrompt="1"/>
          </p:nvPr>
        </p:nvSpPr>
        <p:spPr>
          <a:xfrm>
            <a:off x="684213" y="1484312"/>
            <a:ext cx="3752506" cy="504527"/>
          </a:xfrm>
        </p:spPr>
        <p:txBody>
          <a:bodyPr lIns="252000" tIns="144000" rIns="180000" bIns="180000">
            <a:noAutofit/>
          </a:bodyPr>
          <a:lstStyle>
            <a:lvl1pPr marL="0" indent="0">
              <a:buFontTx/>
              <a:buNone/>
              <a:defRPr sz="2000" b="1" baseline="0">
                <a:solidFill>
                  <a:schemeClr val="bg1"/>
                </a:solidFill>
              </a:defRPr>
            </a:lvl1pPr>
          </a:lstStyle>
          <a:p>
            <a:pPr lvl="0"/>
            <a:r>
              <a:rPr lang="fi-FI" dirty="0" smtClean="0"/>
              <a:t>Lisää otsikko</a:t>
            </a:r>
          </a:p>
        </p:txBody>
      </p:sp>
      <p:sp>
        <p:nvSpPr>
          <p:cNvPr id="13" name="Tekstin paikkamerkki 6"/>
          <p:cNvSpPr>
            <a:spLocks noGrp="1"/>
          </p:cNvSpPr>
          <p:nvPr>
            <p:ph type="body" sz="quarter" idx="18" hasCustomPrompt="1"/>
          </p:nvPr>
        </p:nvSpPr>
        <p:spPr>
          <a:xfrm>
            <a:off x="4644000" y="1484312"/>
            <a:ext cx="3752506" cy="504527"/>
          </a:xfrm>
        </p:spPr>
        <p:txBody>
          <a:bodyPr lIns="252000" tIns="144000" rIns="180000" bIns="180000">
            <a:noAutofit/>
          </a:bodyPr>
          <a:lstStyle>
            <a:lvl1pPr marL="0" indent="0">
              <a:buFontTx/>
              <a:buNone/>
              <a:defRPr sz="2000" b="1" baseline="0">
                <a:solidFill>
                  <a:schemeClr val="bg1"/>
                </a:solidFill>
              </a:defRPr>
            </a:lvl1pPr>
          </a:lstStyle>
          <a:p>
            <a:pPr lvl="0"/>
            <a:r>
              <a:rPr lang="fi-FI" dirty="0" smtClean="0"/>
              <a:t>Lisää otsikko</a:t>
            </a:r>
          </a:p>
        </p:txBody>
      </p:sp>
      <p:sp>
        <p:nvSpPr>
          <p:cNvPr id="14" name="Tekstin paikkamerkki 6"/>
          <p:cNvSpPr>
            <a:spLocks noGrp="1"/>
          </p:cNvSpPr>
          <p:nvPr>
            <p:ph type="body" sz="quarter" idx="19" hasCustomPrompt="1"/>
          </p:nvPr>
        </p:nvSpPr>
        <p:spPr>
          <a:xfrm>
            <a:off x="684213" y="4078800"/>
            <a:ext cx="3752506" cy="504527"/>
          </a:xfrm>
        </p:spPr>
        <p:txBody>
          <a:bodyPr lIns="252000" tIns="144000" rIns="180000" bIns="180000">
            <a:noAutofit/>
          </a:bodyPr>
          <a:lstStyle>
            <a:lvl1pPr marL="0" indent="0">
              <a:buFontTx/>
              <a:buNone/>
              <a:defRPr sz="2000" b="1" baseline="0">
                <a:solidFill>
                  <a:schemeClr val="bg1"/>
                </a:solidFill>
              </a:defRPr>
            </a:lvl1pPr>
          </a:lstStyle>
          <a:p>
            <a:pPr lvl="0"/>
            <a:r>
              <a:rPr lang="fi-FI" dirty="0" smtClean="0"/>
              <a:t>Lisää otsikko</a:t>
            </a:r>
          </a:p>
        </p:txBody>
      </p:sp>
      <p:sp>
        <p:nvSpPr>
          <p:cNvPr id="15" name="Tekstin paikkamerkki 6"/>
          <p:cNvSpPr>
            <a:spLocks noGrp="1"/>
          </p:cNvSpPr>
          <p:nvPr>
            <p:ph type="body" sz="quarter" idx="20" hasCustomPrompt="1"/>
          </p:nvPr>
        </p:nvSpPr>
        <p:spPr>
          <a:xfrm>
            <a:off x="4644000" y="4078800"/>
            <a:ext cx="3752506" cy="504527"/>
          </a:xfrm>
        </p:spPr>
        <p:txBody>
          <a:bodyPr lIns="252000" tIns="144000" rIns="180000" bIns="180000">
            <a:noAutofit/>
          </a:bodyPr>
          <a:lstStyle>
            <a:lvl1pPr marL="0" indent="0">
              <a:buFontTx/>
              <a:buNone/>
              <a:defRPr sz="2000" b="1" baseline="0">
                <a:solidFill>
                  <a:schemeClr val="bg1"/>
                </a:solidFill>
              </a:defRPr>
            </a:lvl1pPr>
          </a:lstStyle>
          <a:p>
            <a:pPr lvl="0"/>
            <a:r>
              <a:rPr lang="fi-FI" dirty="0" smtClean="0"/>
              <a:t>Lisää otsikko</a:t>
            </a:r>
          </a:p>
        </p:txBody>
      </p:sp>
    </p:spTree>
    <p:extLst>
      <p:ext uri="{BB962C8B-B14F-4D97-AF65-F5344CB8AC3E}">
        <p14:creationId xmlns:p14="http://schemas.microsoft.com/office/powerpoint/2010/main" val="254240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Kuva 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572250" y="6482943"/>
            <a:ext cx="2114550" cy="171740"/>
          </a:xfrm>
          <a:prstGeom prst="rect">
            <a:avLst/>
          </a:prstGeom>
        </p:spPr>
      </p:pic>
      <p:pic>
        <p:nvPicPr>
          <p:cNvPr id="8" name="Kuva 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524328" y="0"/>
            <a:ext cx="1618488" cy="3118104"/>
          </a:xfrm>
          <a:prstGeom prst="rect">
            <a:avLst/>
          </a:prstGeom>
        </p:spPr>
      </p:pic>
      <p:sp>
        <p:nvSpPr>
          <p:cNvPr id="2" name="Otsikon paikkamerkki 1"/>
          <p:cNvSpPr>
            <a:spLocks noGrp="1"/>
          </p:cNvSpPr>
          <p:nvPr>
            <p:ph type="title"/>
          </p:nvPr>
        </p:nvSpPr>
        <p:spPr>
          <a:xfrm>
            <a:off x="576000" y="145143"/>
            <a:ext cx="7308368" cy="1186497"/>
          </a:xfrm>
          <a:prstGeom prst="rect">
            <a:avLst/>
          </a:prstGeom>
        </p:spPr>
        <p:txBody>
          <a:bodyPr vert="horz" lIns="91440" tIns="45720" rIns="91440" bIns="45720" rtlCol="0" anchor="ctr">
            <a:normAutofit/>
          </a:body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Tekstin paikkamerkki 2"/>
          <p:cNvSpPr>
            <a:spLocks noGrp="1"/>
          </p:cNvSpPr>
          <p:nvPr>
            <p:ph type="body" idx="1"/>
          </p:nvPr>
        </p:nvSpPr>
        <p:spPr>
          <a:xfrm>
            <a:off x="576000" y="1386114"/>
            <a:ext cx="7308368" cy="4779189"/>
          </a:xfrm>
          <a:prstGeom prst="rect">
            <a:avLst/>
          </a:prstGeom>
        </p:spPr>
        <p:txBody>
          <a:bodyPr vert="horz" lIns="91440" tIns="45720" rIns="91440" bIns="45720" rtlCol="0">
            <a:noAutofit/>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Päivämäärän paikkamerkki 3"/>
          <p:cNvSpPr>
            <a:spLocks noGrp="1"/>
          </p:cNvSpPr>
          <p:nvPr>
            <p:ph type="dt" sz="half" idx="2"/>
          </p:nvPr>
        </p:nvSpPr>
        <p:spPr>
          <a:xfrm>
            <a:off x="576000" y="6429829"/>
            <a:ext cx="975264" cy="291646"/>
          </a:xfrm>
          <a:prstGeom prst="rect">
            <a:avLst/>
          </a:prstGeom>
        </p:spPr>
        <p:txBody>
          <a:bodyPr vert="horz" lIns="91440" tIns="45720" rIns="91440" bIns="45720" rtlCol="0" anchor="ctr"/>
          <a:lstStyle>
            <a:lvl1pPr algn="l">
              <a:defRPr sz="900">
                <a:solidFill>
                  <a:schemeClr val="tx2"/>
                </a:solidFill>
              </a:defRPr>
            </a:lvl1pPr>
          </a:lstStyle>
          <a:p>
            <a:fld id="{22FB634A-CB08-4345-AA85-D4EC7BA00B14}" type="datetime1">
              <a:rPr lang="fi-FI" smtClean="0"/>
              <a:t>19.12.2017</a:t>
            </a:fld>
            <a:endParaRPr lang="fi-FI"/>
          </a:p>
        </p:txBody>
      </p:sp>
      <p:sp>
        <p:nvSpPr>
          <p:cNvPr id="5" name="Alatunnisteen paikkamerkki 4"/>
          <p:cNvSpPr>
            <a:spLocks noGrp="1"/>
          </p:cNvSpPr>
          <p:nvPr>
            <p:ph type="ftr" sz="quarter" idx="3"/>
          </p:nvPr>
        </p:nvSpPr>
        <p:spPr>
          <a:xfrm>
            <a:off x="3124200" y="6429829"/>
            <a:ext cx="2895600" cy="291646"/>
          </a:xfrm>
          <a:prstGeom prst="rect">
            <a:avLst/>
          </a:prstGeom>
        </p:spPr>
        <p:txBody>
          <a:bodyPr vert="horz" lIns="91440" tIns="45720" rIns="91440" bIns="45720" rtlCol="0" anchor="ctr"/>
          <a:lstStyle>
            <a:lvl1pPr algn="ctr">
              <a:defRPr sz="900">
                <a:solidFill>
                  <a:schemeClr val="tx2"/>
                </a:solidFill>
              </a:defRPr>
            </a:lvl1pPr>
          </a:lstStyle>
          <a:p>
            <a:endParaRPr lang="fi-FI"/>
          </a:p>
        </p:txBody>
      </p:sp>
      <p:sp>
        <p:nvSpPr>
          <p:cNvPr id="6" name="Dian numeron paikkamerkki 5"/>
          <p:cNvSpPr>
            <a:spLocks noGrp="1"/>
          </p:cNvSpPr>
          <p:nvPr>
            <p:ph type="sldNum" sz="quarter" idx="4"/>
          </p:nvPr>
        </p:nvSpPr>
        <p:spPr>
          <a:xfrm>
            <a:off x="8388424" y="6429829"/>
            <a:ext cx="477416" cy="291646"/>
          </a:xfrm>
          <a:prstGeom prst="rect">
            <a:avLst/>
          </a:prstGeom>
        </p:spPr>
        <p:txBody>
          <a:bodyPr vert="horz" lIns="91440" tIns="45720" rIns="91440" bIns="45720" rtlCol="0" anchor="ctr"/>
          <a:lstStyle>
            <a:lvl1pPr algn="r">
              <a:defRPr sz="900">
                <a:solidFill>
                  <a:schemeClr val="tx2"/>
                </a:solidFill>
              </a:defRPr>
            </a:lvl1pPr>
          </a:lstStyle>
          <a:p>
            <a:fld id="{52D72BAF-8CDA-4878-B74D-CAA2BE485765}" type="slidenum">
              <a:rPr lang="fi-FI" smtClean="0"/>
              <a:pPr/>
              <a:t>‹#›</a:t>
            </a:fld>
            <a:endParaRPr lang="fi-FI"/>
          </a:p>
        </p:txBody>
      </p:sp>
    </p:spTree>
    <p:extLst>
      <p:ext uri="{BB962C8B-B14F-4D97-AF65-F5344CB8AC3E}">
        <p14:creationId xmlns:p14="http://schemas.microsoft.com/office/powerpoint/2010/main" val="1530251458"/>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0" r:id="rId3"/>
    <p:sldLayoutId id="2147483660" r:id="rId4"/>
    <p:sldLayoutId id="2147483652" r:id="rId5"/>
    <p:sldLayoutId id="2147483666" r:id="rId6"/>
    <p:sldLayoutId id="2147483668" r:id="rId7"/>
    <p:sldLayoutId id="2147483662" r:id="rId8"/>
    <p:sldLayoutId id="2147483669" r:id="rId9"/>
    <p:sldLayoutId id="2147483654" r:id="rId10"/>
    <p:sldLayoutId id="2147483670" r:id="rId11"/>
    <p:sldLayoutId id="2147483655" r:id="rId12"/>
    <p:sldLayoutId id="2147483665" r:id="rId13"/>
    <p:sldLayoutId id="2147483664" r:id="rId14"/>
    <p:sldLayoutId id="2147483661" r:id="rId15"/>
    <p:sldLayoutId id="2147483667" r:id="rId16"/>
  </p:sldLayoutIdLst>
  <p:hf hdr="0" ftr="0" dt="0"/>
  <p:txStyles>
    <p:titleStyle>
      <a:lvl1pPr algn="l" defTabSz="914400" rtl="0" eaLnBrk="1" latinLnBrk="0" hangingPunct="1">
        <a:spcBef>
          <a:spcPct val="0"/>
        </a:spcBef>
        <a:buNone/>
        <a:defRPr sz="3400" kern="1200">
          <a:solidFill>
            <a:schemeClr val="tx2"/>
          </a:solidFill>
          <a:latin typeface="+mj-lt"/>
          <a:ea typeface="+mj-ea"/>
          <a:cs typeface="+mj-cs"/>
        </a:defRPr>
      </a:lvl1pPr>
    </p:titleStyle>
    <p:bodyStyle>
      <a:lvl1pPr marL="355600" indent="-355600" algn="l" defTabSz="914400" rtl="0" eaLnBrk="1" latinLnBrk="0" hangingPunct="1">
        <a:spcBef>
          <a:spcPts val="0"/>
        </a:spcBef>
        <a:spcAft>
          <a:spcPts val="800"/>
        </a:spcAft>
        <a:buFont typeface="Verdana" panose="020B0604030504040204" pitchFamily="34" charset="0"/>
        <a:buChar char="‒"/>
        <a:defRPr sz="2400" kern="1200">
          <a:solidFill>
            <a:schemeClr val="tx1"/>
          </a:solidFill>
          <a:latin typeface="+mn-lt"/>
          <a:ea typeface="+mn-ea"/>
          <a:cs typeface="+mn-cs"/>
        </a:defRPr>
      </a:lvl1pPr>
      <a:lvl2pPr marL="719138" indent="-363538" algn="l" defTabSz="914400" rtl="0" eaLnBrk="1" latinLnBrk="0" hangingPunct="1">
        <a:spcBef>
          <a:spcPts val="0"/>
        </a:spcBef>
        <a:spcAft>
          <a:spcPts val="800"/>
        </a:spcAft>
        <a:buFont typeface="Verdana" panose="020B0604030504040204" pitchFamily="34" charset="0"/>
        <a:buChar char="‒"/>
        <a:defRPr sz="2000" kern="1200">
          <a:solidFill>
            <a:schemeClr val="tx1"/>
          </a:solidFill>
          <a:latin typeface="+mn-lt"/>
          <a:ea typeface="+mn-ea"/>
          <a:cs typeface="+mn-cs"/>
        </a:defRPr>
      </a:lvl2pPr>
      <a:lvl3pPr marL="1168400" indent="-363538" algn="l" defTabSz="914400" rtl="0" eaLnBrk="1" latinLnBrk="0" hangingPunct="1">
        <a:spcBef>
          <a:spcPts val="0"/>
        </a:spcBef>
        <a:spcAft>
          <a:spcPts val="800"/>
        </a:spcAft>
        <a:buFont typeface="Verdana" panose="020B0604030504040204" pitchFamily="34" charset="0"/>
        <a:buChar char="‒"/>
        <a:defRPr sz="1600" kern="1200">
          <a:solidFill>
            <a:schemeClr val="tx1"/>
          </a:solidFill>
          <a:latin typeface="+mn-lt"/>
          <a:ea typeface="+mn-ea"/>
          <a:cs typeface="+mn-cs"/>
        </a:defRPr>
      </a:lvl3pPr>
      <a:lvl4pPr marL="1436688" indent="-180975" algn="l" defTabSz="914400" rtl="0" eaLnBrk="1" latinLnBrk="0" hangingPunct="1">
        <a:spcBef>
          <a:spcPts val="0"/>
        </a:spcBef>
        <a:spcAft>
          <a:spcPts val="800"/>
        </a:spcAft>
        <a:buFont typeface="Verdana" panose="020B0604030504040204" pitchFamily="34" charset="0"/>
        <a:buChar char="‒"/>
        <a:defRPr sz="1600" kern="1200">
          <a:solidFill>
            <a:schemeClr val="tx1"/>
          </a:solidFill>
          <a:latin typeface="+mn-lt"/>
          <a:ea typeface="+mn-ea"/>
          <a:cs typeface="+mn-cs"/>
        </a:defRPr>
      </a:lvl4pPr>
      <a:lvl5pPr marL="1611313" indent="-174625" algn="l" defTabSz="914400" rtl="0" eaLnBrk="1" latinLnBrk="0" hangingPunct="1">
        <a:spcBef>
          <a:spcPts val="0"/>
        </a:spcBef>
        <a:spcAft>
          <a:spcPts val="800"/>
        </a:spcAft>
        <a:buFont typeface="Verdana" panose="020B060403050404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vm.fi/talousnakymat" TargetMode="Externa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Taloudellinen katsaus</a:t>
            </a:r>
            <a:endParaRPr lang="fi-FI" dirty="0"/>
          </a:p>
        </p:txBody>
      </p:sp>
      <p:sp>
        <p:nvSpPr>
          <p:cNvPr id="3" name="Alaotsikko 2"/>
          <p:cNvSpPr>
            <a:spLocks noGrp="1"/>
          </p:cNvSpPr>
          <p:nvPr>
            <p:ph type="subTitle" idx="1"/>
          </p:nvPr>
        </p:nvSpPr>
        <p:spPr>
          <a:xfrm>
            <a:off x="1115616" y="2924944"/>
            <a:ext cx="7200800" cy="648072"/>
          </a:xfrm>
        </p:spPr>
        <p:txBody>
          <a:bodyPr/>
          <a:lstStyle/>
          <a:p>
            <a:r>
              <a:rPr lang="fi-FI" dirty="0" smtClean="0"/>
              <a:t>Talvi 2017</a:t>
            </a:r>
            <a:endParaRPr lang="fi-FI" dirty="0"/>
          </a:p>
        </p:txBody>
      </p:sp>
      <p:sp>
        <p:nvSpPr>
          <p:cNvPr id="4" name="Tekstin paikkamerkki 3"/>
          <p:cNvSpPr>
            <a:spLocks noGrp="1"/>
          </p:cNvSpPr>
          <p:nvPr>
            <p:ph type="body" sz="quarter" idx="13"/>
          </p:nvPr>
        </p:nvSpPr>
        <p:spPr/>
        <p:txBody>
          <a:bodyPr/>
          <a:lstStyle/>
          <a:p>
            <a:r>
              <a:rPr lang="fi-FI" dirty="0" smtClean="0"/>
              <a:t>Talousnäkymät</a:t>
            </a:r>
            <a:endParaRPr lang="fi-FI" dirty="0"/>
          </a:p>
        </p:txBody>
      </p:sp>
      <p:sp>
        <p:nvSpPr>
          <p:cNvPr id="5" name="Tekstin paikkamerkki 4"/>
          <p:cNvSpPr>
            <a:spLocks noGrp="1"/>
          </p:cNvSpPr>
          <p:nvPr>
            <p:ph type="body" sz="quarter" idx="14"/>
          </p:nvPr>
        </p:nvSpPr>
        <p:spPr>
          <a:xfrm>
            <a:off x="1115616" y="3717032"/>
            <a:ext cx="7200800" cy="445120"/>
          </a:xfrm>
        </p:spPr>
        <p:txBody>
          <a:bodyPr/>
          <a:lstStyle/>
          <a:p>
            <a:r>
              <a:rPr lang="fi-FI" dirty="0" smtClean="0"/>
              <a:t>Tiedotustilaisuus 19.12.2017</a:t>
            </a:r>
            <a:endParaRPr lang="fi-FI" dirty="0"/>
          </a:p>
        </p:txBody>
      </p:sp>
    </p:spTree>
    <p:extLst>
      <p:ext uri="{BB962C8B-B14F-4D97-AF65-F5344CB8AC3E}">
        <p14:creationId xmlns:p14="http://schemas.microsoft.com/office/powerpoint/2010/main" val="34933522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solidFill>
                  <a:srgbClr val="304E88"/>
                </a:solidFill>
              </a:rPr>
              <a:t>Investoinnit</a:t>
            </a:r>
            <a:endParaRPr lang="fi-FI" dirty="0">
              <a:solidFill>
                <a:srgbClr val="304E88"/>
              </a:solidFill>
            </a:endParaRPr>
          </a:p>
        </p:txBody>
      </p:sp>
      <p:sp>
        <p:nvSpPr>
          <p:cNvPr id="3" name="Content Placeholder 2"/>
          <p:cNvSpPr>
            <a:spLocks noGrp="1"/>
          </p:cNvSpPr>
          <p:nvPr>
            <p:ph idx="1"/>
          </p:nvPr>
        </p:nvSpPr>
        <p:spPr/>
        <p:txBody>
          <a:bodyPr>
            <a:normAutofit/>
          </a:bodyPr>
          <a:lstStyle/>
          <a:p>
            <a:r>
              <a:rPr lang="fi-FI" dirty="0" smtClean="0"/>
              <a:t>Kaikki investointityypit </a:t>
            </a:r>
            <a:r>
              <a:rPr lang="fi-FI" dirty="0"/>
              <a:t>ovat kasvussa. </a:t>
            </a:r>
            <a:endParaRPr lang="fi-FI" dirty="0" smtClean="0"/>
          </a:p>
          <a:p>
            <a:r>
              <a:rPr lang="fi-FI" dirty="0" smtClean="0"/>
              <a:t>Suomen </a:t>
            </a:r>
            <a:r>
              <a:rPr lang="fi-FI" dirty="0"/>
              <a:t>talouskasvun </a:t>
            </a:r>
            <a:r>
              <a:rPr lang="fi-FI" dirty="0" smtClean="0"/>
              <a:t>vahvistuminen, viennin vilkastuminen, matalalla </a:t>
            </a:r>
            <a:r>
              <a:rPr lang="fi-FI" dirty="0"/>
              <a:t>pysyneet korot </a:t>
            </a:r>
            <a:r>
              <a:rPr lang="fi-FI" dirty="0" smtClean="0"/>
              <a:t>sekä myönteinen kansainvälinen kehitys ovat merkittäviä taustatekijöitä yksityisten </a:t>
            </a:r>
            <a:r>
              <a:rPr lang="fi-FI" dirty="0"/>
              <a:t>investointien kasvulle. </a:t>
            </a:r>
            <a:endParaRPr lang="fi-FI" dirty="0" smtClean="0"/>
          </a:p>
          <a:p>
            <a:r>
              <a:rPr lang="fi-FI" dirty="0" smtClean="0"/>
              <a:t>Yksityiset </a:t>
            </a:r>
            <a:r>
              <a:rPr lang="fi-FI" dirty="0"/>
              <a:t>investoinnit kasvavat ennustejaksolla keskimäärin viisi </a:t>
            </a:r>
            <a:r>
              <a:rPr lang="fi-FI" dirty="0" smtClean="0"/>
              <a:t>prosenttia vuodessa</a:t>
            </a:r>
            <a:r>
              <a:rPr lang="fi-FI" dirty="0"/>
              <a:t>. </a:t>
            </a:r>
            <a:endParaRPr lang="fi-FI" dirty="0" smtClean="0"/>
          </a:p>
          <a:p>
            <a:r>
              <a:rPr lang="fi-FI" dirty="0" smtClean="0"/>
              <a:t>Yritysten </a:t>
            </a:r>
            <a:r>
              <a:rPr lang="fi-FI" dirty="0"/>
              <a:t>toimintaylijäämän kasvu on </a:t>
            </a:r>
            <a:r>
              <a:rPr lang="fi-FI" dirty="0" smtClean="0"/>
              <a:t>nopeutunut, mikä </a:t>
            </a:r>
            <a:r>
              <a:rPr lang="fi-FI" dirty="0"/>
              <a:t>helpottaa investointien </a:t>
            </a:r>
            <a:r>
              <a:rPr lang="fi-FI" dirty="0" smtClean="0"/>
              <a:t>rahoittamista.</a:t>
            </a:r>
          </a:p>
          <a:p>
            <a:r>
              <a:rPr lang="fi-FI" dirty="0"/>
              <a:t>Investointiasteet </a:t>
            </a:r>
            <a:r>
              <a:rPr lang="fi-FI" dirty="0" smtClean="0"/>
              <a:t>kohoavat selvästi.</a:t>
            </a:r>
          </a:p>
          <a:p>
            <a:endParaRPr lang="fi-FI" dirty="0"/>
          </a:p>
        </p:txBody>
      </p:sp>
      <p:sp>
        <p:nvSpPr>
          <p:cNvPr id="4" name="Slide Number Placeholder 3"/>
          <p:cNvSpPr>
            <a:spLocks noGrp="1"/>
          </p:cNvSpPr>
          <p:nvPr>
            <p:ph type="sldNum" sz="quarter" idx="12"/>
          </p:nvPr>
        </p:nvSpPr>
        <p:spPr/>
        <p:txBody>
          <a:bodyPr/>
          <a:lstStyle/>
          <a:p>
            <a:fld id="{52D72BAF-8CDA-4878-B74D-CAA2BE485765}" type="slidenum">
              <a:rPr lang="fi-FI" smtClean="0"/>
              <a:t>10</a:t>
            </a:fld>
            <a:endParaRPr lang="fi-FI"/>
          </a:p>
        </p:txBody>
      </p:sp>
    </p:spTree>
    <p:extLst>
      <p:ext uri="{BB962C8B-B14F-4D97-AF65-F5344CB8AC3E}">
        <p14:creationId xmlns:p14="http://schemas.microsoft.com/office/powerpoint/2010/main" val="19699036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76000" y="298287"/>
            <a:ext cx="7308368" cy="1186497"/>
          </a:xfrm>
        </p:spPr>
        <p:txBody>
          <a:bodyPr>
            <a:noAutofit/>
          </a:bodyPr>
          <a:lstStyle/>
          <a:p>
            <a:pPr>
              <a:lnSpc>
                <a:spcPct val="80000"/>
              </a:lnSpc>
            </a:pPr>
            <a:r>
              <a:rPr lang="fi-FI" dirty="0" smtClean="0">
                <a:solidFill>
                  <a:srgbClr val="304E88"/>
                </a:solidFill>
              </a:rPr>
              <a:t>Asuntorakentamisen</a:t>
            </a:r>
            <a:r>
              <a:rPr lang="fi-FI" dirty="0" smtClean="0"/>
              <a:t> </a:t>
            </a:r>
            <a:r>
              <a:rPr lang="fi-FI" dirty="0"/>
              <a:t>suhdannetilanteessa ei näy vielä rauhoittumista</a:t>
            </a:r>
          </a:p>
        </p:txBody>
      </p:sp>
      <p:pic>
        <p:nvPicPr>
          <p:cNvPr id="5122"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611560" y="1601366"/>
            <a:ext cx="7280275" cy="477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40031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Kulutus</a:t>
            </a:r>
            <a:endParaRPr lang="fi-FI" dirty="0"/>
          </a:p>
        </p:txBody>
      </p:sp>
      <p:sp>
        <p:nvSpPr>
          <p:cNvPr id="3" name="Content Placeholder 2"/>
          <p:cNvSpPr>
            <a:spLocks noGrp="1"/>
          </p:cNvSpPr>
          <p:nvPr>
            <p:ph idx="1"/>
          </p:nvPr>
        </p:nvSpPr>
        <p:spPr/>
        <p:txBody>
          <a:bodyPr/>
          <a:lstStyle/>
          <a:p>
            <a:r>
              <a:rPr lang="fi-FI" dirty="0" smtClean="0"/>
              <a:t>Yksityisen </a:t>
            </a:r>
            <a:r>
              <a:rPr lang="fi-FI" dirty="0"/>
              <a:t>kulutuksen kasvua tukee ansiotason </a:t>
            </a:r>
            <a:r>
              <a:rPr lang="fi-FI" dirty="0" smtClean="0"/>
              <a:t>nousu sekä työllisyyden koheneminen</a:t>
            </a:r>
            <a:r>
              <a:rPr lang="fi-FI" dirty="0"/>
              <a:t>.</a:t>
            </a:r>
            <a:endParaRPr lang="fi-FI" dirty="0" smtClean="0"/>
          </a:p>
          <a:p>
            <a:r>
              <a:rPr lang="fi-FI" dirty="0" smtClean="0"/>
              <a:t>Palkkasumman </a:t>
            </a:r>
            <a:r>
              <a:rPr lang="fi-FI" dirty="0"/>
              <a:t>kasvu kiihtyy </a:t>
            </a:r>
            <a:r>
              <a:rPr lang="fi-FI" dirty="0" smtClean="0"/>
              <a:t>kolmeen prosenttiin</a:t>
            </a:r>
            <a:r>
              <a:rPr lang="fi-FI" dirty="0"/>
              <a:t>. </a:t>
            </a:r>
            <a:endParaRPr lang="fi-FI" dirty="0" smtClean="0"/>
          </a:p>
          <a:p>
            <a:r>
              <a:rPr lang="fi-FI" dirty="0" smtClean="0"/>
              <a:t>Kotitalouksien </a:t>
            </a:r>
            <a:r>
              <a:rPr lang="fi-FI" dirty="0"/>
              <a:t>käytettävissä olevien tulojen </a:t>
            </a:r>
            <a:r>
              <a:rPr lang="fi-FI" dirty="0" smtClean="0"/>
              <a:t>kasvu pysyy hyvänä. </a:t>
            </a:r>
          </a:p>
          <a:p>
            <a:r>
              <a:rPr lang="fi-FI" dirty="0" smtClean="0"/>
              <a:t>Sosiaaliset </a:t>
            </a:r>
            <a:r>
              <a:rPr lang="fi-FI" dirty="0"/>
              <a:t>tulonsiirrot kasvavat edelleen, sillä eläkkeiden </a:t>
            </a:r>
            <a:r>
              <a:rPr lang="fi-FI" dirty="0" smtClean="0"/>
              <a:t>osuus </a:t>
            </a:r>
            <a:r>
              <a:rPr lang="fi-FI" dirty="0"/>
              <a:t>on </a:t>
            </a:r>
            <a:r>
              <a:rPr lang="fi-FI" dirty="0" smtClean="0"/>
              <a:t>lähes puolet tulonsiirroista.</a:t>
            </a:r>
          </a:p>
        </p:txBody>
      </p:sp>
      <p:sp>
        <p:nvSpPr>
          <p:cNvPr id="4" name="Slide Number Placeholder 3"/>
          <p:cNvSpPr>
            <a:spLocks noGrp="1"/>
          </p:cNvSpPr>
          <p:nvPr>
            <p:ph type="sldNum" sz="quarter" idx="12"/>
          </p:nvPr>
        </p:nvSpPr>
        <p:spPr/>
        <p:txBody>
          <a:bodyPr/>
          <a:lstStyle/>
          <a:p>
            <a:fld id="{52D72BAF-8CDA-4878-B74D-CAA2BE485765}" type="slidenum">
              <a:rPr lang="fi-FI" smtClean="0"/>
              <a:t>12</a:t>
            </a:fld>
            <a:endParaRPr lang="fi-FI"/>
          </a:p>
        </p:txBody>
      </p:sp>
    </p:spTree>
    <p:extLst>
      <p:ext uri="{BB962C8B-B14F-4D97-AF65-F5344CB8AC3E}">
        <p14:creationId xmlns:p14="http://schemas.microsoft.com/office/powerpoint/2010/main" val="39944982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Palkkasumman nousu tukee kulutusta, mutta inflaation kiihtyminen hidastaa kasvua</a:t>
            </a:r>
          </a:p>
        </p:txBody>
      </p:sp>
      <p:sp>
        <p:nvSpPr>
          <p:cNvPr id="4" name="Dian numeron paikkamerkki 3"/>
          <p:cNvSpPr>
            <a:spLocks noGrp="1"/>
          </p:cNvSpPr>
          <p:nvPr>
            <p:ph type="sldNum" sz="quarter" idx="12"/>
          </p:nvPr>
        </p:nvSpPr>
        <p:spPr/>
        <p:txBody>
          <a:bodyPr/>
          <a:lstStyle/>
          <a:p>
            <a:fld id="{52D72BAF-8CDA-4878-B74D-CAA2BE485765}" type="slidenum">
              <a:rPr lang="fi-FI" smtClean="0"/>
              <a:t>13</a:t>
            </a:fld>
            <a:endParaRPr lang="fi-FI"/>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9960" y="1457350"/>
            <a:ext cx="7281455" cy="477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33953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Kulutus on edelleen velkaantumisen ja luottamuksen varassa</a:t>
            </a:r>
            <a:endParaRPr lang="fi-FI" dirty="0"/>
          </a:p>
        </p:txBody>
      </p:sp>
      <p:sp>
        <p:nvSpPr>
          <p:cNvPr id="4" name="Slide Number Placeholder 3"/>
          <p:cNvSpPr>
            <a:spLocks noGrp="1"/>
          </p:cNvSpPr>
          <p:nvPr>
            <p:ph type="sldNum" sz="quarter" idx="12"/>
          </p:nvPr>
        </p:nvSpPr>
        <p:spPr/>
        <p:txBody>
          <a:bodyPr/>
          <a:lstStyle/>
          <a:p>
            <a:fld id="{52D72BAF-8CDA-4878-B74D-CAA2BE485765}" type="slidenum">
              <a:rPr lang="fi-FI" smtClean="0"/>
              <a:t>14</a:t>
            </a:fld>
            <a:endParaRPr lang="fi-FI"/>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9960" y="1457350"/>
            <a:ext cx="7281455" cy="477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62930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7504" y="116632"/>
            <a:ext cx="8712968" cy="864096"/>
          </a:xfrm>
        </p:spPr>
        <p:txBody>
          <a:bodyPr>
            <a:normAutofit/>
          </a:bodyPr>
          <a:lstStyle/>
          <a:p>
            <a:r>
              <a:rPr lang="fi-FI" b="1" dirty="0" smtClean="0"/>
              <a:t> </a:t>
            </a:r>
            <a:endParaRPr lang="fi-FI" dirty="0"/>
          </a:p>
        </p:txBody>
      </p:sp>
      <p:sp>
        <p:nvSpPr>
          <p:cNvPr id="3" name="Slide Number Placeholder 2"/>
          <p:cNvSpPr>
            <a:spLocks noGrp="1"/>
          </p:cNvSpPr>
          <p:nvPr>
            <p:ph type="sldNum" sz="quarter" idx="12"/>
          </p:nvPr>
        </p:nvSpPr>
        <p:spPr/>
        <p:txBody>
          <a:bodyPr/>
          <a:lstStyle/>
          <a:p>
            <a:fld id="{52D72BAF-8CDA-4878-B74D-CAA2BE485765}" type="slidenum">
              <a:rPr lang="fi-FI" smtClean="0"/>
              <a:t>15</a:t>
            </a:fld>
            <a:endParaRPr lang="fi-FI" dirty="0"/>
          </a:p>
        </p:txBody>
      </p:sp>
      <p:sp>
        <p:nvSpPr>
          <p:cNvPr id="5" name="Text Placeholder 4"/>
          <p:cNvSpPr>
            <a:spLocks noGrp="1"/>
          </p:cNvSpPr>
          <p:nvPr>
            <p:ph type="body" sz="quarter" idx="13"/>
          </p:nvPr>
        </p:nvSpPr>
        <p:spPr>
          <a:xfrm>
            <a:off x="251520" y="1052736"/>
            <a:ext cx="4185199" cy="2663603"/>
          </a:xfrm>
        </p:spPr>
        <p:txBody>
          <a:bodyPr>
            <a:normAutofit fontScale="92500" lnSpcReduction="10000"/>
          </a:bodyPr>
          <a:lstStyle/>
          <a:p>
            <a:r>
              <a:rPr lang="fi-FI" dirty="0"/>
              <a:t>Työllisyyden kasvun jatkumiselle </a:t>
            </a:r>
            <a:r>
              <a:rPr lang="fi-FI" dirty="0" smtClean="0"/>
              <a:t>on hyvät </a:t>
            </a:r>
            <a:r>
              <a:rPr lang="fi-FI" dirty="0"/>
              <a:t>edellytykset. </a:t>
            </a:r>
            <a:endParaRPr lang="fi-FI" dirty="0" smtClean="0"/>
          </a:p>
          <a:p>
            <a:r>
              <a:rPr lang="fi-FI" dirty="0" smtClean="0"/>
              <a:t>Avoimien työpaikkojen määrä </a:t>
            </a:r>
            <a:r>
              <a:rPr lang="fi-FI" dirty="0"/>
              <a:t>on hyvin korkealla </a:t>
            </a:r>
            <a:r>
              <a:rPr lang="fi-FI" dirty="0" smtClean="0"/>
              <a:t>tasolla.</a:t>
            </a:r>
          </a:p>
          <a:p>
            <a:r>
              <a:rPr lang="fi-FI" dirty="0" smtClean="0"/>
              <a:t>Bruttokansantuotteen nopeana </a:t>
            </a:r>
            <a:r>
              <a:rPr lang="fi-FI" dirty="0"/>
              <a:t>jatkuva kasvu </a:t>
            </a:r>
            <a:r>
              <a:rPr lang="fi-FI" dirty="0" smtClean="0"/>
              <a:t>ylläpitää </a:t>
            </a:r>
            <a:r>
              <a:rPr lang="fi-FI" dirty="0"/>
              <a:t>työvoiman </a:t>
            </a:r>
            <a:r>
              <a:rPr lang="fi-FI" dirty="0" smtClean="0"/>
              <a:t>kysyntää.</a:t>
            </a:r>
          </a:p>
          <a:p>
            <a:r>
              <a:rPr lang="fi-FI" dirty="0" smtClean="0"/>
              <a:t>Työllisyyden kasvu </a:t>
            </a:r>
            <a:r>
              <a:rPr lang="fi-FI" dirty="0"/>
              <a:t>nopeutuu prosenttiin </a:t>
            </a:r>
            <a:r>
              <a:rPr lang="fi-FI" dirty="0" smtClean="0"/>
              <a:t>vuonna 2018.</a:t>
            </a:r>
          </a:p>
        </p:txBody>
      </p:sp>
      <p:sp>
        <p:nvSpPr>
          <p:cNvPr id="6" name="Text Placeholder 5"/>
          <p:cNvSpPr>
            <a:spLocks noGrp="1"/>
          </p:cNvSpPr>
          <p:nvPr>
            <p:ph type="body" sz="quarter" idx="14"/>
          </p:nvPr>
        </p:nvSpPr>
        <p:spPr>
          <a:xfrm>
            <a:off x="4644008" y="1052737"/>
            <a:ext cx="4248472" cy="2663602"/>
          </a:xfrm>
        </p:spPr>
        <p:txBody>
          <a:bodyPr>
            <a:normAutofit/>
          </a:bodyPr>
          <a:lstStyle/>
          <a:p>
            <a:r>
              <a:rPr lang="fi-FI" sz="1500" dirty="0"/>
              <a:t>Työttömyysasteen </a:t>
            </a:r>
            <a:r>
              <a:rPr lang="fi-FI" sz="1500" dirty="0" smtClean="0"/>
              <a:t>trendi on laskenut hitaasti 8,5 %.</a:t>
            </a:r>
          </a:p>
          <a:p>
            <a:r>
              <a:rPr lang="fi-FI" sz="1500" dirty="0" smtClean="0"/>
              <a:t>Alityöllisten </a:t>
            </a:r>
            <a:r>
              <a:rPr lang="fi-FI" sz="1500" dirty="0"/>
              <a:t>suuri määrä voi </a:t>
            </a:r>
            <a:r>
              <a:rPr lang="fi-FI" sz="1500" dirty="0" smtClean="0"/>
              <a:t>hidastaa </a:t>
            </a:r>
            <a:r>
              <a:rPr lang="fi-FI" sz="1500" dirty="0"/>
              <a:t>työttömyysasteen </a:t>
            </a:r>
            <a:r>
              <a:rPr lang="fi-FI" sz="1500" dirty="0" smtClean="0"/>
              <a:t>laskua.</a:t>
            </a:r>
          </a:p>
          <a:p>
            <a:r>
              <a:rPr lang="fi-FI" sz="1500" dirty="0" smtClean="0"/>
              <a:t>Työttömyysaste alenee 7,8 %:iin        vuonna 2019. </a:t>
            </a:r>
          </a:p>
        </p:txBody>
      </p:sp>
      <p:sp>
        <p:nvSpPr>
          <p:cNvPr id="7" name="Text Placeholder 6"/>
          <p:cNvSpPr>
            <a:spLocks noGrp="1"/>
          </p:cNvSpPr>
          <p:nvPr>
            <p:ph type="body" sz="quarter" idx="15"/>
          </p:nvPr>
        </p:nvSpPr>
        <p:spPr>
          <a:xfrm>
            <a:off x="251520" y="3789040"/>
            <a:ext cx="4176465" cy="2592288"/>
          </a:xfrm>
        </p:spPr>
        <p:txBody>
          <a:bodyPr>
            <a:noAutofit/>
          </a:bodyPr>
          <a:lstStyle/>
          <a:p>
            <a:r>
              <a:rPr lang="fi-FI" sz="1500" dirty="0" smtClean="0"/>
              <a:t>Vuonna 2018 ja 2019 ansiotaso nousee 2 % vuodessa.</a:t>
            </a:r>
          </a:p>
          <a:p>
            <a:r>
              <a:rPr lang="fi-FI" sz="1500" dirty="0"/>
              <a:t>T</a:t>
            </a:r>
            <a:r>
              <a:rPr lang="fi-FI" sz="1500" dirty="0" smtClean="0"/>
              <a:t>ulevat </a:t>
            </a:r>
            <a:r>
              <a:rPr lang="fi-FI" sz="1500" dirty="0"/>
              <a:t>palkkaratkaisut seuraavat jo solmittuja </a:t>
            </a:r>
            <a:r>
              <a:rPr lang="fi-FI" sz="1500" dirty="0" smtClean="0"/>
              <a:t>sopimuksia.</a:t>
            </a:r>
          </a:p>
          <a:p>
            <a:r>
              <a:rPr lang="fi-FI" sz="1500" dirty="0"/>
              <a:t>Palkkaliukumien on ennakoitu jäävän keskimääräistä pienemmiksi </a:t>
            </a:r>
            <a:r>
              <a:rPr lang="fi-FI" sz="1500" dirty="0" smtClean="0"/>
              <a:t>paikallisen </a:t>
            </a:r>
            <a:r>
              <a:rPr lang="fi-FI" sz="1500" dirty="0"/>
              <a:t>sopimisen </a:t>
            </a:r>
            <a:r>
              <a:rPr lang="fi-FI" sz="1500" dirty="0" smtClean="0"/>
              <a:t>ja yrityskohtaisten </a:t>
            </a:r>
            <a:r>
              <a:rPr lang="fi-FI" sz="1500" dirty="0"/>
              <a:t>erien vuoksi.</a:t>
            </a:r>
          </a:p>
        </p:txBody>
      </p:sp>
      <p:sp>
        <p:nvSpPr>
          <p:cNvPr id="8" name="Text Placeholder 7"/>
          <p:cNvSpPr>
            <a:spLocks noGrp="1"/>
          </p:cNvSpPr>
          <p:nvPr>
            <p:ph type="body" sz="quarter" idx="16"/>
          </p:nvPr>
        </p:nvSpPr>
        <p:spPr>
          <a:xfrm>
            <a:off x="4644008" y="3789040"/>
            <a:ext cx="4248472" cy="2592288"/>
          </a:xfrm>
        </p:spPr>
        <p:txBody>
          <a:bodyPr>
            <a:normAutofit fontScale="92500"/>
          </a:bodyPr>
          <a:lstStyle/>
          <a:p>
            <a:r>
              <a:rPr lang="fi-FI" dirty="0" smtClean="0"/>
              <a:t>Palveluiden hinnat nousevat nopeimmin.</a:t>
            </a:r>
          </a:p>
          <a:p>
            <a:r>
              <a:rPr lang="fi-FI" dirty="0" smtClean="0"/>
              <a:t>Tavaroiden hintojen lasku hillitsee inflaatiota.</a:t>
            </a:r>
            <a:endParaRPr lang="fi-FI" dirty="0"/>
          </a:p>
          <a:p>
            <a:r>
              <a:rPr lang="fi-FI" dirty="0" smtClean="0"/>
              <a:t>Veronkorotukset kiihdyttävät inflaatiota.</a:t>
            </a:r>
          </a:p>
          <a:p>
            <a:r>
              <a:rPr lang="fi-FI" dirty="0" smtClean="0"/>
              <a:t>Suomen inflaatio saavuttaa euroalueen kehityksen.</a:t>
            </a:r>
            <a:endParaRPr lang="fi-FI" dirty="0"/>
          </a:p>
        </p:txBody>
      </p:sp>
      <p:sp>
        <p:nvSpPr>
          <p:cNvPr id="9" name="Text Placeholder 8"/>
          <p:cNvSpPr>
            <a:spLocks noGrp="1"/>
          </p:cNvSpPr>
          <p:nvPr>
            <p:ph type="body" sz="quarter" idx="17"/>
          </p:nvPr>
        </p:nvSpPr>
        <p:spPr>
          <a:xfrm>
            <a:off x="251520" y="1052737"/>
            <a:ext cx="4176464" cy="432048"/>
          </a:xfrm>
        </p:spPr>
        <p:txBody>
          <a:bodyPr/>
          <a:lstStyle/>
          <a:p>
            <a:r>
              <a:rPr lang="fi-FI" dirty="0" smtClean="0"/>
              <a:t>Työlliset		</a:t>
            </a:r>
            <a:endParaRPr lang="fi-FI" dirty="0"/>
          </a:p>
        </p:txBody>
      </p:sp>
      <p:sp>
        <p:nvSpPr>
          <p:cNvPr id="10" name="Text Placeholder 9"/>
          <p:cNvSpPr>
            <a:spLocks noGrp="1"/>
          </p:cNvSpPr>
          <p:nvPr>
            <p:ph type="body" sz="quarter" idx="18"/>
          </p:nvPr>
        </p:nvSpPr>
        <p:spPr>
          <a:xfrm>
            <a:off x="4716016" y="1052737"/>
            <a:ext cx="4176464" cy="432048"/>
          </a:xfrm>
        </p:spPr>
        <p:txBody>
          <a:bodyPr/>
          <a:lstStyle/>
          <a:p>
            <a:r>
              <a:rPr lang="fi-FI" dirty="0"/>
              <a:t>Työttömyys </a:t>
            </a:r>
            <a:r>
              <a:rPr lang="fi-FI" dirty="0" smtClean="0"/>
              <a:t>alenee vähitellen</a:t>
            </a:r>
            <a:endParaRPr lang="fi-FI" dirty="0"/>
          </a:p>
        </p:txBody>
      </p:sp>
      <p:sp>
        <p:nvSpPr>
          <p:cNvPr id="11" name="Text Placeholder 10"/>
          <p:cNvSpPr>
            <a:spLocks noGrp="1"/>
          </p:cNvSpPr>
          <p:nvPr>
            <p:ph type="body" sz="quarter" idx="19"/>
          </p:nvPr>
        </p:nvSpPr>
        <p:spPr>
          <a:xfrm>
            <a:off x="251520" y="3789040"/>
            <a:ext cx="4176464" cy="504527"/>
          </a:xfrm>
        </p:spPr>
        <p:txBody>
          <a:bodyPr/>
          <a:lstStyle/>
          <a:p>
            <a:r>
              <a:rPr lang="fi-FI" dirty="0" smtClean="0"/>
              <a:t>Palkat</a:t>
            </a:r>
            <a:endParaRPr lang="fi-FI" dirty="0"/>
          </a:p>
        </p:txBody>
      </p:sp>
      <p:sp>
        <p:nvSpPr>
          <p:cNvPr id="12" name="Text Placeholder 11"/>
          <p:cNvSpPr>
            <a:spLocks noGrp="1"/>
          </p:cNvSpPr>
          <p:nvPr>
            <p:ph type="body" sz="quarter" idx="20"/>
          </p:nvPr>
        </p:nvSpPr>
        <p:spPr>
          <a:xfrm>
            <a:off x="4644008" y="3789040"/>
            <a:ext cx="4248472" cy="504527"/>
          </a:xfrm>
        </p:spPr>
        <p:txBody>
          <a:bodyPr/>
          <a:lstStyle/>
          <a:p>
            <a:r>
              <a:rPr lang="fi-FI" dirty="0" smtClean="0"/>
              <a:t>Inflaatio kiihtyy varovasti</a:t>
            </a:r>
            <a:endParaRPr lang="fi-FI" dirty="0"/>
          </a:p>
        </p:txBody>
      </p:sp>
      <p:sp>
        <p:nvSpPr>
          <p:cNvPr id="2" name="Rectangle 1"/>
          <p:cNvSpPr/>
          <p:nvPr/>
        </p:nvSpPr>
        <p:spPr>
          <a:xfrm>
            <a:off x="323528" y="188640"/>
            <a:ext cx="8568952" cy="615553"/>
          </a:xfrm>
          <a:prstGeom prst="rect">
            <a:avLst/>
          </a:prstGeom>
        </p:spPr>
        <p:txBody>
          <a:bodyPr wrap="square">
            <a:spAutoFit/>
          </a:bodyPr>
          <a:lstStyle/>
          <a:p>
            <a:r>
              <a:rPr lang="fi-FI" sz="3400" dirty="0" smtClean="0">
                <a:solidFill>
                  <a:schemeClr val="tx2"/>
                </a:solidFill>
                <a:latin typeface="+mj-lt"/>
                <a:ea typeface="+mj-ea"/>
                <a:cs typeface="+mj-cs"/>
              </a:rPr>
              <a:t>Kasvun </a:t>
            </a:r>
            <a:r>
              <a:rPr lang="fi-FI" sz="3400" dirty="0">
                <a:solidFill>
                  <a:schemeClr val="tx2"/>
                </a:solidFill>
                <a:latin typeface="+mj-lt"/>
                <a:ea typeface="+mj-ea"/>
                <a:cs typeface="+mj-cs"/>
              </a:rPr>
              <a:t>jatkuminen </a:t>
            </a:r>
            <a:r>
              <a:rPr lang="fi-FI" sz="3400" dirty="0" smtClean="0">
                <a:solidFill>
                  <a:schemeClr val="tx2"/>
                </a:solidFill>
                <a:latin typeface="+mj-lt"/>
                <a:ea typeface="+mj-ea"/>
                <a:cs typeface="+mj-cs"/>
              </a:rPr>
              <a:t>nopeana parantaa työllisyyttä</a:t>
            </a:r>
            <a:endParaRPr lang="fi-FI" sz="3400" dirty="0">
              <a:solidFill>
                <a:schemeClr val="tx2"/>
              </a:solidFill>
              <a:latin typeface="+mj-lt"/>
              <a:ea typeface="+mj-ea"/>
              <a:cs typeface="+mj-cs"/>
            </a:endParaRPr>
          </a:p>
        </p:txBody>
      </p:sp>
    </p:spTree>
    <p:extLst>
      <p:ext uri="{BB962C8B-B14F-4D97-AF65-F5344CB8AC3E}">
        <p14:creationId xmlns:p14="http://schemas.microsoft.com/office/powerpoint/2010/main" val="31437494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Työllisyysaste lähentelee 71 </a:t>
            </a:r>
            <a:r>
              <a:rPr lang="fi-FI" dirty="0" smtClean="0"/>
              <a:t>prosenttia</a:t>
            </a:r>
            <a:endParaRPr lang="fi-FI" dirty="0"/>
          </a:p>
        </p:txBody>
      </p:sp>
      <p:sp>
        <p:nvSpPr>
          <p:cNvPr id="4" name="Slide Number Placeholder 3"/>
          <p:cNvSpPr>
            <a:spLocks noGrp="1"/>
          </p:cNvSpPr>
          <p:nvPr>
            <p:ph type="sldNum" sz="quarter" idx="12"/>
          </p:nvPr>
        </p:nvSpPr>
        <p:spPr/>
        <p:txBody>
          <a:bodyPr/>
          <a:lstStyle/>
          <a:p>
            <a:fld id="{52D72BAF-8CDA-4878-B74D-CAA2BE485765}" type="slidenum">
              <a:rPr lang="fi-FI" smtClean="0"/>
              <a:t>16</a:t>
            </a:fld>
            <a:endParaRPr lang="fi-FI"/>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9960" y="1385888"/>
            <a:ext cx="7281455" cy="477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9032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smtClean="0"/>
              <a:t>Työn tuottavuuden kasvu jatkuu viime vuosia nopeampana</a:t>
            </a:r>
            <a:endParaRPr lang="fi-FI" dirty="0"/>
          </a:p>
        </p:txBody>
      </p:sp>
      <p:pic>
        <p:nvPicPr>
          <p:cNvPr id="921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9960" y="1484784"/>
            <a:ext cx="7281455" cy="477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61454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Työn tuottavuuden kasvu on vaatimattominta rakentamisessa </a:t>
            </a:r>
            <a:endParaRPr lang="fi-FI" dirty="0"/>
          </a:p>
        </p:txBody>
      </p:sp>
      <p:sp>
        <p:nvSpPr>
          <p:cNvPr id="4" name="Slide Number Placeholder 3"/>
          <p:cNvSpPr>
            <a:spLocks noGrp="1"/>
          </p:cNvSpPr>
          <p:nvPr>
            <p:ph type="sldNum" sz="quarter" idx="12"/>
          </p:nvPr>
        </p:nvSpPr>
        <p:spPr/>
        <p:txBody>
          <a:bodyPr/>
          <a:lstStyle/>
          <a:p>
            <a:fld id="{52D72BAF-8CDA-4878-B74D-CAA2BE485765}" type="slidenum">
              <a:rPr lang="fi-FI" smtClean="0"/>
              <a:t>18</a:t>
            </a:fld>
            <a:endParaRPr lang="fi-FI"/>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6263" y="1465260"/>
            <a:ext cx="7308850" cy="4772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02621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Yksikkötyökustannukset </a:t>
            </a:r>
            <a:r>
              <a:rPr lang="fi-FI" dirty="0" smtClean="0"/>
              <a:t>nousevat mutta </a:t>
            </a:r>
            <a:r>
              <a:rPr lang="fi-FI" dirty="0"/>
              <a:t>kilpailijoita </a:t>
            </a:r>
            <a:r>
              <a:rPr lang="fi-FI" dirty="0" smtClean="0"/>
              <a:t>maltillisemmin</a:t>
            </a:r>
            <a:endParaRPr lang="fi-FI" dirty="0"/>
          </a:p>
        </p:txBody>
      </p:sp>
      <p:sp>
        <p:nvSpPr>
          <p:cNvPr id="4" name="Slide Number Placeholder 3"/>
          <p:cNvSpPr>
            <a:spLocks noGrp="1"/>
          </p:cNvSpPr>
          <p:nvPr>
            <p:ph type="sldNum" sz="quarter" idx="12"/>
          </p:nvPr>
        </p:nvSpPr>
        <p:spPr/>
        <p:txBody>
          <a:bodyPr/>
          <a:lstStyle/>
          <a:p>
            <a:fld id="{52D72BAF-8CDA-4878-B74D-CAA2BE485765}" type="slidenum">
              <a:rPr lang="fi-FI" smtClean="0"/>
              <a:t>19</a:t>
            </a:fld>
            <a:endParaRPr lang="fi-FI"/>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9960" y="1457350"/>
            <a:ext cx="7281455" cy="477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31346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Reaalitalouden ennuste</a:t>
            </a:r>
            <a:endParaRPr lang="fi-FI" dirty="0"/>
          </a:p>
        </p:txBody>
      </p:sp>
      <p:sp>
        <p:nvSpPr>
          <p:cNvPr id="3" name="Tekstin paikkamerkki 2"/>
          <p:cNvSpPr>
            <a:spLocks noGrp="1"/>
          </p:cNvSpPr>
          <p:nvPr>
            <p:ph type="body" sz="quarter" idx="13"/>
          </p:nvPr>
        </p:nvSpPr>
        <p:spPr/>
        <p:txBody>
          <a:bodyPr/>
          <a:lstStyle/>
          <a:p>
            <a:r>
              <a:rPr lang="fi-FI" dirty="0" smtClean="0"/>
              <a:t>Talousnäkymät</a:t>
            </a:r>
            <a:endParaRPr lang="fi-FI" dirty="0"/>
          </a:p>
        </p:txBody>
      </p:sp>
      <p:sp>
        <p:nvSpPr>
          <p:cNvPr id="4" name="Tekstin paikkamerkki 3"/>
          <p:cNvSpPr>
            <a:spLocks noGrp="1"/>
          </p:cNvSpPr>
          <p:nvPr>
            <p:ph type="body" sz="quarter" idx="14"/>
          </p:nvPr>
        </p:nvSpPr>
        <p:spPr/>
        <p:txBody>
          <a:bodyPr/>
          <a:lstStyle/>
          <a:p>
            <a:r>
              <a:rPr lang="fi-FI" dirty="0" smtClean="0"/>
              <a:t>19.12.2017  Jukka Railavo, finanssineuvos</a:t>
            </a:r>
            <a:endParaRPr lang="fi-FI" dirty="0"/>
          </a:p>
          <a:p>
            <a:endParaRPr lang="fi-FI" dirty="0"/>
          </a:p>
        </p:txBody>
      </p:sp>
    </p:spTree>
    <p:extLst>
      <p:ext uri="{BB962C8B-B14F-4D97-AF65-F5344CB8AC3E}">
        <p14:creationId xmlns:p14="http://schemas.microsoft.com/office/powerpoint/2010/main" val="736676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000" y="145143"/>
            <a:ext cx="7884432" cy="1186497"/>
          </a:xfrm>
        </p:spPr>
        <p:txBody>
          <a:bodyPr/>
          <a:lstStyle/>
          <a:p>
            <a:r>
              <a:rPr lang="fi-FI" dirty="0" smtClean="0"/>
              <a:t>Palkkakehitys </a:t>
            </a:r>
            <a:r>
              <a:rPr lang="fi-FI" dirty="0"/>
              <a:t>ei </a:t>
            </a:r>
            <a:r>
              <a:rPr lang="fi-FI" dirty="0" smtClean="0"/>
              <a:t>aiheuta inflaation kiihtymistä</a:t>
            </a:r>
            <a:endParaRPr lang="fi-FI" dirty="0"/>
          </a:p>
        </p:txBody>
      </p:sp>
      <p:sp>
        <p:nvSpPr>
          <p:cNvPr id="4" name="Slide Number Placeholder 3"/>
          <p:cNvSpPr>
            <a:spLocks noGrp="1"/>
          </p:cNvSpPr>
          <p:nvPr>
            <p:ph type="sldNum" sz="quarter" idx="12"/>
          </p:nvPr>
        </p:nvSpPr>
        <p:spPr/>
        <p:txBody>
          <a:bodyPr/>
          <a:lstStyle/>
          <a:p>
            <a:fld id="{52D72BAF-8CDA-4878-B74D-CAA2BE485765}" type="slidenum">
              <a:rPr lang="fi-FI" smtClean="0"/>
              <a:t>20</a:t>
            </a:fld>
            <a:endParaRPr lang="fi-FI"/>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9960" y="1457350"/>
            <a:ext cx="7281455" cy="477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47883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a:t/>
            </a:r>
            <a:br>
              <a:rPr lang="fi-FI" dirty="0"/>
            </a:br>
            <a:r>
              <a:rPr lang="fi-FI" dirty="0" smtClean="0"/>
              <a:t>Julkisen talouden näkymät</a:t>
            </a:r>
            <a:endParaRPr lang="fi-FI" dirty="0"/>
          </a:p>
        </p:txBody>
      </p:sp>
      <p:sp>
        <p:nvSpPr>
          <p:cNvPr id="4" name="Tekstin paikkamerkki 3"/>
          <p:cNvSpPr>
            <a:spLocks noGrp="1"/>
          </p:cNvSpPr>
          <p:nvPr>
            <p:ph type="body" sz="quarter" idx="14"/>
          </p:nvPr>
        </p:nvSpPr>
        <p:spPr/>
        <p:txBody>
          <a:bodyPr/>
          <a:lstStyle/>
          <a:p>
            <a:r>
              <a:rPr lang="fi-FI" dirty="0" smtClean="0"/>
              <a:t>19.12.2017 Marja Paavonen, finanssineuvos</a:t>
            </a:r>
            <a:endParaRPr lang="fi-FI" dirty="0"/>
          </a:p>
        </p:txBody>
      </p:sp>
      <p:sp>
        <p:nvSpPr>
          <p:cNvPr id="5" name="Tekstin paikkamerkki 2"/>
          <p:cNvSpPr>
            <a:spLocks noGrp="1"/>
          </p:cNvSpPr>
          <p:nvPr>
            <p:ph type="body" sz="quarter" idx="13"/>
          </p:nvPr>
        </p:nvSpPr>
        <p:spPr>
          <a:xfrm>
            <a:off x="1146629" y="6190342"/>
            <a:ext cx="4865804" cy="428171"/>
          </a:xfrm>
        </p:spPr>
        <p:txBody>
          <a:bodyPr/>
          <a:lstStyle/>
          <a:p>
            <a:r>
              <a:rPr lang="fi-FI" dirty="0" smtClean="0"/>
              <a:t>Talousnäkymät</a:t>
            </a:r>
            <a:endParaRPr lang="fi-FI" dirty="0"/>
          </a:p>
        </p:txBody>
      </p:sp>
    </p:spTree>
    <p:extLst>
      <p:ext uri="{BB962C8B-B14F-4D97-AF65-F5344CB8AC3E}">
        <p14:creationId xmlns:p14="http://schemas.microsoft.com/office/powerpoint/2010/main" val="30402424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755576" y="2636912"/>
            <a:ext cx="7632848" cy="1753096"/>
          </a:xfrm>
        </p:spPr>
        <p:txBody>
          <a:bodyPr>
            <a:normAutofit fontScale="90000"/>
          </a:bodyPr>
          <a:lstStyle/>
          <a:p>
            <a:r>
              <a:rPr lang="fi-FI" sz="3200" dirty="0" smtClean="0"/>
              <a:t/>
            </a:r>
            <a:br>
              <a:rPr lang="fi-FI" sz="3200" dirty="0" smtClean="0"/>
            </a:br>
            <a:r>
              <a:rPr lang="fi-FI" sz="2900" dirty="0" smtClean="0"/>
              <a:t>Talouskasvu vahvistaa julkista taloutta mutta ei poista alijäämää.</a:t>
            </a:r>
            <a:br>
              <a:rPr lang="fi-FI" sz="2900" dirty="0" smtClean="0"/>
            </a:br>
            <a:r>
              <a:rPr lang="fi-FI" sz="2900" dirty="0" smtClean="0"/>
              <a:t/>
            </a:r>
            <a:br>
              <a:rPr lang="fi-FI" sz="2900" dirty="0" smtClean="0"/>
            </a:br>
            <a:r>
              <a:rPr lang="fi-FI" sz="2900" dirty="0" smtClean="0"/>
              <a:t>Etenkin </a:t>
            </a:r>
            <a:r>
              <a:rPr lang="fi-FI" sz="2900"/>
              <a:t>valtiontalous </a:t>
            </a:r>
            <a:r>
              <a:rPr lang="fi-FI" sz="2900" smtClean="0"/>
              <a:t>on edelleen </a:t>
            </a:r>
            <a:r>
              <a:rPr lang="fi-FI" sz="2900" dirty="0"/>
              <a:t>selvästi alijäämäinen v. 2019.</a:t>
            </a:r>
            <a:r>
              <a:rPr lang="fi-FI" sz="2900" dirty="0" smtClean="0"/>
              <a:t/>
            </a:r>
            <a:br>
              <a:rPr lang="fi-FI" sz="2900" dirty="0" smtClean="0"/>
            </a:br>
            <a:r>
              <a:rPr lang="fi-FI" sz="2900" dirty="0"/>
              <a:t/>
            </a:r>
            <a:br>
              <a:rPr lang="fi-FI" sz="2900" dirty="0"/>
            </a:br>
            <a:r>
              <a:rPr lang="fi-FI" sz="2900" dirty="0" smtClean="0"/>
              <a:t>Velkasuhde supistuu hieman alle 60 prosenttiin vuonna 2019.</a:t>
            </a:r>
            <a:br>
              <a:rPr lang="fi-FI" sz="2900" dirty="0" smtClean="0"/>
            </a:br>
            <a:r>
              <a:rPr lang="fi-FI" sz="2900" dirty="0"/>
              <a:t/>
            </a:r>
            <a:br>
              <a:rPr lang="fi-FI" sz="2900" dirty="0"/>
            </a:br>
            <a:r>
              <a:rPr lang="fi-FI" sz="2900" dirty="0" smtClean="0"/>
              <a:t>Suhdanneluonteinen talouskasvu ei korjaa julkisen talouden kestävyysvajetta.</a:t>
            </a:r>
            <a:r>
              <a:rPr lang="fi-FI" sz="2700" dirty="0"/>
              <a:t/>
            </a:r>
            <a:br>
              <a:rPr lang="fi-FI" sz="2700" dirty="0"/>
            </a:br>
            <a:endParaRPr lang="fi-FI" sz="2700" dirty="0"/>
          </a:p>
        </p:txBody>
      </p:sp>
    </p:spTree>
    <p:extLst>
      <p:ext uri="{BB962C8B-B14F-4D97-AF65-F5344CB8AC3E}">
        <p14:creationId xmlns:p14="http://schemas.microsoft.com/office/powerpoint/2010/main" val="13079834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smtClean="0"/>
              <a:t>Julkinen talous vahvistuu mutta jää selvästi alijäämäiseksi </a:t>
            </a:r>
            <a:endParaRPr lang="fi-FI" dirty="0"/>
          </a:p>
        </p:txBody>
      </p:sp>
      <p:sp>
        <p:nvSpPr>
          <p:cNvPr id="9" name="Sisällön paikkamerkki 3"/>
          <p:cNvSpPr txBox="1">
            <a:spLocks/>
          </p:cNvSpPr>
          <p:nvPr/>
        </p:nvSpPr>
        <p:spPr>
          <a:xfrm>
            <a:off x="4572400" y="4482344"/>
            <a:ext cx="3600000" cy="1970992"/>
          </a:xfrm>
          <a:prstGeom prst="rect">
            <a:avLst/>
          </a:prstGeom>
        </p:spPr>
        <p:txBody>
          <a:bodyPr>
            <a:normAutofit/>
          </a:bodyPr>
          <a:lstStyle/>
          <a:p>
            <a:pPr marL="0" marR="0" lvl="0" indent="0" algn="l" defTabSz="914400" rtl="0" eaLnBrk="1" fontAlgn="auto" latinLnBrk="0" hangingPunct="1">
              <a:lnSpc>
                <a:spcPct val="100000"/>
              </a:lnSpc>
              <a:spcBef>
                <a:spcPts val="0"/>
              </a:spcBef>
              <a:spcAft>
                <a:spcPts val="800"/>
              </a:spcAft>
              <a:buClrTx/>
              <a:buSzTx/>
              <a:buFont typeface="Verdana" panose="020B0604030504040204" pitchFamily="34" charset="0"/>
              <a:buNone/>
              <a:tabLst/>
              <a:defRPr/>
            </a:pPr>
            <a:endParaRPr kumimoji="0" lang="fi-FI" sz="15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3" name="Sisällön paikkamerkki 3"/>
          <p:cNvSpPr txBox="1">
            <a:spLocks/>
          </p:cNvSpPr>
          <p:nvPr/>
        </p:nvSpPr>
        <p:spPr>
          <a:xfrm>
            <a:off x="5508104" y="1988840"/>
            <a:ext cx="3456384" cy="3096344"/>
          </a:xfrm>
          <a:prstGeom prst="rect">
            <a:avLst/>
          </a:prstGeom>
        </p:spPr>
        <p:txBody>
          <a:bodyPr>
            <a:noAutofit/>
          </a:bodyPr>
          <a:lstStyle/>
          <a:p>
            <a:pPr marL="355600" lvl="0" indent="-355600">
              <a:spcAft>
                <a:spcPts val="800"/>
              </a:spcAft>
              <a:buFont typeface="Verdana" panose="020B0604030504040204" pitchFamily="34" charset="0"/>
              <a:buChar char="‒"/>
              <a:defRPr/>
            </a:pPr>
            <a:r>
              <a:rPr lang="fi-FI" dirty="0" smtClean="0"/>
              <a:t>Talouskasvu lisää verotuloja ja vahvistaa julkista taloutta.</a:t>
            </a:r>
          </a:p>
          <a:p>
            <a:pPr marL="355600" lvl="0" indent="-355600">
              <a:spcAft>
                <a:spcPts val="800"/>
              </a:spcAft>
              <a:buFont typeface="Verdana" panose="020B0604030504040204" pitchFamily="34" charset="0"/>
              <a:buChar char="‒"/>
              <a:defRPr/>
            </a:pPr>
            <a:r>
              <a:rPr lang="fi-FI" dirty="0" smtClean="0"/>
              <a:t>Talous- ja työllisyyskehitys eivät kuitenkaan riitä tasapainottamaan julkista taloutta.</a:t>
            </a:r>
          </a:p>
          <a:p>
            <a:pPr marL="742950" lvl="1" indent="-285750">
              <a:spcAft>
                <a:spcPts val="800"/>
              </a:spcAft>
              <a:buFont typeface="Symbol"/>
              <a:buChar char="Þ"/>
              <a:defRPr/>
            </a:pPr>
            <a:r>
              <a:rPr lang="fi-FI" dirty="0" smtClean="0"/>
              <a:t>Talouskasvusta huolimatta julkisen talouden menot ovat tuloja suuremmat.</a:t>
            </a:r>
          </a:p>
          <a:p>
            <a:pPr lvl="0">
              <a:spcAft>
                <a:spcPts val="800"/>
              </a:spcAft>
              <a:defRPr/>
            </a:pPr>
            <a:endParaRPr lang="fi-FI" sz="1600" dirty="0" smtClean="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958" y="1988840"/>
            <a:ext cx="4724122"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8071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p:cNvSpPr>
            <a:spLocks noGrp="1"/>
          </p:cNvSpPr>
          <p:nvPr>
            <p:ph type="title"/>
          </p:nvPr>
        </p:nvSpPr>
        <p:spPr/>
        <p:txBody>
          <a:bodyPr>
            <a:normAutofit/>
          </a:bodyPr>
          <a:lstStyle/>
          <a:p>
            <a:r>
              <a:rPr lang="fi-FI" dirty="0" smtClean="0"/>
              <a:t>Velkasuhde alenee väliaikaisesti alle 60 %:iin</a:t>
            </a:r>
            <a:endParaRPr lang="fi-FI" dirty="0"/>
          </a:p>
        </p:txBody>
      </p:sp>
      <p:sp>
        <p:nvSpPr>
          <p:cNvPr id="8" name="Sisällön paikkamerkki 7"/>
          <p:cNvSpPr>
            <a:spLocks noGrp="1"/>
          </p:cNvSpPr>
          <p:nvPr>
            <p:ph idx="4294967295"/>
          </p:nvPr>
        </p:nvSpPr>
        <p:spPr>
          <a:xfrm>
            <a:off x="5364088" y="1886049"/>
            <a:ext cx="3672408" cy="3559175"/>
          </a:xfrm>
        </p:spPr>
        <p:txBody>
          <a:bodyPr>
            <a:normAutofit fontScale="92500" lnSpcReduction="20000"/>
          </a:bodyPr>
          <a:lstStyle/>
          <a:p>
            <a:pPr>
              <a:defRPr/>
            </a:pPr>
            <a:r>
              <a:rPr lang="fi-FI" sz="1900" dirty="0" smtClean="0"/>
              <a:t>Talouskasvu supistaa velkasuhteen hieman alle 60 prosenttiin vuoteen 2019 mennessä.</a:t>
            </a:r>
          </a:p>
          <a:p>
            <a:pPr>
              <a:defRPr/>
            </a:pPr>
            <a:r>
              <a:rPr lang="fi-FI" sz="1900" dirty="0" smtClean="0"/>
              <a:t>Väliaikainen nousukausi ei korjaa julkisen talouden pitkän aikavälin ongelmia.</a:t>
            </a:r>
          </a:p>
          <a:p>
            <a:pPr lvl="1">
              <a:defRPr/>
            </a:pPr>
            <a:r>
              <a:rPr lang="fi-FI" sz="1900" dirty="0" smtClean="0"/>
              <a:t>Talouskasvu on vaimeaa.</a:t>
            </a:r>
          </a:p>
          <a:p>
            <a:pPr lvl="1">
              <a:defRPr/>
            </a:pPr>
            <a:r>
              <a:rPr lang="fi-FI" sz="1900" dirty="0" smtClean="0"/>
              <a:t>Väestön ikääntyminen kasvattaa julkisia menoja. </a:t>
            </a:r>
          </a:p>
          <a:p>
            <a:pPr marL="612776" lvl="1" indent="-342900">
              <a:spcAft>
                <a:spcPts val="800"/>
              </a:spcAft>
              <a:buFont typeface="Symbol"/>
              <a:buChar char="Þ"/>
              <a:defRPr/>
            </a:pPr>
            <a:r>
              <a:rPr lang="fi-FI" sz="1900" dirty="0" smtClean="0"/>
              <a:t>Velkasuhde uhkaa kääntyä uudelleen nousuun 2020-luvulla.</a:t>
            </a:r>
            <a:endParaRPr lang="fi-FI" sz="1900" dirty="0"/>
          </a:p>
          <a:p>
            <a:pPr marL="0" indent="0">
              <a:buNone/>
            </a:pPr>
            <a:endParaRPr lang="fi-FI" dirty="0"/>
          </a:p>
          <a:p>
            <a:pPr marL="0" indent="0">
              <a:buNone/>
            </a:pPr>
            <a:endParaRPr lang="fi-FI" dirty="0" smtClean="0"/>
          </a:p>
        </p:txBody>
      </p:sp>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52" y="1916832"/>
            <a:ext cx="4844428"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01258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p:txBody>
          <a:bodyPr/>
          <a:lstStyle/>
          <a:p>
            <a:r>
              <a:rPr lang="fi-FI" dirty="0" smtClean="0"/>
              <a:t>Keskeiset taloutta kuvaavat indikaattorit</a:t>
            </a:r>
            <a:endParaRPr lang="fi-FI"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917" y="1484784"/>
            <a:ext cx="8267547"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8172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0"/>
          </p:nvPr>
        </p:nvSpPr>
        <p:spPr/>
        <p:txBody>
          <a:bodyPr/>
          <a:lstStyle/>
          <a:p>
            <a:r>
              <a:rPr lang="fi-FI" b="1" dirty="0" smtClean="0"/>
              <a:t>Marja Paavonen</a:t>
            </a:r>
            <a:r>
              <a:rPr lang="fi-FI" dirty="0" smtClean="0"/>
              <a:t>, finanssineuvos</a:t>
            </a:r>
          </a:p>
          <a:p>
            <a:r>
              <a:rPr lang="fi-FI" dirty="0" smtClean="0"/>
              <a:t>Puh. 02955 </a:t>
            </a:r>
            <a:r>
              <a:rPr lang="fi-FI" dirty="0"/>
              <a:t>30187 </a:t>
            </a:r>
            <a:endParaRPr lang="fi-FI" dirty="0" smtClean="0"/>
          </a:p>
          <a:p>
            <a:r>
              <a:rPr lang="fi-FI" b="1" dirty="0"/>
              <a:t>Jukka Railavo</a:t>
            </a:r>
            <a:r>
              <a:rPr lang="fi-FI" dirty="0"/>
              <a:t>, finanssineuvos</a:t>
            </a:r>
          </a:p>
          <a:p>
            <a:r>
              <a:rPr lang="fi-FI" dirty="0"/>
              <a:t>Puh. 02955  </a:t>
            </a:r>
            <a:r>
              <a:rPr lang="fi-FI" dirty="0" smtClean="0"/>
              <a:t>30540</a:t>
            </a:r>
          </a:p>
          <a:p>
            <a:r>
              <a:rPr lang="fi-FI" b="1" dirty="0" smtClean="0"/>
              <a:t>Mikko Spolander</a:t>
            </a:r>
            <a:r>
              <a:rPr lang="fi-FI" dirty="0" smtClean="0"/>
              <a:t>, ylijohtaja, osastopäällikkö</a:t>
            </a:r>
            <a:br>
              <a:rPr lang="fi-FI" dirty="0" smtClean="0"/>
            </a:br>
            <a:r>
              <a:rPr lang="fi-FI" dirty="0" smtClean="0"/>
              <a:t>Puh. 02955 30006 </a:t>
            </a:r>
          </a:p>
          <a:p>
            <a:endParaRPr lang="fi-FI" dirty="0" smtClean="0"/>
          </a:p>
          <a:p>
            <a:r>
              <a:rPr lang="fi-FI" dirty="0" smtClean="0"/>
              <a:t>etunimi.sukunimi@vm.fi</a:t>
            </a:r>
          </a:p>
          <a:p>
            <a:r>
              <a:rPr lang="fi-FI" dirty="0" smtClean="0">
                <a:hlinkClick r:id="rId2"/>
              </a:rPr>
              <a:t>vm.fi/talousnakymat</a:t>
            </a:r>
            <a:endParaRPr lang="fi-FI" dirty="0" smtClean="0"/>
          </a:p>
        </p:txBody>
      </p:sp>
      <p:sp>
        <p:nvSpPr>
          <p:cNvPr id="4" name="Tekstin paikkamerkki 5"/>
          <p:cNvSpPr txBox="1">
            <a:spLocks/>
          </p:cNvSpPr>
          <p:nvPr/>
        </p:nvSpPr>
        <p:spPr>
          <a:xfrm>
            <a:off x="4499992" y="2788670"/>
            <a:ext cx="4220006" cy="1872208"/>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0"/>
              </a:spcBef>
              <a:spcAft>
                <a:spcPts val="0"/>
              </a:spcAft>
              <a:buFont typeface="Verdana" panose="020B0604030504040204" pitchFamily="34" charset="0"/>
              <a:buNone/>
              <a:defRPr sz="1200" kern="1200">
                <a:solidFill>
                  <a:schemeClr val="tx1"/>
                </a:solidFill>
                <a:latin typeface="+mn-lt"/>
                <a:ea typeface="+mn-ea"/>
                <a:cs typeface="+mn-cs"/>
              </a:defRPr>
            </a:lvl1pPr>
            <a:lvl2pPr marL="355600" indent="0" algn="l" defTabSz="914400" rtl="0" eaLnBrk="1" latinLnBrk="0" hangingPunct="1">
              <a:spcBef>
                <a:spcPts val="0"/>
              </a:spcBef>
              <a:spcAft>
                <a:spcPts val="800"/>
              </a:spcAft>
              <a:buFont typeface="Verdana" panose="020B0604030504040204" pitchFamily="34" charset="0"/>
              <a:buNone/>
              <a:defRPr sz="1200" kern="1200">
                <a:solidFill>
                  <a:schemeClr val="tx1"/>
                </a:solidFill>
                <a:latin typeface="+mn-lt"/>
                <a:ea typeface="+mn-ea"/>
                <a:cs typeface="+mn-cs"/>
              </a:defRPr>
            </a:lvl2pPr>
            <a:lvl3pPr marL="804862" indent="0" algn="l" defTabSz="914400" rtl="0" eaLnBrk="1" latinLnBrk="0" hangingPunct="1">
              <a:spcBef>
                <a:spcPts val="0"/>
              </a:spcBef>
              <a:spcAft>
                <a:spcPts val="800"/>
              </a:spcAft>
              <a:buFont typeface="Verdana" panose="020B0604030504040204" pitchFamily="34" charset="0"/>
              <a:buNone/>
              <a:defRPr sz="1200" kern="1200">
                <a:solidFill>
                  <a:schemeClr val="tx1"/>
                </a:solidFill>
                <a:latin typeface="+mn-lt"/>
                <a:ea typeface="+mn-ea"/>
                <a:cs typeface="+mn-cs"/>
              </a:defRPr>
            </a:lvl3pPr>
            <a:lvl4pPr marL="1255713" indent="0" algn="l" defTabSz="914400" rtl="0" eaLnBrk="1" latinLnBrk="0" hangingPunct="1">
              <a:spcBef>
                <a:spcPts val="0"/>
              </a:spcBef>
              <a:spcAft>
                <a:spcPts val="800"/>
              </a:spcAft>
              <a:buFont typeface="Verdana" panose="020B0604030504040204" pitchFamily="34" charset="0"/>
              <a:buNone/>
              <a:defRPr sz="1200" kern="1200">
                <a:solidFill>
                  <a:schemeClr val="tx1"/>
                </a:solidFill>
                <a:latin typeface="+mn-lt"/>
                <a:ea typeface="+mn-ea"/>
                <a:cs typeface="+mn-cs"/>
              </a:defRPr>
            </a:lvl4pPr>
            <a:lvl5pPr marL="1436688" indent="0" algn="l" defTabSz="914400" rtl="0" eaLnBrk="1" latinLnBrk="0" hangingPunct="1">
              <a:spcBef>
                <a:spcPts val="0"/>
              </a:spcBef>
              <a:spcAft>
                <a:spcPts val="800"/>
              </a:spcAft>
              <a:buFont typeface="Verdana" panose="020B0604030504040204" pitchFamily="34" charset="0"/>
              <a:buNone/>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i-FI" dirty="0" smtClean="0"/>
              <a:t>Valtiovarainministeriön viestintä</a:t>
            </a:r>
          </a:p>
          <a:p>
            <a:r>
              <a:rPr lang="fi-FI" dirty="0" err="1" smtClean="0"/>
              <a:t>vm-viestinta@vm.fi</a:t>
            </a:r>
            <a:endParaRPr lang="fi-FI" dirty="0" smtClean="0"/>
          </a:p>
          <a:p>
            <a:r>
              <a:rPr lang="fi-FI" dirty="0" smtClean="0"/>
              <a:t>Mediapalvelunumero </a:t>
            </a:r>
            <a:r>
              <a:rPr lang="fi-FI" dirty="0"/>
              <a:t>(</a:t>
            </a:r>
            <a:r>
              <a:rPr lang="fi-FI" smtClean="0"/>
              <a:t>ma–pe 8–16) </a:t>
            </a:r>
            <a:r>
              <a:rPr lang="fi-FI" dirty="0" smtClean="0"/>
              <a:t>02955 30500</a:t>
            </a:r>
          </a:p>
          <a:p>
            <a:endParaRPr lang="fi-FI" dirty="0" smtClean="0"/>
          </a:p>
          <a:p>
            <a:endParaRPr lang="fi-FI" dirty="0" smtClean="0"/>
          </a:p>
          <a:p>
            <a:r>
              <a:rPr lang="fi-FI" dirty="0" err="1" smtClean="0"/>
              <a:t>www.tutkibudjettia.fi</a:t>
            </a:r>
            <a:r>
              <a:rPr lang="fi-FI" dirty="0" smtClean="0"/>
              <a:t> </a:t>
            </a:r>
          </a:p>
          <a:p>
            <a:endParaRPr lang="fi-FI" dirty="0"/>
          </a:p>
        </p:txBody>
      </p:sp>
      <p:pic>
        <p:nvPicPr>
          <p:cNvPr id="5" name="Kuva 21"/>
          <p:cNvPicPr>
            <a:picLocks noChangeArrowheads="1"/>
          </p:cNvPicPr>
          <p:nvPr/>
        </p:nvPicPr>
        <p:blipFill>
          <a:blip r:embed="rId3" cstate="print">
            <a:extLst>
              <a:ext uri="{28A0092B-C50C-407E-A947-70E740481C1C}">
                <a14:useLocalDpi xmlns:a14="http://schemas.microsoft.com/office/drawing/2010/main" val="0"/>
              </a:ext>
            </a:extLst>
          </a:blip>
          <a:srcRect b="-7013"/>
          <a:stretch>
            <a:fillRect/>
          </a:stretch>
        </p:blipFill>
        <p:spPr bwMode="auto">
          <a:xfrm>
            <a:off x="4606332" y="3579867"/>
            <a:ext cx="1389031" cy="289814"/>
          </a:xfrm>
          <a:prstGeom prst="rect">
            <a:avLst/>
          </a:prstGeom>
          <a:solidFill>
            <a:srgbClr val="FFFFFF"/>
          </a:solidFill>
        </p:spPr>
      </p:pic>
    </p:spTree>
    <p:extLst>
      <p:ext uri="{BB962C8B-B14F-4D97-AF65-F5344CB8AC3E}">
        <p14:creationId xmlns:p14="http://schemas.microsoft.com/office/powerpoint/2010/main" val="25575910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611560" y="764704"/>
            <a:ext cx="7776864" cy="5616624"/>
          </a:xfrm>
        </p:spPr>
        <p:txBody>
          <a:bodyPr>
            <a:normAutofit/>
          </a:bodyPr>
          <a:lstStyle/>
          <a:p>
            <a:pPr algn="ctr"/>
            <a:r>
              <a:rPr lang="fi-FI" dirty="0" smtClean="0"/>
              <a:t>Noususuhdanne jatkuu tulevina vuosina.</a:t>
            </a:r>
            <a:br>
              <a:rPr lang="fi-FI" dirty="0" smtClean="0"/>
            </a:br>
            <a:r>
              <a:rPr lang="fi-FI" dirty="0" smtClean="0"/>
              <a:t/>
            </a:r>
            <a:br>
              <a:rPr lang="fi-FI" dirty="0" smtClean="0"/>
            </a:br>
            <a:r>
              <a:rPr lang="fi-FI" dirty="0" smtClean="0"/>
              <a:t>Maailmantaloudessa on vahva vire.</a:t>
            </a:r>
            <a:r>
              <a:rPr lang="fi-FI" b="1" dirty="0" smtClean="0"/>
              <a:t/>
            </a:r>
            <a:br>
              <a:rPr lang="fi-FI" b="1" dirty="0" smtClean="0"/>
            </a:br>
            <a:r>
              <a:rPr lang="fi-FI" dirty="0"/>
              <a:t/>
            </a:r>
            <a:br>
              <a:rPr lang="fi-FI" dirty="0"/>
            </a:br>
            <a:r>
              <a:rPr lang="fi-FI" dirty="0" smtClean="0"/>
              <a:t>Vienti vetää talouskasvua.</a:t>
            </a:r>
            <a:br>
              <a:rPr lang="fi-FI" dirty="0" smtClean="0"/>
            </a:br>
            <a:r>
              <a:rPr lang="fi-FI" dirty="0"/>
              <a:t/>
            </a:r>
            <a:br>
              <a:rPr lang="fi-FI" dirty="0"/>
            </a:br>
            <a:r>
              <a:rPr lang="fi-FI" dirty="0" smtClean="0"/>
              <a:t>Palkkojen nousu on edelleen maltillista.</a:t>
            </a:r>
            <a:br>
              <a:rPr lang="fi-FI" dirty="0" smtClean="0"/>
            </a:br>
            <a:r>
              <a:rPr lang="fi-FI" dirty="0"/>
              <a:t/>
            </a:r>
            <a:br>
              <a:rPr lang="fi-FI" dirty="0"/>
            </a:br>
            <a:r>
              <a:rPr lang="fi-FI" dirty="0" smtClean="0"/>
              <a:t>Työllisyys ja tuottavuus kasvavat.</a:t>
            </a:r>
            <a:endParaRPr lang="fi-FI" dirty="0"/>
          </a:p>
        </p:txBody>
      </p:sp>
    </p:spTree>
    <p:extLst>
      <p:ext uri="{BB962C8B-B14F-4D97-AF65-F5344CB8AC3E}">
        <p14:creationId xmlns:p14="http://schemas.microsoft.com/office/powerpoint/2010/main" val="42157074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p:cNvSpPr>
            <a:spLocks noGrp="1"/>
          </p:cNvSpPr>
          <p:nvPr>
            <p:ph type="title"/>
          </p:nvPr>
        </p:nvSpPr>
        <p:spPr/>
        <p:txBody>
          <a:bodyPr>
            <a:normAutofit/>
          </a:bodyPr>
          <a:lstStyle/>
          <a:p>
            <a:r>
              <a:rPr lang="fi-FI" dirty="0" smtClean="0"/>
              <a:t>Talous elää vahvaa nousukautta</a:t>
            </a:r>
            <a:endParaRPr lang="fi-FI" dirty="0"/>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484784"/>
            <a:ext cx="7889241"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39465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solidFill>
                  <a:srgbClr val="304E88"/>
                </a:solidFill>
              </a:rPr>
              <a:t>Maailmantalous</a:t>
            </a:r>
            <a:endParaRPr lang="fi-FI" dirty="0">
              <a:solidFill>
                <a:srgbClr val="304E88"/>
              </a:solidFill>
            </a:endParaRPr>
          </a:p>
        </p:txBody>
      </p:sp>
      <p:sp>
        <p:nvSpPr>
          <p:cNvPr id="3" name="Sisällön paikkamerkki 2"/>
          <p:cNvSpPr>
            <a:spLocks noGrp="1"/>
          </p:cNvSpPr>
          <p:nvPr>
            <p:ph idx="1"/>
          </p:nvPr>
        </p:nvSpPr>
        <p:spPr>
          <a:xfrm>
            <a:off x="539552" y="1314107"/>
            <a:ext cx="7308368" cy="4779189"/>
          </a:xfrm>
        </p:spPr>
        <p:txBody>
          <a:bodyPr/>
          <a:lstStyle/>
          <a:p>
            <a:r>
              <a:rPr lang="fi-FI" dirty="0"/>
              <a:t>Maailmantalouden kasvu on </a:t>
            </a:r>
            <a:r>
              <a:rPr lang="fi-FI" dirty="0" smtClean="0"/>
              <a:t>laaja-alaista.</a:t>
            </a:r>
          </a:p>
          <a:p>
            <a:pPr lvl="1"/>
            <a:r>
              <a:rPr lang="fi-FI" dirty="0"/>
              <a:t>Useissa talouksissa sekä vienti että kotimainen kysyntä ovat elpyneet. </a:t>
            </a:r>
            <a:endParaRPr lang="fi-FI" dirty="0" smtClean="0"/>
          </a:p>
          <a:p>
            <a:r>
              <a:rPr lang="fi-FI" dirty="0"/>
              <a:t>Maailman BKT kasvaa 3,7 % v. 2017, 3,7 % v. 2018 ja 3,8 % v. 2019</a:t>
            </a:r>
            <a:r>
              <a:rPr lang="fi-FI" dirty="0" smtClean="0"/>
              <a:t>.</a:t>
            </a:r>
          </a:p>
          <a:p>
            <a:pPr lvl="1"/>
            <a:r>
              <a:rPr lang="fi-FI" dirty="0"/>
              <a:t>Yhdysvaltojen talouden kasvu jatkuu nopeana.</a:t>
            </a:r>
          </a:p>
          <a:p>
            <a:pPr lvl="1"/>
            <a:r>
              <a:rPr lang="fi-FI" dirty="0"/>
              <a:t>Euroalueen vahva kasvu jatkuu, luottamus on korkealla ja investoinnit ovat elpyneet.</a:t>
            </a:r>
          </a:p>
          <a:p>
            <a:pPr lvl="1"/>
            <a:r>
              <a:rPr lang="fi-FI" dirty="0"/>
              <a:t>Talouskasvu on Pohjoismaissa vahvaa, mutta asuntomarkkinoiden ylikuumeneminen herättää huolta Ruotsissa.</a:t>
            </a:r>
          </a:p>
          <a:p>
            <a:endParaRPr lang="fi-FI" dirty="0" smtClean="0"/>
          </a:p>
          <a:p>
            <a:pPr marL="0" indent="0">
              <a:buNone/>
            </a:pPr>
            <a:endParaRPr lang="fi-FI" dirty="0"/>
          </a:p>
          <a:p>
            <a:endParaRPr lang="fi-FI" dirty="0"/>
          </a:p>
          <a:p>
            <a:endParaRPr lang="fi-FI" dirty="0"/>
          </a:p>
        </p:txBody>
      </p:sp>
      <p:sp>
        <p:nvSpPr>
          <p:cNvPr id="4" name="Dian numeron paikkamerkki 3"/>
          <p:cNvSpPr>
            <a:spLocks noGrp="1"/>
          </p:cNvSpPr>
          <p:nvPr>
            <p:ph type="sldNum" sz="quarter" idx="12"/>
          </p:nvPr>
        </p:nvSpPr>
        <p:spPr/>
        <p:txBody>
          <a:bodyPr/>
          <a:lstStyle/>
          <a:p>
            <a:fld id="{52D72BAF-8CDA-4878-B74D-CAA2BE485765}" type="slidenum">
              <a:rPr lang="fi-FI" smtClean="0"/>
              <a:t>5</a:t>
            </a:fld>
            <a:endParaRPr lang="fi-FI"/>
          </a:p>
        </p:txBody>
      </p:sp>
    </p:spTree>
    <p:extLst>
      <p:ext uri="{BB962C8B-B14F-4D97-AF65-F5344CB8AC3E}">
        <p14:creationId xmlns:p14="http://schemas.microsoft.com/office/powerpoint/2010/main" val="15510035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solidFill>
                  <a:srgbClr val="304E88"/>
                </a:solidFill>
              </a:rPr>
              <a:t>Maailmankauppa on piristynyt</a:t>
            </a:r>
            <a:endParaRPr lang="fi-FI" dirty="0">
              <a:solidFill>
                <a:srgbClr val="304E88"/>
              </a:solidFill>
            </a:endParaRPr>
          </a:p>
        </p:txBody>
      </p:sp>
      <p:sp>
        <p:nvSpPr>
          <p:cNvPr id="3" name="Sisällön paikkamerkki 2"/>
          <p:cNvSpPr>
            <a:spLocks noGrp="1"/>
          </p:cNvSpPr>
          <p:nvPr>
            <p:ph idx="1"/>
          </p:nvPr>
        </p:nvSpPr>
        <p:spPr/>
        <p:txBody>
          <a:bodyPr/>
          <a:lstStyle/>
          <a:p>
            <a:r>
              <a:rPr lang="fi-FI" dirty="0"/>
              <a:t>Talouskasvun kiihtymisen myötä myös maailmankauppa on piristynyt ja kasvaa nyt selvästi maailman BKT:n kasvua nopeammin. </a:t>
            </a:r>
          </a:p>
          <a:p>
            <a:r>
              <a:rPr lang="fi-FI" dirty="0"/>
              <a:t>Maailmankauppa keskittyy aiempaa enemmän investointihyödykkeisiin, mikä johtuu näkymien kohentumisesta keskeisissä talouksissa. </a:t>
            </a:r>
          </a:p>
          <a:p>
            <a:r>
              <a:rPr lang="fi-FI" dirty="0"/>
              <a:t>Ennusteen </a:t>
            </a:r>
            <a:r>
              <a:rPr lang="fi-FI" dirty="0" smtClean="0"/>
              <a:t>taustaoletukset:</a:t>
            </a:r>
          </a:p>
          <a:p>
            <a:pPr lvl="1"/>
            <a:r>
              <a:rPr lang="fi-FI" dirty="0"/>
              <a:t>Euron valuuttakurssi suhteessa dollariin heikkenee tulevina vuosina.</a:t>
            </a:r>
          </a:p>
          <a:p>
            <a:pPr lvl="1"/>
            <a:r>
              <a:rPr lang="fi-FI" dirty="0"/>
              <a:t>Öljyn ja raaka-aineiden hintojen nousu kiihdyttävät inflaatiota globaalisti.</a:t>
            </a:r>
          </a:p>
          <a:p>
            <a:endParaRPr lang="fi-FI" dirty="0"/>
          </a:p>
          <a:p>
            <a:endParaRPr lang="fi-FI" dirty="0"/>
          </a:p>
        </p:txBody>
      </p:sp>
      <p:sp>
        <p:nvSpPr>
          <p:cNvPr id="4" name="Dian numeron paikkamerkki 3"/>
          <p:cNvSpPr>
            <a:spLocks noGrp="1"/>
          </p:cNvSpPr>
          <p:nvPr>
            <p:ph type="sldNum" sz="quarter" idx="12"/>
          </p:nvPr>
        </p:nvSpPr>
        <p:spPr/>
        <p:txBody>
          <a:bodyPr/>
          <a:lstStyle/>
          <a:p>
            <a:fld id="{52D72BAF-8CDA-4878-B74D-CAA2BE485765}" type="slidenum">
              <a:rPr lang="fi-FI" smtClean="0"/>
              <a:t>6</a:t>
            </a:fld>
            <a:endParaRPr lang="fi-FI"/>
          </a:p>
        </p:txBody>
      </p:sp>
    </p:spTree>
    <p:extLst>
      <p:ext uri="{BB962C8B-B14F-4D97-AF65-F5344CB8AC3E}">
        <p14:creationId xmlns:p14="http://schemas.microsoft.com/office/powerpoint/2010/main" val="9899734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r>
              <a:rPr lang="fi-FI" dirty="0"/>
              <a:t>Euroopassa talouskehitys on ollut ennakoitua parempaa</a:t>
            </a:r>
          </a:p>
        </p:txBody>
      </p:sp>
      <p:sp>
        <p:nvSpPr>
          <p:cNvPr id="3" name="Slide Number Placeholder 2"/>
          <p:cNvSpPr>
            <a:spLocks noGrp="1"/>
          </p:cNvSpPr>
          <p:nvPr>
            <p:ph type="sldNum" sz="quarter" idx="12"/>
          </p:nvPr>
        </p:nvSpPr>
        <p:spPr/>
        <p:txBody>
          <a:bodyPr/>
          <a:lstStyle/>
          <a:p>
            <a:fld id="{52D72BAF-8CDA-4878-B74D-CAA2BE485765}" type="slidenum">
              <a:rPr lang="fi-FI" smtClean="0"/>
              <a:t>7</a:t>
            </a:fld>
            <a:endParaRPr lang="fi-FI"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9960" y="1457350"/>
            <a:ext cx="7281455" cy="477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95161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Ulkomaankauppa</a:t>
            </a:r>
            <a:endParaRPr lang="fi-FI" dirty="0"/>
          </a:p>
        </p:txBody>
      </p:sp>
      <p:sp>
        <p:nvSpPr>
          <p:cNvPr id="3" name="Content Placeholder 2"/>
          <p:cNvSpPr>
            <a:spLocks noGrp="1"/>
          </p:cNvSpPr>
          <p:nvPr>
            <p:ph idx="1"/>
          </p:nvPr>
        </p:nvSpPr>
        <p:spPr/>
        <p:txBody>
          <a:bodyPr>
            <a:normAutofit fontScale="92500"/>
          </a:bodyPr>
          <a:lstStyle/>
          <a:p>
            <a:r>
              <a:rPr lang="fi-FI" dirty="0" smtClean="0"/>
              <a:t>Vienti tukee eniten kokonaiskysynnän kasvua.</a:t>
            </a:r>
          </a:p>
          <a:p>
            <a:r>
              <a:rPr lang="fi-FI" dirty="0" smtClean="0"/>
              <a:t>Maailmankauppa kasvaa ja talouskehitys on myönteistä Suomen tärkeimmissä vientimaissa.</a:t>
            </a:r>
          </a:p>
          <a:p>
            <a:r>
              <a:rPr lang="fi-FI" dirty="0" smtClean="0"/>
              <a:t>Vienti </a:t>
            </a:r>
            <a:r>
              <a:rPr lang="fi-FI" dirty="0"/>
              <a:t>kasvaa </a:t>
            </a:r>
            <a:r>
              <a:rPr lang="fi-FI" dirty="0" smtClean="0"/>
              <a:t>vientikysynnän vetämänä  noin 4,5 % vuosina 2018 </a:t>
            </a:r>
            <a:r>
              <a:rPr lang="fi-FI" dirty="0"/>
              <a:t>ja </a:t>
            </a:r>
            <a:r>
              <a:rPr lang="fi-FI" dirty="0" smtClean="0"/>
              <a:t>2019. </a:t>
            </a:r>
          </a:p>
          <a:p>
            <a:r>
              <a:rPr lang="fi-FI" dirty="0"/>
              <a:t>V</a:t>
            </a:r>
            <a:r>
              <a:rPr lang="fi-FI" dirty="0" smtClean="0"/>
              <a:t>ienti </a:t>
            </a:r>
            <a:r>
              <a:rPr lang="fi-FI" dirty="0"/>
              <a:t>on jatkossakin pääosin </a:t>
            </a:r>
            <a:r>
              <a:rPr lang="fi-FI" dirty="0" smtClean="0"/>
              <a:t>tavaravientivetoista. </a:t>
            </a:r>
          </a:p>
          <a:p>
            <a:r>
              <a:rPr lang="fi-FI" dirty="0" smtClean="0"/>
              <a:t>Tuontia kasvattavat tuotantopanosten </a:t>
            </a:r>
            <a:r>
              <a:rPr lang="fi-FI" dirty="0"/>
              <a:t>kysynnän lisäksi myös </a:t>
            </a:r>
            <a:r>
              <a:rPr lang="fi-FI" dirty="0" smtClean="0"/>
              <a:t> kotimainen </a:t>
            </a:r>
            <a:r>
              <a:rPr lang="fi-FI" dirty="0"/>
              <a:t>investointi- ja </a:t>
            </a:r>
            <a:r>
              <a:rPr lang="fi-FI" dirty="0" smtClean="0"/>
              <a:t>kulutuskysyntä.</a:t>
            </a:r>
          </a:p>
          <a:p>
            <a:r>
              <a:rPr lang="fi-FI" dirty="0" smtClean="0"/>
              <a:t>Vaihtotaseen </a:t>
            </a:r>
            <a:r>
              <a:rPr lang="fi-FI" dirty="0"/>
              <a:t>alijäämään vaikuttavat ennen </a:t>
            </a:r>
            <a:r>
              <a:rPr lang="fi-FI" dirty="0" smtClean="0"/>
              <a:t>kaikkea palvelutaseen </a:t>
            </a:r>
            <a:r>
              <a:rPr lang="fi-FI" dirty="0"/>
              <a:t>ja tulojen uudelleenjaon alijäämä sekä tuontihintojen </a:t>
            </a:r>
            <a:r>
              <a:rPr lang="fi-FI" dirty="0" smtClean="0"/>
              <a:t>vientihintoja voimakkaampi </a:t>
            </a:r>
            <a:r>
              <a:rPr lang="fi-FI" dirty="0"/>
              <a:t>nousu</a:t>
            </a:r>
            <a:r>
              <a:rPr lang="fi-FI" dirty="0" smtClean="0"/>
              <a:t>.</a:t>
            </a:r>
          </a:p>
        </p:txBody>
      </p:sp>
      <p:sp>
        <p:nvSpPr>
          <p:cNvPr id="4" name="Slide Number Placeholder 3"/>
          <p:cNvSpPr>
            <a:spLocks noGrp="1"/>
          </p:cNvSpPr>
          <p:nvPr>
            <p:ph type="sldNum" sz="quarter" idx="12"/>
          </p:nvPr>
        </p:nvSpPr>
        <p:spPr/>
        <p:txBody>
          <a:bodyPr/>
          <a:lstStyle/>
          <a:p>
            <a:fld id="{52D72BAF-8CDA-4878-B74D-CAA2BE485765}" type="slidenum">
              <a:rPr lang="fi-FI" smtClean="0"/>
              <a:t>8</a:t>
            </a:fld>
            <a:endParaRPr lang="fi-FI"/>
          </a:p>
        </p:txBody>
      </p:sp>
    </p:spTree>
    <p:extLst>
      <p:ext uri="{BB962C8B-B14F-4D97-AF65-F5344CB8AC3E}">
        <p14:creationId xmlns:p14="http://schemas.microsoft.com/office/powerpoint/2010/main" val="42298120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dirty="0"/>
              <a:t>Maailmankaupan kiihtyvä kasvu luo </a:t>
            </a:r>
            <a:r>
              <a:rPr lang="fi-FI" dirty="0" smtClean="0"/>
              <a:t>paremmat </a:t>
            </a:r>
            <a:r>
              <a:rPr lang="fi-FI" dirty="0"/>
              <a:t>näkymät Suomen </a:t>
            </a:r>
            <a:r>
              <a:rPr lang="fi-FI" dirty="0" smtClean="0"/>
              <a:t>viennille</a:t>
            </a:r>
            <a:endParaRPr lang="fi-FI" dirty="0"/>
          </a:p>
        </p:txBody>
      </p:sp>
      <p:sp>
        <p:nvSpPr>
          <p:cNvPr id="4" name="Slide Number Placeholder 3"/>
          <p:cNvSpPr>
            <a:spLocks noGrp="1"/>
          </p:cNvSpPr>
          <p:nvPr>
            <p:ph type="sldNum" sz="quarter" idx="12"/>
          </p:nvPr>
        </p:nvSpPr>
        <p:spPr/>
        <p:txBody>
          <a:bodyPr/>
          <a:lstStyle/>
          <a:p>
            <a:fld id="{52D72BAF-8CDA-4878-B74D-CAA2BE485765}" type="slidenum">
              <a:rPr lang="fi-FI" smtClean="0"/>
              <a:t>9</a:t>
            </a:fld>
            <a:endParaRPr lang="fi-FI"/>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9960" y="1457350"/>
            <a:ext cx="7281455" cy="477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2352962"/>
      </p:ext>
    </p:extLst>
  </p:cSld>
  <p:clrMapOvr>
    <a:masterClrMapping/>
  </p:clrMapOvr>
  <p:timing>
    <p:tnLst>
      <p:par>
        <p:cTn id="1" dur="indefinite" restart="never" nodeType="tmRoot"/>
      </p:par>
    </p:tnLst>
  </p:timing>
</p:sld>
</file>

<file path=ppt/theme/theme1.xml><?xml version="1.0" encoding="utf-8"?>
<a:theme xmlns:a="http://schemas.openxmlformats.org/drawingml/2006/main" name="VM_malliesitys_fin_v2017-04-25">
  <a:themeElements>
    <a:clrScheme name="Mukautettu 2">
      <a:dk1>
        <a:sysClr val="windowText" lastClr="000000"/>
      </a:dk1>
      <a:lt1>
        <a:sysClr val="window" lastClr="FFFFFF"/>
      </a:lt1>
      <a:dk2>
        <a:srgbClr val="304E88"/>
      </a:dk2>
      <a:lt2>
        <a:srgbClr val="EEECE1"/>
      </a:lt2>
      <a:accent1>
        <a:srgbClr val="304E88"/>
      </a:accent1>
      <a:accent2>
        <a:srgbClr val="A34E96"/>
      </a:accent2>
      <a:accent3>
        <a:srgbClr val="5AB5EC"/>
      </a:accent3>
      <a:accent4>
        <a:srgbClr val="479A36"/>
      </a:accent4>
      <a:accent5>
        <a:srgbClr val="DDDDDD"/>
      </a:accent5>
      <a:accent6>
        <a:srgbClr val="ED2939"/>
      </a:accent6>
      <a:hlink>
        <a:srgbClr val="0000FF"/>
      </a:hlink>
      <a:folHlink>
        <a:srgbClr val="800080"/>
      </a:folHlink>
    </a:clrScheme>
    <a:fontScheme name="VM">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04F88"/>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VM_malliesitys_fin_v2017-04-25.pptx" id="{97E13264-A220-4661-901F-18230D0B0C1A}" vid="{2866B611-ABE3-494E-AA2C-09F810AE37BC}"/>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VM_malliesitys_fin_v2017-04-25</Template>
  <TotalTime>5490</TotalTime>
  <Words>619</Words>
  <Application>Microsoft Office PowerPoint</Application>
  <PresentationFormat>Näytössä katseltava diaesitys (4:3)</PresentationFormat>
  <Paragraphs>121</Paragraphs>
  <Slides>26</Slides>
  <Notes>6</Notes>
  <HiddenSlides>0</HiddenSlides>
  <MMClips>0</MMClips>
  <ScaleCrop>false</ScaleCrop>
  <HeadingPairs>
    <vt:vector size="4" baseType="variant">
      <vt:variant>
        <vt:lpstr>Teema</vt:lpstr>
      </vt:variant>
      <vt:variant>
        <vt:i4>1</vt:i4>
      </vt:variant>
      <vt:variant>
        <vt:lpstr>Dian otsikot</vt:lpstr>
      </vt:variant>
      <vt:variant>
        <vt:i4>26</vt:i4>
      </vt:variant>
    </vt:vector>
  </HeadingPairs>
  <TitlesOfParts>
    <vt:vector size="27" baseType="lpstr">
      <vt:lpstr>VM_malliesitys_fin_v2017-04-25</vt:lpstr>
      <vt:lpstr>Taloudellinen katsaus</vt:lpstr>
      <vt:lpstr>Reaalitalouden ennuste</vt:lpstr>
      <vt:lpstr>Noususuhdanne jatkuu tulevina vuosina.  Maailmantaloudessa on vahva vire.  Vienti vetää talouskasvua.  Palkkojen nousu on edelleen maltillista.  Työllisyys ja tuottavuus kasvavat.</vt:lpstr>
      <vt:lpstr>Talous elää vahvaa nousukautta</vt:lpstr>
      <vt:lpstr>Maailmantalous</vt:lpstr>
      <vt:lpstr>Maailmankauppa on piristynyt</vt:lpstr>
      <vt:lpstr>Euroopassa talouskehitys on ollut ennakoitua parempaa</vt:lpstr>
      <vt:lpstr>Ulkomaankauppa</vt:lpstr>
      <vt:lpstr>Maailmankaupan kiihtyvä kasvu luo paremmat näkymät Suomen viennille</vt:lpstr>
      <vt:lpstr>Investoinnit</vt:lpstr>
      <vt:lpstr>Asuntorakentamisen suhdannetilanteessa ei näy vielä rauhoittumista</vt:lpstr>
      <vt:lpstr>Kulutus</vt:lpstr>
      <vt:lpstr>Palkkasumman nousu tukee kulutusta, mutta inflaation kiihtyminen hidastaa kasvua</vt:lpstr>
      <vt:lpstr>Kulutus on edelleen velkaantumisen ja luottamuksen varassa</vt:lpstr>
      <vt:lpstr> </vt:lpstr>
      <vt:lpstr>Työllisyysaste lähentelee 71 prosenttia</vt:lpstr>
      <vt:lpstr>Työn tuottavuuden kasvu jatkuu viime vuosia nopeampana</vt:lpstr>
      <vt:lpstr>Työn tuottavuuden kasvu on vaatimattominta rakentamisessa </vt:lpstr>
      <vt:lpstr>Yksikkötyökustannukset nousevat mutta kilpailijoita maltillisemmin</vt:lpstr>
      <vt:lpstr>Palkkakehitys ei aiheuta inflaation kiihtymistä</vt:lpstr>
      <vt:lpstr> Julkisen talouden näkymät</vt:lpstr>
      <vt:lpstr> Talouskasvu vahvistaa julkista taloutta mutta ei poista alijäämää.  Etenkin valtiontalous on edelleen selvästi alijäämäinen v. 2019.  Velkasuhde supistuu hieman alle 60 prosenttiin vuonna 2019.  Suhdanneluonteinen talouskasvu ei korjaa julkisen talouden kestävyysvajetta. </vt:lpstr>
      <vt:lpstr>Julkinen talous vahvistuu mutta jää selvästi alijäämäiseksi </vt:lpstr>
      <vt:lpstr>Velkasuhde alenee väliaikaisesti alle 60 %:iin</vt:lpstr>
      <vt:lpstr>Keskeiset taloutta kuvaavat indikaattorit</vt:lpstr>
      <vt:lpstr>PowerPoint-esitys</vt:lpstr>
    </vt:vector>
  </TitlesOfParts>
  <Company>VIP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Esityksen etusivu Otsikko Arial Narrow Regular 34 pt gemena sininen, max. 3 riviä</dc:title>
  <dc:creator>Ryynänen Satu VM</dc:creator>
  <cp:lastModifiedBy>Wallen Laura VM</cp:lastModifiedBy>
  <cp:revision>130</cp:revision>
  <dcterms:created xsi:type="dcterms:W3CDTF">2017-04-26T11:20:23Z</dcterms:created>
  <dcterms:modified xsi:type="dcterms:W3CDTF">2017-12-19T08:40:09Z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