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79" r:id="rId3"/>
    <p:sldId id="280" r:id="rId4"/>
    <p:sldId id="281" r:id="rId5"/>
    <p:sldId id="335" r:id="rId6"/>
    <p:sldId id="321" r:id="rId7"/>
    <p:sldId id="338" r:id="rId8"/>
    <p:sldId id="283" r:id="rId9"/>
    <p:sldId id="322" r:id="rId10"/>
    <p:sldId id="337" r:id="rId11"/>
    <p:sldId id="285" r:id="rId12"/>
    <p:sldId id="339" r:id="rId13"/>
    <p:sldId id="288" r:id="rId14"/>
    <p:sldId id="290" r:id="rId15"/>
    <p:sldId id="291" r:id="rId16"/>
    <p:sldId id="331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299" r:id="rId2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88"/>
    <a:srgbClr val="E2E2E2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92" autoAdjust="0"/>
  </p:normalViewPr>
  <p:slideViewPr>
    <p:cSldViewPr showGuides="1">
      <p:cViewPr>
        <p:scale>
          <a:sx n="112" d="100"/>
          <a:sy n="112" d="100"/>
        </p:scale>
        <p:origin x="-158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CBE83-F401-4F3F-8646-5A63CA53523C}" type="datetimeFigureOut">
              <a:rPr lang="fi-FI" smtClean="0"/>
              <a:t>19.9.2017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DD12E-B47D-4DC2-A09A-B762B8C96E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37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99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345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4634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979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693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9/2017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DD12E-B47D-4DC2-A09A-B762B8C96EBD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0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leijon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19.9.2017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813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ilman leijon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19.9.2017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3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60A5F-78CC-487C-81CE-0EB38E137339}" type="datetime1">
              <a:rPr lang="fi-FI" smtClean="0"/>
              <a:t>19.9.2017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67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5355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ya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3469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10457" y="224971"/>
            <a:ext cx="8715829" cy="6422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53886" y="2540000"/>
            <a:ext cx="6923314" cy="1753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311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9941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 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772816"/>
            <a:ext cx="7200800" cy="1656184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3507701"/>
            <a:ext cx="7200800" cy="6480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4208016"/>
            <a:ext cx="7200800" cy="445120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380288" y="404813"/>
            <a:ext cx="1260000" cy="1260000"/>
          </a:xfr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FontTx/>
              <a:buNone/>
              <a:defRPr sz="105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 dirty="0" smtClean="0"/>
              <a:t>Hanketunnus   </a:t>
            </a:r>
            <a:r>
              <a:rPr lang="fr-FR" dirty="0" smtClean="0"/>
              <a:t>3,5 x 3,5 cm    205 x 205 px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19.9.2017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093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609" cy="11864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73314" y="1836057"/>
            <a:ext cx="7311054" cy="42901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F7767-4FDC-46D7-A5AD-7734010C2D28}" type="datetime1">
              <a:rPr lang="fi-FI" smtClean="0"/>
              <a:t>19.9.2017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1391823"/>
            <a:ext cx="7308368" cy="50323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fi-FI" dirty="0" smtClean="0"/>
              <a:t>Lisää väliotsikko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1574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76000" y="1386000"/>
            <a:ext cx="3600000" cy="477930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600"/>
            </a:lvl1pPr>
            <a:lvl2pPr>
              <a:spcBef>
                <a:spcPts val="0"/>
              </a:spcBef>
              <a:spcAft>
                <a:spcPts val="1200"/>
              </a:spcAft>
              <a:defRPr sz="16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600"/>
            </a:lvl4pPr>
            <a:lvl5pPr>
              <a:spcBef>
                <a:spcPts val="0"/>
              </a:spcBef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283968" y="1386000"/>
            <a:ext cx="3600000" cy="4779304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D75F-0B3D-4EDF-84AF-D0E0E66E7AC8}" type="datetime1">
              <a:rPr lang="fi-FI" smtClean="0"/>
              <a:t>19.9.2017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29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19.9.2017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480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13,35 x 9,6 cm | </a:t>
            </a:r>
            <a:r>
              <a:rPr lang="fr-FR" dirty="0" smtClean="0"/>
              <a:t>780 px x 565 px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9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i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3968" y="1386114"/>
            <a:ext cx="3600400" cy="4779189"/>
          </a:xfrm>
        </p:spPr>
        <p:txBody>
          <a:bodyPr>
            <a:normAutofit/>
          </a:bodyPr>
          <a:lstStyle>
            <a:lvl1pPr>
              <a:spcAft>
                <a:spcPts val="1200"/>
              </a:spcAft>
              <a:defRPr sz="1600"/>
            </a:lvl1pPr>
            <a:lvl2pPr>
              <a:spcAft>
                <a:spcPts val="1200"/>
              </a:spcAft>
              <a:defRPr sz="1600"/>
            </a:lvl2pPr>
            <a:lvl3pPr>
              <a:spcAft>
                <a:spcPts val="1200"/>
              </a:spcAft>
              <a:defRPr sz="1600"/>
            </a:lvl3pPr>
            <a:lvl4pPr>
              <a:spcAft>
                <a:spcPts val="1200"/>
              </a:spcAft>
              <a:defRPr sz="1600"/>
            </a:lvl4pPr>
            <a:lvl5pPr>
              <a:spcAft>
                <a:spcPts val="1200"/>
              </a:spcAft>
              <a:defRPr sz="16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D371-7E0E-469B-ACD0-0C6801D30F6C}" type="datetime1">
              <a:rPr lang="fi-FI" smtClean="0"/>
              <a:t>19.9.2017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 hasCustomPrompt="1"/>
          </p:nvPr>
        </p:nvSpPr>
        <p:spPr>
          <a:xfrm>
            <a:off x="705600" y="14760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 baseline="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 hasCustomPrompt="1"/>
          </p:nvPr>
        </p:nvSpPr>
        <p:spPr>
          <a:xfrm>
            <a:off x="705600" y="3152400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5" hasCustomPrompt="1"/>
          </p:nvPr>
        </p:nvSpPr>
        <p:spPr>
          <a:xfrm>
            <a:off x="705600" y="4807028"/>
            <a:ext cx="3455988" cy="1476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Verdana" panose="020B0604030504040204" pitchFamily="34" charset="0"/>
              <a:buNone/>
              <a:tabLst/>
              <a:defRPr sz="1600"/>
            </a:lvl1pPr>
          </a:lstStyle>
          <a:p>
            <a:r>
              <a:rPr lang="fi-FI" dirty="0" smtClean="0"/>
              <a:t>Lisää kuva                                    4,1 x 9,6 cm </a:t>
            </a:r>
            <a:r>
              <a:rPr lang="fr-FR" dirty="0" smtClean="0"/>
              <a:t>| 240 cm x 565 px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9010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3917-3F84-4F55-8A37-2F48A3C3CAED}" type="datetime1">
              <a:rPr lang="fi-FI" smtClean="0"/>
              <a:t>19.9.2017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 hasCustomPrompt="1"/>
          </p:nvPr>
        </p:nvSpPr>
        <p:spPr>
          <a:xfrm>
            <a:off x="703942" y="1476000"/>
            <a:ext cx="7722000" cy="480422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fi-FI" dirty="0" smtClean="0"/>
              <a:t>Lisää kuva                                                                  koko </a:t>
            </a:r>
            <a:r>
              <a:rPr lang="fr-FR" dirty="0" smtClean="0"/>
              <a:t>13,35 x 21,45 cm | 780 x 1265 px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7B19-2C0A-48B2-A6EB-A8095A820EBC}" type="datetime1">
              <a:rPr lang="fi-FI" smtClean="0"/>
              <a:t>19.9.2017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3"/>
          </p:nvPr>
        </p:nvSpPr>
        <p:spPr>
          <a:xfrm>
            <a:off x="684213" y="1484313"/>
            <a:ext cx="3752506" cy="2232025"/>
          </a:xfrm>
          <a:solidFill>
            <a:schemeClr val="accent3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644008" y="1484313"/>
            <a:ext cx="3752506" cy="2232025"/>
          </a:xfrm>
          <a:solidFill>
            <a:schemeClr val="accent1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684213" y="4077072"/>
            <a:ext cx="3752506" cy="2232025"/>
          </a:xfrm>
          <a:solidFill>
            <a:schemeClr val="accent2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Tekstin paikkamerkki 7"/>
          <p:cNvSpPr>
            <a:spLocks noGrp="1"/>
          </p:cNvSpPr>
          <p:nvPr>
            <p:ph type="body" sz="quarter" idx="16"/>
          </p:nvPr>
        </p:nvSpPr>
        <p:spPr>
          <a:xfrm>
            <a:off x="4644008" y="4077072"/>
            <a:ext cx="3752506" cy="2232025"/>
          </a:xfrm>
          <a:solidFill>
            <a:schemeClr val="accent4"/>
          </a:solidFill>
        </p:spPr>
        <p:txBody>
          <a:bodyPr lIns="252000" tIns="468000" rIns="180000" bIns="180000">
            <a:normAutofit/>
          </a:bodyPr>
          <a:lstStyle>
            <a:lvl1pPr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7" hasCustomPrompt="1"/>
          </p:nvPr>
        </p:nvSpPr>
        <p:spPr>
          <a:xfrm>
            <a:off x="684213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3" name="Tekstin paikkamerkki 6"/>
          <p:cNvSpPr>
            <a:spLocks noGrp="1"/>
          </p:cNvSpPr>
          <p:nvPr>
            <p:ph type="body" sz="quarter" idx="18" hasCustomPrompt="1"/>
          </p:nvPr>
        </p:nvSpPr>
        <p:spPr>
          <a:xfrm>
            <a:off x="4644000" y="1484312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4" name="Tekstin paikkamerkki 6"/>
          <p:cNvSpPr>
            <a:spLocks noGrp="1"/>
          </p:cNvSpPr>
          <p:nvPr>
            <p:ph type="body" sz="quarter" idx="19" hasCustomPrompt="1"/>
          </p:nvPr>
        </p:nvSpPr>
        <p:spPr>
          <a:xfrm>
            <a:off x="684213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  <p:sp>
        <p:nvSpPr>
          <p:cNvPr id="15" name="Tekstin paikkamerkki 6"/>
          <p:cNvSpPr>
            <a:spLocks noGrp="1"/>
          </p:cNvSpPr>
          <p:nvPr>
            <p:ph type="body" sz="quarter" idx="20" hasCustomPrompt="1"/>
          </p:nvPr>
        </p:nvSpPr>
        <p:spPr>
          <a:xfrm>
            <a:off x="4644000" y="4078800"/>
            <a:ext cx="3752506" cy="504527"/>
          </a:xfrm>
        </p:spPr>
        <p:txBody>
          <a:bodyPr lIns="252000" tIns="144000" rIns="180000" bIns="180000">
            <a:no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424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6482943"/>
            <a:ext cx="2114550" cy="1717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18488" cy="3118104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76000" y="145143"/>
            <a:ext cx="7308368" cy="11864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76000" y="1386114"/>
            <a:ext cx="7308368" cy="47791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76000" y="6429829"/>
            <a:ext cx="975264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22FB634A-CB08-4345-AA85-D4EC7BA00B14}" type="datetime1">
              <a:rPr lang="fi-FI" smtClean="0"/>
              <a:t>19.9.2017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29829"/>
            <a:ext cx="2895600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8424" y="6429829"/>
            <a:ext cx="477416" cy="291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2D72BAF-8CDA-4878-B74D-CAA2BE48576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025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2" r:id="rId5"/>
    <p:sldLayoutId id="2147483666" r:id="rId6"/>
    <p:sldLayoutId id="2147483668" r:id="rId7"/>
    <p:sldLayoutId id="2147483662" r:id="rId8"/>
    <p:sldLayoutId id="2147483669" r:id="rId9"/>
    <p:sldLayoutId id="2147483654" r:id="rId10"/>
    <p:sldLayoutId id="2147483670" r:id="rId11"/>
    <p:sldLayoutId id="2147483655" r:id="rId12"/>
    <p:sldLayoutId id="2147483665" r:id="rId13"/>
    <p:sldLayoutId id="2147483664" r:id="rId14"/>
    <p:sldLayoutId id="2147483661" r:id="rId15"/>
    <p:sldLayoutId id="2147483667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400" indent="-363538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688" indent="-18097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13" indent="-174625" algn="l" defTabSz="914400" rtl="0" eaLnBrk="1" latinLnBrk="0" hangingPunct="1">
        <a:spcBef>
          <a:spcPts val="0"/>
        </a:spcBef>
        <a:spcAft>
          <a:spcPts val="800"/>
        </a:spcAft>
        <a:buFont typeface="Verdana" panose="020B060403050404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vm.fi/talousnakymat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Taloudellinen katsaus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15616" y="2924944"/>
            <a:ext cx="7200800" cy="648072"/>
          </a:xfrm>
        </p:spPr>
        <p:txBody>
          <a:bodyPr/>
          <a:lstStyle/>
          <a:p>
            <a:r>
              <a:rPr lang="fi-FI" dirty="0" smtClean="0"/>
              <a:t>Syksy 2017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1115616" y="3717032"/>
            <a:ext cx="7200800" cy="445120"/>
          </a:xfrm>
        </p:spPr>
        <p:txBody>
          <a:bodyPr/>
          <a:lstStyle/>
          <a:p>
            <a:r>
              <a:rPr lang="fi-FI" dirty="0" smtClean="0"/>
              <a:t>Tiedotustilaisuus 19.9.2017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33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2D72BAF-8CDA-4878-B74D-CAA2BE485765}" type="slidenum">
              <a:rPr lang="fi-FI" smtClean="0"/>
              <a:pPr algn="ctr"/>
              <a:t>10</a:t>
            </a:fld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ctrTitle" idx="4294967295"/>
          </p:nvPr>
        </p:nvSpPr>
        <p:spPr>
          <a:xfrm>
            <a:off x="2220913" y="2540000"/>
            <a:ext cx="6923087" cy="1752600"/>
          </a:xfrm>
        </p:spPr>
        <p:txBody>
          <a:bodyPr anchor="t" anchorCtr="0">
            <a:norm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323528" y="548680"/>
            <a:ext cx="8568952" cy="597666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fi-FI" sz="2400" dirty="0" smtClean="0"/>
              <a:t>Vuonna </a:t>
            </a:r>
            <a:r>
              <a:rPr lang="fi-FI" sz="2400" dirty="0"/>
              <a:t>2018 </a:t>
            </a:r>
            <a:r>
              <a:rPr lang="fi-FI" sz="2400" dirty="0" smtClean="0"/>
              <a:t>kasvu on 2,1 %.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r>
              <a:rPr lang="fi-FI" sz="2400" dirty="0"/>
              <a:t>Viennin kasvuvauhti jatkuu hyvänä.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Viennin kasvu tulee jatkossakin pääosin tavaraviennistä, mikä kasvattaa myös tuotantopanosten tuontia.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Investointihyödykkeiden kysynnän kasvu kasvattaa tuontia, joten nettoviennin positiivinen vaikutus talouskasvuun pienenee.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r>
              <a:rPr lang="fi-FI" sz="2400" dirty="0" smtClean="0"/>
              <a:t>Investoinnit </a:t>
            </a:r>
            <a:r>
              <a:rPr lang="fi-FI" sz="2400" dirty="0"/>
              <a:t>lisääntyvät kone- ja laitehankintojen ansiosta tätä vuotta nopeammin. </a:t>
            </a:r>
            <a:endParaRPr lang="fi-FI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 smtClean="0"/>
              <a:t>Myös </a:t>
            </a:r>
            <a:r>
              <a:rPr lang="fi-FI" dirty="0"/>
              <a:t>rakennusinvestoinnit kasvavat edelleen nopeasti, vaikka asuinrakennusinvestointien kasvu hidastuukin. </a:t>
            </a:r>
            <a:endParaRPr lang="fi-FI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400" dirty="0"/>
          </a:p>
          <a:p>
            <a:r>
              <a:rPr lang="fi-FI" sz="2400" dirty="0"/>
              <a:t>Yksityisen kulutuksen kasvu </a:t>
            </a:r>
            <a:r>
              <a:rPr lang="fi-FI" sz="2400" dirty="0" smtClean="0"/>
              <a:t>hidastuu, </a:t>
            </a:r>
            <a:r>
              <a:rPr lang="fi-FI" sz="2400" dirty="0"/>
              <a:t>sillä ostovoiman kasvu on hitaampaa kuin </a:t>
            </a:r>
            <a:r>
              <a:rPr lang="fi-FI" sz="2400" dirty="0" smtClean="0"/>
              <a:t>tänä vuonna.</a:t>
            </a:r>
            <a:endParaRPr lang="fi-FI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dirty="0"/>
              <a:t>Inflaation nopeutuminen </a:t>
            </a:r>
            <a:r>
              <a:rPr lang="fi-FI" dirty="0" smtClean="0"/>
              <a:t>heikentää ja työllisyyden </a:t>
            </a:r>
            <a:r>
              <a:rPr lang="fi-FI" dirty="0"/>
              <a:t>paraneminen tukee </a:t>
            </a:r>
            <a:r>
              <a:rPr lang="fi-FI" dirty="0" smtClean="0"/>
              <a:t>kotitalouksien </a:t>
            </a:r>
            <a:r>
              <a:rPr lang="fi-FI" dirty="0"/>
              <a:t>ostovoimaa.</a:t>
            </a:r>
            <a:r>
              <a:rPr lang="fi-FI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593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44472" cy="118649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dirty="0"/>
              <a:t>Investointien painopiste siirtyy asunrakentamisesta tuotannollisiin investointeihin</a:t>
            </a:r>
          </a:p>
        </p:txBody>
      </p:sp>
      <p:pic>
        <p:nvPicPr>
          <p:cNvPr id="5" name="Sisällön paikkamerkki 4"/>
          <p:cNvPicPr>
            <a:picLocks noGrp="1"/>
          </p:cNvPicPr>
          <p:nvPr>
            <p:ph idx="1"/>
            <p:extLst>
              <p:ext uri="{D42A27DB-BD31-4B8C-83A1-F6EECF244321}">
                <p14:modId xmlns:p14="http://schemas.microsoft.com/office/powerpoint/2010/main" val="399625872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5934" y="1385888"/>
            <a:ext cx="7269507" cy="47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2D72BAF-8CDA-4878-B74D-CAA2BE485765}" type="slidenum">
              <a:rPr lang="fi-FI" smtClean="0"/>
              <a:pPr algn="ctr"/>
              <a:t>12</a:t>
            </a:fld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ctrTitle" idx="4294967295"/>
          </p:nvPr>
        </p:nvSpPr>
        <p:spPr>
          <a:xfrm>
            <a:off x="2220913" y="2540000"/>
            <a:ext cx="6923087" cy="1752600"/>
          </a:xfrm>
        </p:spPr>
        <p:txBody>
          <a:bodyPr anchor="t" anchorCtr="0">
            <a:norm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323528" y="620688"/>
            <a:ext cx="8568952" cy="5256584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fi-FI" sz="2600" dirty="0"/>
              <a:t>Vuonna 2019 BKT kasvaa 1,8 %. </a:t>
            </a:r>
          </a:p>
          <a:p>
            <a:pPr marL="74160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100" dirty="0" smtClean="0"/>
              <a:t>Yksityisen kulutuksen kasvu hidastuu, kun kotitalouksien reaalitulojen kasvu hidastuu. </a:t>
            </a:r>
          </a:p>
          <a:p>
            <a:pPr marL="74160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100" dirty="0"/>
              <a:t>Yksityisten investointien kasvu jatkuu hyvänä, kun tuotannolliset investoinnit lisääntyvät.</a:t>
            </a:r>
          </a:p>
          <a:p>
            <a:endParaRPr lang="fi-FI" sz="3600" dirty="0" smtClean="0"/>
          </a:p>
          <a:p>
            <a:r>
              <a:rPr lang="fi-FI" sz="2600" dirty="0" smtClean="0"/>
              <a:t>Kokonaiskuva </a:t>
            </a:r>
            <a:r>
              <a:rPr lang="fi-FI" sz="2600" dirty="0"/>
              <a:t>vuosista 2017–2019 on talouskasvun kannalta aiempia vuosia positiivisempi.</a:t>
            </a:r>
            <a:r>
              <a:rPr lang="fi-FI" sz="3000" dirty="0"/>
              <a:t> </a:t>
            </a:r>
            <a:endParaRPr lang="fi-FI" sz="3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sz="2900" dirty="0" smtClean="0"/>
          </a:p>
          <a:p>
            <a:r>
              <a:rPr lang="fi-FI" sz="2600" dirty="0"/>
              <a:t>Talouden kasvun yleiset edellytykset ja rakenteet eivät ole muuttuneet, jotta talouden kasvupotentiaali olisi noussut.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1900" dirty="0" smtClean="0"/>
              <a:t>Vuosina </a:t>
            </a:r>
            <a:r>
              <a:rPr lang="fi-FI" sz="1900" dirty="0"/>
              <a:t>2020 ja 2021 talous kasvaa arviolta enää keskimäärin alle </a:t>
            </a:r>
            <a:r>
              <a:rPr lang="fi-FI" sz="1900" dirty="0" smtClean="0"/>
              <a:t>1,5 </a:t>
            </a:r>
            <a:r>
              <a:rPr lang="fi-FI" sz="1900" dirty="0"/>
              <a:t>% vuodessa. </a:t>
            </a:r>
            <a:endParaRPr lang="fi-FI" sz="19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1900" dirty="0" smtClean="0"/>
              <a:t>Työn </a:t>
            </a:r>
            <a:r>
              <a:rPr lang="fi-FI" sz="1900" dirty="0"/>
              <a:t>tuottavuuden voimakkaaseen nousuun perustuva talouskasvu pitää työllisyystilanteen kohenemisen maltillisena. </a:t>
            </a:r>
            <a:endParaRPr lang="fi-FI" sz="19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1900" dirty="0" smtClean="0"/>
              <a:t>Työllisyysaste nousee 70,5 %:iin v. 2019.</a:t>
            </a:r>
            <a:endParaRPr lang="fi-FI" sz="1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007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Kiihtyvä inflaatio leikkaa ostovoimaa ja kulutuksen kasvua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0" y="1385888"/>
            <a:ext cx="7281455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864096"/>
          </a:xfrm>
        </p:spPr>
        <p:txBody>
          <a:bodyPr>
            <a:normAutofit/>
          </a:bodyPr>
          <a:lstStyle/>
          <a:p>
            <a:r>
              <a:rPr lang="fi-FI" b="1" dirty="0" smtClean="0"/>
              <a:t> 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14</a:t>
            </a:fld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1520" y="1052736"/>
            <a:ext cx="4185199" cy="2663603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Talouskasvun voimistuminen lisää työllisyyden kasvua.</a:t>
            </a:r>
          </a:p>
          <a:p>
            <a:r>
              <a:rPr lang="fi-FI" dirty="0" smtClean="0"/>
              <a:t>Työllisyys lisääntyy n. 0,7 % vuodessa.</a:t>
            </a:r>
          </a:p>
          <a:p>
            <a:r>
              <a:rPr lang="fi-FI" dirty="0" smtClean="0"/>
              <a:t>Yhteensopivuusongelmat ovat vähenemässä.</a:t>
            </a:r>
          </a:p>
          <a:p>
            <a:r>
              <a:rPr lang="fi-FI" dirty="0" smtClean="0"/>
              <a:t>Työvoimapulaa saattaa esiintyä joillakin aloilla.</a:t>
            </a:r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44008" y="1052737"/>
            <a:ext cx="4248472" cy="266360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Työttömyysasteen trendi pysytellyt  8,7 </a:t>
            </a:r>
            <a:r>
              <a:rPr lang="fi-FI" dirty="0" smtClean="0"/>
              <a:t>%:</a:t>
            </a:r>
            <a:r>
              <a:rPr lang="fi-FI" dirty="0" err="1" smtClean="0"/>
              <a:t>ssa</a:t>
            </a:r>
            <a:r>
              <a:rPr lang="fi-FI" dirty="0" smtClean="0"/>
              <a:t>.</a:t>
            </a:r>
          </a:p>
          <a:p>
            <a:r>
              <a:rPr lang="fi-FI" dirty="0" smtClean="0"/>
              <a:t>Piilotyöttömien </a:t>
            </a:r>
            <a:r>
              <a:rPr lang="fi-FI" dirty="0"/>
              <a:t>aktivoituminen työnhakuun </a:t>
            </a:r>
            <a:r>
              <a:rPr lang="fi-FI" dirty="0" smtClean="0"/>
              <a:t>hidastaa alenemista.</a:t>
            </a:r>
          </a:p>
          <a:p>
            <a:r>
              <a:rPr lang="fi-FI" dirty="0" smtClean="0"/>
              <a:t>Avointen työpaikkojen määrä pysynyt korkeana.</a:t>
            </a:r>
          </a:p>
          <a:p>
            <a:r>
              <a:rPr lang="fi-FI" dirty="0" smtClean="0"/>
              <a:t>Työttömyysaste alenee 7,8 %:iin        v. 2019.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51520" y="3789040"/>
            <a:ext cx="4176465" cy="2592288"/>
          </a:xfrm>
        </p:spPr>
        <p:txBody>
          <a:bodyPr>
            <a:normAutofit/>
          </a:bodyPr>
          <a:lstStyle/>
          <a:p>
            <a:r>
              <a:rPr lang="fi-FI" dirty="0" smtClean="0"/>
              <a:t>Ansiotaso </a:t>
            </a:r>
            <a:r>
              <a:rPr lang="fi-FI" dirty="0"/>
              <a:t>kehittyy </a:t>
            </a:r>
            <a:r>
              <a:rPr lang="fi-FI" dirty="0" smtClean="0"/>
              <a:t>kilpailukykysopimuksen mukaisesti.</a:t>
            </a:r>
          </a:p>
          <a:p>
            <a:r>
              <a:rPr lang="fi-FI" dirty="0" smtClean="0"/>
              <a:t>Maltillinen ansiotasokehitys sopusoinnussa </a:t>
            </a:r>
            <a:r>
              <a:rPr lang="fi-FI" dirty="0"/>
              <a:t>korkean työttömyyden kanssa.</a:t>
            </a:r>
          </a:p>
          <a:p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644008" y="3789040"/>
            <a:ext cx="4248472" cy="2592288"/>
          </a:xfrm>
        </p:spPr>
        <p:txBody>
          <a:bodyPr>
            <a:normAutofit fontScale="92500"/>
          </a:bodyPr>
          <a:lstStyle/>
          <a:p>
            <a:r>
              <a:rPr lang="fi-FI" dirty="0" smtClean="0"/>
              <a:t>Energian hinnan nousu ja sen kertaantuminen.</a:t>
            </a:r>
          </a:p>
          <a:p>
            <a:r>
              <a:rPr lang="fi-FI" dirty="0" smtClean="0"/>
              <a:t>Palveluiden hinnat nousevat nopeimmin.</a:t>
            </a:r>
            <a:endParaRPr lang="fi-FI" dirty="0"/>
          </a:p>
          <a:p>
            <a:r>
              <a:rPr lang="fi-FI" dirty="0" smtClean="0"/>
              <a:t>Veronkorotusten kiihdyttävät inflaatiota.</a:t>
            </a:r>
          </a:p>
          <a:p>
            <a:r>
              <a:rPr lang="fi-FI" dirty="0" smtClean="0"/>
              <a:t>Suomen inflaatio jää euroalueen kehitystä hitaammaksi.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51520" y="1052737"/>
            <a:ext cx="4176464" cy="432048"/>
          </a:xfrm>
        </p:spPr>
        <p:txBody>
          <a:bodyPr/>
          <a:lstStyle/>
          <a:p>
            <a:r>
              <a:rPr lang="fi-FI" dirty="0" smtClean="0"/>
              <a:t>Työlliset		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716016" y="1052737"/>
            <a:ext cx="4176464" cy="432048"/>
          </a:xfrm>
        </p:spPr>
        <p:txBody>
          <a:bodyPr/>
          <a:lstStyle/>
          <a:p>
            <a:r>
              <a:rPr lang="fi-FI" dirty="0"/>
              <a:t>Työttömyys </a:t>
            </a:r>
            <a:r>
              <a:rPr lang="fi-FI" dirty="0" smtClean="0"/>
              <a:t>pysyy korkeana</a:t>
            </a:r>
            <a:endParaRPr lang="fi-FI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251520" y="3789040"/>
            <a:ext cx="4176464" cy="504527"/>
          </a:xfrm>
        </p:spPr>
        <p:txBody>
          <a:bodyPr/>
          <a:lstStyle/>
          <a:p>
            <a:r>
              <a:rPr lang="fi-FI" dirty="0" smtClean="0"/>
              <a:t>Palkat</a:t>
            </a:r>
            <a:endParaRPr lang="fi-FI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4644008" y="3789040"/>
            <a:ext cx="4248472" cy="504527"/>
          </a:xfrm>
        </p:spPr>
        <p:txBody>
          <a:bodyPr/>
          <a:lstStyle/>
          <a:p>
            <a:r>
              <a:rPr lang="fi-FI" dirty="0" smtClean="0"/>
              <a:t>Inflaatio kiihtyy</a:t>
            </a:r>
            <a:endParaRPr lang="fi-FI" dirty="0"/>
          </a:p>
        </p:txBody>
      </p:sp>
      <p:sp>
        <p:nvSpPr>
          <p:cNvPr id="2" name="Rectangle 1"/>
          <p:cNvSpPr/>
          <p:nvPr/>
        </p:nvSpPr>
        <p:spPr>
          <a:xfrm>
            <a:off x="323528" y="188640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Kasvun </a:t>
            </a:r>
            <a:r>
              <a:rPr lang="fi-FI" sz="3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jatkuminen </a:t>
            </a:r>
            <a:r>
              <a:rPr lang="fi-FI" sz="3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nopeana parantaa työllisyyttä</a:t>
            </a:r>
            <a:endParaRPr lang="fi-FI" sz="3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37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Työn tuottavuus kohenee nopeasti</a:t>
            </a:r>
            <a:endParaRPr lang="fi-FI" dirty="0"/>
          </a:p>
        </p:txBody>
      </p:sp>
      <p:pic>
        <p:nvPicPr>
          <p:cNvPr id="6" name="Sisällön paikkamerkki 5"/>
          <p:cNvPicPr>
            <a:picLocks noGrp="1"/>
          </p:cNvPicPr>
          <p:nvPr>
            <p:ph idx="1"/>
            <p:extLst>
              <p:ext uri="{D42A27DB-BD31-4B8C-83A1-F6EECF244321}">
                <p14:modId xmlns:p14="http://schemas.microsoft.com/office/powerpoint/2010/main" val="128228543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5934" y="1385888"/>
            <a:ext cx="7269507" cy="47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Julkisen talouden 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19.9.2017 Marja Paavonen, finanssineuvos</a:t>
            </a:r>
            <a:endParaRPr lang="fi-FI" dirty="0"/>
          </a:p>
        </p:txBody>
      </p:sp>
      <p:sp>
        <p:nvSpPr>
          <p:cNvPr id="5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1146629" y="6190342"/>
            <a:ext cx="4865804" cy="428171"/>
          </a:xfrm>
        </p:spPr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2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Talouskasvu lisää verotuloja ja kohentaa julkista taloutta.</a:t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>Talouden rakenteelliset ongelmat pitävät julkisen talouden alijäämäisenä.</a:t>
            </a:r>
            <a:br>
              <a:rPr lang="fi-FI" sz="2800" dirty="0" smtClean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>Valtio velkaantuu edelleen vuonna 2021</a:t>
            </a:r>
            <a:r>
              <a:rPr lang="fi-FI" sz="2800" dirty="0" smtClean="0"/>
              <a:t>.</a:t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Julkisen talouden velkasuhde laskee, mutta vain väliaikaisesti</a:t>
            </a:r>
            <a:r>
              <a:rPr lang="fi-FI" sz="2800" dirty="0" smtClean="0"/>
              <a:t>.</a:t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4556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76000" y="145143"/>
            <a:ext cx="8028448" cy="1186497"/>
          </a:xfrm>
        </p:spPr>
        <p:txBody>
          <a:bodyPr/>
          <a:lstStyle/>
          <a:p>
            <a:r>
              <a:rPr lang="fi-FI" dirty="0" smtClean="0"/>
              <a:t>Julkisen talouden alijäämä pienenee verkkaisesti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18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15589710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7544" y="1340768"/>
            <a:ext cx="7708850" cy="49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60840" cy="1186497"/>
          </a:xfrm>
        </p:spPr>
        <p:txBody>
          <a:bodyPr/>
          <a:lstStyle/>
          <a:p>
            <a:r>
              <a:rPr lang="fi-FI" dirty="0" smtClean="0"/>
              <a:t>Maakuntatalous ennusteessa v. 2020 alkaen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19</a:t>
            </a:fld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3"/>
          </p:nvPr>
        </p:nvSpPr>
        <p:spPr>
          <a:xfrm>
            <a:off x="684212" y="1691516"/>
            <a:ext cx="7704212" cy="1305436"/>
          </a:xfrm>
        </p:spPr>
        <p:txBody>
          <a:bodyPr>
            <a:noAutofit/>
          </a:bodyPr>
          <a:lstStyle/>
          <a:p>
            <a:r>
              <a:rPr lang="fi-FI" dirty="0" smtClean="0"/>
              <a:t>Alijäämä johtuu pääasiassa laajoista velkarahoitteisista sairaalainvestoinneista, jotka siirtyvät maakuntien omistamalle kiinteistöpalvelukeskukselle.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4"/>
          </p:nvPr>
        </p:nvSpPr>
        <p:spPr>
          <a:xfrm>
            <a:off x="683568" y="3356992"/>
            <a:ext cx="7704856" cy="1224136"/>
          </a:xfrm>
        </p:spPr>
        <p:txBody>
          <a:bodyPr>
            <a:normAutofit/>
          </a:bodyPr>
          <a:lstStyle/>
          <a:p>
            <a:r>
              <a:rPr lang="fi-FI" dirty="0" smtClean="0"/>
              <a:t>Maakuntien on alusta asti toimittava tehokkaasti, jotta niiden rahoitus riittää kattamaan menot.</a:t>
            </a:r>
            <a:endParaRPr lang="en-US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684212" y="4941168"/>
            <a:ext cx="7704211" cy="1223913"/>
          </a:xfrm>
        </p:spPr>
        <p:txBody>
          <a:bodyPr>
            <a:normAutofit/>
          </a:bodyPr>
          <a:lstStyle/>
          <a:p>
            <a:r>
              <a:rPr lang="fi-FI" dirty="0" smtClean="0"/>
              <a:t>Toiminnan aloittamiseen liittyvät menot, kuten ICT-investoinnit, kohdistuvat aluksi valtion- ja kuntatalouteen.</a:t>
            </a:r>
            <a:endParaRPr lang="en-US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730724" y="169151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Maakuntatalous on lievästi alijäämäinen</a:t>
            </a:r>
            <a:r>
              <a:rPr lang="fi-FI" dirty="0" smtClean="0"/>
              <a:t> </a:t>
            </a:r>
            <a:endParaRPr lang="en-US" dirty="0"/>
          </a:p>
        </p:txBody>
      </p:sp>
      <p:sp>
        <p:nvSpPr>
          <p:cNvPr id="10" name="Tekstiruutu 9"/>
          <p:cNvSpPr txBox="1"/>
          <p:nvPr/>
        </p:nvSpPr>
        <p:spPr>
          <a:xfrm>
            <a:off x="730724" y="3416481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Ikäsidonnaisten menojen kasvupaine kohdistuu maakuntatalouteen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827584" y="5053826"/>
            <a:ext cx="746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Aloituskustannukset heikentävät julkista taloutta lähivuosina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0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Reaalitalouden ennuste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Talousnäkymät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19.9.2017  Jukka Railavo, finanssineuvos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6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Finanssipolitiikka on 2017</a:t>
            </a:r>
            <a:r>
              <a:rPr lang="fi-FI" dirty="0" smtClean="0">
                <a:sym typeface="Symbol"/>
              </a:rPr>
              <a:t></a:t>
            </a:r>
            <a:r>
              <a:rPr lang="fi-FI" dirty="0" smtClean="0"/>
              <a:t>2018 hieman elvyttävää tai likimain neutraalia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20</a:t>
            </a:fld>
            <a:endParaRPr lang="fi-FI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308850" cy="400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5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5999" y="145143"/>
            <a:ext cx="7762521" cy="1186497"/>
          </a:xfrm>
        </p:spPr>
        <p:txBody>
          <a:bodyPr/>
          <a:lstStyle/>
          <a:p>
            <a:r>
              <a:rPr lang="fi-FI" dirty="0" smtClean="0"/>
              <a:t>Velkasuhde kääntyi loivaan laskuun v. 2016</a:t>
            </a:r>
            <a:endParaRPr lang="en-US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21</a:t>
            </a:fld>
            <a:endParaRPr lang="fi-FI"/>
          </a:p>
        </p:txBody>
      </p:sp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34332097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38430" y="1181561"/>
            <a:ext cx="8166017" cy="51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7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1043608" y="1484784"/>
            <a:ext cx="6923314" cy="3528392"/>
          </a:xfrm>
        </p:spPr>
        <p:txBody>
          <a:bodyPr>
            <a:normAutofit fontScale="90000"/>
          </a:bodyPr>
          <a:lstStyle/>
          <a:p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>Korkealle jäävä velkasuhde muodostaa riskin julkisen talouden vakaudelle.</a:t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>Talouskasvu jää pitkällä aikavälillä vaimeaksi, </a:t>
            </a:r>
            <a:r>
              <a:rPr lang="fi-FI" sz="2800" dirty="0"/>
              <a:t>ja ikäsidonnaisten menojen kasvu jatkuu </a:t>
            </a:r>
            <a:r>
              <a:rPr lang="fi-FI" sz="2800" dirty="0" smtClean="0"/>
              <a:t>nopeana 2030-luvulle saakka.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800" dirty="0" smtClean="0"/>
              <a:t>Julkisessa taloudessa on kestävyysvaje, jonka mittaluokka on noin 3 % suhteessa BKT:hen.</a:t>
            </a:r>
            <a:br>
              <a:rPr lang="fi-FI" sz="2800" dirty="0" smtClean="0"/>
            </a:br>
            <a:r>
              <a:rPr lang="fi-FI" sz="2800" dirty="0"/>
              <a:t/>
            </a:r>
            <a:br>
              <a:rPr lang="fi-FI" sz="2800" dirty="0"/>
            </a:br>
            <a:endParaRPr lang="en-US" sz="2800" dirty="0"/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294967295"/>
          </p:nvPr>
        </p:nvSpPr>
        <p:spPr>
          <a:xfrm>
            <a:off x="8666163" y="6429375"/>
            <a:ext cx="477837" cy="292100"/>
          </a:xfrm>
        </p:spPr>
        <p:txBody>
          <a:bodyPr/>
          <a:lstStyle/>
          <a:p>
            <a:fld id="{52D72BAF-8CDA-4878-B74D-CAA2BE485765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9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6136" y="168643"/>
            <a:ext cx="8100456" cy="118649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/>
              <a:t>Velkasuhde uhkaa kääntyä uudelleen kasvuun 2020-luvulla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1619672" y="632469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Lähteet: Tilastokeskus, VM</a:t>
            </a:r>
            <a:endParaRPr lang="fi-FI" sz="1400" dirty="0"/>
          </a:p>
        </p:txBody>
      </p:sp>
      <p:sp>
        <p:nvSpPr>
          <p:cNvPr id="3" name="Tekstiruutu 2"/>
          <p:cNvSpPr txBox="1"/>
          <p:nvPr/>
        </p:nvSpPr>
        <p:spPr>
          <a:xfrm>
            <a:off x="1385830" y="137854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% </a:t>
            </a:r>
            <a:r>
              <a:rPr lang="fi-FI" sz="1400" dirty="0" err="1" smtClean="0"/>
              <a:t>BKT:sta</a:t>
            </a:r>
            <a:endParaRPr lang="fi-FI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2437"/>
            <a:ext cx="7344816" cy="506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Kaari 8"/>
          <p:cNvSpPr/>
          <p:nvPr/>
        </p:nvSpPr>
        <p:spPr>
          <a:xfrm rot="9362043" flipH="1">
            <a:off x="4656656" y="1403748"/>
            <a:ext cx="4654150" cy="1759205"/>
          </a:xfrm>
          <a:prstGeom prst="arc">
            <a:avLst>
              <a:gd name="adj1" fmla="val 16679981"/>
              <a:gd name="adj2" fmla="val 20744667"/>
            </a:avLst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nuoliyhdysviiva 9"/>
          <p:cNvCxnSpPr/>
          <p:nvPr/>
        </p:nvCxnSpPr>
        <p:spPr>
          <a:xfrm flipV="1">
            <a:off x="8940232" y="1856714"/>
            <a:ext cx="52753" cy="9360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13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taloutta kuvaavat indikaattorit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24</a:t>
            </a:fld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2" y="1265238"/>
            <a:ext cx="8107146" cy="39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b="1" dirty="0" smtClean="0"/>
              <a:t>Marja Paavonen</a:t>
            </a:r>
            <a:r>
              <a:rPr lang="fi-FI" dirty="0" smtClean="0"/>
              <a:t>, finanssineuvos</a:t>
            </a:r>
          </a:p>
          <a:p>
            <a:r>
              <a:rPr lang="fi-FI" dirty="0" smtClean="0"/>
              <a:t>Puh. 02955 </a:t>
            </a:r>
            <a:r>
              <a:rPr lang="fi-FI" dirty="0"/>
              <a:t>30187 </a:t>
            </a:r>
            <a:endParaRPr lang="fi-FI" dirty="0" smtClean="0"/>
          </a:p>
          <a:p>
            <a:r>
              <a:rPr lang="fi-FI" b="1" dirty="0"/>
              <a:t>Jukka Railavo</a:t>
            </a:r>
            <a:r>
              <a:rPr lang="fi-FI" dirty="0"/>
              <a:t>, finanssineuvos</a:t>
            </a:r>
          </a:p>
          <a:p>
            <a:r>
              <a:rPr lang="fi-FI" dirty="0"/>
              <a:t>Puh. 02955  </a:t>
            </a:r>
            <a:r>
              <a:rPr lang="fi-FI" dirty="0" smtClean="0"/>
              <a:t>30540</a:t>
            </a:r>
          </a:p>
          <a:p>
            <a:r>
              <a:rPr lang="fi-FI" b="1" dirty="0" smtClean="0"/>
              <a:t>Mikko Spolander</a:t>
            </a:r>
            <a:r>
              <a:rPr lang="fi-FI" dirty="0" smtClean="0"/>
              <a:t>, ylijohtaja, osastopäällikkö</a:t>
            </a:r>
            <a:br>
              <a:rPr lang="fi-FI" dirty="0" smtClean="0"/>
            </a:br>
            <a:r>
              <a:rPr lang="fi-FI" dirty="0" smtClean="0"/>
              <a:t>Puh. 02955 30006 </a:t>
            </a:r>
          </a:p>
          <a:p>
            <a:endParaRPr lang="fi-FI" dirty="0" smtClean="0"/>
          </a:p>
          <a:p>
            <a:r>
              <a:rPr lang="fi-FI" dirty="0" smtClean="0"/>
              <a:t>etunimi.sukunimi@vm.fi</a:t>
            </a:r>
          </a:p>
          <a:p>
            <a:r>
              <a:rPr lang="fi-FI" dirty="0" smtClean="0">
                <a:hlinkClick r:id="rId2"/>
              </a:rPr>
              <a:t>vm.fi/talousnakymat</a:t>
            </a:r>
            <a:endParaRPr lang="fi-FI" dirty="0" smtClean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499992" y="2788670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err="1" smtClean="0"/>
              <a:t>vm-viestinta@vm.fi</a:t>
            </a:r>
            <a:endParaRPr lang="fi-FI" dirty="0" smtClean="0"/>
          </a:p>
          <a:p>
            <a:r>
              <a:rPr lang="fi-FI" dirty="0" smtClean="0"/>
              <a:t>Mediapalvelunumero </a:t>
            </a:r>
            <a:r>
              <a:rPr lang="fi-FI" dirty="0"/>
              <a:t>(</a:t>
            </a:r>
            <a:r>
              <a:rPr lang="fi-FI" dirty="0" smtClean="0"/>
              <a:t>ma–pe 9–15) 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06332" y="3579867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5759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6864" cy="5616624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Talous on nopeassa kasvuvaiheessa.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Maailmantaloudessa hyvä vire vahvistuu.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Yritykset ja kotitaloudet luottavat tulevaisuuteen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Myös lähivuosien näkymät ovat valoisat.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Työllisyys ja tuottavuus kasvavat.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57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Talous elää vahvaa nousukautta</a:t>
            </a:r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136904" cy="39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5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8424863" cy="6048375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13" name="Rectangle 12"/>
          <p:cNvSpPr/>
          <p:nvPr/>
        </p:nvSpPr>
        <p:spPr>
          <a:xfrm>
            <a:off x="395536" y="260648"/>
            <a:ext cx="8496944" cy="612068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i-FI" sz="2800" dirty="0" smtClean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i-FI" sz="2800" dirty="0" smtClean="0"/>
          </a:p>
          <a:p>
            <a:pPr>
              <a:lnSpc>
                <a:spcPct val="110000"/>
              </a:lnSpc>
            </a:pPr>
            <a:r>
              <a:rPr lang="fi-FI" sz="2400" dirty="0" smtClean="0"/>
              <a:t>Maailmantalouden kasvua ylläpitävät kehittyvät taloudet.</a:t>
            </a:r>
          </a:p>
          <a:p>
            <a:pPr marL="74160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Teollisuusmaissa kasvu vahvistuu.</a:t>
            </a:r>
          </a:p>
          <a:p>
            <a:pPr marL="74160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Maailman BKT kasvaa 3,5 % v. 2017, 3,7 % v. 2018 ja 3,8 % v. 2019.</a:t>
            </a:r>
          </a:p>
          <a:p>
            <a:pPr marL="455850" lvl="2">
              <a:lnSpc>
                <a:spcPct val="110000"/>
              </a:lnSpc>
            </a:pPr>
            <a:endParaRPr lang="fi-FI" dirty="0" smtClean="0"/>
          </a:p>
          <a:p>
            <a:pPr>
              <a:lnSpc>
                <a:spcPct val="80000"/>
              </a:lnSpc>
            </a:pPr>
            <a:r>
              <a:rPr lang="fi-FI" sz="2400" dirty="0"/>
              <a:t>Maailmankauppa</a:t>
            </a:r>
            <a:r>
              <a:rPr lang="fi-FI" sz="2800" dirty="0"/>
              <a:t> </a:t>
            </a:r>
            <a:r>
              <a:rPr lang="fi-FI" sz="2400" dirty="0"/>
              <a:t>kehittyy myönteisesti.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dirty="0"/>
              <a:t>Maailmankauppa kasvaa yhtä nopeasti kuin maailman kokonaistuotanto.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i-FI" dirty="0"/>
              <a:t>Maailmankaupan kasvu on hitaampaa kuin viime vuosikymmenellä.</a:t>
            </a:r>
            <a:r>
              <a:rPr lang="fi-FI" sz="2000" dirty="0"/>
              <a:t> </a:t>
            </a:r>
            <a:endParaRPr lang="fi-FI" sz="2000" dirty="0" smtClean="0"/>
          </a:p>
          <a:p>
            <a:pPr lvl="1">
              <a:lnSpc>
                <a:spcPct val="80000"/>
              </a:lnSpc>
            </a:pPr>
            <a:endParaRPr lang="fi-FI" sz="2800" dirty="0"/>
          </a:p>
          <a:p>
            <a:pPr>
              <a:lnSpc>
                <a:spcPct val="80000"/>
              </a:lnSpc>
            </a:pPr>
            <a:r>
              <a:rPr lang="fi-FI" sz="2400" dirty="0" smtClean="0"/>
              <a:t>Ennusteen </a:t>
            </a:r>
            <a:r>
              <a:rPr lang="fi-FI" sz="2400" dirty="0"/>
              <a:t>taustaoletukset ovat suurelta osin kasvua </a:t>
            </a:r>
            <a:r>
              <a:rPr lang="fi-FI" sz="2400" dirty="0" smtClean="0"/>
              <a:t>tukevia.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 smtClean="0"/>
              <a:t>Rahapolitiikan </a:t>
            </a:r>
            <a:r>
              <a:rPr lang="fi-FI" dirty="0"/>
              <a:t>normalisoituminen on alkanut Yhdysvalloissa.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/>
              <a:t>Euroalueella normalisoituminen edellyttää vielä taloudellisten olojen pysyvämpää kohenemista.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/>
              <a:t>Euron valuuttakurssi suhteessa dollariin </a:t>
            </a:r>
            <a:r>
              <a:rPr lang="fi-FI" dirty="0" smtClean="0"/>
              <a:t>heikkenee tulevina vuosina.</a:t>
            </a:r>
            <a:endParaRPr lang="fi-FI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i-FI" dirty="0"/>
              <a:t>Öljyn ja raaka-aineiden hintojen nousu kiihdyttävät inflaatiota globaalisti</a:t>
            </a:r>
            <a:r>
              <a:rPr lang="fi-FI" dirty="0" smtClean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80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Kehittyneiden talouksien vienti kohenee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6</a:t>
            </a:fld>
            <a:endParaRPr lang="fi-FI" dirty="0"/>
          </a:p>
        </p:txBody>
      </p:sp>
      <p:pic>
        <p:nvPicPr>
          <p:cNvPr id="6" name="Kuva 1"/>
          <p:cNvPicPr>
            <a:picLocks noGrp="1"/>
          </p:cNvPicPr>
          <p:nvPr>
            <p:ph idx="1"/>
            <p:extLst>
              <p:ext uri="{D42A27DB-BD31-4B8C-83A1-F6EECF244321}">
                <p14:modId xmlns:p14="http://schemas.microsoft.com/office/powerpoint/2010/main" val="360052695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5934" y="1385888"/>
            <a:ext cx="7269507" cy="47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Viennin markkinaosuuksien lasku päättyy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72BAF-8CDA-4878-B74D-CAA2BE485765}" type="slidenum">
              <a:rPr lang="fi-FI" smtClean="0"/>
              <a:t>7</a:t>
            </a:fld>
            <a:endParaRPr lang="fi-FI"/>
          </a:p>
        </p:txBody>
      </p:sp>
      <p:pic>
        <p:nvPicPr>
          <p:cNvPr id="5" name="Kuva 1"/>
          <p:cNvPicPr>
            <a:picLocks noGrp="1"/>
          </p:cNvPicPr>
          <p:nvPr>
            <p:ph idx="1"/>
            <p:extLst>
              <p:ext uri="{D42A27DB-BD31-4B8C-83A1-F6EECF244321}">
                <p14:modId xmlns:p14="http://schemas.microsoft.com/office/powerpoint/2010/main" val="40355296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95934" y="1385888"/>
            <a:ext cx="7269507" cy="47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2D72BAF-8CDA-4878-B74D-CAA2BE485765}" type="slidenum">
              <a:rPr lang="fi-FI" smtClean="0"/>
              <a:pPr algn="ctr"/>
              <a:t>8</a:t>
            </a:fld>
            <a:endParaRPr lang="fi-FI" dirty="0"/>
          </a:p>
        </p:txBody>
      </p:sp>
      <p:sp>
        <p:nvSpPr>
          <p:cNvPr id="12" name="Title 1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642350" cy="6337300"/>
          </a:xfrm>
        </p:spPr>
        <p:txBody>
          <a:bodyPr anchor="t" anchorCtr="0">
            <a:normAutofit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395536" y="764704"/>
            <a:ext cx="8496944" cy="576064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fi-FI" sz="2400" dirty="0" smtClean="0"/>
              <a:t>Vuonna </a:t>
            </a:r>
            <a:r>
              <a:rPr lang="fi-FI" sz="2400" dirty="0"/>
              <a:t>2017 Suomen BKT:n ennustetaan kasvavan 2,9 %. </a:t>
            </a:r>
            <a:endParaRPr lang="fi-FI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Suhdannetiedustelujen </a:t>
            </a:r>
            <a:r>
              <a:rPr lang="fi-FI" dirty="0"/>
              <a:t>mukaan parhaat kasvuedellytykset ovat teknologia- ja kemianteollisuudessa. </a:t>
            </a:r>
            <a:endParaRPr lang="fi-FI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900" dirty="0" smtClean="0"/>
          </a:p>
          <a:p>
            <a:r>
              <a:rPr lang="fi-FI" sz="2400" dirty="0"/>
              <a:t>Viennin kasvuedellytykset </a:t>
            </a:r>
            <a:r>
              <a:rPr lang="fi-FI" sz="2400" dirty="0" smtClean="0"/>
              <a:t>paranevat</a:t>
            </a:r>
            <a:r>
              <a:rPr lang="fi-FI" sz="24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Maailmanlaajuinen </a:t>
            </a:r>
            <a:r>
              <a:rPr lang="fi-FI" dirty="0"/>
              <a:t>kysyntä </a:t>
            </a:r>
            <a:r>
              <a:rPr lang="fi-FI" dirty="0" smtClean="0"/>
              <a:t>kasvaa. </a:t>
            </a:r>
            <a:endParaRPr lang="fi-FI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Yritysten </a:t>
            </a:r>
            <a:r>
              <a:rPr lang="fi-FI" dirty="0"/>
              <a:t>kustannuskilpailukyky kohenee.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Ulkomaankauppa kääntyy BKT:n kasvua tukevaksi vuosia jatkuneen negatiivisen jakson jälkeen. </a:t>
            </a:r>
          </a:p>
          <a:p>
            <a:endParaRPr lang="fi-FI" sz="2400" dirty="0" smtClean="0"/>
          </a:p>
          <a:p>
            <a:r>
              <a:rPr lang="fi-FI" sz="2400" dirty="0" smtClean="0"/>
              <a:t>Yksityisten </a:t>
            </a:r>
            <a:r>
              <a:rPr lang="fi-FI" sz="2400" dirty="0"/>
              <a:t>investointien painopiste on siirtymässä rakentamisesta teollisuuden tuotannollisiin investointeihin</a:t>
            </a:r>
            <a:r>
              <a:rPr lang="fi-FI" sz="2400" dirty="0" smtClean="0"/>
              <a:t>.</a:t>
            </a:r>
          </a:p>
          <a:p>
            <a:r>
              <a:rPr lang="fi-FI" sz="2400" dirty="0" smtClean="0"/>
              <a:t> </a:t>
            </a:r>
          </a:p>
          <a:p>
            <a:r>
              <a:rPr lang="fi-FI" sz="2400" dirty="0"/>
              <a:t>Yksityisen kulutuksen kasvu jatkuu työllisyyden kohenemisen tukemana.</a:t>
            </a:r>
          </a:p>
          <a:p>
            <a:endParaRPr lang="fi-FI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9241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5999" y="145143"/>
            <a:ext cx="7471981" cy="1186497"/>
          </a:xfrm>
        </p:spPr>
        <p:txBody>
          <a:bodyPr/>
          <a:lstStyle/>
          <a:p>
            <a:r>
              <a:rPr lang="fi-FI" dirty="0" smtClean="0"/>
              <a:t>Taloudenpitäjien luottamus edelleen nousussa </a:t>
            </a:r>
            <a:endParaRPr lang="fi-F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364413" cy="483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4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_malliesitys_fin_v2017-04-25">
  <a:themeElements>
    <a:clrScheme name="Mukautettu 2">
      <a:dk1>
        <a:sysClr val="windowText" lastClr="000000"/>
      </a:dk1>
      <a:lt1>
        <a:sysClr val="window" lastClr="FFFFFF"/>
      </a:lt1>
      <a:dk2>
        <a:srgbClr val="304E88"/>
      </a:dk2>
      <a:lt2>
        <a:srgbClr val="EEECE1"/>
      </a:lt2>
      <a:accent1>
        <a:srgbClr val="304E88"/>
      </a:accent1>
      <a:accent2>
        <a:srgbClr val="A34E96"/>
      </a:accent2>
      <a:accent3>
        <a:srgbClr val="5AB5EC"/>
      </a:accent3>
      <a:accent4>
        <a:srgbClr val="479A36"/>
      </a:accent4>
      <a:accent5>
        <a:srgbClr val="DDDDDD"/>
      </a:accent5>
      <a:accent6>
        <a:srgbClr val="ED2939"/>
      </a:accent6>
      <a:hlink>
        <a:srgbClr val="0000FF"/>
      </a:hlink>
      <a:folHlink>
        <a:srgbClr val="800080"/>
      </a:folHlink>
    </a:clrScheme>
    <a:fontScheme name="VM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04F88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VM_malliesitys_fin_v2017-04-25.pptx" id="{97E13264-A220-4661-901F-18230D0B0C1A}" vid="{2866B611-ABE3-494E-AA2C-09F810AE37B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VM_malliesitys_fin_v2017-04-25</Template>
  <TotalTime>4856</TotalTime>
  <Words>633</Words>
  <Application>Microsoft Office PowerPoint</Application>
  <PresentationFormat>Näytössä katseltava diaesitys (4:3)</PresentationFormat>
  <Paragraphs>142</Paragraphs>
  <Slides>25</Slides>
  <Notes>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6" baseType="lpstr">
      <vt:lpstr>VM_malliesitys_fin_v2017-04-25</vt:lpstr>
      <vt:lpstr>Taloudellinen katsaus</vt:lpstr>
      <vt:lpstr>Reaalitalouden ennuste</vt:lpstr>
      <vt:lpstr>Talous on nopeassa kasvuvaiheessa.  Maailmantaloudessa hyvä vire vahvistuu.  Yritykset ja kotitaloudet luottavat tulevaisuuteen.  Myös lähivuosien näkymät ovat valoisat.  Työllisyys ja tuottavuus kasvavat.</vt:lpstr>
      <vt:lpstr>Talous elää vahvaa nousukautta</vt:lpstr>
      <vt:lpstr>         </vt:lpstr>
      <vt:lpstr>Kehittyneiden talouksien vienti kohenee</vt:lpstr>
      <vt:lpstr>Viennin markkinaosuuksien lasku päättyy</vt:lpstr>
      <vt:lpstr> </vt:lpstr>
      <vt:lpstr>Taloudenpitäjien luottamus edelleen nousussa </vt:lpstr>
      <vt:lpstr> </vt:lpstr>
      <vt:lpstr>Investointien painopiste siirtyy asunrakentamisesta tuotannollisiin investointeihin</vt:lpstr>
      <vt:lpstr> </vt:lpstr>
      <vt:lpstr>Kiihtyvä inflaatio leikkaa ostovoimaa ja kulutuksen kasvua</vt:lpstr>
      <vt:lpstr> </vt:lpstr>
      <vt:lpstr>Työn tuottavuus kohenee nopeasti</vt:lpstr>
      <vt:lpstr> Julkisen talouden näkymät</vt:lpstr>
      <vt:lpstr>        Talouskasvu lisää verotuloja ja kohentaa julkista taloutta.  Talouden rakenteelliset ongelmat pitävät julkisen talouden alijäämäisenä.  Valtio velkaantuu edelleen vuonna 2021.  Julkisen talouden velkasuhde laskee, mutta vain väliaikaisesti.        </vt:lpstr>
      <vt:lpstr>Julkisen talouden alijäämä pienenee verkkaisesti</vt:lpstr>
      <vt:lpstr>Maakuntatalous ennusteessa v. 2020 alkaen</vt:lpstr>
      <vt:lpstr>Finanssipolitiikka on 20172018 hieman elvyttävää tai likimain neutraalia</vt:lpstr>
      <vt:lpstr>Velkasuhde kääntyi loivaan laskuun v. 2016</vt:lpstr>
      <vt:lpstr>  Korkealle jäävä velkasuhde muodostaa riskin julkisen talouden vakaudelle.  Talouskasvu jää pitkällä aikavälillä vaimeaksi, ja ikäsidonnaisten menojen kasvu jatkuu nopeana 2030-luvulle saakka.  Julkisessa taloudessa on kestävyysvaje, jonka mittaluokka on noin 3 % suhteessa BKT:hen.  </vt:lpstr>
      <vt:lpstr>Velkasuhde uhkaa kääntyä uudelleen kasvuun 2020-luvulla</vt:lpstr>
      <vt:lpstr>Keskeiset taloutta kuvaavat indikaattorit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etusivu Otsikko Arial Narrow Regular 34 pt gemena sininen, max. 3 riviä</dc:title>
  <dc:creator>Ryynänen Satu VM</dc:creator>
  <cp:lastModifiedBy>Ruhanen Ann-Mari VM</cp:lastModifiedBy>
  <cp:revision>94</cp:revision>
  <dcterms:created xsi:type="dcterms:W3CDTF">2017-04-26T11:20:23Z</dcterms:created>
  <dcterms:modified xsi:type="dcterms:W3CDTF">2017-09-19T06:03:53Z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-118161851</vt:i4>
  </property>
  <property fmtid="{D5CDD505-2E9C-101B-9397-08002B2CF9AE}" pid="3" name="_NewReviewCycle">
    <vt:lpwstr/>
  </property>
  <property fmtid="{D5CDD505-2E9C-101B-9397-08002B2CF9AE}" pid="4" name="_EmailSubject">
    <vt:lpwstr>VS: TK / Dia 24</vt:lpwstr>
  </property>
  <property fmtid="{D5CDD505-2E9C-101B-9397-08002B2CF9AE}" pid="5" name="_AuthorEmail">
    <vt:lpwstr>Ann-Mari.Ruhanen@vm.fi</vt:lpwstr>
  </property>
  <property fmtid="{D5CDD505-2E9C-101B-9397-08002B2CF9AE}" pid="6" name="_AuthorEmailDisplayName">
    <vt:lpwstr>Ruhanen Ann-Mari VM</vt:lpwstr>
  </property>
  <property fmtid="{D5CDD505-2E9C-101B-9397-08002B2CF9AE}" pid="7" name="_PreviousAdHocReviewCycleID">
    <vt:i4>-118161851</vt:i4>
  </property>
</Properties>
</file>