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 id="275" r:id="rId3"/>
    <p:sldId id="267" r:id="rId4"/>
    <p:sldId id="259" r:id="rId5"/>
    <p:sldId id="262" r:id="rId6"/>
    <p:sldId id="261" r:id="rId7"/>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lsi Salla VM" initials="KSV"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60" autoAdjust="0"/>
    <p:restoredTop sz="94660"/>
  </p:normalViewPr>
  <p:slideViewPr>
    <p:cSldViewPr>
      <p:cViewPr>
        <p:scale>
          <a:sx n="80" d="100"/>
          <a:sy n="80" d="100"/>
        </p:scale>
        <p:origin x="-2538" y="-75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4D288ECF-526A-42A3-9D2C-EC9B8DC558B9}" type="datetimeFigureOut">
              <a:rPr lang="en-US" smtClean="0"/>
              <a:t>5/29/2017</a:t>
            </a:fld>
            <a:endParaRPr lang="en-US"/>
          </a:p>
        </p:txBody>
      </p:sp>
      <p:sp>
        <p:nvSpPr>
          <p:cNvPr id="5" name="Alatunnisteen paikkamerkki 4"/>
          <p:cNvSpPr>
            <a:spLocks noGrp="1"/>
          </p:cNvSpPr>
          <p:nvPr>
            <p:ph type="ftr" sz="quarter" idx="11"/>
          </p:nvPr>
        </p:nvSpPr>
        <p:spPr/>
        <p:txBody>
          <a:bodyPr/>
          <a:lstStyle/>
          <a:p>
            <a:endParaRPr lang="en-US"/>
          </a:p>
        </p:txBody>
      </p:sp>
      <p:sp>
        <p:nvSpPr>
          <p:cNvPr id="6" name="Dian numeron paikkamerkki 5"/>
          <p:cNvSpPr>
            <a:spLocks noGrp="1"/>
          </p:cNvSpPr>
          <p:nvPr>
            <p:ph type="sldNum" sz="quarter" idx="12"/>
          </p:nvPr>
        </p:nvSpPr>
        <p:spPr/>
        <p:txBody>
          <a:bodyPr/>
          <a:lstStyle/>
          <a:p>
            <a:fld id="{895BF271-D159-47E0-9733-77AE097A790B}" type="slidenum">
              <a:rPr lang="en-US" smtClean="0"/>
              <a:t>‹#›</a:t>
            </a:fld>
            <a:endParaRPr lang="en-US"/>
          </a:p>
        </p:txBody>
      </p:sp>
    </p:spTree>
    <p:extLst>
      <p:ext uri="{BB962C8B-B14F-4D97-AF65-F5344CB8AC3E}">
        <p14:creationId xmlns:p14="http://schemas.microsoft.com/office/powerpoint/2010/main" val="1302189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4D288ECF-526A-42A3-9D2C-EC9B8DC558B9}" type="datetimeFigureOut">
              <a:rPr lang="en-US" smtClean="0"/>
              <a:t>5/29/2017</a:t>
            </a:fld>
            <a:endParaRPr lang="en-US"/>
          </a:p>
        </p:txBody>
      </p:sp>
      <p:sp>
        <p:nvSpPr>
          <p:cNvPr id="5" name="Alatunnisteen paikkamerkki 4"/>
          <p:cNvSpPr>
            <a:spLocks noGrp="1"/>
          </p:cNvSpPr>
          <p:nvPr>
            <p:ph type="ftr" sz="quarter" idx="11"/>
          </p:nvPr>
        </p:nvSpPr>
        <p:spPr/>
        <p:txBody>
          <a:bodyPr/>
          <a:lstStyle/>
          <a:p>
            <a:endParaRPr lang="en-US"/>
          </a:p>
        </p:txBody>
      </p:sp>
      <p:sp>
        <p:nvSpPr>
          <p:cNvPr id="6" name="Dian numeron paikkamerkki 5"/>
          <p:cNvSpPr>
            <a:spLocks noGrp="1"/>
          </p:cNvSpPr>
          <p:nvPr>
            <p:ph type="sldNum" sz="quarter" idx="12"/>
          </p:nvPr>
        </p:nvSpPr>
        <p:spPr/>
        <p:txBody>
          <a:bodyPr/>
          <a:lstStyle/>
          <a:p>
            <a:fld id="{895BF271-D159-47E0-9733-77AE097A790B}" type="slidenum">
              <a:rPr lang="en-US" smtClean="0"/>
              <a:t>‹#›</a:t>
            </a:fld>
            <a:endParaRPr lang="en-US"/>
          </a:p>
        </p:txBody>
      </p:sp>
    </p:spTree>
    <p:extLst>
      <p:ext uri="{BB962C8B-B14F-4D97-AF65-F5344CB8AC3E}">
        <p14:creationId xmlns:p14="http://schemas.microsoft.com/office/powerpoint/2010/main" val="4275502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4D288ECF-526A-42A3-9D2C-EC9B8DC558B9}" type="datetimeFigureOut">
              <a:rPr lang="en-US" smtClean="0"/>
              <a:t>5/29/2017</a:t>
            </a:fld>
            <a:endParaRPr lang="en-US"/>
          </a:p>
        </p:txBody>
      </p:sp>
      <p:sp>
        <p:nvSpPr>
          <p:cNvPr id="5" name="Alatunnisteen paikkamerkki 4"/>
          <p:cNvSpPr>
            <a:spLocks noGrp="1"/>
          </p:cNvSpPr>
          <p:nvPr>
            <p:ph type="ftr" sz="quarter" idx="11"/>
          </p:nvPr>
        </p:nvSpPr>
        <p:spPr/>
        <p:txBody>
          <a:bodyPr/>
          <a:lstStyle/>
          <a:p>
            <a:endParaRPr lang="en-US"/>
          </a:p>
        </p:txBody>
      </p:sp>
      <p:sp>
        <p:nvSpPr>
          <p:cNvPr id="6" name="Dian numeron paikkamerkki 5"/>
          <p:cNvSpPr>
            <a:spLocks noGrp="1"/>
          </p:cNvSpPr>
          <p:nvPr>
            <p:ph type="sldNum" sz="quarter" idx="12"/>
          </p:nvPr>
        </p:nvSpPr>
        <p:spPr/>
        <p:txBody>
          <a:bodyPr/>
          <a:lstStyle/>
          <a:p>
            <a:fld id="{895BF271-D159-47E0-9733-77AE097A790B}" type="slidenum">
              <a:rPr lang="en-US" smtClean="0"/>
              <a:t>‹#›</a:t>
            </a:fld>
            <a:endParaRPr lang="en-US"/>
          </a:p>
        </p:txBody>
      </p:sp>
    </p:spTree>
    <p:extLst>
      <p:ext uri="{BB962C8B-B14F-4D97-AF65-F5344CB8AC3E}">
        <p14:creationId xmlns:p14="http://schemas.microsoft.com/office/powerpoint/2010/main" val="495510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4D288ECF-526A-42A3-9D2C-EC9B8DC558B9}" type="datetimeFigureOut">
              <a:rPr lang="en-US" smtClean="0"/>
              <a:t>5/29/2017</a:t>
            </a:fld>
            <a:endParaRPr lang="en-US"/>
          </a:p>
        </p:txBody>
      </p:sp>
      <p:sp>
        <p:nvSpPr>
          <p:cNvPr id="5" name="Alatunnisteen paikkamerkki 4"/>
          <p:cNvSpPr>
            <a:spLocks noGrp="1"/>
          </p:cNvSpPr>
          <p:nvPr>
            <p:ph type="ftr" sz="quarter" idx="11"/>
          </p:nvPr>
        </p:nvSpPr>
        <p:spPr/>
        <p:txBody>
          <a:bodyPr/>
          <a:lstStyle/>
          <a:p>
            <a:endParaRPr lang="en-US"/>
          </a:p>
        </p:txBody>
      </p:sp>
      <p:sp>
        <p:nvSpPr>
          <p:cNvPr id="6" name="Dian numeron paikkamerkki 5"/>
          <p:cNvSpPr>
            <a:spLocks noGrp="1"/>
          </p:cNvSpPr>
          <p:nvPr>
            <p:ph type="sldNum" sz="quarter" idx="12"/>
          </p:nvPr>
        </p:nvSpPr>
        <p:spPr/>
        <p:txBody>
          <a:bodyPr/>
          <a:lstStyle/>
          <a:p>
            <a:fld id="{895BF271-D159-47E0-9733-77AE097A790B}" type="slidenum">
              <a:rPr lang="en-US" smtClean="0"/>
              <a:t>‹#›</a:t>
            </a:fld>
            <a:endParaRPr lang="en-US"/>
          </a:p>
        </p:txBody>
      </p:sp>
    </p:spTree>
    <p:extLst>
      <p:ext uri="{BB962C8B-B14F-4D97-AF65-F5344CB8AC3E}">
        <p14:creationId xmlns:p14="http://schemas.microsoft.com/office/powerpoint/2010/main" val="1110955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4D288ECF-526A-42A3-9D2C-EC9B8DC558B9}" type="datetimeFigureOut">
              <a:rPr lang="en-US" smtClean="0"/>
              <a:t>5/29/2017</a:t>
            </a:fld>
            <a:endParaRPr lang="en-US"/>
          </a:p>
        </p:txBody>
      </p:sp>
      <p:sp>
        <p:nvSpPr>
          <p:cNvPr id="5" name="Alatunnisteen paikkamerkki 4"/>
          <p:cNvSpPr>
            <a:spLocks noGrp="1"/>
          </p:cNvSpPr>
          <p:nvPr>
            <p:ph type="ftr" sz="quarter" idx="11"/>
          </p:nvPr>
        </p:nvSpPr>
        <p:spPr/>
        <p:txBody>
          <a:bodyPr/>
          <a:lstStyle/>
          <a:p>
            <a:endParaRPr lang="en-US"/>
          </a:p>
        </p:txBody>
      </p:sp>
      <p:sp>
        <p:nvSpPr>
          <p:cNvPr id="6" name="Dian numeron paikkamerkki 5"/>
          <p:cNvSpPr>
            <a:spLocks noGrp="1"/>
          </p:cNvSpPr>
          <p:nvPr>
            <p:ph type="sldNum" sz="quarter" idx="12"/>
          </p:nvPr>
        </p:nvSpPr>
        <p:spPr/>
        <p:txBody>
          <a:bodyPr/>
          <a:lstStyle/>
          <a:p>
            <a:fld id="{895BF271-D159-47E0-9733-77AE097A790B}" type="slidenum">
              <a:rPr lang="en-US" smtClean="0"/>
              <a:t>‹#›</a:t>
            </a:fld>
            <a:endParaRPr lang="en-US"/>
          </a:p>
        </p:txBody>
      </p:sp>
    </p:spTree>
    <p:extLst>
      <p:ext uri="{BB962C8B-B14F-4D97-AF65-F5344CB8AC3E}">
        <p14:creationId xmlns:p14="http://schemas.microsoft.com/office/powerpoint/2010/main" val="3365945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4D288ECF-526A-42A3-9D2C-EC9B8DC558B9}" type="datetimeFigureOut">
              <a:rPr lang="en-US" smtClean="0"/>
              <a:t>5/29/2017</a:t>
            </a:fld>
            <a:endParaRPr lang="en-US"/>
          </a:p>
        </p:txBody>
      </p:sp>
      <p:sp>
        <p:nvSpPr>
          <p:cNvPr id="6" name="Alatunnisteen paikkamerkki 5"/>
          <p:cNvSpPr>
            <a:spLocks noGrp="1"/>
          </p:cNvSpPr>
          <p:nvPr>
            <p:ph type="ftr" sz="quarter" idx="11"/>
          </p:nvPr>
        </p:nvSpPr>
        <p:spPr/>
        <p:txBody>
          <a:bodyPr/>
          <a:lstStyle/>
          <a:p>
            <a:endParaRPr lang="en-US"/>
          </a:p>
        </p:txBody>
      </p:sp>
      <p:sp>
        <p:nvSpPr>
          <p:cNvPr id="7" name="Dian numeron paikkamerkki 6"/>
          <p:cNvSpPr>
            <a:spLocks noGrp="1"/>
          </p:cNvSpPr>
          <p:nvPr>
            <p:ph type="sldNum" sz="quarter" idx="12"/>
          </p:nvPr>
        </p:nvSpPr>
        <p:spPr/>
        <p:txBody>
          <a:bodyPr/>
          <a:lstStyle/>
          <a:p>
            <a:fld id="{895BF271-D159-47E0-9733-77AE097A790B}" type="slidenum">
              <a:rPr lang="en-US" smtClean="0"/>
              <a:t>‹#›</a:t>
            </a:fld>
            <a:endParaRPr lang="en-US"/>
          </a:p>
        </p:txBody>
      </p:sp>
    </p:spTree>
    <p:extLst>
      <p:ext uri="{BB962C8B-B14F-4D97-AF65-F5344CB8AC3E}">
        <p14:creationId xmlns:p14="http://schemas.microsoft.com/office/powerpoint/2010/main" val="2047941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4D288ECF-526A-42A3-9D2C-EC9B8DC558B9}" type="datetimeFigureOut">
              <a:rPr lang="en-US" smtClean="0"/>
              <a:t>5/29/2017</a:t>
            </a:fld>
            <a:endParaRPr lang="en-US"/>
          </a:p>
        </p:txBody>
      </p:sp>
      <p:sp>
        <p:nvSpPr>
          <p:cNvPr id="8" name="Alatunnisteen paikkamerkki 7"/>
          <p:cNvSpPr>
            <a:spLocks noGrp="1"/>
          </p:cNvSpPr>
          <p:nvPr>
            <p:ph type="ftr" sz="quarter" idx="11"/>
          </p:nvPr>
        </p:nvSpPr>
        <p:spPr/>
        <p:txBody>
          <a:bodyPr/>
          <a:lstStyle/>
          <a:p>
            <a:endParaRPr lang="en-US"/>
          </a:p>
        </p:txBody>
      </p:sp>
      <p:sp>
        <p:nvSpPr>
          <p:cNvPr id="9" name="Dian numeron paikkamerkki 8"/>
          <p:cNvSpPr>
            <a:spLocks noGrp="1"/>
          </p:cNvSpPr>
          <p:nvPr>
            <p:ph type="sldNum" sz="quarter" idx="12"/>
          </p:nvPr>
        </p:nvSpPr>
        <p:spPr/>
        <p:txBody>
          <a:bodyPr/>
          <a:lstStyle/>
          <a:p>
            <a:fld id="{895BF271-D159-47E0-9733-77AE097A790B}" type="slidenum">
              <a:rPr lang="en-US" smtClean="0"/>
              <a:t>‹#›</a:t>
            </a:fld>
            <a:endParaRPr lang="en-US"/>
          </a:p>
        </p:txBody>
      </p:sp>
    </p:spTree>
    <p:extLst>
      <p:ext uri="{BB962C8B-B14F-4D97-AF65-F5344CB8AC3E}">
        <p14:creationId xmlns:p14="http://schemas.microsoft.com/office/powerpoint/2010/main" val="1341931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4D288ECF-526A-42A3-9D2C-EC9B8DC558B9}" type="datetimeFigureOut">
              <a:rPr lang="en-US" smtClean="0"/>
              <a:t>5/29/2017</a:t>
            </a:fld>
            <a:endParaRPr lang="en-US"/>
          </a:p>
        </p:txBody>
      </p:sp>
      <p:sp>
        <p:nvSpPr>
          <p:cNvPr id="4" name="Alatunnisteen paikkamerkki 3"/>
          <p:cNvSpPr>
            <a:spLocks noGrp="1"/>
          </p:cNvSpPr>
          <p:nvPr>
            <p:ph type="ftr" sz="quarter" idx="11"/>
          </p:nvPr>
        </p:nvSpPr>
        <p:spPr/>
        <p:txBody>
          <a:bodyPr/>
          <a:lstStyle/>
          <a:p>
            <a:endParaRPr lang="en-US"/>
          </a:p>
        </p:txBody>
      </p:sp>
      <p:sp>
        <p:nvSpPr>
          <p:cNvPr id="5" name="Dian numeron paikkamerkki 4"/>
          <p:cNvSpPr>
            <a:spLocks noGrp="1"/>
          </p:cNvSpPr>
          <p:nvPr>
            <p:ph type="sldNum" sz="quarter" idx="12"/>
          </p:nvPr>
        </p:nvSpPr>
        <p:spPr/>
        <p:txBody>
          <a:bodyPr/>
          <a:lstStyle/>
          <a:p>
            <a:fld id="{895BF271-D159-47E0-9733-77AE097A790B}" type="slidenum">
              <a:rPr lang="en-US" smtClean="0"/>
              <a:t>‹#›</a:t>
            </a:fld>
            <a:endParaRPr lang="en-US"/>
          </a:p>
        </p:txBody>
      </p:sp>
    </p:spTree>
    <p:extLst>
      <p:ext uri="{BB962C8B-B14F-4D97-AF65-F5344CB8AC3E}">
        <p14:creationId xmlns:p14="http://schemas.microsoft.com/office/powerpoint/2010/main" val="2336334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4D288ECF-526A-42A3-9D2C-EC9B8DC558B9}" type="datetimeFigureOut">
              <a:rPr lang="en-US" smtClean="0"/>
              <a:t>5/29/2017</a:t>
            </a:fld>
            <a:endParaRPr lang="en-US"/>
          </a:p>
        </p:txBody>
      </p:sp>
      <p:sp>
        <p:nvSpPr>
          <p:cNvPr id="3" name="Alatunnisteen paikkamerkki 2"/>
          <p:cNvSpPr>
            <a:spLocks noGrp="1"/>
          </p:cNvSpPr>
          <p:nvPr>
            <p:ph type="ftr" sz="quarter" idx="11"/>
          </p:nvPr>
        </p:nvSpPr>
        <p:spPr/>
        <p:txBody>
          <a:bodyPr/>
          <a:lstStyle/>
          <a:p>
            <a:endParaRPr lang="en-US"/>
          </a:p>
        </p:txBody>
      </p:sp>
      <p:sp>
        <p:nvSpPr>
          <p:cNvPr id="4" name="Dian numeron paikkamerkki 3"/>
          <p:cNvSpPr>
            <a:spLocks noGrp="1"/>
          </p:cNvSpPr>
          <p:nvPr>
            <p:ph type="sldNum" sz="quarter" idx="12"/>
          </p:nvPr>
        </p:nvSpPr>
        <p:spPr/>
        <p:txBody>
          <a:bodyPr/>
          <a:lstStyle/>
          <a:p>
            <a:fld id="{895BF271-D159-47E0-9733-77AE097A790B}" type="slidenum">
              <a:rPr lang="en-US" smtClean="0"/>
              <a:t>‹#›</a:t>
            </a:fld>
            <a:endParaRPr lang="en-US"/>
          </a:p>
        </p:txBody>
      </p:sp>
    </p:spTree>
    <p:extLst>
      <p:ext uri="{BB962C8B-B14F-4D97-AF65-F5344CB8AC3E}">
        <p14:creationId xmlns:p14="http://schemas.microsoft.com/office/powerpoint/2010/main" val="1341217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4D288ECF-526A-42A3-9D2C-EC9B8DC558B9}" type="datetimeFigureOut">
              <a:rPr lang="en-US" smtClean="0"/>
              <a:t>5/29/2017</a:t>
            </a:fld>
            <a:endParaRPr lang="en-US"/>
          </a:p>
        </p:txBody>
      </p:sp>
      <p:sp>
        <p:nvSpPr>
          <p:cNvPr id="6" name="Alatunnisteen paikkamerkki 5"/>
          <p:cNvSpPr>
            <a:spLocks noGrp="1"/>
          </p:cNvSpPr>
          <p:nvPr>
            <p:ph type="ftr" sz="quarter" idx="11"/>
          </p:nvPr>
        </p:nvSpPr>
        <p:spPr/>
        <p:txBody>
          <a:bodyPr/>
          <a:lstStyle/>
          <a:p>
            <a:endParaRPr lang="en-US"/>
          </a:p>
        </p:txBody>
      </p:sp>
      <p:sp>
        <p:nvSpPr>
          <p:cNvPr id="7" name="Dian numeron paikkamerkki 6"/>
          <p:cNvSpPr>
            <a:spLocks noGrp="1"/>
          </p:cNvSpPr>
          <p:nvPr>
            <p:ph type="sldNum" sz="quarter" idx="12"/>
          </p:nvPr>
        </p:nvSpPr>
        <p:spPr/>
        <p:txBody>
          <a:bodyPr/>
          <a:lstStyle/>
          <a:p>
            <a:fld id="{895BF271-D159-47E0-9733-77AE097A790B}" type="slidenum">
              <a:rPr lang="en-US" smtClean="0"/>
              <a:t>‹#›</a:t>
            </a:fld>
            <a:endParaRPr lang="en-US"/>
          </a:p>
        </p:txBody>
      </p:sp>
    </p:spTree>
    <p:extLst>
      <p:ext uri="{BB962C8B-B14F-4D97-AF65-F5344CB8AC3E}">
        <p14:creationId xmlns:p14="http://schemas.microsoft.com/office/powerpoint/2010/main" val="3404847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4D288ECF-526A-42A3-9D2C-EC9B8DC558B9}" type="datetimeFigureOut">
              <a:rPr lang="en-US" smtClean="0"/>
              <a:t>5/29/2017</a:t>
            </a:fld>
            <a:endParaRPr lang="en-US"/>
          </a:p>
        </p:txBody>
      </p:sp>
      <p:sp>
        <p:nvSpPr>
          <p:cNvPr id="6" name="Alatunnisteen paikkamerkki 5"/>
          <p:cNvSpPr>
            <a:spLocks noGrp="1"/>
          </p:cNvSpPr>
          <p:nvPr>
            <p:ph type="ftr" sz="quarter" idx="11"/>
          </p:nvPr>
        </p:nvSpPr>
        <p:spPr/>
        <p:txBody>
          <a:bodyPr/>
          <a:lstStyle/>
          <a:p>
            <a:endParaRPr lang="en-US"/>
          </a:p>
        </p:txBody>
      </p:sp>
      <p:sp>
        <p:nvSpPr>
          <p:cNvPr id="7" name="Dian numeron paikkamerkki 6"/>
          <p:cNvSpPr>
            <a:spLocks noGrp="1"/>
          </p:cNvSpPr>
          <p:nvPr>
            <p:ph type="sldNum" sz="quarter" idx="12"/>
          </p:nvPr>
        </p:nvSpPr>
        <p:spPr/>
        <p:txBody>
          <a:bodyPr/>
          <a:lstStyle/>
          <a:p>
            <a:fld id="{895BF271-D159-47E0-9733-77AE097A790B}" type="slidenum">
              <a:rPr lang="en-US" smtClean="0"/>
              <a:t>‹#›</a:t>
            </a:fld>
            <a:endParaRPr lang="en-US"/>
          </a:p>
        </p:txBody>
      </p:sp>
    </p:spTree>
    <p:extLst>
      <p:ext uri="{BB962C8B-B14F-4D97-AF65-F5344CB8AC3E}">
        <p14:creationId xmlns:p14="http://schemas.microsoft.com/office/powerpoint/2010/main" val="1322195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288ECF-526A-42A3-9D2C-EC9B8DC558B9}" type="datetimeFigureOut">
              <a:rPr lang="en-US" smtClean="0"/>
              <a:t>5/29/2017</a:t>
            </a:fld>
            <a:endParaRPr lang="en-US"/>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5BF271-D159-47E0-9733-77AE097A790B}" type="slidenum">
              <a:rPr lang="en-US" smtClean="0"/>
              <a:t>‹#›</a:t>
            </a:fld>
            <a:endParaRPr lang="en-US"/>
          </a:p>
        </p:txBody>
      </p:sp>
    </p:spTree>
    <p:extLst>
      <p:ext uri="{BB962C8B-B14F-4D97-AF65-F5344CB8AC3E}">
        <p14:creationId xmlns:p14="http://schemas.microsoft.com/office/powerpoint/2010/main" val="22212697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0" y="0"/>
            <a:ext cx="9144000" cy="6858000"/>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3" name="Group 22"/>
          <p:cNvGrpSpPr/>
          <p:nvPr/>
        </p:nvGrpSpPr>
        <p:grpSpPr>
          <a:xfrm rot="18814429">
            <a:off x="1001203" y="1663701"/>
            <a:ext cx="1179315" cy="1183223"/>
            <a:chOff x="-5499711" y="444916"/>
            <a:chExt cx="5256584" cy="5274002"/>
          </a:xfrm>
        </p:grpSpPr>
        <p:sp>
          <p:nvSpPr>
            <p:cNvPr id="4" name="Isosceles Triangle 9"/>
            <p:cNvSpPr/>
            <p:nvPr/>
          </p:nvSpPr>
          <p:spPr>
            <a:xfrm>
              <a:off x="-5463678" y="3181215"/>
              <a:ext cx="5184517" cy="2537703"/>
            </a:xfrm>
            <a:prstGeom prst="triangl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5" name="Isosceles Triangle 10"/>
            <p:cNvSpPr/>
            <p:nvPr/>
          </p:nvSpPr>
          <p:spPr>
            <a:xfrm rot="10800000">
              <a:off x="-5463677" y="444916"/>
              <a:ext cx="5184517" cy="2537703"/>
            </a:xfrm>
            <a:prstGeom prst="triangl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6" name="Isosceles Triangle 11"/>
            <p:cNvSpPr/>
            <p:nvPr/>
          </p:nvSpPr>
          <p:spPr>
            <a:xfrm rot="16200000">
              <a:off x="-4104237" y="1813066"/>
              <a:ext cx="5184517" cy="2537703"/>
            </a:xfrm>
            <a:prstGeom prst="triangle">
              <a:avLst/>
            </a:prstGeom>
            <a:solidFill>
              <a:schemeClr val="accent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7" name="Isosceles Triangle 12"/>
            <p:cNvSpPr/>
            <p:nvPr/>
          </p:nvSpPr>
          <p:spPr>
            <a:xfrm rot="5400000">
              <a:off x="-6823118" y="1813066"/>
              <a:ext cx="5184517" cy="2537703"/>
            </a:xfrm>
            <a:prstGeom prst="triangle">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sp>
        <p:nvSpPr>
          <p:cNvPr id="8" name="Suorakulmio 7"/>
          <p:cNvSpPr/>
          <p:nvPr/>
        </p:nvSpPr>
        <p:spPr>
          <a:xfrm>
            <a:off x="2555776" y="1775014"/>
            <a:ext cx="5742384" cy="1754326"/>
          </a:xfrm>
          <a:prstGeom prst="rect">
            <a:avLst/>
          </a:prstGeom>
        </p:spPr>
        <p:txBody>
          <a:bodyPr wrap="square">
            <a:spAutoFit/>
          </a:bodyPr>
          <a:lstStyle/>
          <a:p>
            <a:r>
              <a:rPr lang="en-US" sz="3600" dirty="0">
                <a:solidFill>
                  <a:schemeClr val="tx2"/>
                </a:solidFill>
              </a:rPr>
              <a:t>VALTIONEUVOSTON JOHTAMISJÄRJESTELMÄN MALLIKUVAUS</a:t>
            </a:r>
            <a:endParaRPr lang="fi-FI" sz="3600" dirty="0">
              <a:solidFill>
                <a:schemeClr val="tx2"/>
              </a:solidFill>
            </a:endParaRPr>
          </a:p>
        </p:txBody>
      </p:sp>
    </p:spTree>
    <p:extLst>
      <p:ext uri="{BB962C8B-B14F-4D97-AF65-F5344CB8AC3E}">
        <p14:creationId xmlns:p14="http://schemas.microsoft.com/office/powerpoint/2010/main" val="7030184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p:cNvSpPr txBox="1"/>
          <p:nvPr/>
        </p:nvSpPr>
        <p:spPr>
          <a:xfrm>
            <a:off x="0" y="0"/>
            <a:ext cx="9144000" cy="6863417"/>
          </a:xfrm>
          <a:prstGeom prst="rect">
            <a:avLst/>
          </a:prstGeom>
          <a:solidFill>
            <a:schemeClr val="tx2">
              <a:lumMod val="40000"/>
              <a:lumOff val="60000"/>
            </a:schemeClr>
          </a:solidFill>
        </p:spPr>
        <p:txBody>
          <a:bodyPr wrap="square" rtlCol="0">
            <a:spAutoFit/>
          </a:bodyPr>
          <a:lstStyle/>
          <a:p>
            <a:endParaRPr lang="fi-FI" dirty="0" smtClean="0"/>
          </a:p>
          <a:p>
            <a:endParaRPr lang="fi-FI" dirty="0"/>
          </a:p>
          <a:p>
            <a:endParaRPr lang="fi-FI" dirty="0" smtClean="0"/>
          </a:p>
          <a:p>
            <a:pPr lvl="1">
              <a:buFont typeface="Wingdings" panose="05000000000000000000" pitchFamily="2" charset="2"/>
              <a:buChar char="v"/>
            </a:pPr>
            <a:r>
              <a:rPr lang="fi-FI" sz="1600" dirty="0" smtClean="0">
                <a:solidFill>
                  <a:schemeClr val="tx2"/>
                </a:solidFill>
              </a:rPr>
              <a:t>Valtioneuvoston </a:t>
            </a:r>
            <a:r>
              <a:rPr lang="fi-FI" sz="1600" dirty="0">
                <a:solidFill>
                  <a:schemeClr val="tx2"/>
                </a:solidFill>
              </a:rPr>
              <a:t>johtamisjärjestelmän yhdenmukaistamisessa on tärkeä rooli sillä, että ministeriöiden ja valtioneuvoston johtamisjärjestelmistä muodostuva kokonaisuus on rakennettu valtioneuvoston yhteisen toiminnan ja ministeriöiden keskeiset tarpeet huomioiden. Yhtenäisen toiminnan varmistamiseksi ministeriöiden johtamisjärjestelmät tulee paitsi laatia, niin myös kuvata yhdenmukaisella tavalla.</a:t>
            </a:r>
          </a:p>
          <a:p>
            <a:pPr lvl="1">
              <a:buFont typeface="Wingdings" panose="05000000000000000000" pitchFamily="2" charset="2"/>
              <a:buChar char="v"/>
            </a:pPr>
            <a:endParaRPr lang="en-US" sz="1600" dirty="0">
              <a:solidFill>
                <a:schemeClr val="tx2"/>
              </a:solidFill>
            </a:endParaRPr>
          </a:p>
          <a:p>
            <a:pPr lvl="1">
              <a:buFont typeface="Wingdings" panose="05000000000000000000" pitchFamily="2" charset="2"/>
              <a:buChar char="v"/>
            </a:pPr>
            <a:r>
              <a:rPr lang="en-US" sz="1600" dirty="0" err="1">
                <a:solidFill>
                  <a:schemeClr val="tx2"/>
                </a:solidFill>
              </a:rPr>
              <a:t>Valtioneuvoston</a:t>
            </a:r>
            <a:r>
              <a:rPr lang="en-US" sz="1600" dirty="0">
                <a:solidFill>
                  <a:schemeClr val="tx2"/>
                </a:solidFill>
              </a:rPr>
              <a:t> </a:t>
            </a:r>
            <a:r>
              <a:rPr lang="en-US" sz="1600" dirty="0" err="1">
                <a:solidFill>
                  <a:schemeClr val="tx2"/>
                </a:solidFill>
              </a:rPr>
              <a:t>johtamisjärjestelmän</a:t>
            </a:r>
            <a:r>
              <a:rPr lang="en-US" sz="1600" dirty="0">
                <a:solidFill>
                  <a:schemeClr val="tx2"/>
                </a:solidFill>
              </a:rPr>
              <a:t> </a:t>
            </a:r>
            <a:r>
              <a:rPr lang="en-US" sz="1600" dirty="0" err="1">
                <a:solidFill>
                  <a:schemeClr val="tx2"/>
                </a:solidFill>
              </a:rPr>
              <a:t>mallikuvauksen</a:t>
            </a:r>
            <a:r>
              <a:rPr lang="en-US" sz="1600" dirty="0">
                <a:solidFill>
                  <a:schemeClr val="tx2"/>
                </a:solidFill>
              </a:rPr>
              <a:t> </a:t>
            </a:r>
            <a:r>
              <a:rPr lang="en-US" sz="1600" dirty="0" err="1">
                <a:solidFill>
                  <a:schemeClr val="tx2"/>
                </a:solidFill>
              </a:rPr>
              <a:t>tavoitteena</a:t>
            </a:r>
            <a:r>
              <a:rPr lang="en-US" sz="1600" dirty="0">
                <a:solidFill>
                  <a:schemeClr val="tx2"/>
                </a:solidFill>
              </a:rPr>
              <a:t> on </a:t>
            </a:r>
            <a:r>
              <a:rPr lang="en-US" sz="1600" dirty="0" err="1">
                <a:solidFill>
                  <a:schemeClr val="tx2"/>
                </a:solidFill>
              </a:rPr>
              <a:t>lyhyesti</a:t>
            </a:r>
            <a:r>
              <a:rPr lang="en-US" sz="1600" dirty="0">
                <a:solidFill>
                  <a:schemeClr val="tx2"/>
                </a:solidFill>
              </a:rPr>
              <a:t> </a:t>
            </a:r>
            <a:r>
              <a:rPr lang="en-US" sz="1600" dirty="0" err="1">
                <a:solidFill>
                  <a:schemeClr val="tx2"/>
                </a:solidFill>
              </a:rPr>
              <a:t>kuvata</a:t>
            </a:r>
            <a:r>
              <a:rPr lang="en-US" sz="1600" dirty="0">
                <a:solidFill>
                  <a:schemeClr val="tx2"/>
                </a:solidFill>
              </a:rPr>
              <a:t/>
            </a:r>
            <a:br>
              <a:rPr lang="en-US" sz="1600" dirty="0">
                <a:solidFill>
                  <a:schemeClr val="tx2"/>
                </a:solidFill>
              </a:rPr>
            </a:br>
            <a:r>
              <a:rPr lang="en-US" sz="1600" dirty="0">
                <a:solidFill>
                  <a:schemeClr val="tx2"/>
                </a:solidFill>
              </a:rPr>
              <a:t>- </a:t>
            </a:r>
            <a:r>
              <a:rPr lang="en-US" sz="1600" dirty="0" err="1">
                <a:solidFill>
                  <a:schemeClr val="tx2"/>
                </a:solidFill>
              </a:rPr>
              <a:t>valtioneuvoston</a:t>
            </a:r>
            <a:r>
              <a:rPr lang="en-US" sz="1600" dirty="0">
                <a:solidFill>
                  <a:schemeClr val="tx2"/>
                </a:solidFill>
              </a:rPr>
              <a:t> </a:t>
            </a:r>
            <a:r>
              <a:rPr lang="en-US" sz="1600" dirty="0" err="1">
                <a:solidFill>
                  <a:schemeClr val="tx2"/>
                </a:solidFill>
              </a:rPr>
              <a:t>keskeiset</a:t>
            </a:r>
            <a:r>
              <a:rPr lang="en-US" sz="1600" dirty="0">
                <a:solidFill>
                  <a:schemeClr val="tx2"/>
                </a:solidFill>
              </a:rPr>
              <a:t> </a:t>
            </a:r>
            <a:r>
              <a:rPr lang="en-US" sz="1600" dirty="0" err="1">
                <a:solidFill>
                  <a:schemeClr val="tx2"/>
                </a:solidFill>
              </a:rPr>
              <a:t>strategiaprosessit</a:t>
            </a:r>
            <a:r>
              <a:rPr lang="en-US" sz="1600" dirty="0">
                <a:solidFill>
                  <a:schemeClr val="tx2"/>
                </a:solidFill>
              </a:rPr>
              <a:t/>
            </a:r>
            <a:br>
              <a:rPr lang="en-US" sz="1600" dirty="0">
                <a:solidFill>
                  <a:schemeClr val="tx2"/>
                </a:solidFill>
              </a:rPr>
            </a:br>
            <a:r>
              <a:rPr lang="en-US" sz="1600" dirty="0">
                <a:solidFill>
                  <a:schemeClr val="tx2"/>
                </a:solidFill>
              </a:rPr>
              <a:t>- </a:t>
            </a:r>
            <a:r>
              <a:rPr lang="en-US" sz="1600" dirty="0" err="1">
                <a:solidFill>
                  <a:schemeClr val="tx2"/>
                </a:solidFill>
              </a:rPr>
              <a:t>keskeiset</a:t>
            </a:r>
            <a:r>
              <a:rPr lang="en-US" sz="1600" dirty="0">
                <a:solidFill>
                  <a:schemeClr val="tx2"/>
                </a:solidFill>
              </a:rPr>
              <a:t> </a:t>
            </a:r>
            <a:r>
              <a:rPr lang="en-US" sz="1600" dirty="0" err="1">
                <a:solidFill>
                  <a:schemeClr val="tx2"/>
                </a:solidFill>
              </a:rPr>
              <a:t>säännönmukaiset</a:t>
            </a:r>
            <a:r>
              <a:rPr lang="en-US" sz="1600" dirty="0">
                <a:solidFill>
                  <a:schemeClr val="tx2"/>
                </a:solidFill>
              </a:rPr>
              <a:t> </a:t>
            </a:r>
            <a:r>
              <a:rPr lang="en-US" sz="1600" dirty="0" err="1">
                <a:solidFill>
                  <a:schemeClr val="tx2"/>
                </a:solidFill>
              </a:rPr>
              <a:t>johtamisfoorumit</a:t>
            </a:r>
            <a:r>
              <a:rPr lang="en-US" sz="1600" dirty="0">
                <a:solidFill>
                  <a:schemeClr val="tx2"/>
                </a:solidFill>
              </a:rPr>
              <a:t> </a:t>
            </a:r>
            <a:r>
              <a:rPr lang="en-US" sz="1600" dirty="0" err="1">
                <a:solidFill>
                  <a:schemeClr val="tx2"/>
                </a:solidFill>
              </a:rPr>
              <a:t>valtioneuvostossa</a:t>
            </a:r>
            <a:r>
              <a:rPr lang="en-US" sz="1600" dirty="0">
                <a:solidFill>
                  <a:schemeClr val="tx2"/>
                </a:solidFill>
              </a:rPr>
              <a:t/>
            </a:r>
            <a:br>
              <a:rPr lang="en-US" sz="1600" dirty="0">
                <a:solidFill>
                  <a:schemeClr val="tx2"/>
                </a:solidFill>
              </a:rPr>
            </a:br>
            <a:r>
              <a:rPr lang="en-US" sz="1600" dirty="0">
                <a:solidFill>
                  <a:schemeClr val="tx2"/>
                </a:solidFill>
              </a:rPr>
              <a:t>- </a:t>
            </a:r>
            <a:r>
              <a:rPr lang="en-US" sz="1600" dirty="0" err="1">
                <a:solidFill>
                  <a:schemeClr val="tx2"/>
                </a:solidFill>
              </a:rPr>
              <a:t>johtamisroolit</a:t>
            </a:r>
            <a:r>
              <a:rPr lang="en-US" sz="1600" dirty="0">
                <a:solidFill>
                  <a:schemeClr val="tx2"/>
                </a:solidFill>
              </a:rPr>
              <a:t> ja -</a:t>
            </a:r>
            <a:r>
              <a:rPr lang="en-US" sz="1600" dirty="0" err="1">
                <a:solidFill>
                  <a:schemeClr val="tx2"/>
                </a:solidFill>
              </a:rPr>
              <a:t>vastuut</a:t>
            </a:r>
            <a:r>
              <a:rPr lang="en-US" sz="1600" dirty="0">
                <a:solidFill>
                  <a:schemeClr val="tx2"/>
                </a:solidFill>
              </a:rPr>
              <a:t> </a:t>
            </a:r>
            <a:r>
              <a:rPr lang="en-US" sz="1600" dirty="0" err="1">
                <a:solidFill>
                  <a:schemeClr val="tx2"/>
                </a:solidFill>
              </a:rPr>
              <a:t>valtioneuvostossa</a:t>
            </a:r>
            <a:r>
              <a:rPr lang="en-US" sz="1600" dirty="0">
                <a:solidFill>
                  <a:schemeClr val="tx2"/>
                </a:solidFill>
              </a:rPr>
              <a:t> </a:t>
            </a:r>
            <a:r>
              <a:rPr lang="en-US" sz="1600" dirty="0" err="1">
                <a:solidFill>
                  <a:schemeClr val="tx2"/>
                </a:solidFill>
              </a:rPr>
              <a:t>toimittaessa</a:t>
            </a:r>
            <a:r>
              <a:rPr lang="en-US" sz="1600" dirty="0">
                <a:solidFill>
                  <a:schemeClr val="tx2"/>
                </a:solidFill>
              </a:rPr>
              <a:t/>
            </a:r>
            <a:br>
              <a:rPr lang="en-US" sz="1600" dirty="0">
                <a:solidFill>
                  <a:schemeClr val="tx2"/>
                </a:solidFill>
              </a:rPr>
            </a:br>
            <a:r>
              <a:rPr lang="en-US" sz="1600" dirty="0">
                <a:solidFill>
                  <a:schemeClr val="tx2"/>
                </a:solidFill>
              </a:rPr>
              <a:t>- </a:t>
            </a:r>
            <a:r>
              <a:rPr lang="fi-FI" sz="1600" dirty="0">
                <a:solidFill>
                  <a:schemeClr val="tx2"/>
                </a:solidFill>
              </a:rPr>
              <a:t>johtamista ohjaava säädösviitekehys, pääprosessit ja muut työvälineet valtioneuvostossa</a:t>
            </a:r>
          </a:p>
          <a:p>
            <a:pPr lvl="1">
              <a:buFont typeface="Wingdings" panose="05000000000000000000" pitchFamily="2" charset="2"/>
              <a:buChar char="v"/>
            </a:pPr>
            <a:endParaRPr lang="fi-FI" sz="1600" dirty="0">
              <a:solidFill>
                <a:schemeClr val="tx2"/>
              </a:solidFill>
            </a:endParaRPr>
          </a:p>
          <a:p>
            <a:pPr lvl="1">
              <a:buFont typeface="Wingdings" panose="05000000000000000000" pitchFamily="2" charset="2"/>
              <a:buChar char="v"/>
            </a:pPr>
            <a:r>
              <a:rPr lang="fi-FI" sz="1600" dirty="0">
                <a:solidFill>
                  <a:schemeClr val="tx2"/>
                </a:solidFill>
              </a:rPr>
              <a:t>Mallikuvauksen tavoitteena on yhtenäistää ministeriöiden johtamisjärjestelmiä kuvaamalla niiden tavoitesisältö. Se sisältää ne elementit, jotka ainakin ministeriöiden pitäisi huomioida johtamisjärjestelmäkuvauksia laadittaessa. Malli on kuitenkin yleisluonteinen ja perustellusta syystä asioita voidaan kuvata myös toisin ministeriökohtaiset erityispiirteet huomioiden. </a:t>
            </a:r>
          </a:p>
          <a:p>
            <a:pPr lvl="1">
              <a:buFont typeface="Wingdings" panose="05000000000000000000" pitchFamily="2" charset="2"/>
              <a:buChar char="v"/>
            </a:pPr>
            <a:endParaRPr lang="fi-FI" sz="1600" dirty="0">
              <a:solidFill>
                <a:schemeClr val="tx2"/>
              </a:solidFill>
            </a:endParaRPr>
          </a:p>
          <a:p>
            <a:pPr lvl="1">
              <a:buFont typeface="Wingdings" panose="05000000000000000000" pitchFamily="2" charset="2"/>
              <a:buChar char="v"/>
            </a:pPr>
            <a:r>
              <a:rPr lang="fi-FI" sz="1600" dirty="0">
                <a:solidFill>
                  <a:schemeClr val="tx2"/>
                </a:solidFill>
              </a:rPr>
              <a:t>Mallikuvauksen liitteenä ovat ministerin johtoryhmän, ministeriön virkamiesjohtoryhmän ja muun mahdollisen keskeisen ohjaus- ja valmisteluryhmän toiminnankuvauksen mallisisältö.  Malleissa kuvataan johtoryhmien tarkoitus, keitä varten ne ovat olemassa, päätehtävät, työskentelytavat ja niiden jäsenet. Ministeriöissä voi luonnollisesti myös olla muita ministeriötasoisia tai toimialakohtaisia johtoryhmiä. Jatkossa on järkevää kuvata myös nämä johtoryhmät yhdenmukaisella tavalla</a:t>
            </a:r>
            <a:r>
              <a:rPr lang="fi-FI" sz="1600" dirty="0" smtClean="0">
                <a:solidFill>
                  <a:schemeClr val="tx2"/>
                </a:solidFill>
              </a:rPr>
              <a:t>.</a:t>
            </a:r>
          </a:p>
          <a:p>
            <a:pPr lvl="1">
              <a:buFont typeface="Wingdings" panose="05000000000000000000" pitchFamily="2" charset="2"/>
              <a:buChar char="v"/>
            </a:pPr>
            <a:endParaRPr lang="fi-FI" sz="1600" dirty="0">
              <a:solidFill>
                <a:schemeClr val="tx2"/>
              </a:solidFill>
            </a:endParaRPr>
          </a:p>
          <a:p>
            <a:endParaRPr lang="fi-FI" dirty="0"/>
          </a:p>
        </p:txBody>
      </p:sp>
    </p:spTree>
    <p:extLst>
      <p:ext uri="{BB962C8B-B14F-4D97-AF65-F5344CB8AC3E}">
        <p14:creationId xmlns:p14="http://schemas.microsoft.com/office/powerpoint/2010/main" val="26899708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3419872" y="116632"/>
            <a:ext cx="5616624" cy="2736304"/>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0" name="Rectangle 29"/>
          <p:cNvSpPr/>
          <p:nvPr/>
        </p:nvSpPr>
        <p:spPr>
          <a:xfrm>
            <a:off x="3419872" y="2955047"/>
            <a:ext cx="5616624" cy="378632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8" name="Rectangle 27"/>
          <p:cNvSpPr/>
          <p:nvPr/>
        </p:nvSpPr>
        <p:spPr>
          <a:xfrm>
            <a:off x="141753" y="2952341"/>
            <a:ext cx="3134103" cy="3789027"/>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6" name="Rectangle 25"/>
          <p:cNvSpPr/>
          <p:nvPr/>
        </p:nvSpPr>
        <p:spPr>
          <a:xfrm>
            <a:off x="141752" y="116632"/>
            <a:ext cx="3134103" cy="2736304"/>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 name="TextBox 2"/>
          <p:cNvSpPr txBox="1"/>
          <p:nvPr/>
        </p:nvSpPr>
        <p:spPr>
          <a:xfrm>
            <a:off x="251520" y="585262"/>
            <a:ext cx="2952328" cy="2123658"/>
          </a:xfrm>
          <a:prstGeom prst="rect">
            <a:avLst/>
          </a:prstGeom>
          <a:noFill/>
        </p:spPr>
        <p:txBody>
          <a:bodyPr wrap="square" rtlCol="0">
            <a:spAutoFit/>
          </a:bodyPr>
          <a:lstStyle/>
          <a:p>
            <a:r>
              <a:rPr lang="fi-FI" sz="1200" b="1" dirty="0" smtClean="0">
                <a:solidFill>
                  <a:schemeClr val="tx2"/>
                </a:solidFill>
              </a:rPr>
              <a:t>Valtioneuvosto</a:t>
            </a:r>
            <a:endParaRPr lang="fi-FI" sz="1200" b="1" dirty="0">
              <a:solidFill>
                <a:schemeClr val="tx2"/>
              </a:solidFill>
            </a:endParaRPr>
          </a:p>
          <a:p>
            <a:pPr marL="285750" indent="-285750">
              <a:buFont typeface="Wingdings" panose="05000000000000000000" pitchFamily="2" charset="2"/>
              <a:buChar char="§"/>
            </a:pPr>
            <a:r>
              <a:rPr lang="fi-FI" sz="1200" dirty="0">
                <a:solidFill>
                  <a:schemeClr val="tx2"/>
                </a:solidFill>
              </a:rPr>
              <a:t>Hallitusohjelma</a:t>
            </a:r>
          </a:p>
          <a:p>
            <a:pPr marL="285750" indent="-285750">
              <a:buFont typeface="Wingdings" panose="05000000000000000000" pitchFamily="2" charset="2"/>
              <a:buChar char="§"/>
            </a:pPr>
            <a:r>
              <a:rPr lang="fi-FI" sz="1200" dirty="0">
                <a:solidFill>
                  <a:schemeClr val="tx2"/>
                </a:solidFill>
              </a:rPr>
              <a:t>Hallituksen toimintasuunnitelma</a:t>
            </a:r>
          </a:p>
          <a:p>
            <a:pPr marL="285750" indent="-285750">
              <a:buFont typeface="Wingdings" panose="05000000000000000000" pitchFamily="2" charset="2"/>
              <a:buChar char="§"/>
            </a:pPr>
            <a:r>
              <a:rPr lang="fi-FI" sz="1200" dirty="0">
                <a:solidFill>
                  <a:schemeClr val="tx2"/>
                </a:solidFill>
              </a:rPr>
              <a:t>Muut hallituksen päätökset </a:t>
            </a:r>
            <a:r>
              <a:rPr lang="fi-FI" sz="1200" dirty="0" smtClean="0">
                <a:solidFill>
                  <a:schemeClr val="tx2"/>
                </a:solidFill>
              </a:rPr>
              <a:t>(</a:t>
            </a:r>
            <a:r>
              <a:rPr lang="fi-FI" sz="1200" dirty="0" err="1" smtClean="0">
                <a:solidFill>
                  <a:schemeClr val="tx2"/>
                </a:solidFill>
              </a:rPr>
              <a:t>kiky</a:t>
            </a:r>
            <a:r>
              <a:rPr lang="fi-FI" sz="1200" dirty="0" smtClean="0">
                <a:solidFill>
                  <a:schemeClr val="tx2"/>
                </a:solidFill>
              </a:rPr>
              <a:t>)</a:t>
            </a:r>
            <a:endParaRPr lang="fi-FI" sz="1200" dirty="0">
              <a:solidFill>
                <a:schemeClr val="tx2"/>
              </a:solidFill>
            </a:endParaRPr>
          </a:p>
          <a:p>
            <a:pPr marL="285750" indent="-285750">
              <a:buFont typeface="Wingdings" panose="05000000000000000000" pitchFamily="2" charset="2"/>
              <a:buChar char="§"/>
            </a:pPr>
            <a:r>
              <a:rPr lang="fi-FI" sz="1200" dirty="0">
                <a:solidFill>
                  <a:schemeClr val="tx2"/>
                </a:solidFill>
              </a:rPr>
              <a:t>Valtioneuvoston strategiat</a:t>
            </a:r>
          </a:p>
          <a:p>
            <a:r>
              <a:rPr lang="fi-FI" sz="1200" b="1" dirty="0">
                <a:solidFill>
                  <a:schemeClr val="tx2"/>
                </a:solidFill>
              </a:rPr>
              <a:t>Ministeriö</a:t>
            </a:r>
          </a:p>
          <a:p>
            <a:pPr marL="285750" indent="-285750">
              <a:buFont typeface="Wingdings" panose="05000000000000000000" pitchFamily="2" charset="2"/>
              <a:buChar char="§"/>
            </a:pPr>
            <a:r>
              <a:rPr lang="fi-FI" sz="1200" dirty="0">
                <a:solidFill>
                  <a:schemeClr val="tx2"/>
                </a:solidFill>
              </a:rPr>
              <a:t>Ministeriön visio ja tavoitteet</a:t>
            </a:r>
          </a:p>
          <a:p>
            <a:pPr marL="285750" indent="-285750">
              <a:buFont typeface="Wingdings" panose="05000000000000000000" pitchFamily="2" charset="2"/>
              <a:buChar char="§"/>
            </a:pPr>
            <a:r>
              <a:rPr lang="fi-FI" sz="1200" dirty="0">
                <a:solidFill>
                  <a:schemeClr val="tx2"/>
                </a:solidFill>
              </a:rPr>
              <a:t>Hallinnonalan ohjaus</a:t>
            </a:r>
          </a:p>
          <a:p>
            <a:r>
              <a:rPr lang="fi-FI" sz="1200" b="1" dirty="0">
                <a:solidFill>
                  <a:schemeClr val="tx2"/>
                </a:solidFill>
              </a:rPr>
              <a:t>Kansainvälinen toimintaympäristö</a:t>
            </a:r>
          </a:p>
          <a:p>
            <a:pPr marL="285750" indent="-285750">
              <a:buFont typeface="Wingdings" panose="05000000000000000000" pitchFamily="2" charset="2"/>
              <a:buChar char="§"/>
            </a:pPr>
            <a:r>
              <a:rPr lang="fi-FI" sz="1200" dirty="0">
                <a:solidFill>
                  <a:schemeClr val="tx2"/>
                </a:solidFill>
              </a:rPr>
              <a:t>EU-asiat</a:t>
            </a:r>
          </a:p>
          <a:p>
            <a:pPr marL="285750" indent="-285750">
              <a:buFont typeface="Wingdings" panose="05000000000000000000" pitchFamily="2" charset="2"/>
              <a:buChar char="§"/>
            </a:pPr>
            <a:r>
              <a:rPr lang="fi-FI" sz="1200" dirty="0" err="1" smtClean="0">
                <a:solidFill>
                  <a:schemeClr val="tx2"/>
                </a:solidFill>
              </a:rPr>
              <a:t>KV-asiat</a:t>
            </a:r>
            <a:endParaRPr lang="fi-FI" sz="1200" dirty="0">
              <a:solidFill>
                <a:schemeClr val="tx2"/>
              </a:solidFill>
            </a:endParaRPr>
          </a:p>
        </p:txBody>
      </p:sp>
      <p:sp>
        <p:nvSpPr>
          <p:cNvPr id="6" name="TextBox 5"/>
          <p:cNvSpPr txBox="1"/>
          <p:nvPr/>
        </p:nvSpPr>
        <p:spPr>
          <a:xfrm>
            <a:off x="251520" y="3886639"/>
            <a:ext cx="2934934" cy="2400657"/>
          </a:xfrm>
          <a:prstGeom prst="rect">
            <a:avLst/>
          </a:prstGeom>
          <a:noFill/>
        </p:spPr>
        <p:txBody>
          <a:bodyPr wrap="square" rtlCol="0">
            <a:spAutoFit/>
          </a:bodyPr>
          <a:lstStyle/>
          <a:p>
            <a:pPr marL="285750" indent="-285750">
              <a:buFont typeface="Wingdings" panose="05000000000000000000" pitchFamily="2" charset="2"/>
              <a:buChar char="§"/>
            </a:pPr>
            <a:r>
              <a:rPr lang="fi-FI" sz="1200" dirty="0" smtClean="0">
                <a:solidFill>
                  <a:schemeClr val="tx2"/>
                </a:solidFill>
              </a:rPr>
              <a:t>1</a:t>
            </a:r>
            <a:r>
              <a:rPr lang="fi-FI" sz="1200" dirty="0">
                <a:solidFill>
                  <a:schemeClr val="tx2"/>
                </a:solidFill>
              </a:rPr>
              <a:t>. Ministeri</a:t>
            </a:r>
          </a:p>
          <a:p>
            <a:pPr marL="285750" indent="-285750">
              <a:buFont typeface="Wingdings" panose="05000000000000000000" pitchFamily="2" charset="2"/>
              <a:buChar char="§"/>
            </a:pPr>
            <a:r>
              <a:rPr lang="fi-FI" sz="1200" dirty="0">
                <a:solidFill>
                  <a:schemeClr val="tx2"/>
                </a:solidFill>
              </a:rPr>
              <a:t>2. Ministeri (työnjaosta sovittu hallitusta muodostettaessa)</a:t>
            </a:r>
          </a:p>
          <a:p>
            <a:pPr marL="285750" indent="-285750">
              <a:buFont typeface="Wingdings" panose="05000000000000000000" pitchFamily="2" charset="2"/>
              <a:buChar char="§"/>
            </a:pPr>
            <a:r>
              <a:rPr lang="fi-FI" sz="1200" dirty="0">
                <a:solidFill>
                  <a:schemeClr val="tx2"/>
                </a:solidFill>
              </a:rPr>
              <a:t>Ministerin poliittinen valtiosihteeri avustaa ministeriä johtamisessa ja määrätyissä kokonaisuuksissa</a:t>
            </a:r>
          </a:p>
          <a:p>
            <a:pPr marL="285750" indent="-285750">
              <a:buFont typeface="Wingdings" panose="05000000000000000000" pitchFamily="2" charset="2"/>
              <a:buChar char="§"/>
            </a:pPr>
            <a:r>
              <a:rPr lang="fi-FI" sz="1200" dirty="0">
                <a:solidFill>
                  <a:schemeClr val="tx2"/>
                </a:solidFill>
              </a:rPr>
              <a:t>Kansliapäällikkö</a:t>
            </a:r>
          </a:p>
          <a:p>
            <a:pPr marL="285750" indent="-285750">
              <a:buFont typeface="Wingdings" panose="05000000000000000000" pitchFamily="2" charset="2"/>
              <a:buChar char="§"/>
            </a:pPr>
            <a:r>
              <a:rPr lang="fi-FI" sz="1200" dirty="0">
                <a:solidFill>
                  <a:schemeClr val="tx2"/>
                </a:solidFill>
              </a:rPr>
              <a:t>Alivaltiosihteeri</a:t>
            </a:r>
          </a:p>
          <a:p>
            <a:pPr marL="285750" indent="-285750">
              <a:buFont typeface="Wingdings" panose="05000000000000000000" pitchFamily="2" charset="2"/>
              <a:buChar char="§"/>
            </a:pPr>
            <a:r>
              <a:rPr lang="fi-FI" sz="1200" dirty="0">
                <a:solidFill>
                  <a:schemeClr val="tx2"/>
                </a:solidFill>
              </a:rPr>
              <a:t>Muut mahdolliset johtajat</a:t>
            </a:r>
          </a:p>
          <a:p>
            <a:pPr marL="285750" indent="-285750">
              <a:buFont typeface="Wingdings" panose="05000000000000000000" pitchFamily="2" charset="2"/>
              <a:buChar char="§"/>
            </a:pPr>
            <a:r>
              <a:rPr lang="fi-FI" sz="1200" dirty="0">
                <a:solidFill>
                  <a:schemeClr val="tx2"/>
                </a:solidFill>
              </a:rPr>
              <a:t>Osastopäällikkö</a:t>
            </a:r>
          </a:p>
          <a:p>
            <a:pPr marL="285750" indent="-285750">
              <a:buFont typeface="Wingdings" panose="05000000000000000000" pitchFamily="2" charset="2"/>
              <a:buChar char="§"/>
            </a:pPr>
            <a:r>
              <a:rPr lang="fi-FI" sz="1200" dirty="0">
                <a:solidFill>
                  <a:schemeClr val="tx2"/>
                </a:solidFill>
              </a:rPr>
              <a:t>Yksikön päällikkö</a:t>
            </a:r>
          </a:p>
          <a:p>
            <a:endParaRPr lang="fi-FI" dirty="0">
              <a:solidFill>
                <a:schemeClr val="tx2"/>
              </a:solidFill>
            </a:endParaRPr>
          </a:p>
        </p:txBody>
      </p:sp>
      <p:sp>
        <p:nvSpPr>
          <p:cNvPr id="7" name="TextBox 6"/>
          <p:cNvSpPr txBox="1"/>
          <p:nvPr/>
        </p:nvSpPr>
        <p:spPr>
          <a:xfrm>
            <a:off x="3419872" y="181589"/>
            <a:ext cx="5616624" cy="369332"/>
          </a:xfrm>
          <a:prstGeom prst="rect">
            <a:avLst/>
          </a:prstGeom>
          <a:noFill/>
        </p:spPr>
        <p:txBody>
          <a:bodyPr wrap="square" rtlCol="0">
            <a:spAutoFit/>
          </a:bodyPr>
          <a:lstStyle/>
          <a:p>
            <a:pPr algn="ctr"/>
            <a:r>
              <a:rPr lang="fi-FI" b="1" dirty="0" smtClean="0">
                <a:solidFill>
                  <a:schemeClr val="tx2"/>
                </a:solidFill>
              </a:rPr>
              <a:t>Johtamisfoorumit</a:t>
            </a:r>
            <a:endParaRPr lang="fi-FI" b="1" dirty="0">
              <a:solidFill>
                <a:schemeClr val="tx2"/>
              </a:solidFill>
            </a:endParaRPr>
          </a:p>
        </p:txBody>
      </p:sp>
      <p:sp>
        <p:nvSpPr>
          <p:cNvPr id="8" name="TextBox 7"/>
          <p:cNvSpPr txBox="1"/>
          <p:nvPr/>
        </p:nvSpPr>
        <p:spPr>
          <a:xfrm>
            <a:off x="3995937" y="2980645"/>
            <a:ext cx="4248471" cy="646331"/>
          </a:xfrm>
          <a:prstGeom prst="rect">
            <a:avLst/>
          </a:prstGeom>
          <a:noFill/>
        </p:spPr>
        <p:txBody>
          <a:bodyPr wrap="square" rtlCol="0">
            <a:spAutoFit/>
          </a:bodyPr>
          <a:lstStyle/>
          <a:p>
            <a:pPr algn="ctr"/>
            <a:r>
              <a:rPr lang="fi-FI" b="1" dirty="0">
                <a:solidFill>
                  <a:schemeClr val="tx2"/>
                </a:solidFill>
              </a:rPr>
              <a:t>Johtamista ohjaava säädösviitekehys, pääprosessit ja </a:t>
            </a:r>
            <a:r>
              <a:rPr lang="fi-FI" b="1" dirty="0" smtClean="0">
                <a:solidFill>
                  <a:schemeClr val="tx2"/>
                </a:solidFill>
              </a:rPr>
              <a:t>työvälineet</a:t>
            </a:r>
            <a:endParaRPr lang="fi-FI" b="1" dirty="0">
              <a:solidFill>
                <a:schemeClr val="tx2"/>
              </a:solidFill>
            </a:endParaRPr>
          </a:p>
        </p:txBody>
      </p:sp>
      <p:grpSp>
        <p:nvGrpSpPr>
          <p:cNvPr id="23" name="Group 22"/>
          <p:cNvGrpSpPr/>
          <p:nvPr/>
        </p:nvGrpSpPr>
        <p:grpSpPr>
          <a:xfrm rot="18900000">
            <a:off x="2760793" y="2315335"/>
            <a:ext cx="1179315" cy="1183223"/>
            <a:chOff x="-5499711" y="444916"/>
            <a:chExt cx="5256584" cy="5274002"/>
          </a:xfrm>
        </p:grpSpPr>
        <p:sp>
          <p:nvSpPr>
            <p:cNvPr id="10" name="Isosceles Triangle 9"/>
            <p:cNvSpPr/>
            <p:nvPr/>
          </p:nvSpPr>
          <p:spPr>
            <a:xfrm>
              <a:off x="-5463678" y="3181215"/>
              <a:ext cx="5184517" cy="2537703"/>
            </a:xfrm>
            <a:prstGeom prst="triangl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11" name="Isosceles Triangle 10"/>
            <p:cNvSpPr/>
            <p:nvPr/>
          </p:nvSpPr>
          <p:spPr>
            <a:xfrm rot="10800000">
              <a:off x="-5463677" y="444916"/>
              <a:ext cx="5184517" cy="2537703"/>
            </a:xfrm>
            <a:prstGeom prst="triangl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12" name="Isosceles Triangle 11"/>
            <p:cNvSpPr/>
            <p:nvPr/>
          </p:nvSpPr>
          <p:spPr>
            <a:xfrm rot="16200000">
              <a:off x="-4104237" y="1813066"/>
              <a:ext cx="5184517" cy="2537703"/>
            </a:xfrm>
            <a:prstGeom prst="triangle">
              <a:avLst/>
            </a:prstGeom>
            <a:solidFill>
              <a:schemeClr val="accent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13" name="Isosceles Triangle 12"/>
            <p:cNvSpPr/>
            <p:nvPr/>
          </p:nvSpPr>
          <p:spPr>
            <a:xfrm rot="5400000">
              <a:off x="-6823118" y="1813066"/>
              <a:ext cx="5184517" cy="2537703"/>
            </a:xfrm>
            <a:prstGeom prst="triangle">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sp>
        <p:nvSpPr>
          <p:cNvPr id="24" name="TextBox 23"/>
          <p:cNvSpPr txBox="1"/>
          <p:nvPr/>
        </p:nvSpPr>
        <p:spPr>
          <a:xfrm>
            <a:off x="3419873" y="3645406"/>
            <a:ext cx="5623298" cy="3095962"/>
          </a:xfrm>
          <a:prstGeom prst="rect">
            <a:avLst/>
          </a:prstGeom>
          <a:noFill/>
        </p:spPr>
        <p:txBody>
          <a:bodyPr wrap="square" numCol="2" spcCol="360000" rtlCol="0">
            <a:noAutofit/>
          </a:bodyPr>
          <a:lstStyle/>
          <a:p>
            <a:r>
              <a:rPr lang="fi-FI" sz="1200" b="1" dirty="0" smtClean="0">
                <a:solidFill>
                  <a:schemeClr val="tx2"/>
                </a:solidFill>
              </a:rPr>
              <a:t>Säädösviitekehys</a:t>
            </a:r>
            <a:endParaRPr lang="fi-FI" sz="1200" b="1" dirty="0">
              <a:solidFill>
                <a:schemeClr val="tx2"/>
              </a:solidFill>
            </a:endParaRPr>
          </a:p>
          <a:p>
            <a:pPr marL="285750" indent="-285750">
              <a:buFont typeface="Wingdings" panose="05000000000000000000" pitchFamily="2" charset="2"/>
              <a:buChar char="§"/>
            </a:pPr>
            <a:r>
              <a:rPr lang="fi-FI" sz="1200" dirty="0" err="1">
                <a:solidFill>
                  <a:schemeClr val="tx2"/>
                </a:solidFill>
              </a:rPr>
              <a:t>VN:n</a:t>
            </a:r>
            <a:r>
              <a:rPr lang="fi-FI" sz="1200" dirty="0">
                <a:solidFill>
                  <a:schemeClr val="tx2"/>
                </a:solidFill>
              </a:rPr>
              <a:t> ohjesääntö</a:t>
            </a:r>
          </a:p>
          <a:p>
            <a:pPr marL="285750" indent="-285750">
              <a:buFont typeface="Wingdings" panose="05000000000000000000" pitchFamily="2" charset="2"/>
              <a:buChar char="§"/>
            </a:pPr>
            <a:r>
              <a:rPr lang="fi-FI" sz="1200" dirty="0">
                <a:solidFill>
                  <a:schemeClr val="tx2"/>
                </a:solidFill>
              </a:rPr>
              <a:t>Valtioneuvoston asetus  ministeriöstä</a:t>
            </a:r>
          </a:p>
          <a:p>
            <a:pPr marL="285750" indent="-285750">
              <a:buFont typeface="Wingdings" panose="05000000000000000000" pitchFamily="2" charset="2"/>
              <a:buChar char="§"/>
            </a:pPr>
            <a:r>
              <a:rPr lang="fi-FI" sz="1200" dirty="0">
                <a:solidFill>
                  <a:schemeClr val="tx2"/>
                </a:solidFill>
              </a:rPr>
              <a:t>Ministeriön työjärjestys</a:t>
            </a:r>
          </a:p>
          <a:p>
            <a:r>
              <a:rPr lang="fi-FI" sz="1200" b="1" dirty="0">
                <a:solidFill>
                  <a:schemeClr val="tx2"/>
                </a:solidFill>
              </a:rPr>
              <a:t>Pääprosessit</a:t>
            </a:r>
          </a:p>
          <a:p>
            <a:pPr marL="285750" indent="-285750">
              <a:buFont typeface="Wingdings" panose="05000000000000000000" pitchFamily="2" charset="2"/>
              <a:buChar char="§"/>
              <a:defRPr/>
            </a:pPr>
            <a:r>
              <a:rPr lang="fi-FI" sz="1200" dirty="0">
                <a:solidFill>
                  <a:schemeClr val="tx2"/>
                </a:solidFill>
              </a:rPr>
              <a:t>Hallitusohjelman ja sen toimintasuunnitelman toteuttaminen ja seuranta</a:t>
            </a:r>
          </a:p>
          <a:p>
            <a:pPr marL="285750" indent="-285750">
              <a:buFont typeface="Wingdings" panose="05000000000000000000" pitchFamily="2" charset="2"/>
              <a:buChar char="§"/>
            </a:pPr>
            <a:r>
              <a:rPr lang="fi-FI" sz="1200" dirty="0">
                <a:solidFill>
                  <a:schemeClr val="tx2"/>
                </a:solidFill>
              </a:rPr>
              <a:t>Budjettiprosessi (JTS, TAE)</a:t>
            </a:r>
          </a:p>
          <a:p>
            <a:pPr marL="285750" indent="-285750">
              <a:buFont typeface="Wingdings" panose="05000000000000000000" pitchFamily="2" charset="2"/>
              <a:buChar char="§"/>
            </a:pPr>
            <a:r>
              <a:rPr lang="fi-FI" sz="1200" dirty="0">
                <a:solidFill>
                  <a:schemeClr val="tx2"/>
                </a:solidFill>
              </a:rPr>
              <a:t>Toiminnan ja talouden suunnittelu sekä tulosohjaus (hallinnonala, ministeriö) </a:t>
            </a:r>
          </a:p>
          <a:p>
            <a:pPr marL="285750" indent="-285750">
              <a:buFont typeface="Wingdings" panose="05000000000000000000" pitchFamily="2" charset="2"/>
              <a:buChar char="§"/>
            </a:pPr>
            <a:r>
              <a:rPr lang="fi-FI" sz="1200" dirty="0">
                <a:solidFill>
                  <a:schemeClr val="tx2"/>
                </a:solidFill>
              </a:rPr>
              <a:t>Hallituksen vuosikertomus</a:t>
            </a:r>
          </a:p>
          <a:p>
            <a:endParaRPr lang="fi-FI" sz="1200" b="1" dirty="0" smtClean="0">
              <a:solidFill>
                <a:schemeClr val="tx2"/>
              </a:solidFill>
            </a:endParaRPr>
          </a:p>
          <a:p>
            <a:endParaRPr lang="fi-FI" sz="1200" b="1" dirty="0">
              <a:solidFill>
                <a:schemeClr val="tx2"/>
              </a:solidFill>
            </a:endParaRPr>
          </a:p>
          <a:p>
            <a:r>
              <a:rPr lang="fi-FI" sz="1200" b="1" dirty="0" smtClean="0">
                <a:solidFill>
                  <a:schemeClr val="tx2"/>
                </a:solidFill>
              </a:rPr>
              <a:t>Valtioneuvoston </a:t>
            </a:r>
            <a:r>
              <a:rPr lang="fi-FI" sz="1200" b="1" dirty="0">
                <a:solidFill>
                  <a:schemeClr val="tx2"/>
                </a:solidFill>
              </a:rPr>
              <a:t>hallintoyksikön (VNK) johtamat yhteiset prosessit</a:t>
            </a:r>
          </a:p>
          <a:p>
            <a:pPr marL="285750" indent="-285750">
              <a:buFont typeface="Wingdings" panose="05000000000000000000" pitchFamily="2" charset="2"/>
              <a:buChar char="§"/>
            </a:pPr>
            <a:r>
              <a:rPr lang="fi-FI" sz="1200" dirty="0">
                <a:solidFill>
                  <a:schemeClr val="tx2"/>
                </a:solidFill>
              </a:rPr>
              <a:t>Virasto- ja toimitilapalvelut</a:t>
            </a:r>
          </a:p>
          <a:p>
            <a:pPr marL="285750" indent="-285750">
              <a:buFont typeface="Wingdings" panose="05000000000000000000" pitchFamily="2" charset="2"/>
              <a:buChar char="§"/>
            </a:pPr>
            <a:r>
              <a:rPr lang="fi-FI" sz="1200" dirty="0">
                <a:solidFill>
                  <a:schemeClr val="tx2"/>
                </a:solidFill>
              </a:rPr>
              <a:t>Asiakirjahallinto- ja kirjaamopalvelut</a:t>
            </a:r>
          </a:p>
          <a:p>
            <a:pPr marL="285750" indent="-285750">
              <a:buFont typeface="Wingdings" panose="05000000000000000000" pitchFamily="2" charset="2"/>
              <a:buChar char="§"/>
            </a:pPr>
            <a:r>
              <a:rPr lang="fi-FI" sz="1200" dirty="0">
                <a:solidFill>
                  <a:schemeClr val="tx2"/>
                </a:solidFill>
              </a:rPr>
              <a:t>Käännös- ja kielipalvelut</a:t>
            </a:r>
          </a:p>
          <a:p>
            <a:pPr marL="285750" indent="-285750">
              <a:buFont typeface="Wingdings" panose="05000000000000000000" pitchFamily="2" charset="2"/>
              <a:buChar char="§"/>
            </a:pPr>
            <a:r>
              <a:rPr lang="fi-FI" sz="1200" dirty="0">
                <a:solidFill>
                  <a:schemeClr val="tx2"/>
                </a:solidFill>
              </a:rPr>
              <a:t>Valtioneuvoston viestintä</a:t>
            </a:r>
          </a:p>
          <a:p>
            <a:pPr marL="285750" indent="-285750">
              <a:buFont typeface="Wingdings" panose="05000000000000000000" pitchFamily="2" charset="2"/>
              <a:buChar char="§"/>
            </a:pPr>
            <a:r>
              <a:rPr lang="fi-FI" sz="1200" dirty="0">
                <a:solidFill>
                  <a:schemeClr val="tx2"/>
                </a:solidFill>
              </a:rPr>
              <a:t>Turvallisuus ja varautuminen</a:t>
            </a:r>
          </a:p>
          <a:p>
            <a:r>
              <a:rPr lang="fi-FI" sz="1200" b="1" dirty="0">
                <a:solidFill>
                  <a:schemeClr val="tx2"/>
                </a:solidFill>
              </a:rPr>
              <a:t>Muut työvälineet</a:t>
            </a:r>
          </a:p>
          <a:p>
            <a:pPr marL="285750" indent="-285750">
              <a:buFont typeface="Wingdings" panose="05000000000000000000" pitchFamily="2" charset="2"/>
              <a:buChar char="§"/>
            </a:pPr>
            <a:r>
              <a:rPr lang="fi-FI" sz="1200" dirty="0">
                <a:solidFill>
                  <a:schemeClr val="tx2"/>
                </a:solidFill>
              </a:rPr>
              <a:t>Ministeriön strateginen hankesalkku</a:t>
            </a:r>
          </a:p>
          <a:p>
            <a:pPr marL="285750" indent="-285750">
              <a:buFont typeface="Wingdings" panose="05000000000000000000" pitchFamily="2" charset="2"/>
              <a:buChar char="§"/>
            </a:pPr>
            <a:r>
              <a:rPr lang="fi-FI" sz="1200" dirty="0">
                <a:solidFill>
                  <a:schemeClr val="tx2"/>
                </a:solidFill>
              </a:rPr>
              <a:t>Osastojen </a:t>
            </a:r>
            <a:r>
              <a:rPr lang="fi-FI" sz="1200" dirty="0" smtClean="0">
                <a:solidFill>
                  <a:schemeClr val="tx2"/>
                </a:solidFill>
              </a:rPr>
              <a:t>toimintasuunnitelmat ja tulossopimukset</a:t>
            </a:r>
          </a:p>
          <a:p>
            <a:pPr marL="285750" indent="-285750">
              <a:buFont typeface="Wingdings" panose="05000000000000000000" pitchFamily="2" charset="2"/>
              <a:buChar char="§"/>
            </a:pPr>
            <a:r>
              <a:rPr lang="fi-FI" sz="1200" dirty="0" smtClean="0">
                <a:solidFill>
                  <a:schemeClr val="tx2"/>
                </a:solidFill>
              </a:rPr>
              <a:t>Kokonaisarkkitehtuuri</a:t>
            </a:r>
            <a:endParaRPr lang="fi-FI" sz="1200" dirty="0">
              <a:solidFill>
                <a:schemeClr val="tx2"/>
              </a:solidFill>
            </a:endParaRPr>
          </a:p>
          <a:p>
            <a:pPr marL="285750" indent="-285750">
              <a:buFont typeface="Wingdings" panose="05000000000000000000" pitchFamily="2" charset="2"/>
              <a:buChar char="§"/>
            </a:pPr>
            <a:r>
              <a:rPr lang="fi-FI" sz="1200" dirty="0">
                <a:solidFill>
                  <a:schemeClr val="tx2"/>
                </a:solidFill>
              </a:rPr>
              <a:t>Nopeaa reagointia vaativat prosessit ja valmistelut</a:t>
            </a:r>
          </a:p>
          <a:p>
            <a:pPr marL="285750" indent="-285750">
              <a:buFont typeface="Wingdings" panose="05000000000000000000" pitchFamily="2" charset="2"/>
              <a:buChar char="§"/>
            </a:pPr>
            <a:r>
              <a:rPr lang="fi-FI" sz="1200" dirty="0">
                <a:solidFill>
                  <a:schemeClr val="tx2"/>
                </a:solidFill>
              </a:rPr>
              <a:t>Tilinpäätös/ </a:t>
            </a:r>
            <a:r>
              <a:rPr lang="fi-FI" sz="1200" dirty="0" smtClean="0">
                <a:solidFill>
                  <a:schemeClr val="tx2"/>
                </a:solidFill>
              </a:rPr>
              <a:t>toimintakertomus</a:t>
            </a:r>
            <a:endParaRPr lang="fi-FI" sz="1200" dirty="0">
              <a:solidFill>
                <a:schemeClr val="tx2"/>
              </a:solidFill>
            </a:endParaRPr>
          </a:p>
        </p:txBody>
      </p:sp>
      <p:sp>
        <p:nvSpPr>
          <p:cNvPr id="25" name="TextBox 24"/>
          <p:cNvSpPr txBox="1"/>
          <p:nvPr/>
        </p:nvSpPr>
        <p:spPr>
          <a:xfrm>
            <a:off x="3703592" y="585262"/>
            <a:ext cx="5188888" cy="1403578"/>
          </a:xfrm>
          <a:prstGeom prst="rect">
            <a:avLst/>
          </a:prstGeom>
          <a:noFill/>
        </p:spPr>
        <p:txBody>
          <a:bodyPr wrap="square" numCol="2" spcCol="360000" rtlCol="0">
            <a:noAutofit/>
          </a:bodyPr>
          <a:lstStyle/>
          <a:p>
            <a:pPr marL="285750" indent="-285750">
              <a:buFont typeface="Wingdings" panose="05000000000000000000" pitchFamily="2" charset="2"/>
              <a:buChar char="§"/>
            </a:pPr>
            <a:r>
              <a:rPr lang="fi-FI" sz="1200" dirty="0" smtClean="0">
                <a:solidFill>
                  <a:schemeClr val="tx2"/>
                </a:solidFill>
              </a:rPr>
              <a:t>Valtioneuvoston </a:t>
            </a:r>
            <a:r>
              <a:rPr lang="fi-FI" sz="1200" dirty="0">
                <a:solidFill>
                  <a:schemeClr val="tx2"/>
                </a:solidFill>
              </a:rPr>
              <a:t>yleisistunto</a:t>
            </a:r>
          </a:p>
          <a:p>
            <a:pPr marL="285750" indent="-285750">
              <a:buFont typeface="Wingdings" panose="05000000000000000000" pitchFamily="2" charset="2"/>
              <a:buChar char="§"/>
            </a:pPr>
            <a:r>
              <a:rPr lang="fi-FI" sz="1200" dirty="0">
                <a:solidFill>
                  <a:schemeClr val="tx2"/>
                </a:solidFill>
              </a:rPr>
              <a:t>Ministerivaliokunnat</a:t>
            </a:r>
          </a:p>
          <a:p>
            <a:pPr marL="285750" indent="-285750">
              <a:buFont typeface="Wingdings" panose="05000000000000000000" pitchFamily="2" charset="2"/>
              <a:buChar char="§"/>
            </a:pPr>
            <a:r>
              <a:rPr lang="fi-FI" sz="1200" dirty="0">
                <a:solidFill>
                  <a:schemeClr val="tx2"/>
                </a:solidFill>
              </a:rPr>
              <a:t>Kansliapäällikkökokous</a:t>
            </a:r>
          </a:p>
          <a:p>
            <a:pPr marL="285750" indent="-285750">
              <a:buFont typeface="Wingdings" panose="05000000000000000000" pitchFamily="2" charset="2"/>
              <a:buChar char="§"/>
            </a:pPr>
            <a:r>
              <a:rPr lang="fi-FI" sz="1200" dirty="0">
                <a:solidFill>
                  <a:schemeClr val="tx2"/>
                </a:solidFill>
              </a:rPr>
              <a:t>Ministerin johtoryhmä</a:t>
            </a:r>
          </a:p>
          <a:p>
            <a:pPr marL="285750" indent="-285750">
              <a:buFont typeface="Wingdings" panose="05000000000000000000" pitchFamily="2" charset="2"/>
              <a:buChar char="§"/>
              <a:defRPr/>
            </a:pPr>
            <a:r>
              <a:rPr lang="fi-FI" sz="1200" dirty="0">
                <a:solidFill>
                  <a:schemeClr val="tx2"/>
                </a:solidFill>
              </a:rPr>
              <a:t>Virkamiesjohtoryhmä</a:t>
            </a:r>
          </a:p>
          <a:p>
            <a:pPr marL="285750" indent="-285750">
              <a:buFont typeface="Wingdings" panose="05000000000000000000" pitchFamily="2" charset="2"/>
              <a:buChar char="§"/>
            </a:pPr>
            <a:r>
              <a:rPr lang="fi-FI" sz="1200" dirty="0">
                <a:solidFill>
                  <a:schemeClr val="tx2"/>
                </a:solidFill>
              </a:rPr>
              <a:t>Muut ministeriölaajuiset johtoryhmät</a:t>
            </a:r>
          </a:p>
          <a:p>
            <a:pPr marL="285750" indent="-285750">
              <a:buFont typeface="Wingdings" panose="05000000000000000000" pitchFamily="2" charset="2"/>
              <a:buChar char="§"/>
            </a:pPr>
            <a:r>
              <a:rPr lang="fi-FI" sz="1200" dirty="0">
                <a:solidFill>
                  <a:schemeClr val="tx2"/>
                </a:solidFill>
              </a:rPr>
              <a:t>Osastojen johtoryhmät</a:t>
            </a:r>
          </a:p>
          <a:p>
            <a:pPr marL="285750" indent="-285750">
              <a:buFont typeface="Wingdings" panose="05000000000000000000" pitchFamily="2" charset="2"/>
              <a:buChar char="§"/>
            </a:pPr>
            <a:r>
              <a:rPr lang="fi-FI" sz="1200" dirty="0">
                <a:solidFill>
                  <a:schemeClr val="tx2"/>
                </a:solidFill>
              </a:rPr>
              <a:t>Yksikkökokoukset</a:t>
            </a:r>
          </a:p>
          <a:p>
            <a:pPr marL="285750" indent="-285750">
              <a:buFont typeface="Wingdings" panose="05000000000000000000" pitchFamily="2" charset="2"/>
              <a:buChar char="§"/>
            </a:pPr>
            <a:r>
              <a:rPr lang="fi-FI" sz="1200" dirty="0">
                <a:solidFill>
                  <a:schemeClr val="tx2"/>
                </a:solidFill>
              </a:rPr>
              <a:t>YT-komitea, henkilöstötilaisuudet</a:t>
            </a:r>
          </a:p>
          <a:p>
            <a:pPr marL="285750" indent="-285750">
              <a:buFont typeface="Wingdings" panose="05000000000000000000" pitchFamily="2" charset="2"/>
              <a:buChar char="§"/>
            </a:pPr>
            <a:r>
              <a:rPr lang="fi-FI" sz="1200" dirty="0">
                <a:solidFill>
                  <a:schemeClr val="tx2"/>
                </a:solidFill>
              </a:rPr>
              <a:t>Muut yhteiset foorumit</a:t>
            </a:r>
          </a:p>
          <a:p>
            <a:endParaRPr lang="fi-FI" dirty="0">
              <a:solidFill>
                <a:schemeClr val="tx2"/>
              </a:solidFill>
            </a:endParaRPr>
          </a:p>
        </p:txBody>
      </p:sp>
      <p:sp>
        <p:nvSpPr>
          <p:cNvPr id="33" name="TextBox 32"/>
          <p:cNvSpPr txBox="1"/>
          <p:nvPr/>
        </p:nvSpPr>
        <p:spPr>
          <a:xfrm>
            <a:off x="131299" y="3092835"/>
            <a:ext cx="2712509" cy="646331"/>
          </a:xfrm>
          <a:prstGeom prst="rect">
            <a:avLst/>
          </a:prstGeom>
          <a:noFill/>
        </p:spPr>
        <p:txBody>
          <a:bodyPr wrap="square" rtlCol="0">
            <a:spAutoFit/>
          </a:bodyPr>
          <a:lstStyle/>
          <a:p>
            <a:pPr algn="ctr"/>
            <a:r>
              <a:rPr lang="fi-FI" b="1" dirty="0">
                <a:solidFill>
                  <a:schemeClr val="tx2"/>
                </a:solidFill>
              </a:rPr>
              <a:t>Johtamisroolit</a:t>
            </a:r>
            <a:br>
              <a:rPr lang="fi-FI" b="1" dirty="0">
                <a:solidFill>
                  <a:schemeClr val="tx2"/>
                </a:solidFill>
              </a:rPr>
            </a:br>
            <a:r>
              <a:rPr lang="fi-FI" b="1" dirty="0">
                <a:solidFill>
                  <a:schemeClr val="tx2"/>
                </a:solidFill>
              </a:rPr>
              <a:t>ja -vastuut</a:t>
            </a:r>
            <a:endParaRPr lang="fi-FI" dirty="0"/>
          </a:p>
        </p:txBody>
      </p:sp>
      <p:sp>
        <p:nvSpPr>
          <p:cNvPr id="34" name="TextBox 33"/>
          <p:cNvSpPr txBox="1"/>
          <p:nvPr/>
        </p:nvSpPr>
        <p:spPr>
          <a:xfrm>
            <a:off x="241917" y="181589"/>
            <a:ext cx="2961931" cy="369332"/>
          </a:xfrm>
          <a:prstGeom prst="rect">
            <a:avLst/>
          </a:prstGeom>
          <a:noFill/>
        </p:spPr>
        <p:txBody>
          <a:bodyPr wrap="square" rtlCol="0">
            <a:spAutoFit/>
          </a:bodyPr>
          <a:lstStyle/>
          <a:p>
            <a:pPr algn="ctr"/>
            <a:r>
              <a:rPr lang="fi-FI" b="1" dirty="0">
                <a:solidFill>
                  <a:schemeClr val="tx2"/>
                </a:solidFill>
              </a:rPr>
              <a:t>Valtioneuvoston </a:t>
            </a:r>
            <a:r>
              <a:rPr lang="fi-FI" b="1" dirty="0" smtClean="0">
                <a:solidFill>
                  <a:schemeClr val="tx2"/>
                </a:solidFill>
              </a:rPr>
              <a:t>tavoitteet</a:t>
            </a:r>
            <a:endParaRPr lang="fi-FI" b="1" dirty="0">
              <a:solidFill>
                <a:schemeClr val="tx2"/>
              </a:solidFill>
            </a:endParaRPr>
          </a:p>
        </p:txBody>
      </p:sp>
    </p:spTree>
    <p:extLst>
      <p:ext uri="{BB962C8B-B14F-4D97-AF65-F5344CB8AC3E}">
        <p14:creationId xmlns:p14="http://schemas.microsoft.com/office/powerpoint/2010/main" val="22617646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p:cNvSpPr>
            <a:spLocks noGrp="1"/>
          </p:cNvSpPr>
          <p:nvPr>
            <p:ph type="title"/>
          </p:nvPr>
        </p:nvSpPr>
        <p:spPr>
          <a:xfrm>
            <a:off x="107504" y="-171399"/>
            <a:ext cx="8784976" cy="936104"/>
          </a:xfrm>
        </p:spPr>
        <p:txBody>
          <a:bodyPr>
            <a:normAutofit/>
          </a:bodyPr>
          <a:lstStyle/>
          <a:p>
            <a:r>
              <a:rPr lang="fi-FI" sz="2400" dirty="0" smtClean="0">
                <a:solidFill>
                  <a:schemeClr val="tx2"/>
                </a:solidFill>
              </a:rPr>
              <a:t>Liite 1: Ministerin johtoryhmän </a:t>
            </a:r>
            <a:r>
              <a:rPr lang="fi-FI" sz="2400" dirty="0">
                <a:solidFill>
                  <a:schemeClr val="tx2"/>
                </a:solidFill>
              </a:rPr>
              <a:t>tarkoitus ja </a:t>
            </a:r>
            <a:r>
              <a:rPr lang="fi-FI" sz="2400" dirty="0" smtClean="0">
                <a:solidFill>
                  <a:schemeClr val="tx2"/>
                </a:solidFill>
              </a:rPr>
              <a:t>päätehtävät</a:t>
            </a:r>
            <a:endParaRPr lang="fi-FI" sz="2400" dirty="0">
              <a:solidFill>
                <a:schemeClr val="tx2"/>
              </a:solidFill>
            </a:endParaRPr>
          </a:p>
        </p:txBody>
      </p:sp>
      <p:sp>
        <p:nvSpPr>
          <p:cNvPr id="5" name="Dian numeron paikkamerkki 4"/>
          <p:cNvSpPr>
            <a:spLocks noGrp="1"/>
          </p:cNvSpPr>
          <p:nvPr>
            <p:ph type="sldNum" sz="quarter" idx="12"/>
          </p:nvPr>
        </p:nvSpPr>
        <p:spPr/>
        <p:txBody>
          <a:bodyPr/>
          <a:lstStyle/>
          <a:p>
            <a:fld id="{52D72BAF-8CDA-4878-B74D-CAA2BE485765}" type="slidenum">
              <a:rPr lang="fi-FI" smtClean="0"/>
              <a:pPr/>
              <a:t>4</a:t>
            </a:fld>
            <a:endParaRPr lang="fi-FI"/>
          </a:p>
        </p:txBody>
      </p:sp>
      <p:graphicFrame>
        <p:nvGraphicFramePr>
          <p:cNvPr id="7" name="Taulukko 6"/>
          <p:cNvGraphicFramePr>
            <a:graphicFrameLocks noGrp="1"/>
          </p:cNvGraphicFramePr>
          <p:nvPr>
            <p:extLst>
              <p:ext uri="{D42A27DB-BD31-4B8C-83A1-F6EECF244321}">
                <p14:modId xmlns:p14="http://schemas.microsoft.com/office/powerpoint/2010/main" val="1502024485"/>
              </p:ext>
            </p:extLst>
          </p:nvPr>
        </p:nvGraphicFramePr>
        <p:xfrm>
          <a:off x="179512" y="640080"/>
          <a:ext cx="8856984" cy="5638800"/>
        </p:xfrm>
        <a:graphic>
          <a:graphicData uri="http://schemas.openxmlformats.org/drawingml/2006/table">
            <a:tbl>
              <a:tblPr firstRow="1" bandRow="1">
                <a:tableStyleId>{5C22544A-7EE6-4342-B048-85BDC9FD1C3A}</a:tableStyleId>
              </a:tblPr>
              <a:tblGrid>
                <a:gridCol w="1665416"/>
                <a:gridCol w="7191568"/>
              </a:tblGrid>
              <a:tr h="7920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400" b="0" dirty="0" smtClean="0">
                          <a:solidFill>
                            <a:schemeClr val="tx2"/>
                          </a:solidFill>
                        </a:rPr>
                        <a:t>Tarkoitus</a:t>
                      </a:r>
                    </a:p>
                    <a:p>
                      <a:endParaRPr lang="fi-FI" sz="1400" b="0" dirty="0">
                        <a:solidFill>
                          <a:schemeClr val="tx2"/>
                        </a:solidFill>
                      </a:endParaRPr>
                    </a:p>
                  </a:txBody>
                  <a:tcPr>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400" b="0" u="sng" dirty="0" smtClean="0">
                          <a:solidFill>
                            <a:schemeClr val="tx2"/>
                          </a:solidFill>
                        </a:rPr>
                        <a:t>Ministerin johtoryhmä </a:t>
                      </a:r>
                      <a:r>
                        <a:rPr lang="fi-FI" sz="1400" b="0" u="none" dirty="0" smtClean="0">
                          <a:solidFill>
                            <a:schemeClr val="tx2"/>
                          </a:solidFill>
                        </a:rPr>
                        <a:t>(voi</a:t>
                      </a:r>
                      <a:r>
                        <a:rPr lang="fi-FI" sz="1400" b="0" u="none" baseline="0" dirty="0" smtClean="0">
                          <a:solidFill>
                            <a:schemeClr val="tx2"/>
                          </a:solidFill>
                        </a:rPr>
                        <a:t> olla myös ministerien yhteinen) </a:t>
                      </a:r>
                      <a:r>
                        <a:rPr lang="fi-FI" sz="1400" b="0" dirty="0" smtClean="0">
                          <a:solidFill>
                            <a:schemeClr val="tx2"/>
                          </a:solidFill>
                        </a:rPr>
                        <a:t>tukee ministeriä hänen toimialansa asioiden valmistelun ohjaam</a:t>
                      </a:r>
                      <a:r>
                        <a:rPr lang="fi-FI" sz="1400" b="0" baseline="0" dirty="0" smtClean="0">
                          <a:solidFill>
                            <a:schemeClr val="tx2"/>
                          </a:solidFill>
                        </a:rPr>
                        <a:t>isessa</a:t>
                      </a:r>
                      <a:r>
                        <a:rPr lang="fi-FI" sz="1400" b="0" dirty="0" smtClean="0">
                          <a:solidFill>
                            <a:schemeClr val="tx2"/>
                          </a:solidFill>
                        </a:rPr>
                        <a:t>. Jo</a:t>
                      </a:r>
                      <a:r>
                        <a:rPr lang="fi-FI" sz="1400" b="0" baseline="0" dirty="0" smtClean="0">
                          <a:solidFill>
                            <a:schemeClr val="tx2"/>
                          </a:solidFill>
                        </a:rPr>
                        <a:t>htoryhmän työskentelyssä painopiste on k</a:t>
                      </a:r>
                      <a:r>
                        <a:rPr lang="fi-FI" sz="1400" b="0" dirty="0" smtClean="0">
                          <a:solidFill>
                            <a:schemeClr val="tx2"/>
                          </a:solidFill>
                        </a:rPr>
                        <a:t>okonaisuuden hallinnassa</a:t>
                      </a:r>
                      <a:r>
                        <a:rPr lang="fi-FI" sz="1400" b="0" baseline="0" dirty="0" smtClean="0">
                          <a:solidFill>
                            <a:schemeClr val="tx2"/>
                          </a:solidFill>
                        </a:rPr>
                        <a:t> eli hallitusohjelman toteuttaminen, VN-tason hankkeiden sekä hallinnonalan ja ministeriön ohjaus, toiminnan ja talouden raamit sekä poliittista päätöksentekoa ja linjausta vaativat asiat.</a:t>
                      </a:r>
                      <a:endParaRPr lang="fi-FI" sz="1400" b="0" dirty="0">
                        <a:solidFill>
                          <a:schemeClr val="tx2"/>
                        </a:solidFill>
                      </a:endParaRPr>
                    </a:p>
                  </a:txBody>
                  <a:tcPr>
                    <a:solidFill>
                      <a:schemeClr val="accent5">
                        <a:lumMod val="20000"/>
                        <a:lumOff val="80000"/>
                      </a:schemeClr>
                    </a:solidFill>
                  </a:tcPr>
                </a:tc>
              </a:tr>
              <a:tr h="7531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400" b="0" kern="1200" dirty="0" smtClean="0">
                          <a:solidFill>
                            <a:schemeClr val="tx2"/>
                          </a:solidFill>
                          <a:latin typeface="+mn-lt"/>
                          <a:ea typeface="+mn-ea"/>
                          <a:cs typeface="+mn-cs"/>
                        </a:rPr>
                        <a:t>Keitä varten</a:t>
                      </a:r>
                    </a:p>
                    <a:p>
                      <a:pPr marL="0" marR="0" indent="0" algn="l" defTabSz="914400" rtl="0" eaLnBrk="1" fontAlgn="auto" latinLnBrk="0" hangingPunct="1">
                        <a:lnSpc>
                          <a:spcPct val="100000"/>
                        </a:lnSpc>
                        <a:spcBef>
                          <a:spcPts val="0"/>
                        </a:spcBef>
                        <a:spcAft>
                          <a:spcPts val="0"/>
                        </a:spcAft>
                        <a:buClrTx/>
                        <a:buSzTx/>
                        <a:buFontTx/>
                        <a:buNone/>
                        <a:tabLst/>
                        <a:defRPr/>
                      </a:pPr>
                      <a:r>
                        <a:rPr lang="fi-FI" sz="1400" b="0" kern="1200" dirty="0" smtClean="0">
                          <a:solidFill>
                            <a:schemeClr val="tx2"/>
                          </a:solidFill>
                          <a:latin typeface="+mn-lt"/>
                          <a:ea typeface="+mn-ea"/>
                          <a:cs typeface="+mn-cs"/>
                        </a:rPr>
                        <a:t>jory on olemassa</a:t>
                      </a:r>
                    </a:p>
                    <a:p>
                      <a:endParaRPr lang="fi-FI" dirty="0">
                        <a:solidFill>
                          <a:schemeClr val="tx2"/>
                        </a:solidFill>
                      </a:endParaRPr>
                    </a:p>
                  </a:txBody>
                  <a:tcPr>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400" b="0" kern="1200" dirty="0" smtClean="0">
                          <a:solidFill>
                            <a:schemeClr val="tx2"/>
                          </a:solidFill>
                          <a:latin typeface="+mn-lt"/>
                          <a:ea typeface="+mn-ea"/>
                          <a:cs typeface="+mn-cs"/>
                        </a:rPr>
                        <a:t>Valtioneuvosto</a:t>
                      </a:r>
                    </a:p>
                    <a:p>
                      <a:pPr marL="0" marR="0" indent="0" algn="l" defTabSz="914400" rtl="0" eaLnBrk="1" fontAlgn="auto" latinLnBrk="0" hangingPunct="1">
                        <a:lnSpc>
                          <a:spcPct val="100000"/>
                        </a:lnSpc>
                        <a:spcBef>
                          <a:spcPts val="0"/>
                        </a:spcBef>
                        <a:spcAft>
                          <a:spcPts val="0"/>
                        </a:spcAft>
                        <a:buClrTx/>
                        <a:buSzTx/>
                        <a:buFontTx/>
                        <a:buNone/>
                        <a:tabLst/>
                        <a:defRPr/>
                      </a:pPr>
                      <a:r>
                        <a:rPr lang="fi-FI" sz="1400" b="0" kern="1200" dirty="0" smtClean="0">
                          <a:solidFill>
                            <a:schemeClr val="tx2"/>
                          </a:solidFill>
                          <a:latin typeface="+mn-lt"/>
                          <a:ea typeface="+mn-ea"/>
                          <a:cs typeface="+mn-cs"/>
                        </a:rPr>
                        <a:t>Ministeriö ja sen hallinnonala</a:t>
                      </a:r>
                    </a:p>
                  </a:txBody>
                  <a:tcPr>
                    <a:solidFill>
                      <a:schemeClr val="accent5">
                        <a:lumMod val="20000"/>
                        <a:lumOff val="80000"/>
                      </a:schemeClr>
                    </a:solidFill>
                  </a:tcPr>
                </a:tc>
              </a:tr>
              <a:tr h="7531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400" b="0" kern="1200" dirty="0" smtClean="0">
                          <a:solidFill>
                            <a:schemeClr val="tx2"/>
                          </a:solidFill>
                          <a:latin typeface="+mn-lt"/>
                          <a:ea typeface="+mn-ea"/>
                          <a:cs typeface="+mn-cs"/>
                        </a:rPr>
                        <a:t>Päätehtävät</a:t>
                      </a:r>
                    </a:p>
                    <a:p>
                      <a:pPr marL="0" marR="0" indent="0" algn="l" defTabSz="914400" rtl="0" eaLnBrk="1" fontAlgn="auto" latinLnBrk="0" hangingPunct="1">
                        <a:lnSpc>
                          <a:spcPct val="100000"/>
                        </a:lnSpc>
                        <a:spcBef>
                          <a:spcPts val="0"/>
                        </a:spcBef>
                        <a:spcAft>
                          <a:spcPts val="0"/>
                        </a:spcAft>
                        <a:buClrTx/>
                        <a:buSzTx/>
                        <a:buFontTx/>
                        <a:buNone/>
                        <a:tabLst/>
                        <a:defRPr/>
                      </a:pPr>
                      <a:endParaRPr lang="fi-FI" sz="1400" b="0" kern="1200" dirty="0">
                        <a:solidFill>
                          <a:schemeClr val="tx2"/>
                        </a:solidFill>
                        <a:latin typeface="+mn-lt"/>
                        <a:ea typeface="+mn-ea"/>
                        <a:cs typeface="+mn-cs"/>
                      </a:endParaRPr>
                    </a:p>
                  </a:txBody>
                  <a:tcPr>
                    <a:solidFill>
                      <a:schemeClr val="accent5">
                        <a:lumMod val="20000"/>
                        <a:lumOff val="80000"/>
                      </a:schemeClr>
                    </a:solidFill>
                  </a:tcPr>
                </a:tc>
                <a:tc>
                  <a:txBody>
                    <a:bodyPr/>
                    <a:lstStyle/>
                    <a:p>
                      <a:pPr marL="342900" indent="-342900">
                        <a:buAutoNum type="arabicPeriod"/>
                      </a:pPr>
                      <a:r>
                        <a:rPr lang="fi-FI" sz="1400" u="none" dirty="0" smtClean="0">
                          <a:solidFill>
                            <a:schemeClr val="tx2"/>
                          </a:solidFill>
                        </a:rPr>
                        <a:t>Ministerin vastuulla olevien politiikkalohkojen</a:t>
                      </a:r>
                      <a:r>
                        <a:rPr lang="fi-FI" sz="1400" u="none" baseline="0" dirty="0" smtClean="0">
                          <a:solidFill>
                            <a:schemeClr val="tx2"/>
                          </a:solidFill>
                        </a:rPr>
                        <a:t> </a:t>
                      </a:r>
                      <a:r>
                        <a:rPr lang="fi-FI" sz="1400" u="none" dirty="0" smtClean="0">
                          <a:solidFill>
                            <a:schemeClr val="tx2"/>
                          </a:solidFill>
                        </a:rPr>
                        <a:t>valmistelu ja ideointi ministerin ohjauksessa</a:t>
                      </a:r>
                    </a:p>
                    <a:p>
                      <a:pPr marL="342900" indent="-342900">
                        <a:buAutoNum type="arabicPeriod"/>
                      </a:pPr>
                      <a:r>
                        <a:rPr lang="fi-FI" sz="1400" dirty="0" smtClean="0">
                          <a:solidFill>
                            <a:schemeClr val="tx2"/>
                          </a:solidFill>
                        </a:rPr>
                        <a:t>Hallitusohjelman ja sen toimintasuunnitelman </a:t>
                      </a:r>
                      <a:r>
                        <a:rPr lang="fi-FI" sz="1400" baseline="0" dirty="0" smtClean="0">
                          <a:solidFill>
                            <a:schemeClr val="tx2"/>
                          </a:solidFill>
                        </a:rPr>
                        <a:t> muiden valtioneuvostokokonaisuuksien toteuttaminen ja seuranta</a:t>
                      </a:r>
                    </a:p>
                    <a:p>
                      <a:pPr marL="342900" indent="-342900">
                        <a:buAutoNum type="arabicPeriod"/>
                      </a:pPr>
                      <a:r>
                        <a:rPr lang="fi-FI" sz="1400" baseline="0" dirty="0" smtClean="0">
                          <a:solidFill>
                            <a:schemeClr val="tx2"/>
                          </a:solidFill>
                        </a:rPr>
                        <a:t>Ministeriön johtamisen tukeminen</a:t>
                      </a:r>
                    </a:p>
                    <a:p>
                      <a:pPr marL="342900" indent="-342900">
                        <a:buAutoNum type="arabicPeriod"/>
                      </a:pPr>
                      <a:r>
                        <a:rPr lang="fi-FI" sz="1400" baseline="0" dirty="0" smtClean="0">
                          <a:solidFill>
                            <a:schemeClr val="tx2"/>
                          </a:solidFill>
                        </a:rPr>
                        <a:t>Hallinnonalan ohjaus</a:t>
                      </a:r>
                      <a:endParaRPr lang="fi-FI" dirty="0">
                        <a:solidFill>
                          <a:schemeClr val="tx2"/>
                        </a:solidFill>
                      </a:endParaRPr>
                    </a:p>
                  </a:txBody>
                  <a:tcPr>
                    <a:solidFill>
                      <a:schemeClr val="accent5">
                        <a:lumMod val="20000"/>
                        <a:lumOff val="80000"/>
                      </a:schemeClr>
                    </a:solidFill>
                  </a:tcPr>
                </a:tc>
              </a:tr>
              <a:tr h="56838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400" b="0" kern="1200" dirty="0" smtClean="0">
                          <a:solidFill>
                            <a:schemeClr val="tx2"/>
                          </a:solidFill>
                          <a:latin typeface="+mn-lt"/>
                          <a:ea typeface="+mn-ea"/>
                          <a:cs typeface="+mn-cs"/>
                        </a:rPr>
                        <a:t>Työskentelytapa</a:t>
                      </a:r>
                    </a:p>
                    <a:p>
                      <a:endParaRPr lang="fi-FI" dirty="0">
                        <a:solidFill>
                          <a:schemeClr val="tx2"/>
                        </a:solidFill>
                      </a:endParaRPr>
                    </a:p>
                  </a:txBody>
                  <a:tcPr>
                    <a:solidFill>
                      <a:schemeClr val="accent5">
                        <a:lumMod val="20000"/>
                        <a:lumOff val="80000"/>
                      </a:schemeClr>
                    </a:solidFill>
                  </a:tcPr>
                </a:tc>
                <a:tc>
                  <a:txBody>
                    <a:bodyPr/>
                    <a:lstStyle/>
                    <a:p>
                      <a:pPr marL="0" indent="-285750" algn="l" defTabSz="914400" rtl="0" eaLnBrk="1" latinLnBrk="0" hangingPunct="1">
                        <a:buFont typeface="Arial" panose="020B0604020202020204" pitchFamily="34" charset="0"/>
                        <a:buChar char="•"/>
                      </a:pPr>
                      <a:r>
                        <a:rPr lang="fi-FI" sz="1400" b="0" kern="1200" dirty="0" smtClean="0">
                          <a:solidFill>
                            <a:schemeClr val="tx2"/>
                          </a:solidFill>
                          <a:latin typeface="+mn-lt"/>
                          <a:ea typeface="+mn-ea"/>
                          <a:cs typeface="+mn-cs"/>
                        </a:rPr>
                        <a:t>Ministeriön ja valtioneuvoston yhteistä etua ajava</a:t>
                      </a:r>
                    </a:p>
                    <a:p>
                      <a:pPr marL="0" indent="-285750" algn="l" defTabSz="914400" rtl="0" eaLnBrk="1" latinLnBrk="0" hangingPunct="1">
                        <a:buFont typeface="Arial" panose="020B0604020202020204" pitchFamily="34" charset="0"/>
                        <a:buChar char="•"/>
                      </a:pPr>
                      <a:r>
                        <a:rPr lang="fi-FI" sz="1400" b="0" kern="1200" dirty="0" smtClean="0">
                          <a:solidFill>
                            <a:schemeClr val="tx2"/>
                          </a:solidFill>
                          <a:latin typeface="+mn-lt"/>
                          <a:ea typeface="+mn-ea"/>
                          <a:cs typeface="+mn-cs"/>
                        </a:rPr>
                        <a:t>Sitoutuva, asioihin etukäteen perehtyvä ja ratkaisukeskeinen</a:t>
                      </a:r>
                    </a:p>
                    <a:p>
                      <a:pPr marL="0" indent="-285750" algn="l" defTabSz="914400" rtl="0" eaLnBrk="1" latinLnBrk="0" hangingPunct="1">
                        <a:buFont typeface="Arial" panose="020B0604020202020204" pitchFamily="34" charset="0"/>
                        <a:buChar char="•"/>
                      </a:pPr>
                      <a:r>
                        <a:rPr lang="fi-FI" sz="1400" b="0" kern="1200" dirty="0" smtClean="0">
                          <a:solidFill>
                            <a:schemeClr val="tx2"/>
                          </a:solidFill>
                          <a:latin typeface="+mn-lt"/>
                          <a:ea typeface="+mn-ea"/>
                          <a:cs typeface="+mn-cs"/>
                        </a:rPr>
                        <a:t>Korkea luottamuspääoma</a:t>
                      </a:r>
                    </a:p>
                    <a:p>
                      <a:pPr marL="0" indent="-285750" algn="l" defTabSz="914400" rtl="0" eaLnBrk="1" latinLnBrk="0" hangingPunct="1">
                        <a:buFont typeface="Arial" panose="020B0604020202020204" pitchFamily="34" charset="0"/>
                        <a:buChar char="•"/>
                      </a:pPr>
                      <a:r>
                        <a:rPr lang="fi-FI" sz="1400" b="0" kern="1200" dirty="0" smtClean="0">
                          <a:solidFill>
                            <a:schemeClr val="tx2"/>
                          </a:solidFill>
                          <a:latin typeface="+mn-lt"/>
                          <a:ea typeface="+mn-ea"/>
                          <a:cs typeface="+mn-cs"/>
                        </a:rPr>
                        <a:t>Aito keskustelu- ja valmistelufoorumi (kehittyvä johtoryhmä) </a:t>
                      </a:r>
                      <a:endParaRPr lang="fi-FI" sz="1800" dirty="0">
                        <a:solidFill>
                          <a:schemeClr val="tx2"/>
                        </a:solidFill>
                      </a:endParaRPr>
                    </a:p>
                  </a:txBody>
                  <a:tcPr>
                    <a:solidFill>
                      <a:schemeClr val="accent5">
                        <a:lumMod val="20000"/>
                        <a:lumOff val="80000"/>
                      </a:schemeClr>
                    </a:solidFill>
                  </a:tcPr>
                </a:tc>
              </a:tr>
              <a:tr h="7531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400" b="0" kern="1200" dirty="0" smtClean="0">
                          <a:solidFill>
                            <a:schemeClr val="tx2"/>
                          </a:solidFill>
                          <a:latin typeface="+mn-lt"/>
                          <a:ea typeface="+mn-ea"/>
                          <a:cs typeface="+mn-cs"/>
                        </a:rPr>
                        <a:t>Jäsenet</a:t>
                      </a:r>
                    </a:p>
                    <a:p>
                      <a:endParaRPr lang="fi-FI" dirty="0">
                        <a:solidFill>
                          <a:schemeClr val="tx2"/>
                        </a:solidFill>
                      </a:endParaRPr>
                    </a:p>
                  </a:txBody>
                  <a:tcPr>
                    <a:solidFill>
                      <a:schemeClr val="accent5">
                        <a:lumMod val="20000"/>
                        <a:lumOff val="80000"/>
                      </a:schemeClr>
                    </a:solidFill>
                  </a:tcPr>
                </a:tc>
                <a:tc>
                  <a:txBody>
                    <a:bodyPr/>
                    <a:lstStyle/>
                    <a:p>
                      <a:pPr marL="0" indent="0">
                        <a:buFont typeface="Arial" panose="020B0604020202020204" pitchFamily="34" charset="0"/>
                        <a:buNone/>
                      </a:pPr>
                      <a:r>
                        <a:rPr lang="fi-FI" sz="1400" baseline="0" dirty="0" smtClean="0">
                          <a:solidFill>
                            <a:schemeClr val="tx2"/>
                          </a:solidFill>
                        </a:rPr>
                        <a:t>Ministeri päättää johtoryhmän jäsenet</a:t>
                      </a:r>
                      <a:endParaRPr lang="fi-FI" sz="1400" dirty="0" smtClean="0">
                        <a:solidFill>
                          <a:schemeClr val="tx2"/>
                        </a:solidFill>
                      </a:endParaRPr>
                    </a:p>
                    <a:p>
                      <a:pPr marL="285750" indent="-285750">
                        <a:buFont typeface="Arial" panose="020B0604020202020204" pitchFamily="34" charset="0"/>
                        <a:buChar char="•"/>
                      </a:pPr>
                      <a:r>
                        <a:rPr lang="fi-FI" sz="1400" dirty="0" smtClean="0">
                          <a:solidFill>
                            <a:schemeClr val="tx2"/>
                          </a:solidFill>
                        </a:rPr>
                        <a:t>Ministeri</a:t>
                      </a:r>
                      <a:r>
                        <a:rPr lang="fi-FI" sz="1400" baseline="0" dirty="0" smtClean="0">
                          <a:solidFill>
                            <a:schemeClr val="tx2"/>
                          </a:solidFill>
                        </a:rPr>
                        <a:t> pj. </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400" baseline="0" dirty="0" smtClean="0">
                          <a:solidFill>
                            <a:schemeClr val="tx2"/>
                          </a:solidFill>
                        </a:rPr>
                        <a:t>Poliittinen valtiosihteeri, erityisavustajat</a:t>
                      </a:r>
                      <a:endParaRPr lang="fi-FI" sz="1400" dirty="0" smtClean="0">
                        <a:solidFill>
                          <a:schemeClr val="tx2"/>
                        </a:solidFill>
                      </a:endParaRPr>
                    </a:p>
                    <a:p>
                      <a:pPr marL="285750" indent="-285750">
                        <a:buFont typeface="Arial" panose="020B0604020202020204" pitchFamily="34" charset="0"/>
                        <a:buChar char="•"/>
                      </a:pPr>
                      <a:r>
                        <a:rPr lang="fi-FI" sz="1400" baseline="0" dirty="0" smtClean="0">
                          <a:solidFill>
                            <a:schemeClr val="tx2"/>
                          </a:solidFill>
                        </a:rPr>
                        <a:t>Kansliapäällikkö</a:t>
                      </a:r>
                    </a:p>
                    <a:p>
                      <a:pPr marL="285750" indent="-285750">
                        <a:buFont typeface="Arial" panose="020B0604020202020204" pitchFamily="34" charset="0"/>
                        <a:buChar char="•"/>
                      </a:pPr>
                      <a:r>
                        <a:rPr lang="fi-FI" sz="1400" baseline="0" dirty="0" smtClean="0">
                          <a:solidFill>
                            <a:schemeClr val="tx2"/>
                          </a:solidFill>
                        </a:rPr>
                        <a:t>Alivaltiosihteeri</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400" baseline="0" dirty="0" smtClean="0">
                          <a:solidFill>
                            <a:schemeClr val="tx2"/>
                          </a:solidFill>
                        </a:rPr>
                        <a:t>Viestintäjohtaja</a:t>
                      </a:r>
                    </a:p>
                    <a:p>
                      <a:pPr marL="285750" indent="-285750">
                        <a:buFont typeface="Arial" panose="020B0604020202020204" pitchFamily="34" charset="0"/>
                        <a:buChar char="•"/>
                      </a:pPr>
                      <a:r>
                        <a:rPr lang="fi-FI" sz="1400" baseline="0" dirty="0" smtClean="0">
                          <a:solidFill>
                            <a:schemeClr val="tx2"/>
                          </a:solidFill>
                        </a:rPr>
                        <a:t>Ministerin politiikkalohkoista vastaavat osastopäälliköt </a:t>
                      </a:r>
                    </a:p>
                  </a:txBody>
                  <a:tcPr>
                    <a:solidFill>
                      <a:schemeClr val="accent5">
                        <a:lumMod val="20000"/>
                        <a:lumOff val="80000"/>
                      </a:schemeClr>
                    </a:solidFill>
                  </a:tcPr>
                </a:tc>
              </a:tr>
            </a:tbl>
          </a:graphicData>
        </a:graphic>
      </p:graphicFrame>
    </p:spTree>
    <p:extLst>
      <p:ext uri="{BB962C8B-B14F-4D97-AF65-F5344CB8AC3E}">
        <p14:creationId xmlns:p14="http://schemas.microsoft.com/office/powerpoint/2010/main" val="39312663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p:cNvSpPr>
            <a:spLocks noGrp="1"/>
          </p:cNvSpPr>
          <p:nvPr>
            <p:ph type="title"/>
          </p:nvPr>
        </p:nvSpPr>
        <p:spPr>
          <a:xfrm>
            <a:off x="107504" y="116632"/>
            <a:ext cx="8784976" cy="648072"/>
          </a:xfrm>
        </p:spPr>
        <p:txBody>
          <a:bodyPr>
            <a:normAutofit/>
          </a:bodyPr>
          <a:lstStyle/>
          <a:p>
            <a:r>
              <a:rPr lang="fi-FI" sz="2400" dirty="0" smtClean="0">
                <a:solidFill>
                  <a:schemeClr val="tx2"/>
                </a:solidFill>
              </a:rPr>
              <a:t>Liite 2: Ministeriön </a:t>
            </a:r>
            <a:r>
              <a:rPr lang="fi-FI" sz="2400" dirty="0">
                <a:solidFill>
                  <a:schemeClr val="tx2"/>
                </a:solidFill>
              </a:rPr>
              <a:t>virkamiesjohtoryhmän tarkoitus ja </a:t>
            </a:r>
            <a:r>
              <a:rPr lang="fi-FI" sz="2400" dirty="0" smtClean="0">
                <a:solidFill>
                  <a:schemeClr val="tx2"/>
                </a:solidFill>
              </a:rPr>
              <a:t>päätehtävät</a:t>
            </a:r>
            <a:endParaRPr lang="fi-FI" sz="2400" dirty="0">
              <a:solidFill>
                <a:schemeClr val="tx2"/>
              </a:solidFill>
            </a:endParaRPr>
          </a:p>
        </p:txBody>
      </p:sp>
      <p:sp>
        <p:nvSpPr>
          <p:cNvPr id="5" name="Dian numeron paikkamerkki 4"/>
          <p:cNvSpPr>
            <a:spLocks noGrp="1"/>
          </p:cNvSpPr>
          <p:nvPr>
            <p:ph type="sldNum" sz="quarter" idx="12"/>
          </p:nvPr>
        </p:nvSpPr>
        <p:spPr/>
        <p:txBody>
          <a:bodyPr/>
          <a:lstStyle/>
          <a:p>
            <a:fld id="{52D72BAF-8CDA-4878-B74D-CAA2BE485765}" type="slidenum">
              <a:rPr lang="fi-FI" smtClean="0"/>
              <a:pPr/>
              <a:t>5</a:t>
            </a:fld>
            <a:endParaRPr lang="fi-FI"/>
          </a:p>
        </p:txBody>
      </p:sp>
      <p:graphicFrame>
        <p:nvGraphicFramePr>
          <p:cNvPr id="7" name="Taulukko 6"/>
          <p:cNvGraphicFramePr>
            <a:graphicFrameLocks noGrp="1"/>
          </p:cNvGraphicFramePr>
          <p:nvPr>
            <p:extLst>
              <p:ext uri="{D42A27DB-BD31-4B8C-83A1-F6EECF244321}">
                <p14:modId xmlns:p14="http://schemas.microsoft.com/office/powerpoint/2010/main" val="1108550090"/>
              </p:ext>
            </p:extLst>
          </p:nvPr>
        </p:nvGraphicFramePr>
        <p:xfrm>
          <a:off x="253658" y="692696"/>
          <a:ext cx="8856984" cy="5622338"/>
        </p:xfrm>
        <a:graphic>
          <a:graphicData uri="http://schemas.openxmlformats.org/drawingml/2006/table">
            <a:tbl>
              <a:tblPr firstRow="1" bandRow="1">
                <a:tableStyleId>{5C22544A-7EE6-4342-B048-85BDC9FD1C3A}</a:tableStyleId>
              </a:tblPr>
              <a:tblGrid>
                <a:gridCol w="1665416"/>
                <a:gridCol w="7191568"/>
              </a:tblGrid>
              <a:tr h="6189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200" b="0" dirty="0" smtClean="0">
                          <a:solidFill>
                            <a:schemeClr val="tx2"/>
                          </a:solidFill>
                        </a:rPr>
                        <a:t>Tarkoitus</a:t>
                      </a:r>
                    </a:p>
                    <a:p>
                      <a:endParaRPr lang="fi-FI" sz="1200" b="0" dirty="0">
                        <a:solidFill>
                          <a:schemeClr val="tx2"/>
                        </a:solidFill>
                      </a:endParaRPr>
                    </a:p>
                  </a:txBody>
                  <a:tcPr>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200" b="0" kern="1200" dirty="0" smtClean="0">
                          <a:solidFill>
                            <a:schemeClr val="tx2"/>
                          </a:solidFill>
                          <a:latin typeface="+mn-lt"/>
                          <a:ea typeface="+mn-ea"/>
                          <a:cs typeface="+mn-cs"/>
                        </a:rPr>
                        <a:t>Johtoryhmä käsittelee ja sovittaa yhteen ministeriön toiminnan kannalta keskeisiä yhteisiä toimintatapoja sekä johtamista ja sisäistä hallintoa. Ministeriön</a:t>
                      </a:r>
                      <a:r>
                        <a:rPr lang="fi-FI" sz="1200" b="0" kern="1200" baseline="0" dirty="0" smtClean="0">
                          <a:solidFill>
                            <a:schemeClr val="tx2"/>
                          </a:solidFill>
                          <a:latin typeface="+mn-lt"/>
                          <a:ea typeface="+mn-ea"/>
                          <a:cs typeface="+mn-cs"/>
                        </a:rPr>
                        <a:t> koordinoivan johtoryhmän ja virkamiesjohtoryhmän lisäksi ministeriössä voi toimia useita muita ohjaus- ja valmisteluryhmiä (katso seuraava sivu). </a:t>
                      </a:r>
                    </a:p>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fi-FI" sz="1200" b="0" kern="1200" dirty="0">
                        <a:solidFill>
                          <a:schemeClr val="tx2"/>
                        </a:solidFill>
                        <a:latin typeface="+mn-lt"/>
                        <a:ea typeface="+mn-ea"/>
                        <a:cs typeface="+mn-cs"/>
                      </a:endParaRPr>
                    </a:p>
                  </a:txBody>
                  <a:tcPr>
                    <a:solidFill>
                      <a:schemeClr val="accent5">
                        <a:lumMod val="20000"/>
                        <a:lumOff val="80000"/>
                      </a:schemeClr>
                    </a:solidFill>
                  </a:tcPr>
                </a:tc>
              </a:tr>
              <a:tr h="9726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200" b="0" kern="1200" dirty="0" smtClean="0">
                          <a:solidFill>
                            <a:schemeClr val="tx2"/>
                          </a:solidFill>
                          <a:latin typeface="+mn-lt"/>
                          <a:ea typeface="+mn-ea"/>
                          <a:cs typeface="+mn-cs"/>
                        </a:rPr>
                        <a:t>Keitä varten</a:t>
                      </a:r>
                    </a:p>
                    <a:p>
                      <a:pPr marL="0" marR="0" indent="0" algn="l" defTabSz="914400" rtl="0" eaLnBrk="1" fontAlgn="auto" latinLnBrk="0" hangingPunct="1">
                        <a:lnSpc>
                          <a:spcPct val="100000"/>
                        </a:lnSpc>
                        <a:spcBef>
                          <a:spcPts val="0"/>
                        </a:spcBef>
                        <a:spcAft>
                          <a:spcPts val="0"/>
                        </a:spcAft>
                        <a:buClrTx/>
                        <a:buSzTx/>
                        <a:buFontTx/>
                        <a:buNone/>
                        <a:tabLst/>
                        <a:defRPr/>
                      </a:pPr>
                      <a:r>
                        <a:rPr lang="fi-FI" sz="1200" b="0" kern="1200" dirty="0" smtClean="0">
                          <a:solidFill>
                            <a:schemeClr val="tx2"/>
                          </a:solidFill>
                          <a:latin typeface="+mn-lt"/>
                          <a:ea typeface="+mn-ea"/>
                          <a:cs typeface="+mn-cs"/>
                        </a:rPr>
                        <a:t>jory on olemassa</a:t>
                      </a:r>
                    </a:p>
                    <a:p>
                      <a:endParaRPr lang="fi-FI" sz="1600" dirty="0">
                        <a:solidFill>
                          <a:schemeClr val="tx2"/>
                        </a:solidFill>
                      </a:endParaRPr>
                    </a:p>
                  </a:txBody>
                  <a:tcPr>
                    <a:solidFill>
                      <a:schemeClr val="accent5">
                        <a:lumMod val="20000"/>
                        <a:lumOff val="80000"/>
                      </a:schemeClr>
                    </a:solidFill>
                  </a:tcPr>
                </a:tc>
                <a:tc>
                  <a:txBody>
                    <a:bodyPr/>
                    <a:lstStyle/>
                    <a:p>
                      <a:r>
                        <a:rPr lang="fi-FI" sz="1200" b="0" kern="1200" dirty="0" smtClean="0">
                          <a:solidFill>
                            <a:schemeClr val="tx2"/>
                          </a:solidFill>
                          <a:latin typeface="+mn-lt"/>
                          <a:ea typeface="+mn-ea"/>
                          <a:cs typeface="+mn-cs"/>
                        </a:rPr>
                        <a:t>Kansliapäällikkö</a:t>
                      </a:r>
                    </a:p>
                    <a:p>
                      <a:r>
                        <a:rPr lang="fi-FI" sz="1200" b="0" kern="1200" dirty="0" smtClean="0">
                          <a:solidFill>
                            <a:schemeClr val="tx2"/>
                          </a:solidFill>
                          <a:latin typeface="+mn-lt"/>
                          <a:ea typeface="+mn-ea"/>
                          <a:cs typeface="+mn-cs"/>
                        </a:rPr>
                        <a:t>Johto ja esimiehet</a:t>
                      </a:r>
                    </a:p>
                    <a:p>
                      <a:r>
                        <a:rPr lang="fi-FI" sz="1200" b="0" kern="1200" dirty="0" smtClean="0">
                          <a:solidFill>
                            <a:schemeClr val="tx2"/>
                          </a:solidFill>
                          <a:latin typeface="+mn-lt"/>
                          <a:ea typeface="+mn-ea"/>
                          <a:cs typeface="+mn-cs"/>
                        </a:rPr>
                        <a:t>Henkilöstö</a:t>
                      </a:r>
                    </a:p>
                    <a:p>
                      <a:r>
                        <a:rPr lang="fi-FI" sz="1200" b="0" kern="1200" dirty="0" smtClean="0">
                          <a:solidFill>
                            <a:schemeClr val="tx2"/>
                          </a:solidFill>
                          <a:latin typeface="+mn-lt"/>
                          <a:ea typeface="+mn-ea"/>
                          <a:cs typeface="+mn-cs"/>
                        </a:rPr>
                        <a:t> </a:t>
                      </a:r>
                      <a:endParaRPr lang="fi-FI" sz="1200" b="0" kern="1200" dirty="0">
                        <a:solidFill>
                          <a:schemeClr val="tx2"/>
                        </a:solidFill>
                        <a:latin typeface="+mn-lt"/>
                        <a:ea typeface="+mn-ea"/>
                        <a:cs typeface="+mn-cs"/>
                      </a:endParaRPr>
                    </a:p>
                  </a:txBody>
                  <a:tcPr>
                    <a:solidFill>
                      <a:schemeClr val="accent5">
                        <a:lumMod val="20000"/>
                        <a:lumOff val="80000"/>
                      </a:schemeClr>
                    </a:solidFill>
                  </a:tcPr>
                </a:tc>
              </a:tr>
              <a:tr h="132639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200" b="0" kern="1200" dirty="0" smtClean="0">
                          <a:solidFill>
                            <a:schemeClr val="tx2"/>
                          </a:solidFill>
                          <a:latin typeface="+mn-lt"/>
                          <a:ea typeface="+mn-ea"/>
                          <a:cs typeface="+mn-cs"/>
                        </a:rPr>
                        <a:t>Päätehtävät</a:t>
                      </a:r>
                    </a:p>
                    <a:p>
                      <a:pPr marL="0" marR="0" indent="0" algn="l" defTabSz="914400" rtl="0" eaLnBrk="1" fontAlgn="auto" latinLnBrk="0" hangingPunct="1">
                        <a:lnSpc>
                          <a:spcPct val="100000"/>
                        </a:lnSpc>
                        <a:spcBef>
                          <a:spcPts val="0"/>
                        </a:spcBef>
                        <a:spcAft>
                          <a:spcPts val="0"/>
                        </a:spcAft>
                        <a:buClrTx/>
                        <a:buSzTx/>
                        <a:buFontTx/>
                        <a:buNone/>
                        <a:tabLst/>
                        <a:defRPr/>
                      </a:pPr>
                      <a:endParaRPr lang="fi-FI" sz="1200" b="0" kern="1200" dirty="0">
                        <a:solidFill>
                          <a:schemeClr val="tx2"/>
                        </a:solidFill>
                        <a:latin typeface="+mn-lt"/>
                        <a:ea typeface="+mn-ea"/>
                        <a:cs typeface="+mn-cs"/>
                      </a:endParaRPr>
                    </a:p>
                  </a:txBody>
                  <a:tcPr>
                    <a:solidFill>
                      <a:schemeClr val="accent5">
                        <a:lumMod val="20000"/>
                        <a:lumOff val="80000"/>
                      </a:schemeClr>
                    </a:solidFill>
                  </a:tcPr>
                </a:tc>
                <a:tc>
                  <a:txBody>
                    <a:bodyPr/>
                    <a:lstStyle/>
                    <a:p>
                      <a:pPr marL="342900" indent="-342900">
                        <a:buAutoNum type="arabicPeriod"/>
                      </a:pPr>
                      <a:r>
                        <a:rPr lang="fi-FI" sz="1200" b="0" kern="1200" dirty="0" smtClean="0">
                          <a:solidFill>
                            <a:schemeClr val="tx2"/>
                          </a:solidFill>
                          <a:latin typeface="+mn-lt"/>
                          <a:ea typeface="+mn-ea"/>
                          <a:cs typeface="+mn-cs"/>
                        </a:rPr>
                        <a:t>Valmistella asiat ministerijohtoryhmään</a:t>
                      </a:r>
                    </a:p>
                    <a:p>
                      <a:pPr marL="342900" marR="0" indent="-342900" algn="l" defTabSz="914400" rtl="0" eaLnBrk="1" fontAlgn="auto" latinLnBrk="0" hangingPunct="1">
                        <a:lnSpc>
                          <a:spcPct val="100000"/>
                        </a:lnSpc>
                        <a:spcBef>
                          <a:spcPts val="0"/>
                        </a:spcBef>
                        <a:spcAft>
                          <a:spcPts val="0"/>
                        </a:spcAft>
                        <a:buClrTx/>
                        <a:buSzTx/>
                        <a:buFontTx/>
                        <a:buAutoNum type="arabicPeriod"/>
                        <a:tabLst/>
                        <a:defRPr/>
                      </a:pPr>
                      <a:r>
                        <a:rPr lang="fi-FI" sz="1200" b="0" kern="1200" dirty="0" smtClean="0">
                          <a:solidFill>
                            <a:schemeClr val="tx2"/>
                          </a:solidFill>
                          <a:latin typeface="+mn-lt"/>
                          <a:ea typeface="+mn-ea"/>
                          <a:cs typeface="+mn-cs"/>
                        </a:rPr>
                        <a:t>Ministeriön</a:t>
                      </a:r>
                      <a:r>
                        <a:rPr lang="fi-FI" sz="1200" b="0" kern="1200" baseline="0" dirty="0" smtClean="0">
                          <a:solidFill>
                            <a:schemeClr val="tx2"/>
                          </a:solidFill>
                          <a:latin typeface="+mn-lt"/>
                          <a:ea typeface="+mn-ea"/>
                          <a:cs typeface="+mn-cs"/>
                        </a:rPr>
                        <a:t> strategisten tavoitteiden valmistelu ja niiden toimeenpano</a:t>
                      </a:r>
                      <a:endParaRPr lang="fi-FI" sz="1200" b="0" kern="1200" dirty="0" smtClean="0">
                        <a:solidFill>
                          <a:schemeClr val="tx2"/>
                        </a:solidFill>
                        <a:latin typeface="+mn-lt"/>
                        <a:ea typeface="+mn-ea"/>
                        <a:cs typeface="+mn-cs"/>
                      </a:endParaRPr>
                    </a:p>
                    <a:p>
                      <a:pPr marL="342900" indent="-342900">
                        <a:buAutoNum type="arabicPeriod"/>
                      </a:pPr>
                      <a:r>
                        <a:rPr lang="fi-FI" sz="1200" b="0" kern="1200" dirty="0" smtClean="0">
                          <a:solidFill>
                            <a:schemeClr val="tx2"/>
                          </a:solidFill>
                          <a:latin typeface="+mn-lt"/>
                          <a:ea typeface="+mn-ea"/>
                          <a:cs typeface="+mn-cs"/>
                        </a:rPr>
                        <a:t>Toimintatapoja, johtamista ja sisäistä hallintoa koskevien</a:t>
                      </a:r>
                      <a:r>
                        <a:rPr lang="fi-FI" sz="1200" b="0" kern="1200" baseline="0" dirty="0" smtClean="0">
                          <a:solidFill>
                            <a:schemeClr val="tx2"/>
                          </a:solidFill>
                          <a:latin typeface="+mn-lt"/>
                          <a:ea typeface="+mn-ea"/>
                          <a:cs typeface="+mn-cs"/>
                        </a:rPr>
                        <a:t> yhteisten </a:t>
                      </a:r>
                      <a:r>
                        <a:rPr lang="fi-FI" sz="1200" b="0" kern="1200" dirty="0" smtClean="0">
                          <a:solidFill>
                            <a:schemeClr val="tx2"/>
                          </a:solidFill>
                          <a:latin typeface="+mn-lt"/>
                          <a:ea typeface="+mn-ea"/>
                          <a:cs typeface="+mn-cs"/>
                        </a:rPr>
                        <a:t>linjausten käsittely ja niihin sitoutuminen</a:t>
                      </a:r>
                    </a:p>
                    <a:p>
                      <a:pPr marL="342900" indent="-342900">
                        <a:buAutoNum type="arabicPeriod"/>
                      </a:pPr>
                      <a:r>
                        <a:rPr lang="fi-FI" sz="1200" b="0" kern="1200" dirty="0" smtClean="0">
                          <a:solidFill>
                            <a:schemeClr val="tx2"/>
                          </a:solidFill>
                          <a:latin typeface="+mn-lt"/>
                          <a:ea typeface="+mn-ea"/>
                          <a:cs typeface="+mn-cs"/>
                        </a:rPr>
                        <a:t>Ministeriön toiminnan kehittäminen, voimavarojen suuntaaminen ja menettelytavoista sopiminen</a:t>
                      </a:r>
                    </a:p>
                    <a:p>
                      <a:pPr marL="342900" marR="0" indent="-342900" algn="l" defTabSz="914400" rtl="0" eaLnBrk="1" fontAlgn="auto" latinLnBrk="0" hangingPunct="1">
                        <a:lnSpc>
                          <a:spcPct val="100000"/>
                        </a:lnSpc>
                        <a:spcBef>
                          <a:spcPts val="0"/>
                        </a:spcBef>
                        <a:spcAft>
                          <a:spcPts val="0"/>
                        </a:spcAft>
                        <a:buClrTx/>
                        <a:buSzTx/>
                        <a:buFontTx/>
                        <a:buAutoNum type="arabicPeriod"/>
                        <a:tabLst/>
                        <a:defRPr/>
                      </a:pPr>
                      <a:r>
                        <a:rPr lang="en-US" sz="1200" kern="1200" dirty="0" err="1" smtClean="0">
                          <a:solidFill>
                            <a:schemeClr val="tx2"/>
                          </a:solidFill>
                          <a:effectLst/>
                          <a:latin typeface="+mn-lt"/>
                          <a:ea typeface="+mn-ea"/>
                          <a:cs typeface="+mn-cs"/>
                        </a:rPr>
                        <a:t>Strategiaperusteisen</a:t>
                      </a:r>
                      <a:r>
                        <a:rPr lang="en-US" sz="1200" kern="1200" dirty="0" smtClean="0">
                          <a:solidFill>
                            <a:schemeClr val="tx2"/>
                          </a:solidFill>
                          <a:effectLst/>
                          <a:latin typeface="+mn-lt"/>
                          <a:ea typeface="+mn-ea"/>
                          <a:cs typeface="+mn-cs"/>
                        </a:rPr>
                        <a:t> </a:t>
                      </a:r>
                      <a:r>
                        <a:rPr lang="en-US" sz="1200" kern="1200" dirty="0" err="1" smtClean="0">
                          <a:solidFill>
                            <a:schemeClr val="tx2"/>
                          </a:solidFill>
                          <a:effectLst/>
                          <a:latin typeface="+mn-lt"/>
                          <a:ea typeface="+mn-ea"/>
                          <a:cs typeface="+mn-cs"/>
                        </a:rPr>
                        <a:t>toimintaympäristön</a:t>
                      </a:r>
                      <a:r>
                        <a:rPr lang="en-US" sz="1200" kern="1200" dirty="0" smtClean="0">
                          <a:solidFill>
                            <a:schemeClr val="tx2"/>
                          </a:solidFill>
                          <a:effectLst/>
                          <a:latin typeface="+mn-lt"/>
                          <a:ea typeface="+mn-ea"/>
                          <a:cs typeface="+mn-cs"/>
                        </a:rPr>
                        <a:t> </a:t>
                      </a:r>
                      <a:r>
                        <a:rPr lang="en-US" sz="1200" kern="1200" dirty="0" err="1" smtClean="0">
                          <a:solidFill>
                            <a:schemeClr val="tx2"/>
                          </a:solidFill>
                          <a:effectLst/>
                          <a:latin typeface="+mn-lt"/>
                          <a:ea typeface="+mn-ea"/>
                          <a:cs typeface="+mn-cs"/>
                        </a:rPr>
                        <a:t>tilannekuvan</a:t>
                      </a:r>
                      <a:r>
                        <a:rPr lang="en-US" sz="1200" kern="1200" dirty="0" smtClean="0">
                          <a:solidFill>
                            <a:schemeClr val="tx2"/>
                          </a:solidFill>
                          <a:effectLst/>
                          <a:latin typeface="+mn-lt"/>
                          <a:ea typeface="+mn-ea"/>
                          <a:cs typeface="+mn-cs"/>
                        </a:rPr>
                        <a:t> </a:t>
                      </a:r>
                      <a:r>
                        <a:rPr lang="en-US" sz="1200" kern="1200" dirty="0" err="1" smtClean="0">
                          <a:solidFill>
                            <a:schemeClr val="tx2"/>
                          </a:solidFill>
                          <a:effectLst/>
                          <a:latin typeface="+mn-lt"/>
                          <a:ea typeface="+mn-ea"/>
                          <a:cs typeface="+mn-cs"/>
                        </a:rPr>
                        <a:t>muodostaminen</a:t>
                      </a:r>
                      <a:r>
                        <a:rPr lang="en-US" sz="1200" kern="1200" baseline="0" dirty="0" smtClean="0">
                          <a:solidFill>
                            <a:schemeClr val="tx2"/>
                          </a:solidFill>
                          <a:effectLst/>
                          <a:latin typeface="+mn-lt"/>
                          <a:ea typeface="+mn-ea"/>
                          <a:cs typeface="+mn-cs"/>
                        </a:rPr>
                        <a:t> ja </a:t>
                      </a:r>
                      <a:r>
                        <a:rPr lang="en-US" sz="1200" kern="1200" dirty="0" err="1" smtClean="0">
                          <a:solidFill>
                            <a:schemeClr val="tx2"/>
                          </a:solidFill>
                          <a:effectLst/>
                          <a:latin typeface="+mn-lt"/>
                          <a:ea typeface="+mn-ea"/>
                          <a:cs typeface="+mn-cs"/>
                        </a:rPr>
                        <a:t>ennakointi</a:t>
                      </a:r>
                      <a:r>
                        <a:rPr lang="en-US" sz="1200" kern="1200" dirty="0" smtClean="0">
                          <a:solidFill>
                            <a:schemeClr val="tx2"/>
                          </a:solidFill>
                          <a:effectLst/>
                          <a:latin typeface="+mn-lt"/>
                          <a:ea typeface="+mn-ea"/>
                          <a:cs typeface="+mn-cs"/>
                        </a:rPr>
                        <a:t> </a:t>
                      </a:r>
                      <a:r>
                        <a:rPr lang="en-US" sz="1200" kern="1200" dirty="0" err="1" smtClean="0">
                          <a:solidFill>
                            <a:schemeClr val="tx2"/>
                          </a:solidFill>
                          <a:effectLst/>
                          <a:latin typeface="+mn-lt"/>
                          <a:ea typeface="+mn-ea"/>
                          <a:cs typeface="+mn-cs"/>
                        </a:rPr>
                        <a:t>osana</a:t>
                      </a:r>
                      <a:r>
                        <a:rPr lang="en-US" sz="1200" kern="1200" dirty="0" smtClean="0">
                          <a:solidFill>
                            <a:schemeClr val="tx2"/>
                          </a:solidFill>
                          <a:effectLst/>
                          <a:latin typeface="+mn-lt"/>
                          <a:ea typeface="+mn-ea"/>
                          <a:cs typeface="+mn-cs"/>
                        </a:rPr>
                        <a:t> </a:t>
                      </a:r>
                      <a:r>
                        <a:rPr lang="en-US" sz="1200" kern="1200" dirty="0" err="1" smtClean="0">
                          <a:solidFill>
                            <a:schemeClr val="tx2"/>
                          </a:solidFill>
                          <a:effectLst/>
                          <a:latin typeface="+mn-lt"/>
                          <a:ea typeface="+mn-ea"/>
                          <a:cs typeface="+mn-cs"/>
                        </a:rPr>
                        <a:t>toimintaa</a:t>
                      </a:r>
                      <a:endParaRPr lang="fi-FI" sz="1200" b="0" kern="1200" dirty="0" smtClean="0">
                        <a:solidFill>
                          <a:schemeClr val="tx2"/>
                        </a:solidFill>
                        <a:latin typeface="+mn-lt"/>
                        <a:ea typeface="+mn-ea"/>
                        <a:cs typeface="+mn-cs"/>
                      </a:endParaRPr>
                    </a:p>
                    <a:p>
                      <a:pPr marL="342900" indent="-342900">
                        <a:buAutoNum type="arabicPeriod"/>
                      </a:pPr>
                      <a:r>
                        <a:rPr lang="fi-FI" sz="1200" b="0" kern="1200" dirty="0" smtClean="0">
                          <a:solidFill>
                            <a:schemeClr val="tx2"/>
                          </a:solidFill>
                          <a:latin typeface="+mn-lt"/>
                          <a:ea typeface="+mn-ea"/>
                          <a:cs typeface="+mn-cs"/>
                        </a:rPr>
                        <a:t>Strategisten hankkeiden (hankesalkku) toteutumisen seuranta</a:t>
                      </a:r>
                    </a:p>
                    <a:p>
                      <a:pPr marL="342900" indent="-342900">
                        <a:buAutoNum type="arabicPeriod"/>
                      </a:pPr>
                      <a:r>
                        <a:rPr lang="fi-FI" sz="1200" b="0" kern="1200" dirty="0" smtClean="0">
                          <a:solidFill>
                            <a:schemeClr val="tx2"/>
                          </a:solidFill>
                          <a:latin typeface="+mn-lt"/>
                          <a:ea typeface="+mn-ea"/>
                          <a:cs typeface="+mn-cs"/>
                        </a:rPr>
                        <a:t>Muutoksenhallinta</a:t>
                      </a:r>
                    </a:p>
                    <a:p>
                      <a:pPr marL="342900" indent="-342900">
                        <a:buAutoNum type="arabicPeriod"/>
                      </a:pPr>
                      <a:r>
                        <a:rPr lang="fi-FI" sz="1200" b="0" kern="1200" dirty="0" smtClean="0">
                          <a:solidFill>
                            <a:schemeClr val="tx2"/>
                          </a:solidFill>
                          <a:latin typeface="+mn-lt"/>
                          <a:ea typeface="+mn-ea"/>
                          <a:cs typeface="+mn-cs"/>
                        </a:rPr>
                        <a:t>Tiedon välittäminen </a:t>
                      </a:r>
                      <a:endParaRPr lang="fi-FI" sz="1200" b="0" kern="1200" dirty="0">
                        <a:solidFill>
                          <a:schemeClr val="tx2"/>
                        </a:solidFill>
                        <a:latin typeface="+mn-lt"/>
                        <a:ea typeface="+mn-ea"/>
                        <a:cs typeface="+mn-cs"/>
                      </a:endParaRPr>
                    </a:p>
                  </a:txBody>
                  <a:tcPr>
                    <a:solidFill>
                      <a:schemeClr val="accent5">
                        <a:lumMod val="20000"/>
                        <a:lumOff val="80000"/>
                      </a:schemeClr>
                    </a:solidFill>
                  </a:tcPr>
                </a:tc>
              </a:tr>
              <a:tr h="7958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200" b="0" kern="1200" dirty="0" smtClean="0">
                          <a:solidFill>
                            <a:schemeClr val="tx2"/>
                          </a:solidFill>
                          <a:latin typeface="+mn-lt"/>
                          <a:ea typeface="+mn-ea"/>
                          <a:cs typeface="+mn-cs"/>
                        </a:rPr>
                        <a:t>Työskentelytapa</a:t>
                      </a:r>
                    </a:p>
                    <a:p>
                      <a:endParaRPr lang="fi-FI" sz="1600" dirty="0">
                        <a:solidFill>
                          <a:schemeClr val="tx2"/>
                        </a:solidFill>
                      </a:endParaRPr>
                    </a:p>
                  </a:txBody>
                  <a:tcPr>
                    <a:solidFill>
                      <a:schemeClr val="accent5">
                        <a:lumMod val="20000"/>
                        <a:lumOff val="80000"/>
                      </a:schemeClr>
                    </a:solidFill>
                  </a:tcPr>
                </a:tc>
                <a:tc>
                  <a:txBody>
                    <a:bodyPr/>
                    <a:lstStyle/>
                    <a:p>
                      <a:pPr marL="0" indent="-285750" algn="l" defTabSz="914400" rtl="0" eaLnBrk="1" latinLnBrk="0" hangingPunct="1">
                        <a:buFont typeface="Arial" panose="020B0604020202020204" pitchFamily="34" charset="0"/>
                        <a:buChar char="•"/>
                      </a:pPr>
                      <a:r>
                        <a:rPr lang="fi-FI" sz="1200" b="0" kern="1200" dirty="0" smtClean="0">
                          <a:solidFill>
                            <a:schemeClr val="tx2"/>
                          </a:solidFill>
                          <a:latin typeface="+mn-lt"/>
                          <a:ea typeface="+mn-ea"/>
                          <a:cs typeface="+mn-cs"/>
                        </a:rPr>
                        <a:t>Ministeriön kokonaisedusta huolehtiminen</a:t>
                      </a:r>
                    </a:p>
                    <a:p>
                      <a:pPr marL="0" indent="-285750" algn="l" defTabSz="914400" rtl="0" eaLnBrk="1" latinLnBrk="0" hangingPunct="1">
                        <a:buFont typeface="Arial" panose="020B0604020202020204" pitchFamily="34" charset="0"/>
                        <a:buChar char="•"/>
                      </a:pPr>
                      <a:r>
                        <a:rPr lang="fi-FI" sz="1200" b="0" kern="1200" dirty="0" smtClean="0">
                          <a:solidFill>
                            <a:schemeClr val="tx2"/>
                          </a:solidFill>
                          <a:latin typeface="+mn-lt"/>
                          <a:ea typeface="+mn-ea"/>
                          <a:cs typeface="+mn-cs"/>
                        </a:rPr>
                        <a:t>Asioihin etukäteen perehtyvä, keskusteleva ja ratkaisukeskeinen</a:t>
                      </a:r>
                    </a:p>
                    <a:p>
                      <a:pPr marL="0" indent="-285750" algn="l" defTabSz="914400" rtl="0" eaLnBrk="1" latinLnBrk="0" hangingPunct="1">
                        <a:buFont typeface="Arial" panose="020B0604020202020204" pitchFamily="34" charset="0"/>
                        <a:buChar char="•"/>
                      </a:pPr>
                      <a:r>
                        <a:rPr lang="fi-FI" sz="1200" b="0" kern="1200" dirty="0" smtClean="0">
                          <a:solidFill>
                            <a:schemeClr val="tx2"/>
                          </a:solidFill>
                          <a:latin typeface="+mn-lt"/>
                          <a:ea typeface="+mn-ea"/>
                          <a:cs typeface="+mn-cs"/>
                        </a:rPr>
                        <a:t>Yhteinen sitoutuminen ja luottamus</a:t>
                      </a:r>
                    </a:p>
                    <a:p>
                      <a:pPr marL="0" indent="-285750" algn="l" defTabSz="914400" rtl="0" eaLnBrk="1" latinLnBrk="0" hangingPunct="1">
                        <a:buFont typeface="Arial" panose="020B0604020202020204" pitchFamily="34" charset="0"/>
                        <a:buChar char="•"/>
                      </a:pPr>
                      <a:r>
                        <a:rPr lang="fi-FI" sz="1200" b="0" kern="1200" dirty="0" smtClean="0">
                          <a:solidFill>
                            <a:schemeClr val="tx2"/>
                          </a:solidFill>
                          <a:latin typeface="+mn-lt"/>
                          <a:ea typeface="+mn-ea"/>
                          <a:cs typeface="+mn-cs"/>
                        </a:rPr>
                        <a:t>Tehokkaat</a:t>
                      </a:r>
                      <a:r>
                        <a:rPr lang="fi-FI" sz="1200" b="0" kern="1200" baseline="0" dirty="0" smtClean="0">
                          <a:solidFill>
                            <a:schemeClr val="tx2"/>
                          </a:solidFill>
                          <a:latin typeface="+mn-lt"/>
                          <a:ea typeface="+mn-ea"/>
                          <a:cs typeface="+mn-cs"/>
                        </a:rPr>
                        <a:t> k</a:t>
                      </a:r>
                      <a:r>
                        <a:rPr lang="fi-FI" sz="1200" b="0" kern="1200" dirty="0" smtClean="0">
                          <a:solidFill>
                            <a:schemeClr val="tx2"/>
                          </a:solidFill>
                          <a:latin typeface="+mn-lt"/>
                          <a:ea typeface="+mn-ea"/>
                          <a:cs typeface="+mn-cs"/>
                        </a:rPr>
                        <a:t>äytännöt</a:t>
                      </a:r>
                      <a:r>
                        <a:rPr lang="fi-FI" sz="1200" b="0" kern="1200" baseline="0" dirty="0" smtClean="0">
                          <a:solidFill>
                            <a:schemeClr val="tx2"/>
                          </a:solidFill>
                          <a:latin typeface="+mn-lt"/>
                          <a:ea typeface="+mn-ea"/>
                          <a:cs typeface="+mn-cs"/>
                        </a:rPr>
                        <a:t> ja toimintatavat</a:t>
                      </a:r>
                      <a:endParaRPr lang="fi-FI" sz="1600" dirty="0">
                        <a:solidFill>
                          <a:schemeClr val="tx2"/>
                        </a:solidFill>
                      </a:endParaRPr>
                    </a:p>
                  </a:txBody>
                  <a:tcPr>
                    <a:solidFill>
                      <a:schemeClr val="accent5">
                        <a:lumMod val="20000"/>
                        <a:lumOff val="80000"/>
                      </a:schemeClr>
                    </a:solidFill>
                  </a:tcPr>
                </a:tc>
              </a:tr>
              <a:tr h="14492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200" b="0" kern="1200" dirty="0" smtClean="0">
                          <a:solidFill>
                            <a:schemeClr val="tx2"/>
                          </a:solidFill>
                          <a:latin typeface="+mn-lt"/>
                          <a:ea typeface="+mn-ea"/>
                          <a:cs typeface="+mn-cs"/>
                        </a:rPr>
                        <a:t>Jäsenet</a:t>
                      </a:r>
                    </a:p>
                    <a:p>
                      <a:endParaRPr lang="fi-FI" sz="1600" dirty="0">
                        <a:solidFill>
                          <a:schemeClr val="tx2"/>
                        </a:solidFill>
                      </a:endParaRPr>
                    </a:p>
                  </a:txBody>
                  <a:tcPr>
                    <a:solidFill>
                      <a:schemeClr val="accent5">
                        <a:lumMod val="20000"/>
                        <a:lumOff val="80000"/>
                      </a:schemeClr>
                    </a:solidFill>
                  </a:tcPr>
                </a:tc>
                <a:tc>
                  <a:txBody>
                    <a:bodyPr/>
                    <a:lstStyle/>
                    <a:p>
                      <a:pPr marL="0" indent="0" algn="l" defTabSz="914400" rtl="0" eaLnBrk="1" latinLnBrk="0" hangingPunct="1">
                        <a:buFont typeface="Arial" panose="020B0604020202020204" pitchFamily="34" charset="0"/>
                        <a:buNone/>
                      </a:pPr>
                      <a:r>
                        <a:rPr lang="fi-FI" sz="1200" dirty="0" smtClean="0">
                          <a:solidFill>
                            <a:schemeClr val="tx2"/>
                          </a:solidFill>
                          <a:effectLst/>
                        </a:rPr>
                        <a:t>Kansliapäällikkö  ja ministeriön</a:t>
                      </a:r>
                      <a:r>
                        <a:rPr lang="fi-FI" sz="1200" baseline="0" dirty="0" smtClean="0">
                          <a:solidFill>
                            <a:schemeClr val="tx2"/>
                          </a:solidFill>
                          <a:effectLst/>
                        </a:rPr>
                        <a:t> työjärjestys määrittävät johtoryhmän kokoonpanon</a:t>
                      </a:r>
                      <a:endParaRPr lang="fi-FI" sz="1200" dirty="0" smtClean="0">
                        <a:solidFill>
                          <a:schemeClr val="tx2"/>
                        </a:solidFill>
                        <a:effectLst/>
                      </a:endParaRPr>
                    </a:p>
                    <a:p>
                      <a:pPr marL="0" indent="-285750" algn="l" defTabSz="914400" rtl="0" eaLnBrk="1" latinLnBrk="0" hangingPunct="1">
                        <a:buFont typeface="Arial" panose="020B0604020202020204" pitchFamily="34" charset="0"/>
                        <a:buChar char="•"/>
                      </a:pPr>
                      <a:r>
                        <a:rPr lang="fi-FI" sz="1200" dirty="0" smtClean="0">
                          <a:solidFill>
                            <a:schemeClr val="tx2"/>
                          </a:solidFill>
                          <a:effectLst/>
                        </a:rPr>
                        <a:t>Puheenjohtaja kansliapäällikkö</a:t>
                      </a:r>
                    </a:p>
                    <a:p>
                      <a:pPr marL="0" indent="-285750" algn="l" defTabSz="914400" rtl="0" eaLnBrk="1" latinLnBrk="0" hangingPunct="1">
                        <a:buFont typeface="Arial" panose="020B0604020202020204" pitchFamily="34" charset="0"/>
                        <a:buChar char="•"/>
                      </a:pPr>
                      <a:r>
                        <a:rPr lang="fi-FI" sz="1200" dirty="0" smtClean="0">
                          <a:solidFill>
                            <a:schemeClr val="tx2"/>
                          </a:solidFill>
                          <a:effectLst/>
                        </a:rPr>
                        <a:t>Alivaltiosihteeri</a:t>
                      </a:r>
                    </a:p>
                    <a:p>
                      <a:pPr marL="0" indent="-285750" algn="l" defTabSz="914400" rtl="0" eaLnBrk="1" latinLnBrk="0" hangingPunct="1">
                        <a:buFont typeface="Arial" panose="020B0604020202020204" pitchFamily="34" charset="0"/>
                        <a:buChar char="•"/>
                      </a:pPr>
                      <a:r>
                        <a:rPr lang="fi-FI" sz="1200" baseline="0" dirty="0" smtClean="0">
                          <a:solidFill>
                            <a:schemeClr val="tx2"/>
                          </a:solidFill>
                          <a:effectLst/>
                        </a:rPr>
                        <a:t>Muut mahdolliset johtajat</a:t>
                      </a:r>
                    </a:p>
                    <a:p>
                      <a:pPr marL="0" indent="-285750" algn="l" defTabSz="914400" rtl="0" eaLnBrk="1" latinLnBrk="0" hangingPunct="1">
                        <a:buFont typeface="Arial" panose="020B0604020202020204" pitchFamily="34" charset="0"/>
                        <a:buChar char="•"/>
                      </a:pPr>
                      <a:r>
                        <a:rPr lang="fi-FI" sz="1200" dirty="0" smtClean="0">
                          <a:solidFill>
                            <a:schemeClr val="tx2"/>
                          </a:solidFill>
                          <a:effectLst/>
                        </a:rPr>
                        <a:t>Osastopäälliköt </a:t>
                      </a:r>
                    </a:p>
                    <a:p>
                      <a:pPr marL="0" indent="-285750" algn="l" defTabSz="914400" rtl="0" eaLnBrk="1" latinLnBrk="0" hangingPunct="1">
                        <a:buFont typeface="Arial" panose="020B0604020202020204" pitchFamily="34" charset="0"/>
                        <a:buChar char="•"/>
                      </a:pPr>
                      <a:r>
                        <a:rPr lang="fi-FI" sz="1200" dirty="0" smtClean="0">
                          <a:solidFill>
                            <a:schemeClr val="tx2"/>
                          </a:solidFill>
                          <a:effectLst/>
                        </a:rPr>
                        <a:t>Viestintäjohtaja</a:t>
                      </a:r>
                      <a:endParaRPr lang="fi-FI" sz="1600" dirty="0">
                        <a:solidFill>
                          <a:schemeClr val="tx2"/>
                        </a:solidFill>
                      </a:endParaRPr>
                    </a:p>
                  </a:txBody>
                  <a:tcPr>
                    <a:solidFill>
                      <a:schemeClr val="accent5">
                        <a:lumMod val="20000"/>
                        <a:lumOff val="80000"/>
                      </a:schemeClr>
                    </a:solidFill>
                  </a:tcPr>
                </a:tc>
              </a:tr>
            </a:tbl>
          </a:graphicData>
        </a:graphic>
      </p:graphicFrame>
    </p:spTree>
    <p:extLst>
      <p:ext uri="{BB962C8B-B14F-4D97-AF65-F5344CB8AC3E}">
        <p14:creationId xmlns:p14="http://schemas.microsoft.com/office/powerpoint/2010/main" val="27029271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p:cNvSpPr>
            <a:spLocks noGrp="1"/>
          </p:cNvSpPr>
          <p:nvPr>
            <p:ph type="title"/>
          </p:nvPr>
        </p:nvSpPr>
        <p:spPr>
          <a:xfrm>
            <a:off x="107504" y="116632"/>
            <a:ext cx="8784976" cy="648072"/>
          </a:xfrm>
        </p:spPr>
        <p:txBody>
          <a:bodyPr>
            <a:noAutofit/>
          </a:bodyPr>
          <a:lstStyle/>
          <a:p>
            <a:r>
              <a:rPr lang="fi-FI" sz="1600" dirty="0" smtClean="0">
                <a:solidFill>
                  <a:schemeClr val="tx2"/>
                </a:solidFill>
              </a:rPr>
              <a:t>Liite 3: Muut mahdolliset keskeiset ohjaus- ja valmisteluryhmät </a:t>
            </a:r>
            <a:br>
              <a:rPr lang="fi-FI" sz="1600" dirty="0" smtClean="0">
                <a:solidFill>
                  <a:schemeClr val="tx2"/>
                </a:solidFill>
              </a:rPr>
            </a:br>
            <a:r>
              <a:rPr lang="fi-FI" sz="1600" dirty="0" smtClean="0">
                <a:solidFill>
                  <a:schemeClr val="tx2"/>
                </a:solidFill>
              </a:rPr>
              <a:t>- ministeriötaso</a:t>
            </a:r>
            <a:br>
              <a:rPr lang="fi-FI" sz="1600" dirty="0" smtClean="0">
                <a:solidFill>
                  <a:schemeClr val="tx2"/>
                </a:solidFill>
              </a:rPr>
            </a:br>
            <a:r>
              <a:rPr lang="fi-FI" sz="1600" dirty="0" smtClean="0">
                <a:solidFill>
                  <a:schemeClr val="tx2"/>
                </a:solidFill>
              </a:rPr>
              <a:t>- toimialataso</a:t>
            </a:r>
            <a:endParaRPr lang="fi-FI" sz="1600" dirty="0">
              <a:solidFill>
                <a:schemeClr val="tx2"/>
              </a:solidFill>
            </a:endParaRPr>
          </a:p>
        </p:txBody>
      </p:sp>
      <p:sp>
        <p:nvSpPr>
          <p:cNvPr id="5" name="Dian numeron paikkamerkki 4"/>
          <p:cNvSpPr>
            <a:spLocks noGrp="1"/>
          </p:cNvSpPr>
          <p:nvPr>
            <p:ph type="sldNum" sz="quarter" idx="12"/>
          </p:nvPr>
        </p:nvSpPr>
        <p:spPr/>
        <p:txBody>
          <a:bodyPr/>
          <a:lstStyle/>
          <a:p>
            <a:fld id="{52D72BAF-8CDA-4878-B74D-CAA2BE485765}" type="slidenum">
              <a:rPr lang="fi-FI" smtClean="0"/>
              <a:pPr/>
              <a:t>6</a:t>
            </a:fld>
            <a:endParaRPr lang="fi-FI"/>
          </a:p>
        </p:txBody>
      </p:sp>
      <p:graphicFrame>
        <p:nvGraphicFramePr>
          <p:cNvPr id="7" name="Taulukko 6"/>
          <p:cNvGraphicFramePr>
            <a:graphicFrameLocks noGrp="1"/>
          </p:cNvGraphicFramePr>
          <p:nvPr>
            <p:extLst>
              <p:ext uri="{D42A27DB-BD31-4B8C-83A1-F6EECF244321}">
                <p14:modId xmlns:p14="http://schemas.microsoft.com/office/powerpoint/2010/main" val="3301724667"/>
              </p:ext>
            </p:extLst>
          </p:nvPr>
        </p:nvGraphicFramePr>
        <p:xfrm>
          <a:off x="179512" y="764704"/>
          <a:ext cx="8856984" cy="5713471"/>
        </p:xfrm>
        <a:graphic>
          <a:graphicData uri="http://schemas.openxmlformats.org/drawingml/2006/table">
            <a:tbl>
              <a:tblPr firstRow="1" bandRow="1">
                <a:tableStyleId>{5C22544A-7EE6-4342-B048-85BDC9FD1C3A}</a:tableStyleId>
              </a:tblPr>
              <a:tblGrid>
                <a:gridCol w="1665416"/>
                <a:gridCol w="7191568"/>
              </a:tblGrid>
              <a:tr h="9167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200" b="0" dirty="0" smtClean="0">
                          <a:solidFill>
                            <a:schemeClr val="tx2"/>
                          </a:solidFill>
                        </a:rPr>
                        <a:t>Muut johto- ja ohjausryhmät</a:t>
                      </a:r>
                    </a:p>
                    <a:p>
                      <a:endParaRPr lang="fi-FI" sz="1200" b="0" dirty="0">
                        <a:solidFill>
                          <a:schemeClr val="tx2"/>
                        </a:solidFill>
                      </a:endParaRPr>
                    </a:p>
                  </a:txBody>
                  <a:tcPr>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endParaRPr lang="fi-FI" sz="1200" b="0" kern="1200" dirty="0" smtClean="0">
                        <a:solidFill>
                          <a:schemeClr val="tx2"/>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fi-FI" sz="1200" b="0" kern="1200" dirty="0">
                        <a:solidFill>
                          <a:schemeClr val="tx2"/>
                        </a:solidFill>
                        <a:latin typeface="+mn-lt"/>
                        <a:ea typeface="+mn-ea"/>
                        <a:cs typeface="+mn-cs"/>
                      </a:endParaRPr>
                    </a:p>
                  </a:txBody>
                  <a:tcPr>
                    <a:solidFill>
                      <a:schemeClr val="accent5">
                        <a:lumMod val="20000"/>
                        <a:lumOff val="80000"/>
                      </a:schemeClr>
                    </a:solidFill>
                  </a:tcPr>
                </a:tc>
              </a:tr>
              <a:tr h="262464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200" b="0" kern="1200" dirty="0" smtClean="0">
                          <a:solidFill>
                            <a:schemeClr val="tx2"/>
                          </a:solidFill>
                          <a:latin typeface="+mn-lt"/>
                          <a:ea typeface="+mn-ea"/>
                          <a:cs typeface="+mn-cs"/>
                        </a:rPr>
                        <a:t>Päätehtävät</a:t>
                      </a:r>
                    </a:p>
                    <a:p>
                      <a:endParaRPr lang="fi-FI" sz="1600" dirty="0">
                        <a:solidFill>
                          <a:schemeClr val="tx2"/>
                        </a:solidFill>
                      </a:endParaRPr>
                    </a:p>
                  </a:txBody>
                  <a:tcPr>
                    <a:solidFill>
                      <a:schemeClr val="accent5">
                        <a:lumMod val="20000"/>
                        <a:lumOff val="80000"/>
                      </a:schemeClr>
                    </a:solidFill>
                  </a:tcPr>
                </a:tc>
                <a:tc>
                  <a:txBody>
                    <a:bodyPr/>
                    <a:lstStyle/>
                    <a:p>
                      <a:pPr marL="228600" indent="-228600">
                        <a:buAutoNum type="arabicPeriod"/>
                      </a:pPr>
                      <a:endParaRPr lang="fi-FI" sz="1200" b="0" kern="1200" dirty="0">
                        <a:solidFill>
                          <a:schemeClr val="tx2"/>
                        </a:solidFill>
                        <a:latin typeface="+mn-lt"/>
                        <a:ea typeface="+mn-ea"/>
                        <a:cs typeface="+mn-cs"/>
                      </a:endParaRPr>
                    </a:p>
                  </a:txBody>
                  <a:tcPr>
                    <a:solidFill>
                      <a:schemeClr val="accent5">
                        <a:lumMod val="20000"/>
                        <a:lumOff val="80000"/>
                      </a:schemeClr>
                    </a:solidFill>
                  </a:tcPr>
                </a:tc>
              </a:tr>
              <a:tr h="4525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200" b="0" kern="1200" dirty="0" smtClean="0">
                          <a:solidFill>
                            <a:schemeClr val="tx2"/>
                          </a:solidFill>
                          <a:latin typeface="+mn-lt"/>
                          <a:ea typeface="+mn-ea"/>
                          <a:cs typeface="+mn-cs"/>
                        </a:rPr>
                        <a:t>Työskentelytapa</a:t>
                      </a:r>
                    </a:p>
                  </a:txBody>
                  <a:tcPr>
                    <a:solidFill>
                      <a:schemeClr val="accent5">
                        <a:lumMod val="20000"/>
                        <a:lumOff val="80000"/>
                      </a:schemeClr>
                    </a:solidFill>
                  </a:tcPr>
                </a:tc>
                <a:tc>
                  <a:txBody>
                    <a:bodyPr/>
                    <a:lstStyle/>
                    <a:p>
                      <a:pPr marL="0" indent="0" algn="l" defTabSz="914400" rtl="0" eaLnBrk="1" latinLnBrk="0" hangingPunct="1">
                        <a:buFont typeface="Arial" panose="020B0604020202020204" pitchFamily="34" charset="0"/>
                        <a:buNone/>
                      </a:pPr>
                      <a:endParaRPr lang="fi-FI" sz="1200" dirty="0">
                        <a:solidFill>
                          <a:schemeClr val="tx2"/>
                        </a:solidFill>
                      </a:endParaRPr>
                    </a:p>
                  </a:txBody>
                  <a:tcPr>
                    <a:solidFill>
                      <a:schemeClr val="accent5">
                        <a:lumMod val="20000"/>
                        <a:lumOff val="80000"/>
                      </a:schemeClr>
                    </a:solidFill>
                  </a:tcPr>
                </a:tc>
              </a:tr>
              <a:tr h="171959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200" b="0" kern="1200" dirty="0" smtClean="0">
                          <a:solidFill>
                            <a:schemeClr val="tx2"/>
                          </a:solidFill>
                          <a:latin typeface="+mn-lt"/>
                          <a:ea typeface="+mn-ea"/>
                          <a:cs typeface="+mn-cs"/>
                        </a:rPr>
                        <a:t>Jäsenet</a:t>
                      </a:r>
                    </a:p>
                  </a:txBody>
                  <a:tcPr>
                    <a:solidFill>
                      <a:schemeClr val="accent5">
                        <a:lumMod val="20000"/>
                        <a:lumOff val="80000"/>
                      </a:schemeClr>
                    </a:solidFill>
                  </a:tcPr>
                </a:tc>
                <a:tc>
                  <a:txBody>
                    <a:bodyPr/>
                    <a:lstStyle/>
                    <a:p>
                      <a:pPr marL="228600" indent="-228600" algn="l" defTabSz="914400" rtl="0" eaLnBrk="1" latinLnBrk="0" hangingPunct="1">
                        <a:buFont typeface="Arial" panose="020B0604020202020204" pitchFamily="34" charset="0"/>
                        <a:buAutoNum type="arabicPeriod"/>
                      </a:pPr>
                      <a:endParaRPr lang="fi-FI" sz="1200" dirty="0" smtClean="0">
                        <a:solidFill>
                          <a:schemeClr val="tx2"/>
                        </a:solidFill>
                      </a:endParaRPr>
                    </a:p>
                    <a:p>
                      <a:pPr marL="228600" indent="-228600" algn="l" defTabSz="914400" rtl="0" eaLnBrk="1" latinLnBrk="0" hangingPunct="1">
                        <a:buFont typeface="Arial" panose="020B0604020202020204" pitchFamily="34" charset="0"/>
                        <a:buAutoNum type="arabicPeriod"/>
                      </a:pPr>
                      <a:endParaRPr lang="fi-FI" sz="1200" dirty="0">
                        <a:solidFill>
                          <a:schemeClr val="tx2"/>
                        </a:solidFill>
                      </a:endParaRPr>
                    </a:p>
                  </a:txBody>
                  <a:tcPr>
                    <a:solidFill>
                      <a:schemeClr val="accent5">
                        <a:lumMod val="20000"/>
                        <a:lumOff val="80000"/>
                      </a:schemeClr>
                    </a:solidFill>
                  </a:tcPr>
                </a:tc>
              </a:tr>
            </a:tbl>
          </a:graphicData>
        </a:graphic>
      </p:graphicFrame>
    </p:spTree>
    <p:extLst>
      <p:ext uri="{BB962C8B-B14F-4D97-AF65-F5344CB8AC3E}">
        <p14:creationId xmlns:p14="http://schemas.microsoft.com/office/powerpoint/2010/main" val="4497095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1665</TotalTime>
  <Words>503</Words>
  <Application>Microsoft Office PowerPoint</Application>
  <PresentationFormat>Näytössä katseltava diaesitys (4:3)</PresentationFormat>
  <Paragraphs>130</Paragraphs>
  <Slides>6</Slides>
  <Notes>0</Notes>
  <HiddenSlides>0</HiddenSlides>
  <MMClips>0</MMClips>
  <ScaleCrop>false</ScaleCrop>
  <HeadingPairs>
    <vt:vector size="4" baseType="variant">
      <vt:variant>
        <vt:lpstr>Teema</vt:lpstr>
      </vt:variant>
      <vt:variant>
        <vt:i4>1</vt:i4>
      </vt:variant>
      <vt:variant>
        <vt:lpstr>Dian otsikot</vt:lpstr>
      </vt:variant>
      <vt:variant>
        <vt:i4>6</vt:i4>
      </vt:variant>
    </vt:vector>
  </HeadingPairs>
  <TitlesOfParts>
    <vt:vector size="7" baseType="lpstr">
      <vt:lpstr>Office-teema</vt:lpstr>
      <vt:lpstr>PowerPoint-esitys</vt:lpstr>
      <vt:lpstr>PowerPoint-esitys</vt:lpstr>
      <vt:lpstr>PowerPoint-esitys</vt:lpstr>
      <vt:lpstr>Liite 1: Ministerin johtoryhmän tarkoitus ja päätehtävät</vt:lpstr>
      <vt:lpstr>Liite 2: Ministeriön virkamiesjohtoryhmän tarkoitus ja päätehtävät</vt:lpstr>
      <vt:lpstr>Liite 3: Muut mahdolliset keskeiset ohjaus- ja valmisteluryhmät  - ministeriötaso - toimialataso</vt:lpstr>
    </vt:vector>
  </TitlesOfParts>
  <Company>VIP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Ympäristöministeriön johtamisjärjestelmän kuvauksen mallipohja, jota voi tarvittaessa edelleen kehittää</dc:title>
  <dc:creator>Siltanen Markus VM</dc:creator>
  <cp:lastModifiedBy>Siltanen Markus VM</cp:lastModifiedBy>
  <cp:revision>90</cp:revision>
  <cp:lastPrinted>2016-08-19T08:10:04Z</cp:lastPrinted>
  <dcterms:created xsi:type="dcterms:W3CDTF">2016-08-08T09:49:34Z</dcterms:created>
  <dcterms:modified xsi:type="dcterms:W3CDTF">2017-05-29T07:20:04Z</dcterms:modified>
</cp:coreProperties>
</file>