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81" r:id="rId3"/>
    <p:sldId id="283" r:id="rId4"/>
    <p:sldId id="282" r:id="rId5"/>
    <p:sldId id="284" r:id="rId6"/>
    <p:sldId id="285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15.1.2018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81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15.1.2018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15.1.2018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15.1.2018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15.1.2018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15.1.2018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15.1.2018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15.1.2018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smtClean="0">
                <a:latin typeface="+mn-lt"/>
              </a:rPr>
              <a:t>Millaista monipaikkaisuutta Suomeen</a:t>
            </a:r>
            <a:br>
              <a:rPr lang="fi-FI" sz="3200" dirty="0" smtClean="0">
                <a:latin typeface="+mn-lt"/>
              </a:rPr>
            </a:br>
            <a:r>
              <a:rPr lang="fi-FI" sz="3200" dirty="0" smtClean="0">
                <a:latin typeface="+mn-lt"/>
              </a:rPr>
              <a:t>- </a:t>
            </a:r>
            <a:r>
              <a:rPr lang="fi-FI" sz="3200" dirty="0" smtClean="0">
                <a:latin typeface="+mn-lt"/>
              </a:rPr>
              <a:t>Selvitys </a:t>
            </a:r>
            <a:r>
              <a:rPr lang="fi-FI" sz="3200" dirty="0" err="1" smtClean="0">
                <a:latin typeface="+mn-lt"/>
              </a:rPr>
              <a:t>kaksoiskuntalaisuudesta</a:t>
            </a:r>
            <a:endParaRPr lang="fi-FI" sz="3200" dirty="0">
              <a:latin typeface="+mn-lt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sz="1400" dirty="0" smtClean="0"/>
              <a:t>Tulevaisuuden kunta </a:t>
            </a:r>
            <a:r>
              <a:rPr lang="fi-FI" sz="1400" dirty="0" smtClean="0"/>
              <a:t>-asiantuntijaryhmän selvitys</a:t>
            </a:r>
          </a:p>
          <a:p>
            <a:r>
              <a:rPr lang="fi-FI" sz="1400" dirty="0"/>
              <a:t>h</a:t>
            </a:r>
            <a:r>
              <a:rPr lang="fi-FI" sz="1400" dirty="0" smtClean="0"/>
              <a:t>allitusneuvos Auli Valli-Lintu, valtiovarainministeriö</a:t>
            </a:r>
          </a:p>
          <a:p>
            <a:r>
              <a:rPr lang="fi-FI" sz="1400" dirty="0" smtClean="0"/>
              <a:t>16.1.2018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Kaksoiskuntalaisuus</a:t>
            </a:r>
            <a:r>
              <a:rPr lang="fi-FI" dirty="0" smtClean="0"/>
              <a:t> on monipaikkaisuutta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Arki </a:t>
            </a:r>
            <a:r>
              <a:rPr lang="fi-FI" dirty="0" err="1" smtClean="0"/>
              <a:t>monipaikkaistuu</a:t>
            </a:r>
            <a:r>
              <a:rPr lang="fi-FI" dirty="0" smtClean="0"/>
              <a:t> monesta syystä:</a:t>
            </a:r>
          </a:p>
          <a:p>
            <a:pPr lvl="1"/>
            <a:r>
              <a:rPr lang="fi-FI" dirty="0" smtClean="0"/>
              <a:t>Mökkiläisyys ja kakkosasunnot</a:t>
            </a:r>
          </a:p>
          <a:p>
            <a:pPr lvl="1"/>
            <a:r>
              <a:rPr lang="fi-FI" dirty="0" err="1" smtClean="0"/>
              <a:t>Pendelöinti</a:t>
            </a:r>
            <a:endParaRPr lang="fi-FI" dirty="0" smtClean="0"/>
          </a:p>
          <a:p>
            <a:pPr lvl="1"/>
            <a:r>
              <a:rPr lang="fi-FI" dirty="0" smtClean="0"/>
              <a:t>Työn tekemisen tavat </a:t>
            </a:r>
            <a:r>
              <a:rPr lang="fi-FI" dirty="0" smtClean="0"/>
              <a:t>muuttuvat, mm. etätyöt</a:t>
            </a:r>
            <a:r>
              <a:rPr lang="fi-FI" dirty="0" smtClean="0"/>
              <a:t>, digitalisoitumien</a:t>
            </a:r>
          </a:p>
          <a:p>
            <a:r>
              <a:rPr lang="fi-FI" dirty="0" smtClean="0"/>
              <a:t>Monipaikkaisuus tuo tarvetta käyttää ja saada erilaisia palveluja monessa kunnassa sekä vaikuttaa päätöksentekoon</a:t>
            </a:r>
            <a:endParaRPr lang="fi-FI" dirty="0"/>
          </a:p>
          <a:p>
            <a:r>
              <a:rPr lang="fi-FI" dirty="0" smtClean="0"/>
              <a:t>Monipaikkaisuuden määritelmä</a:t>
            </a:r>
          </a:p>
          <a:p>
            <a:pPr lvl="1"/>
            <a:r>
              <a:rPr lang="fi-FI" dirty="0" smtClean="0"/>
              <a:t>Monipaikkainen on henkilö, joka eri syistä oleskelee useamman eri kunnan alueella pitempiä aikoja sekä haluaa vaikuttaa ja osallistua näiden kuntien </a:t>
            </a:r>
            <a:r>
              <a:rPr lang="fi-FI" dirty="0" smtClean="0"/>
              <a:t>toimintaan </a:t>
            </a:r>
            <a:r>
              <a:rPr lang="fi-FI" dirty="0" smtClean="0"/>
              <a:t>sekä käyttää </a:t>
            </a:r>
            <a:r>
              <a:rPr lang="fi-FI" dirty="0"/>
              <a:t>kunnallisia </a:t>
            </a:r>
            <a:r>
              <a:rPr lang="fi-FI" dirty="0" smtClean="0"/>
              <a:t>palveluja sekä paikallisten </a:t>
            </a:r>
            <a:r>
              <a:rPr lang="fi-FI" dirty="0" smtClean="0"/>
              <a:t>yritysten ja järjestöjen tarjoamia palveluja</a:t>
            </a:r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62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Perustuslain reunaehdot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484784"/>
            <a:ext cx="7308368" cy="4779189"/>
          </a:xfrm>
        </p:spPr>
        <p:txBody>
          <a:bodyPr/>
          <a:lstStyle/>
          <a:p>
            <a:r>
              <a:rPr lang="fi-FI" dirty="0" err="1" smtClean="0"/>
              <a:t>Kaksoiskuntalaisuuteen</a:t>
            </a:r>
            <a:r>
              <a:rPr lang="fi-FI" dirty="0" smtClean="0"/>
              <a:t> </a:t>
            </a:r>
            <a:r>
              <a:rPr lang="fi-FI" dirty="0" smtClean="0"/>
              <a:t>on liitetty toive verotulojen jaosta sekä äänioikeudesta ja vaalikelpoisuudesta</a:t>
            </a:r>
            <a:endParaRPr lang="fi-FI" dirty="0"/>
          </a:p>
          <a:p>
            <a:r>
              <a:rPr lang="fi-FI" dirty="0" smtClean="0"/>
              <a:t>Äänioikeus ja vaalikelpoisuus valtuustoon</a:t>
            </a:r>
          </a:p>
          <a:p>
            <a:pPr lvl="1"/>
            <a:r>
              <a:rPr lang="fi-FI" dirty="0" smtClean="0"/>
              <a:t>PL 2 §: kansanvaltaisuusongelma</a:t>
            </a:r>
            <a:endParaRPr lang="fi-FI" dirty="0"/>
          </a:p>
          <a:p>
            <a:r>
              <a:rPr lang="fi-FI" dirty="0" smtClean="0"/>
              <a:t>Verotulojen jakaminen</a:t>
            </a:r>
          </a:p>
          <a:p>
            <a:pPr lvl="1"/>
            <a:r>
              <a:rPr lang="fi-FI" dirty="0" smtClean="0"/>
              <a:t>PL 121 §: kunnalliseen itsehallinnon verotusoikeuden suoja</a:t>
            </a:r>
          </a:p>
          <a:p>
            <a:r>
              <a:rPr lang="fi-FI" dirty="0" smtClean="0"/>
              <a:t>Monipaikkaisuuden rajaus</a:t>
            </a:r>
          </a:p>
          <a:p>
            <a:pPr lvl="1"/>
            <a:r>
              <a:rPr lang="fi-FI" dirty="0" smtClean="0"/>
              <a:t>PL 6 §: yhdenvertaisuusongelma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9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Monipaikkaisuuden tunnistaminen lainsäädännössä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Lainsäädännössä sidonnaisuus yhteen kotikuntaan on monen eri palvelun, järjestelmän ja tilaston peruspilari</a:t>
            </a:r>
            <a:endParaRPr lang="fi-FI" dirty="0"/>
          </a:p>
          <a:p>
            <a:r>
              <a:rPr lang="fi-FI" dirty="0" smtClean="0"/>
              <a:t>Monipaikkaisuus on osittain tunnistettu lainsäädännössä joissain palveluissa mm. </a:t>
            </a:r>
            <a:r>
              <a:rPr lang="fi-FI" dirty="0" err="1" smtClean="0"/>
              <a:t>sote</a:t>
            </a:r>
            <a:r>
              <a:rPr lang="fi-FI" dirty="0" smtClean="0"/>
              <a:t>, joissain sitä </a:t>
            </a:r>
            <a:r>
              <a:rPr lang="fi-FI" dirty="0" smtClean="0"/>
              <a:t>ei kuitenkaan </a:t>
            </a:r>
            <a:r>
              <a:rPr lang="fi-FI" dirty="0" smtClean="0"/>
              <a:t>voida toiminnallisuuden vuoksi toteuttaa </a:t>
            </a:r>
          </a:p>
          <a:p>
            <a:r>
              <a:rPr lang="fi-FI" dirty="0" smtClean="0"/>
              <a:t>Työryhmä ei esitä yleistä säännöstä monipaikkaisuudesta, koska tarpeet ja vaikutukset ovat eri tehtävissä </a:t>
            </a:r>
            <a:r>
              <a:rPr lang="fi-FI" dirty="0" smtClean="0"/>
              <a:t>erilaisia</a:t>
            </a:r>
            <a:endParaRPr lang="fi-FI" dirty="0" smtClean="0"/>
          </a:p>
          <a:p>
            <a:pPr lvl="1"/>
            <a:r>
              <a:rPr lang="fi-FI" dirty="0" smtClean="0"/>
              <a:t>Monipaikkaisuus </a:t>
            </a:r>
            <a:r>
              <a:rPr lang="fi-FI" dirty="0" smtClean="0"/>
              <a:t>on kuitenkin </a:t>
            </a:r>
            <a:r>
              <a:rPr lang="fi-FI" dirty="0" smtClean="0"/>
              <a:t>ilmiönä otettava huomioon lainsäädännön kehittämishankkeissa ja kunnan toiminnassa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4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Kehittämistoimenpiteet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Monipaikkaisuus on voimavara, joka kuntien tulisi ottaa huomioon toiminnassaan nykyistä paremmin</a:t>
            </a:r>
          </a:p>
          <a:p>
            <a:r>
              <a:rPr lang="fi-FI" dirty="0" smtClean="0"/>
              <a:t>Tarve on erityisesti osallistumis- ja vaikuttamismahdollisuuksien osalta</a:t>
            </a:r>
          </a:p>
          <a:p>
            <a:pPr lvl="1"/>
            <a:r>
              <a:rPr lang="fi-FI" dirty="0" smtClean="0"/>
              <a:t>Kuntalain säännöksien tarkentaminen tältä osin</a:t>
            </a:r>
          </a:p>
          <a:p>
            <a:r>
              <a:rPr lang="fi-FI" dirty="0" smtClean="0"/>
              <a:t>Kuntien kannustaminen kokeilukulttuuriin käyttöönottoon ja </a:t>
            </a:r>
            <a:r>
              <a:rPr lang="fi-FI" dirty="0" err="1" smtClean="0"/>
              <a:t>digitalisaation</a:t>
            </a:r>
            <a:r>
              <a:rPr lang="fi-FI" dirty="0" smtClean="0"/>
              <a:t> keinojen hyödyntämiseen</a:t>
            </a:r>
          </a:p>
          <a:p>
            <a:r>
              <a:rPr lang="fi-FI" dirty="0" err="1" smtClean="0"/>
              <a:t>Digiyrittäjyys</a:t>
            </a:r>
            <a:endParaRPr lang="fi-FI" dirty="0" smtClean="0"/>
          </a:p>
          <a:p>
            <a:pPr lvl="1"/>
            <a:r>
              <a:rPr lang="fi-FI" dirty="0" smtClean="0"/>
              <a:t>Tarvitaan julkisen sektorin yhteistyötä ja lainsäädäntötunnistusta nykyistä paremmin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3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146630" y="2823908"/>
            <a:ext cx="6809746" cy="1872208"/>
          </a:xfrm>
        </p:spPr>
        <p:txBody>
          <a:bodyPr/>
          <a:lstStyle/>
          <a:p>
            <a:r>
              <a:rPr lang="fi-FI" sz="1400" b="1" dirty="0"/>
              <a:t>Lisätietoja:</a:t>
            </a:r>
            <a:br>
              <a:rPr lang="fi-FI" sz="1400" b="1" dirty="0"/>
            </a:br>
            <a:r>
              <a:rPr lang="fi-FI" sz="1400" dirty="0"/>
              <a:t>hallitusneuvos Auli Valli-Lintu, puh. 02955 30079, </a:t>
            </a:r>
            <a:r>
              <a:rPr lang="fi-FI" sz="1400" dirty="0" err="1"/>
              <a:t>auli.valli-lintu(at)vm.fi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/>
              <a:t>neuvotteleva virkamies Katja Palonen, puh.</a:t>
            </a:r>
            <a:r>
              <a:rPr lang="fi-FI" sz="1400" b="1" dirty="0"/>
              <a:t> </a:t>
            </a:r>
            <a:r>
              <a:rPr lang="fi-FI" sz="1400" dirty="0"/>
              <a:t>02955 30322, </a:t>
            </a:r>
            <a:r>
              <a:rPr lang="fi-FI" sz="1400" dirty="0" err="1"/>
              <a:t>katja.palonen(at)vm.fi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/>
              <a:t>lainsäädäntöneuvos Mervi Kuittinen, 02955 30445, </a:t>
            </a:r>
            <a:r>
              <a:rPr lang="fi-FI" sz="1400" dirty="0" err="1" smtClean="0"/>
              <a:t>mervi.kuittinen(at)vm.fi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Selvitys on julkaistu osoitteessa </a:t>
            </a:r>
            <a:r>
              <a:rPr lang="fi-FI" sz="1400" dirty="0" err="1" smtClean="0"/>
              <a:t>www.vm.fi</a:t>
            </a:r>
            <a:endParaRPr lang="fi-FI" sz="1400" b="1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8666163" y="6429375"/>
            <a:ext cx="477837" cy="292100"/>
          </a:xfrm>
        </p:spPr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9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</Template>
  <TotalTime>67</TotalTime>
  <Words>230</Words>
  <Application>Microsoft Office PowerPoint</Application>
  <PresentationFormat>Näytössä katseltava diaesitys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VM_malliesitys_fin</vt:lpstr>
      <vt:lpstr>Millaista monipaikkaisuutta Suomeen - Selvitys kaksoiskuntalaisuudesta</vt:lpstr>
      <vt:lpstr>Kaksoiskuntalaisuus on monipaikkaisuutta </vt:lpstr>
      <vt:lpstr>Perustuslain reunaehdot</vt:lpstr>
      <vt:lpstr>Monipaikkaisuuden tunnistaminen lainsäädännössä</vt:lpstr>
      <vt:lpstr>Kehittämistoimenpiteet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Millaista monipaikkaisuutta Suomeen - Selvitys kaksoiskuntalaisuudesta</dc:title>
  <dc:creator>Valli-Lintu Auli VM</dc:creator>
  <cp:lastModifiedBy>Kivistö Eeva-Kaisa VM</cp:lastModifiedBy>
  <cp:revision>12</cp:revision>
  <dcterms:created xsi:type="dcterms:W3CDTF">2018-01-15T11:05:42Z</dcterms:created>
  <dcterms:modified xsi:type="dcterms:W3CDTF">2018-01-15T19:39:29Z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-1085470944</vt:i4>
  </property>
  <property fmtid="{D5CDD505-2E9C-101B-9397-08002B2CF9AE}" pid="3" name="_NewReviewCycle">
    <vt:lpwstr/>
  </property>
  <property fmtid="{D5CDD505-2E9C-101B-9397-08002B2CF9AE}" pid="4" name="_EmailSubject">
    <vt:lpwstr>Tiedote kaksoiskuntalaisuusselvityksestä 16.1. tiedoksi</vt:lpwstr>
  </property>
  <property fmtid="{D5CDD505-2E9C-101B-9397-08002B2CF9AE}" pid="5" name="_AuthorEmail">
    <vt:lpwstr>Eeva-Kaisa.Kivisto@vm.fi</vt:lpwstr>
  </property>
  <property fmtid="{D5CDD505-2E9C-101B-9397-08002B2CF9AE}" pid="6" name="_AuthorEmailDisplayName">
    <vt:lpwstr>Kivistö Eeva-Kaisa VM</vt:lpwstr>
  </property>
</Properties>
</file>