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80" r:id="rId5"/>
    <p:sldId id="382" r:id="rId6"/>
    <p:sldId id="381" r:id="rId7"/>
    <p:sldId id="25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2653" autoAdjust="0"/>
  </p:normalViewPr>
  <p:slideViewPr>
    <p:cSldViewPr snapToGrid="0" showGuides="1">
      <p:cViewPr varScale="1">
        <p:scale>
          <a:sx n="64" d="100"/>
          <a:sy n="64" d="100"/>
        </p:scale>
        <p:origin x="940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837408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Arviointiperusteiden tunnistaminen vaikutusketjun avulla</a:t>
            </a:r>
          </a:p>
        </p:txBody>
      </p:sp>
      <p:pic>
        <p:nvPicPr>
          <p:cNvPr id="29" name="Picture 28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5798297E-171E-D14D-B122-54E8F1154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19" y="1059452"/>
            <a:ext cx="11625574" cy="466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837408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Arviointiperusteiden tunnistaminen vaikutusketjun avulla</a:t>
            </a:r>
          </a:p>
        </p:txBody>
      </p:sp>
      <p:pic>
        <p:nvPicPr>
          <p:cNvPr id="29" name="Picture 28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5798297E-171E-D14D-B122-54E8F115419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19" y="3950492"/>
            <a:ext cx="6008122" cy="24087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DD3F3B-2278-C84C-96DA-7A54FE2806D8}"/>
              </a:ext>
            </a:extLst>
          </p:cNvPr>
          <p:cNvSpPr txBox="1"/>
          <p:nvPr/>
        </p:nvSpPr>
        <p:spPr>
          <a:xfrm>
            <a:off x="275719" y="815196"/>
            <a:ext cx="3493031" cy="76944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FI" sz="1000" b="1" dirty="0"/>
              <a:t>Toimintakyky</a:t>
            </a:r>
          </a:p>
          <a:p>
            <a:r>
              <a:rPr lang="en-GB" sz="1000" dirty="0"/>
              <a:t>toimijan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onko</a:t>
            </a:r>
            <a:r>
              <a:rPr lang="en-GB" sz="1000" dirty="0"/>
              <a:t> </a:t>
            </a:r>
            <a:r>
              <a:rPr lang="en-GB" sz="1000" dirty="0" err="1"/>
              <a:t>toimijalla</a:t>
            </a:r>
            <a:r>
              <a:rPr lang="en-GB" sz="1000" dirty="0"/>
              <a:t> käytettävissään </a:t>
            </a:r>
            <a:r>
              <a:rPr lang="en-GB" sz="1000" dirty="0" err="1"/>
              <a:t>sellaiset</a:t>
            </a:r>
            <a:r>
              <a:rPr lang="en-GB" sz="1000" dirty="0"/>
              <a:t> resurssit, </a:t>
            </a:r>
            <a:r>
              <a:rPr lang="en-GB" sz="1000" dirty="0" err="1"/>
              <a:t>jotka</a:t>
            </a:r>
            <a:r>
              <a:rPr lang="en-GB" sz="1000" dirty="0"/>
              <a:t> se </a:t>
            </a:r>
            <a:r>
              <a:rPr lang="en-GB" sz="1000" dirty="0" err="1"/>
              <a:t>tarvitsee</a:t>
            </a:r>
            <a:r>
              <a:rPr lang="en-GB" sz="1000" dirty="0"/>
              <a:t> </a:t>
            </a:r>
            <a:r>
              <a:rPr lang="en-GB" sz="1000" dirty="0" err="1"/>
              <a:t>välttämättömien</a:t>
            </a:r>
            <a:r>
              <a:rPr lang="en-GB" sz="1000" dirty="0"/>
              <a:t>, </a:t>
            </a:r>
            <a:r>
              <a:rPr lang="en-GB" sz="1000" dirty="0" err="1"/>
              <a:t>merkityksellisinä</a:t>
            </a:r>
            <a:r>
              <a:rPr lang="en-GB" sz="1000" dirty="0"/>
              <a:t> </a:t>
            </a:r>
            <a:r>
              <a:rPr lang="en-GB" sz="1000" dirty="0" err="1"/>
              <a:t>pitämiensä</a:t>
            </a:r>
            <a:r>
              <a:rPr lang="en-GB" sz="1000" dirty="0"/>
              <a:t> tai </a:t>
            </a:r>
            <a:r>
              <a:rPr lang="en-GB" sz="1000" dirty="0" err="1"/>
              <a:t>vastuullaan</a:t>
            </a:r>
            <a:r>
              <a:rPr lang="en-GB" sz="1000" dirty="0"/>
              <a:t> </a:t>
            </a:r>
            <a:r>
              <a:rPr lang="en-GB" sz="1000" dirty="0" err="1"/>
              <a:t>olevien</a:t>
            </a:r>
            <a:r>
              <a:rPr lang="en-GB" sz="1000" dirty="0"/>
              <a:t> </a:t>
            </a:r>
            <a:r>
              <a:rPr lang="en-GB" sz="1000" dirty="0" err="1"/>
              <a:t>tehtävien</a:t>
            </a:r>
            <a:r>
              <a:rPr lang="en-GB" sz="1000" dirty="0"/>
              <a:t> </a:t>
            </a:r>
            <a:r>
              <a:rPr lang="en-GB" sz="1000" dirty="0" err="1"/>
              <a:t>hoitamiseen</a:t>
            </a:r>
            <a:r>
              <a:rPr lang="en-GB" sz="1000" dirty="0"/>
              <a:t> </a:t>
            </a:r>
            <a:r>
              <a:rPr lang="en-GB" sz="1000" dirty="0" err="1"/>
              <a:t>tarkoituksenmukaisella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endParaRPr lang="en-FI" sz="1000" dirty="0" err="1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A25891-4B00-C148-BDB5-B77476E11FBE}"/>
              </a:ext>
            </a:extLst>
          </p:cNvPr>
          <p:cNvSpPr txBox="1"/>
          <p:nvPr/>
        </p:nvSpPr>
        <p:spPr>
          <a:xfrm>
            <a:off x="3984220" y="815196"/>
            <a:ext cx="3016830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Vaatimustenmukaisuus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noudatetaanko</a:t>
            </a:r>
            <a:r>
              <a:rPr lang="en-GB" sz="1000" dirty="0"/>
              <a:t> </a:t>
            </a:r>
            <a:r>
              <a:rPr lang="en-GB" sz="1000" dirty="0" err="1"/>
              <a:t>toiminnassa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sille</a:t>
            </a:r>
            <a:r>
              <a:rPr lang="en-GB" sz="1000" dirty="0"/>
              <a:t> </a:t>
            </a:r>
            <a:r>
              <a:rPr lang="en-GB" sz="1000" dirty="0" err="1"/>
              <a:t>asetettuja</a:t>
            </a:r>
            <a:r>
              <a:rPr lang="en-GB" sz="1000" dirty="0"/>
              <a:t> </a:t>
            </a:r>
            <a:r>
              <a:rPr lang="en-GB" sz="1000" dirty="0" err="1"/>
              <a:t>erityisiä</a:t>
            </a:r>
            <a:r>
              <a:rPr lang="en-GB" sz="1000" dirty="0"/>
              <a:t>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koskevia</a:t>
            </a:r>
            <a:r>
              <a:rPr lang="en-GB" sz="1000" dirty="0"/>
              <a:t> </a:t>
            </a:r>
            <a:r>
              <a:rPr lang="en-GB" sz="1000" dirty="0" err="1"/>
              <a:t>yleisiä</a:t>
            </a:r>
            <a:r>
              <a:rPr lang="en-GB" sz="1000" dirty="0"/>
              <a:t> </a:t>
            </a:r>
            <a:r>
              <a:rPr lang="en-GB" sz="1000" dirty="0" err="1"/>
              <a:t>ehtoja</a:t>
            </a:r>
            <a:r>
              <a:rPr lang="en-GB" sz="1000" dirty="0"/>
              <a:t>, </a:t>
            </a:r>
            <a:r>
              <a:rPr lang="en-GB" sz="1000" dirty="0" err="1"/>
              <a:t>sääntöjä</a:t>
            </a:r>
            <a:r>
              <a:rPr lang="en-GB" sz="1000" dirty="0"/>
              <a:t>, </a:t>
            </a:r>
            <a:r>
              <a:rPr lang="en-GB" sz="1000" dirty="0" err="1"/>
              <a:t>säädöksiä</a:t>
            </a:r>
            <a:r>
              <a:rPr lang="en-GB" sz="1000" dirty="0"/>
              <a:t> tai </a:t>
            </a:r>
            <a:r>
              <a:rPr lang="en-GB" sz="1000" dirty="0" err="1"/>
              <a:t>eettisiä</a:t>
            </a:r>
            <a:r>
              <a:rPr lang="en-GB" sz="1000" dirty="0"/>
              <a:t> </a:t>
            </a:r>
            <a:r>
              <a:rPr lang="en-GB" sz="1000" dirty="0" err="1"/>
              <a:t>normeja</a:t>
            </a:r>
            <a:endParaRPr lang="en-FI" sz="1000" dirty="0" err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4BE834-74DB-7943-8B04-8AA9FE5B8E51}"/>
              </a:ext>
            </a:extLst>
          </p:cNvPr>
          <p:cNvSpPr txBox="1"/>
          <p:nvPr/>
        </p:nvSpPr>
        <p:spPr>
          <a:xfrm>
            <a:off x="7071979" y="815196"/>
            <a:ext cx="208398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Soveltuvuus toimintaympäristöön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sopivatko</a:t>
            </a:r>
            <a:r>
              <a:rPr lang="en-GB" sz="1000" dirty="0"/>
              <a:t> </a:t>
            </a:r>
            <a:r>
              <a:rPr lang="en-GB" sz="1000" dirty="0" err="1"/>
              <a:t>toiminta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siihen</a:t>
            </a:r>
            <a:r>
              <a:rPr lang="en-GB" sz="1000" dirty="0"/>
              <a:t> </a:t>
            </a:r>
            <a:r>
              <a:rPr lang="en-GB" sz="1000" dirty="0" err="1"/>
              <a:t>valitut</a:t>
            </a:r>
            <a:r>
              <a:rPr lang="en-GB" sz="1000" dirty="0"/>
              <a:t> </a:t>
            </a:r>
            <a:r>
              <a:rPr lang="en-GB" sz="1000" dirty="0" err="1"/>
              <a:t>keinot</a:t>
            </a:r>
            <a:r>
              <a:rPr lang="en-GB" sz="1000" dirty="0"/>
              <a:t> </a:t>
            </a:r>
            <a:r>
              <a:rPr lang="en-GB" sz="1000" dirty="0" err="1"/>
              <a:t>toimintaympäristöönsä</a:t>
            </a:r>
            <a:endParaRPr lang="en-FI" sz="1000" dirty="0" err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11738B-633D-0343-9A95-3503320638CC}"/>
              </a:ext>
            </a:extLst>
          </p:cNvPr>
          <p:cNvSpPr txBox="1"/>
          <p:nvPr/>
        </p:nvSpPr>
        <p:spPr>
          <a:xfrm>
            <a:off x="9474937" y="815196"/>
            <a:ext cx="249352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Tarkoituksenmukaisuus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hyvin</a:t>
            </a:r>
            <a:r>
              <a:rPr lang="en-GB" sz="1000" dirty="0"/>
              <a:t> </a:t>
            </a:r>
            <a:r>
              <a:rPr lang="en-GB" sz="1000" dirty="0" err="1"/>
              <a:t>toimintaan</a:t>
            </a:r>
            <a:r>
              <a:rPr lang="en-GB" sz="1000" dirty="0"/>
              <a:t> </a:t>
            </a:r>
            <a:r>
              <a:rPr lang="en-GB" sz="1000" dirty="0" err="1"/>
              <a:t>valitut</a:t>
            </a:r>
            <a:r>
              <a:rPr lang="en-GB" sz="1000" dirty="0"/>
              <a:t> </a:t>
            </a:r>
            <a:r>
              <a:rPr lang="en-GB" sz="1000" dirty="0" err="1"/>
              <a:t>keinot</a:t>
            </a:r>
            <a:r>
              <a:rPr lang="en-GB" sz="1000" dirty="0"/>
              <a:t> </a:t>
            </a:r>
            <a:r>
              <a:rPr lang="en-GB" sz="1000" dirty="0" err="1"/>
              <a:t>soveltuvat</a:t>
            </a:r>
            <a:r>
              <a:rPr lang="en-GB" sz="1000" dirty="0"/>
              <a:t> </a:t>
            </a:r>
            <a:r>
              <a:rPr lang="en-GB" sz="1000" dirty="0" err="1"/>
              <a:t>suunniteltuun</a:t>
            </a:r>
            <a:r>
              <a:rPr lang="en-GB" sz="1000" dirty="0"/>
              <a:t> </a:t>
            </a:r>
            <a:r>
              <a:rPr lang="en-GB" sz="1000" dirty="0" err="1"/>
              <a:t>käyttötarkoitukseen</a:t>
            </a:r>
            <a:endParaRPr lang="en-FI" sz="1000" dirty="0" err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040D2-476B-F048-831F-9B55EDA33DDF}"/>
              </a:ext>
            </a:extLst>
          </p:cNvPr>
          <p:cNvSpPr txBox="1"/>
          <p:nvPr/>
        </p:nvSpPr>
        <p:spPr>
          <a:xfrm>
            <a:off x="275719" y="1802608"/>
            <a:ext cx="3386707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Toteutettavuus</a:t>
            </a:r>
          </a:p>
          <a:p>
            <a:r>
              <a:rPr lang="en-GB" sz="1000" dirty="0" err="1"/>
              <a:t>suunnitelman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miten</a:t>
            </a:r>
            <a:r>
              <a:rPr lang="en-GB" sz="1000" dirty="0"/>
              <a:t> </a:t>
            </a:r>
            <a:r>
              <a:rPr lang="en-GB" sz="1000" dirty="0" err="1"/>
              <a:t>todennäköisesti</a:t>
            </a:r>
            <a:r>
              <a:rPr lang="en-GB" sz="1000" dirty="0"/>
              <a:t> </a:t>
            </a:r>
            <a:r>
              <a:rPr lang="en-GB" sz="1000" dirty="0" err="1"/>
              <a:t>suunnitelmassa</a:t>
            </a:r>
            <a:r>
              <a:rPr lang="en-GB" sz="1000" dirty="0"/>
              <a:t> </a:t>
            </a:r>
            <a:r>
              <a:rPr lang="en-GB" sz="1000" dirty="0" err="1"/>
              <a:t>kuvatuilla</a:t>
            </a:r>
            <a:r>
              <a:rPr lang="en-GB" sz="1000" dirty="0"/>
              <a:t> resursseilla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toimenpiteillä</a:t>
            </a:r>
            <a:r>
              <a:rPr lang="en-GB" sz="1000" dirty="0"/>
              <a:t> on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saada</a:t>
            </a:r>
            <a:r>
              <a:rPr lang="en-GB" sz="1000" dirty="0"/>
              <a:t> </a:t>
            </a:r>
            <a:r>
              <a:rPr lang="en-GB" sz="1000" dirty="0" err="1"/>
              <a:t>aikaan</a:t>
            </a:r>
            <a:r>
              <a:rPr lang="en-GB" sz="1000" dirty="0"/>
              <a:t> </a:t>
            </a:r>
            <a:r>
              <a:rPr lang="en-GB" sz="1000" dirty="0" err="1"/>
              <a:t>suunnitellut</a:t>
            </a:r>
            <a:r>
              <a:rPr lang="en-GB" sz="1000" dirty="0"/>
              <a:t> tuotokset</a:t>
            </a:r>
            <a:endParaRPr lang="en-FI" sz="1000" dirty="0" err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8239EB-D210-A94F-88E8-920ACAE10459}"/>
              </a:ext>
            </a:extLst>
          </p:cNvPr>
          <p:cNvSpPr txBox="1"/>
          <p:nvPr/>
        </p:nvSpPr>
        <p:spPr>
          <a:xfrm>
            <a:off x="3984220" y="1802608"/>
            <a:ext cx="308775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Taloudellisuus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aikaansaatavien</a:t>
            </a:r>
            <a:r>
              <a:rPr lang="en-GB" sz="1000" dirty="0"/>
              <a:t> tuotosten </a:t>
            </a:r>
            <a:r>
              <a:rPr lang="en-GB" sz="1000" dirty="0" err="1"/>
              <a:t>määrää</a:t>
            </a:r>
            <a:r>
              <a:rPr lang="en-GB" sz="1000" dirty="0"/>
              <a:t> </a:t>
            </a:r>
            <a:r>
              <a:rPr lang="en-GB" sz="1000" dirty="0" err="1"/>
              <a:t>suhteessa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kustannuksiin</a:t>
            </a:r>
            <a:endParaRPr lang="en-FI" sz="1000" dirty="0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91126D-53DE-F544-A91A-27C6B6F7D050}"/>
              </a:ext>
            </a:extLst>
          </p:cNvPr>
          <p:cNvSpPr txBox="1"/>
          <p:nvPr/>
        </p:nvSpPr>
        <p:spPr>
          <a:xfrm>
            <a:off x="7071979" y="1802607"/>
            <a:ext cx="2083981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Tuottavuus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aikaansaatavien</a:t>
            </a:r>
            <a:r>
              <a:rPr lang="en-GB" sz="1000" dirty="0"/>
              <a:t> tuotosten </a:t>
            </a:r>
            <a:r>
              <a:rPr lang="en-GB" sz="1000" dirty="0" err="1"/>
              <a:t>määrää</a:t>
            </a:r>
            <a:r>
              <a:rPr lang="en-GB" sz="1000" dirty="0"/>
              <a:t> </a:t>
            </a:r>
            <a:r>
              <a:rPr lang="en-GB" sz="1000" dirty="0" err="1"/>
              <a:t>suhteessa</a:t>
            </a:r>
            <a:r>
              <a:rPr lang="en-GB" sz="1000" dirty="0"/>
              <a:t> </a:t>
            </a:r>
            <a:r>
              <a:rPr lang="en-GB" sz="1000" dirty="0" err="1"/>
              <a:t>tuotosten</a:t>
            </a:r>
            <a:r>
              <a:rPr lang="en-GB" sz="1000" dirty="0"/>
              <a:t> </a:t>
            </a:r>
            <a:r>
              <a:rPr lang="en-GB" sz="1000" dirty="0" err="1"/>
              <a:t>aikaansaamisessa</a:t>
            </a:r>
            <a:r>
              <a:rPr lang="en-GB" sz="1000" dirty="0"/>
              <a:t> </a:t>
            </a:r>
            <a:r>
              <a:rPr lang="en-GB" sz="1000" dirty="0" err="1"/>
              <a:t>tarvittavien</a:t>
            </a:r>
            <a:r>
              <a:rPr lang="en-GB" sz="1000" dirty="0"/>
              <a:t> resurssien </a:t>
            </a:r>
            <a:r>
              <a:rPr lang="en-GB" sz="1000" dirty="0" err="1"/>
              <a:t>määrään</a:t>
            </a:r>
            <a:endParaRPr lang="en-FI" sz="1000" dirty="0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E9C309-A588-3F49-88EA-3FED8D154AEC}"/>
              </a:ext>
            </a:extLst>
          </p:cNvPr>
          <p:cNvSpPr txBox="1"/>
          <p:nvPr/>
        </p:nvSpPr>
        <p:spPr>
          <a:xfrm>
            <a:off x="9474937" y="1802607"/>
            <a:ext cx="2083981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Kustannusvaikuttavuus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aikaansaatavien</a:t>
            </a:r>
            <a:r>
              <a:rPr lang="en-GB" sz="1000" dirty="0"/>
              <a:t> </a:t>
            </a:r>
            <a:r>
              <a:rPr lang="en-GB" sz="1000" dirty="0" err="1"/>
              <a:t>vaikutusten</a:t>
            </a:r>
            <a:r>
              <a:rPr lang="en-GB" sz="1000" dirty="0"/>
              <a:t> </a:t>
            </a:r>
            <a:r>
              <a:rPr lang="en-GB" sz="1000" dirty="0" err="1"/>
              <a:t>määrää</a:t>
            </a:r>
            <a:r>
              <a:rPr lang="en-GB" sz="1000" dirty="0"/>
              <a:t> </a:t>
            </a:r>
            <a:r>
              <a:rPr lang="en-GB" sz="1000" dirty="0" err="1"/>
              <a:t>suhteessa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kustannuksiin</a:t>
            </a:r>
            <a:endParaRPr lang="en-FI" sz="1000" dirty="0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A4952F-A7B1-4649-937C-8D5F5EC646E1}"/>
              </a:ext>
            </a:extLst>
          </p:cNvPr>
          <p:cNvSpPr txBox="1"/>
          <p:nvPr/>
        </p:nvSpPr>
        <p:spPr>
          <a:xfrm>
            <a:off x="275719" y="2943906"/>
            <a:ext cx="3386707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Vaikutussuhteen uskottavuus</a:t>
            </a:r>
          </a:p>
          <a:p>
            <a:r>
              <a:rPr lang="en-GB" sz="1000" dirty="0"/>
              <a:t>vaikutussuhteen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luotettavina</a:t>
            </a:r>
            <a:r>
              <a:rPr lang="en-GB" sz="1000" dirty="0"/>
              <a:t> </a:t>
            </a:r>
            <a:r>
              <a:rPr lang="en-GB" sz="1000" dirty="0" err="1"/>
              <a:t>siihen</a:t>
            </a:r>
            <a:r>
              <a:rPr lang="en-GB" sz="1000" dirty="0"/>
              <a:t> </a:t>
            </a:r>
            <a:r>
              <a:rPr lang="en-GB" sz="1000" dirty="0" err="1"/>
              <a:t>liittyviä</a:t>
            </a:r>
            <a:r>
              <a:rPr lang="en-GB" sz="1000" dirty="0"/>
              <a:t> </a:t>
            </a:r>
            <a:r>
              <a:rPr lang="en-GB" sz="1000" dirty="0" err="1"/>
              <a:t>oletuksia</a:t>
            </a:r>
            <a:r>
              <a:rPr lang="en-GB" sz="1000" dirty="0"/>
              <a:t> </a:t>
            </a:r>
            <a:r>
              <a:rPr lang="en-GB" sz="1000" dirty="0" err="1"/>
              <a:t>pidetään</a:t>
            </a:r>
            <a:endParaRPr lang="en-FI" sz="1000" dirty="0" err="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CD2E84-9155-3049-8745-495F70DC361C}"/>
              </a:ext>
            </a:extLst>
          </p:cNvPr>
          <p:cNvSpPr txBox="1"/>
          <p:nvPr/>
        </p:nvSpPr>
        <p:spPr>
          <a:xfrm>
            <a:off x="3984220" y="2943906"/>
            <a:ext cx="308775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Lisäisyys</a:t>
            </a:r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mitä</a:t>
            </a:r>
            <a:r>
              <a:rPr lang="en-GB" sz="1000" dirty="0"/>
              <a:t> </a:t>
            </a:r>
            <a:r>
              <a:rPr lang="en-GB" sz="1000" dirty="0" err="1"/>
              <a:t>täydentävää</a:t>
            </a:r>
            <a:r>
              <a:rPr lang="en-GB" sz="1000" dirty="0"/>
              <a:t> </a:t>
            </a:r>
            <a:r>
              <a:rPr lang="en-GB" sz="1000" dirty="0" err="1"/>
              <a:t>hyötyä</a:t>
            </a:r>
            <a:r>
              <a:rPr lang="en-GB" sz="1000" dirty="0"/>
              <a:t> </a:t>
            </a:r>
            <a:r>
              <a:rPr lang="en-GB" sz="1000" dirty="0" err="1"/>
              <a:t>tarkasteltava</a:t>
            </a:r>
            <a:r>
              <a:rPr lang="en-GB" sz="1000" dirty="0"/>
              <a:t> </a:t>
            </a:r>
            <a:r>
              <a:rPr lang="en-GB" sz="1000" dirty="0" err="1"/>
              <a:t>toiminta</a:t>
            </a:r>
            <a:r>
              <a:rPr lang="en-GB" sz="1000" dirty="0"/>
              <a:t> </a:t>
            </a:r>
            <a:r>
              <a:rPr lang="en-GB" sz="1000" dirty="0" err="1"/>
              <a:t>tuo</a:t>
            </a:r>
            <a:r>
              <a:rPr lang="en-GB" sz="1000" dirty="0"/>
              <a:t> </a:t>
            </a:r>
            <a:r>
              <a:rPr lang="en-GB" sz="1000" dirty="0" err="1"/>
              <a:t>suhteessa</a:t>
            </a:r>
            <a:r>
              <a:rPr lang="en-GB" sz="1000" dirty="0"/>
              <a:t> </a:t>
            </a:r>
            <a:r>
              <a:rPr lang="en-GB" sz="1000" dirty="0" err="1"/>
              <a:t>muuhun</a:t>
            </a:r>
            <a:r>
              <a:rPr lang="en-GB" sz="1000" dirty="0"/>
              <a:t> </a:t>
            </a:r>
            <a:r>
              <a:rPr lang="en-GB" sz="1000" dirty="0" err="1"/>
              <a:t>tiedossa</a:t>
            </a:r>
            <a:r>
              <a:rPr lang="en-GB" sz="1000" dirty="0"/>
              <a:t> </a:t>
            </a:r>
            <a:r>
              <a:rPr lang="en-GB" sz="1000" dirty="0" err="1"/>
              <a:t>olevaan</a:t>
            </a:r>
            <a:r>
              <a:rPr lang="en-GB" sz="1000" dirty="0"/>
              <a:t> </a:t>
            </a:r>
            <a:r>
              <a:rPr lang="en-GB" sz="1000" dirty="0" err="1"/>
              <a:t>toimintaan</a:t>
            </a:r>
            <a:endParaRPr lang="en-FI" sz="1000" dirty="0" err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C30F41-8024-1448-8BE3-3AA2498DFADC}"/>
              </a:ext>
            </a:extLst>
          </p:cNvPr>
          <p:cNvSpPr txBox="1"/>
          <p:nvPr/>
        </p:nvSpPr>
        <p:spPr>
          <a:xfrm>
            <a:off x="7071979" y="2943905"/>
            <a:ext cx="208398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Vaikutuksen pysyvyys</a:t>
            </a:r>
          </a:p>
          <a:p>
            <a:r>
              <a:rPr lang="en-GB" sz="1000" dirty="0"/>
              <a:t>vaikutuksen </a:t>
            </a:r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missä</a:t>
            </a:r>
            <a:r>
              <a:rPr lang="en-GB" sz="1000" dirty="0"/>
              <a:t> </a:t>
            </a:r>
            <a:r>
              <a:rPr lang="en-GB" sz="1000" dirty="0" err="1"/>
              <a:t>määrin</a:t>
            </a:r>
            <a:r>
              <a:rPr lang="en-GB" sz="1000" dirty="0"/>
              <a:t> </a:t>
            </a:r>
            <a:r>
              <a:rPr lang="en-GB" sz="1000" dirty="0" err="1"/>
              <a:t>aikaansaatu</a:t>
            </a:r>
            <a:r>
              <a:rPr lang="en-GB" sz="1000" dirty="0"/>
              <a:t> muutos </a:t>
            </a:r>
            <a:r>
              <a:rPr lang="en-GB" sz="1000" dirty="0" err="1"/>
              <a:t>vakiintuu</a:t>
            </a:r>
            <a:endParaRPr lang="en-FI" sz="1000" dirty="0" err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59D049-D8FD-1640-AEEC-70C6C971BD80}"/>
              </a:ext>
            </a:extLst>
          </p:cNvPr>
          <p:cNvSpPr txBox="1"/>
          <p:nvPr/>
        </p:nvSpPr>
        <p:spPr>
          <a:xfrm>
            <a:off x="9474937" y="2943905"/>
            <a:ext cx="2083981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000" b="1" dirty="0"/>
              <a:t>Merkittävyys</a:t>
            </a:r>
          </a:p>
          <a:p>
            <a:r>
              <a:rPr lang="en-GB" sz="1000" dirty="0" err="1"/>
              <a:t>ominaisuus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tarkasteltavaa</a:t>
            </a:r>
            <a:r>
              <a:rPr lang="en-GB" sz="1000" dirty="0"/>
              <a:t> </a:t>
            </a:r>
            <a:r>
              <a:rPr lang="en-GB" sz="1000" dirty="0" err="1"/>
              <a:t>kohdetta</a:t>
            </a:r>
            <a:r>
              <a:rPr lang="en-GB" sz="1000" dirty="0"/>
              <a:t>, </a:t>
            </a:r>
            <a:r>
              <a:rPr lang="en-GB" sz="1000" dirty="0" err="1"/>
              <a:t>kohteen</a:t>
            </a:r>
            <a:r>
              <a:rPr lang="en-GB" sz="1000" dirty="0"/>
              <a:t> </a:t>
            </a:r>
            <a:r>
              <a:rPr lang="en-GB" sz="1000" dirty="0" err="1"/>
              <a:t>tilaa</a:t>
            </a:r>
            <a:r>
              <a:rPr lang="en-GB" sz="1000" dirty="0"/>
              <a:t> tai </a:t>
            </a:r>
            <a:r>
              <a:rPr lang="en-GB" sz="1000" dirty="0" err="1"/>
              <a:t>kohteen</a:t>
            </a:r>
            <a:r>
              <a:rPr lang="en-GB" sz="1000" dirty="0"/>
              <a:t> </a:t>
            </a:r>
            <a:r>
              <a:rPr lang="en-GB" sz="1000" dirty="0" err="1"/>
              <a:t>tilan</a:t>
            </a:r>
            <a:r>
              <a:rPr lang="en-GB" sz="1000" dirty="0"/>
              <a:t> </a:t>
            </a:r>
            <a:r>
              <a:rPr lang="en-GB" sz="1000" dirty="0" err="1"/>
              <a:t>muutosta</a:t>
            </a:r>
            <a:r>
              <a:rPr lang="en-GB" sz="1000" dirty="0"/>
              <a:t> </a:t>
            </a:r>
            <a:r>
              <a:rPr lang="en-GB" sz="1000" dirty="0" err="1"/>
              <a:t>arvotetaan</a:t>
            </a:r>
            <a:endParaRPr lang="en-FI" sz="1000" dirty="0" err="1"/>
          </a:p>
        </p:txBody>
      </p:sp>
    </p:spTree>
    <p:extLst>
      <p:ext uri="{BB962C8B-B14F-4D97-AF65-F5344CB8AC3E}">
        <p14:creationId xmlns:p14="http://schemas.microsoft.com/office/powerpoint/2010/main" val="604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2985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 smtClean="0"/>
              <a:t>kuvaa</a:t>
            </a:r>
            <a:r>
              <a:rPr lang="en-GB" sz="1000" dirty="0" smtClean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vaikutusketjua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hyödyntää</a:t>
            </a:r>
            <a:r>
              <a:rPr lang="en-GB" sz="1000" dirty="0"/>
              <a:t> </a:t>
            </a:r>
            <a:r>
              <a:rPr lang="en-GB" sz="1000" dirty="0" err="1"/>
              <a:t>valtionavustustoiminnan</a:t>
            </a:r>
            <a:r>
              <a:rPr lang="en-GB" sz="1000" dirty="0"/>
              <a:t> </a:t>
            </a:r>
            <a:r>
              <a:rPr lang="en-GB" sz="1000" dirty="0" err="1"/>
              <a:t>arviointiperusteiden</a:t>
            </a:r>
            <a:r>
              <a:rPr lang="en-GB" sz="1000" dirty="0"/>
              <a:t> </a:t>
            </a:r>
            <a:r>
              <a:rPr lang="en-GB" sz="1000" dirty="0" err="1"/>
              <a:t>tunnistamisessa</a:t>
            </a:r>
            <a:r>
              <a:rPr lang="en-GB" sz="1000" dirty="0"/>
              <a:t>.</a:t>
            </a:r>
          </a:p>
          <a:p>
            <a:endParaRPr lang="en-GB" sz="1000" dirty="0">
              <a:solidFill>
                <a:schemeClr val="tx2"/>
              </a:solidFill>
            </a:endParaRPr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Valtionapuviranomaiset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haun </a:t>
            </a:r>
            <a:r>
              <a:rPr lang="en-GB" sz="1000" dirty="0" err="1"/>
              <a:t>suunnitteluvaiheessa</a:t>
            </a:r>
            <a:r>
              <a:rPr lang="en-GB" sz="1000" dirty="0"/>
              <a:t> </a:t>
            </a:r>
            <a:r>
              <a:rPr lang="en-GB" sz="1000" dirty="0" err="1"/>
              <a:t>valmisteilla</a:t>
            </a:r>
            <a:r>
              <a:rPr lang="en-GB" sz="1000" dirty="0"/>
              <a:t> </a:t>
            </a:r>
            <a:r>
              <a:rPr lang="en-GB" sz="1000" dirty="0" err="1"/>
              <a:t>olevan</a:t>
            </a:r>
            <a:r>
              <a:rPr lang="en-GB" sz="1000" dirty="0"/>
              <a:t> haun </a:t>
            </a:r>
            <a:r>
              <a:rPr lang="en-GB" sz="1000" dirty="0" err="1"/>
              <a:t>konkreettisten</a:t>
            </a:r>
            <a:r>
              <a:rPr lang="en-GB" sz="1000" dirty="0"/>
              <a:t> </a:t>
            </a:r>
            <a:r>
              <a:rPr lang="en-GB" sz="1000" dirty="0" err="1"/>
              <a:t>arviointiperusteiden</a:t>
            </a:r>
            <a:r>
              <a:rPr lang="en-GB" sz="1000" dirty="0"/>
              <a:t> </a:t>
            </a:r>
            <a:r>
              <a:rPr lang="en-GB" sz="1000" dirty="0" err="1"/>
              <a:t>tunnistamisessa</a:t>
            </a:r>
            <a:r>
              <a:rPr lang="en-GB" sz="1000" dirty="0"/>
              <a:t>. </a:t>
            </a:r>
            <a:r>
              <a:rPr lang="en-GB" sz="1000" dirty="0" err="1"/>
              <a:t>Hakijat</a:t>
            </a:r>
            <a:r>
              <a:rPr lang="en-GB" sz="1000" dirty="0"/>
              <a:t> </a:t>
            </a:r>
            <a:r>
              <a:rPr lang="en-GB" sz="1000" dirty="0" err="1"/>
              <a:t>voivat</a:t>
            </a:r>
            <a:r>
              <a:rPr lang="en-GB" sz="1000" dirty="0"/>
              <a:t> </a:t>
            </a:r>
            <a:r>
              <a:rPr lang="en-GB" sz="1000" dirty="0" err="1"/>
              <a:t>hyödyntää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toimintansa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, </a:t>
            </a:r>
            <a:r>
              <a:rPr lang="en-GB" sz="1000" dirty="0" err="1"/>
              <a:t>arvioinnissa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kehittämisessä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1" y="572989"/>
            <a:ext cx="5048606" cy="60324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b="1" dirty="0" err="1"/>
              <a:t>Vaikutusketjuista</a:t>
            </a:r>
            <a:r>
              <a:rPr lang="en-GB" sz="1000" b="1" dirty="0"/>
              <a:t> </a:t>
            </a:r>
            <a:r>
              <a:rPr lang="en-GB" sz="1000" b="1" dirty="0" err="1"/>
              <a:t>voi</a:t>
            </a:r>
            <a:r>
              <a:rPr lang="en-GB" sz="1000" b="1" dirty="0"/>
              <a:t> </a:t>
            </a:r>
            <a:r>
              <a:rPr lang="en-GB" sz="1000" b="1" dirty="0" err="1"/>
              <a:t>arvioida</a:t>
            </a:r>
            <a:endParaRPr lang="en-GB" sz="10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Ketjun</a:t>
            </a:r>
            <a:r>
              <a:rPr lang="en-GB" sz="1000" dirty="0" smtClean="0"/>
              <a:t> </a:t>
            </a:r>
            <a:r>
              <a:rPr lang="en-GB" sz="1000" dirty="0" err="1"/>
              <a:t>yksittäisiä</a:t>
            </a:r>
            <a:r>
              <a:rPr lang="en-GB" sz="1000" dirty="0"/>
              <a:t> </a:t>
            </a:r>
            <a:r>
              <a:rPr lang="en-GB" sz="1000" dirty="0" err="1"/>
              <a:t>osia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Osaketjuja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Osien</a:t>
            </a:r>
            <a:r>
              <a:rPr lang="en-GB" sz="1000" dirty="0"/>
              <a:t> </a:t>
            </a:r>
            <a:r>
              <a:rPr lang="en-GB" sz="1000" dirty="0" err="1"/>
              <a:t>välisiä</a:t>
            </a:r>
            <a:r>
              <a:rPr lang="en-GB" sz="1000" dirty="0"/>
              <a:t> </a:t>
            </a:r>
            <a:r>
              <a:rPr lang="en-GB" sz="1000" dirty="0" err="1"/>
              <a:t>suhteita</a:t>
            </a:r>
            <a:endParaRPr lang="en-GB" sz="1000" dirty="0"/>
          </a:p>
          <a:p>
            <a:endParaRPr lang="en-GB" sz="1000" dirty="0"/>
          </a:p>
          <a:p>
            <a:r>
              <a:rPr lang="en-GB" sz="1000" b="1" dirty="0" err="1"/>
              <a:t>Esimerkiksi</a:t>
            </a:r>
            <a:endParaRPr lang="en-GB" sz="10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Resurssien</a:t>
            </a:r>
            <a:r>
              <a:rPr lang="en-GB" sz="1000" dirty="0" smtClean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toimintakykyä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Resurssien</a:t>
            </a:r>
            <a:r>
              <a:rPr lang="en-GB" sz="1000" dirty="0"/>
              <a:t>,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tuotosten</a:t>
            </a:r>
            <a:r>
              <a:rPr lang="en-GB" sz="1000" dirty="0"/>
              <a:t> </a:t>
            </a:r>
            <a:r>
              <a:rPr lang="en-GB" sz="1000" dirty="0" err="1"/>
              <a:t>muodostaman</a:t>
            </a:r>
            <a:r>
              <a:rPr lang="en-GB" sz="1000" dirty="0"/>
              <a:t> </a:t>
            </a:r>
            <a:r>
              <a:rPr lang="en-GB" sz="1000" dirty="0" err="1"/>
              <a:t>osaketjun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niiden</a:t>
            </a:r>
            <a:r>
              <a:rPr lang="en-GB" sz="1000" dirty="0"/>
              <a:t> </a:t>
            </a:r>
            <a:r>
              <a:rPr lang="en-GB" sz="1000" dirty="0" err="1"/>
              <a:t>tarkoituksenmukaisuutta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Taloudellisten</a:t>
            </a:r>
            <a:r>
              <a:rPr lang="en-GB" sz="1000" dirty="0"/>
              <a:t> </a:t>
            </a:r>
            <a:r>
              <a:rPr lang="en-GB" sz="1000" dirty="0" err="1"/>
              <a:t>resurssien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tuotosten</a:t>
            </a:r>
            <a:r>
              <a:rPr lang="en-GB" sz="1000" dirty="0"/>
              <a:t> </a:t>
            </a:r>
            <a:r>
              <a:rPr lang="en-GB" sz="1000" dirty="0" err="1"/>
              <a:t>välisen</a:t>
            </a:r>
            <a:r>
              <a:rPr lang="en-GB" sz="1000" dirty="0"/>
              <a:t> </a:t>
            </a:r>
            <a:r>
              <a:rPr lang="en-GB" sz="1000" dirty="0" err="1"/>
              <a:t>suhteen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taloudellisuutta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arviointiperusteiden</a:t>
            </a:r>
            <a:r>
              <a:rPr lang="en-GB" sz="1000" dirty="0"/>
              <a:t> </a:t>
            </a:r>
            <a:r>
              <a:rPr lang="en-GB" sz="1000" dirty="0" err="1"/>
              <a:t>tunnistamiseen</a:t>
            </a:r>
            <a:r>
              <a:rPr lang="en-GB" sz="1000" dirty="0"/>
              <a:t>, </a:t>
            </a:r>
            <a:r>
              <a:rPr lang="en-GB" sz="1000" dirty="0" err="1"/>
              <a:t>valtionapuviranomainen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verrata</a:t>
            </a:r>
            <a:r>
              <a:rPr lang="en-GB" sz="1000" dirty="0"/>
              <a:t> </a:t>
            </a:r>
            <a:r>
              <a:rPr lang="en-GB" sz="1000" dirty="0" err="1"/>
              <a:t>käytössä</a:t>
            </a:r>
            <a:r>
              <a:rPr lang="en-GB" sz="1000" dirty="0"/>
              <a:t> </a:t>
            </a:r>
            <a:r>
              <a:rPr lang="en-GB" sz="1000" dirty="0" err="1"/>
              <a:t>olevia</a:t>
            </a:r>
            <a:r>
              <a:rPr lang="en-GB" sz="1000" dirty="0"/>
              <a:t> </a:t>
            </a:r>
            <a:r>
              <a:rPr lang="en-GB" sz="1000" dirty="0" err="1"/>
              <a:t>arviointiperusteita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taulukossa</a:t>
            </a:r>
            <a:r>
              <a:rPr lang="en-GB" sz="1000" dirty="0"/>
              <a:t> </a:t>
            </a:r>
            <a:r>
              <a:rPr lang="en-GB" sz="1000" dirty="0" err="1"/>
              <a:t>esitettyjä</a:t>
            </a:r>
            <a:r>
              <a:rPr lang="en-GB" sz="1000" dirty="0"/>
              <a:t> </a:t>
            </a:r>
            <a:r>
              <a:rPr lang="en-GB" sz="1000" dirty="0" err="1"/>
              <a:t>abstraktin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arviointiperusteita</a:t>
            </a:r>
            <a:r>
              <a:rPr lang="en-GB" sz="1000" dirty="0"/>
              <a:t> </a:t>
            </a:r>
            <a:r>
              <a:rPr lang="en-GB" sz="1000" dirty="0" err="1"/>
              <a:t>keskenään</a:t>
            </a:r>
            <a:r>
              <a:rPr lang="en-GB" sz="1000" dirty="0"/>
              <a:t>.</a:t>
            </a:r>
          </a:p>
          <a:p>
            <a:endParaRPr lang="en-GB" sz="800" b="1" i="1" dirty="0" smtClean="0"/>
          </a:p>
          <a:p>
            <a:r>
              <a:rPr lang="en-GB" sz="800" b="1" i="1" dirty="0" err="1" smtClean="0"/>
              <a:t>Esimerkiksi</a:t>
            </a:r>
            <a:r>
              <a:rPr lang="en-GB" sz="800" i="1" dirty="0" smtClean="0"/>
              <a:t> </a:t>
            </a:r>
            <a:r>
              <a:rPr lang="en-GB" sz="800" i="1" dirty="0" err="1"/>
              <a:t>Museoviraston</a:t>
            </a:r>
            <a:r>
              <a:rPr lang="en-GB" sz="800" i="1" dirty="0"/>
              <a:t> </a:t>
            </a:r>
            <a:r>
              <a:rPr lang="en-GB" sz="800" i="1" dirty="0" err="1"/>
              <a:t>myöntämien</a:t>
            </a:r>
            <a:r>
              <a:rPr lang="en-GB" sz="800" i="1" dirty="0"/>
              <a:t> </a:t>
            </a:r>
            <a:r>
              <a:rPr lang="en-GB" sz="800" i="1" dirty="0" err="1"/>
              <a:t>avustusten</a:t>
            </a:r>
            <a:r>
              <a:rPr lang="en-GB" sz="800" i="1" dirty="0"/>
              <a:t> </a:t>
            </a:r>
            <a:r>
              <a:rPr lang="en-GB" sz="800" i="1" dirty="0" err="1"/>
              <a:t>kohdalla</a:t>
            </a:r>
            <a:r>
              <a:rPr lang="en-GB" sz="800" i="1" dirty="0"/>
              <a:t> </a:t>
            </a:r>
            <a:r>
              <a:rPr lang="en-GB" sz="800" i="1" dirty="0" err="1"/>
              <a:t>käytetään</a:t>
            </a:r>
            <a:r>
              <a:rPr lang="en-GB" sz="800" i="1" dirty="0"/>
              <a:t> </a:t>
            </a:r>
            <a:r>
              <a:rPr lang="en-GB" sz="800" i="1" dirty="0" err="1"/>
              <a:t>kulttuuriperintökohteen</a:t>
            </a:r>
            <a:r>
              <a:rPr lang="en-GB" sz="800" i="1" dirty="0"/>
              <a:t> </a:t>
            </a:r>
            <a:r>
              <a:rPr lang="en-GB" sz="800" i="1" dirty="0" err="1"/>
              <a:t>merkittävyyttä</a:t>
            </a:r>
            <a:r>
              <a:rPr lang="en-GB" sz="800" i="1" dirty="0"/>
              <a:t> </a:t>
            </a:r>
            <a:r>
              <a:rPr lang="en-GB" sz="800" i="1" dirty="0" err="1"/>
              <a:t>yhtenä</a:t>
            </a:r>
            <a:r>
              <a:rPr lang="en-GB" sz="800" i="1" dirty="0"/>
              <a:t> </a:t>
            </a:r>
            <a:r>
              <a:rPr lang="en-GB" sz="800" i="1" dirty="0" err="1"/>
              <a:t>korkean</a:t>
            </a:r>
            <a:r>
              <a:rPr lang="en-GB" sz="800" i="1" dirty="0"/>
              <a:t> </a:t>
            </a:r>
            <a:r>
              <a:rPr lang="en-GB" sz="800" i="1" dirty="0" err="1"/>
              <a:t>tason</a:t>
            </a:r>
            <a:r>
              <a:rPr lang="en-GB" sz="800" i="1" dirty="0"/>
              <a:t> </a:t>
            </a:r>
            <a:r>
              <a:rPr lang="en-GB" sz="800" i="1" dirty="0" err="1"/>
              <a:t>arviointiperusteena</a:t>
            </a:r>
            <a:r>
              <a:rPr lang="en-GB" sz="800" i="1" dirty="0"/>
              <a:t>, jota </a:t>
            </a:r>
            <a:r>
              <a:rPr lang="en-GB" sz="800" i="1" dirty="0" err="1"/>
              <a:t>käytännössä</a:t>
            </a:r>
            <a:r>
              <a:rPr lang="en-GB" sz="800" i="1" dirty="0"/>
              <a:t> </a:t>
            </a:r>
            <a:r>
              <a:rPr lang="en-GB" sz="800" i="1" dirty="0" err="1"/>
              <a:t>arvioidaan</a:t>
            </a:r>
            <a:r>
              <a:rPr lang="en-GB" sz="800" i="1" dirty="0"/>
              <a:t> </a:t>
            </a:r>
            <a:r>
              <a:rPr lang="en-GB" sz="800" i="1" dirty="0" err="1"/>
              <a:t>seuraavilla</a:t>
            </a:r>
            <a:r>
              <a:rPr lang="en-GB" sz="800" i="1" dirty="0"/>
              <a:t> </a:t>
            </a:r>
            <a:r>
              <a:rPr lang="en-GB" sz="800" i="1" dirty="0" err="1"/>
              <a:t>perusteilla</a:t>
            </a:r>
            <a:r>
              <a:rPr lang="en-GB" sz="800" i="1" dirty="0"/>
              <a:t>: </a:t>
            </a:r>
            <a:r>
              <a:rPr lang="en-GB" sz="800" i="1" dirty="0" err="1"/>
              <a:t>harvinaisuus</a:t>
            </a:r>
            <a:r>
              <a:rPr lang="en-GB" sz="800" i="1" dirty="0"/>
              <a:t> tai </a:t>
            </a:r>
            <a:r>
              <a:rPr lang="en-GB" sz="800" i="1" dirty="0" err="1"/>
              <a:t>ainutlaatuisuus</a:t>
            </a:r>
            <a:r>
              <a:rPr lang="en-GB" sz="800" i="1" dirty="0"/>
              <a:t>, </a:t>
            </a:r>
            <a:r>
              <a:rPr lang="en-GB" sz="800" i="1" dirty="0" err="1"/>
              <a:t>edustavuus</a:t>
            </a:r>
            <a:r>
              <a:rPr lang="en-GB" sz="800" i="1" dirty="0"/>
              <a:t>, </a:t>
            </a:r>
            <a:r>
              <a:rPr lang="en-GB" sz="800" i="1" dirty="0" err="1"/>
              <a:t>alkuperäisyys</a:t>
            </a:r>
            <a:r>
              <a:rPr lang="en-GB" sz="800" i="1" dirty="0"/>
              <a:t>, </a:t>
            </a:r>
            <a:r>
              <a:rPr lang="en-GB" sz="800" i="1" dirty="0" err="1"/>
              <a:t>historiallinen</a:t>
            </a:r>
            <a:r>
              <a:rPr lang="en-GB" sz="800" i="1" dirty="0"/>
              <a:t> </a:t>
            </a:r>
            <a:r>
              <a:rPr lang="en-GB" sz="800" i="1" dirty="0" err="1"/>
              <a:t>todistusvoimaisuus</a:t>
            </a:r>
            <a:r>
              <a:rPr lang="en-GB" sz="800" i="1" dirty="0"/>
              <a:t> </a:t>
            </a:r>
            <a:r>
              <a:rPr lang="en-GB" sz="800" i="1" dirty="0" err="1"/>
              <a:t>sekä</a:t>
            </a:r>
            <a:r>
              <a:rPr lang="en-GB" sz="800" i="1" dirty="0"/>
              <a:t> </a:t>
            </a:r>
            <a:r>
              <a:rPr lang="en-GB" sz="800" i="1" dirty="0" err="1"/>
              <a:t>historiallinen</a:t>
            </a:r>
            <a:r>
              <a:rPr lang="en-GB" sz="800" i="1" dirty="0"/>
              <a:t> </a:t>
            </a:r>
            <a:r>
              <a:rPr lang="en-GB" sz="800" i="1" dirty="0" err="1"/>
              <a:t>kerroksisuus</a:t>
            </a:r>
            <a:r>
              <a:rPr lang="en-GB" sz="800" i="1" dirty="0"/>
              <a:t>.</a:t>
            </a:r>
          </a:p>
          <a:p>
            <a:endParaRPr lang="en-GB" sz="1000" dirty="0"/>
          </a:p>
          <a:p>
            <a:r>
              <a:rPr lang="en-GB" sz="1000" dirty="0" err="1"/>
              <a:t>Vastaavalla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valtionapuviranomainen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valita</a:t>
            </a:r>
            <a:r>
              <a:rPr lang="en-GB" sz="1000" dirty="0"/>
              <a:t> </a:t>
            </a:r>
            <a:r>
              <a:rPr lang="en-GB" sz="1000" dirty="0" err="1"/>
              <a:t>taulukossa</a:t>
            </a:r>
            <a:r>
              <a:rPr lang="en-GB" sz="1000" dirty="0"/>
              <a:t> </a:t>
            </a:r>
            <a:r>
              <a:rPr lang="en-GB" sz="1000" dirty="0" err="1"/>
              <a:t>olevista</a:t>
            </a:r>
            <a:r>
              <a:rPr lang="en-GB" sz="1000" dirty="0"/>
              <a:t> </a:t>
            </a:r>
            <a:r>
              <a:rPr lang="en-GB" sz="1000" dirty="0" err="1"/>
              <a:t>abstrakteista</a:t>
            </a:r>
            <a:r>
              <a:rPr lang="en-GB" sz="1000" dirty="0"/>
              <a:t> </a:t>
            </a:r>
            <a:r>
              <a:rPr lang="en-GB" sz="1000" dirty="0" err="1"/>
              <a:t>ominaisuuksista</a:t>
            </a:r>
            <a:r>
              <a:rPr lang="en-GB" sz="1000" dirty="0"/>
              <a:t> ne, </a:t>
            </a:r>
            <a:r>
              <a:rPr lang="en-GB" sz="1000" dirty="0" err="1"/>
              <a:t>jotka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valmisteltavan</a:t>
            </a:r>
            <a:r>
              <a:rPr lang="en-GB" sz="1000" dirty="0"/>
              <a:t> haun </a:t>
            </a:r>
            <a:r>
              <a:rPr lang="en-GB" sz="1000" dirty="0" err="1"/>
              <a:t>kannalta</a:t>
            </a:r>
            <a:r>
              <a:rPr lang="en-GB" sz="1000" dirty="0"/>
              <a:t> </a:t>
            </a:r>
            <a:r>
              <a:rPr lang="en-GB" sz="1000" dirty="0" err="1"/>
              <a:t>merkityksellisiä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pohtia</a:t>
            </a:r>
            <a:r>
              <a:rPr lang="en-GB" sz="1000" dirty="0"/>
              <a:t>, </a:t>
            </a:r>
            <a:r>
              <a:rPr lang="en-GB" sz="1000" dirty="0" err="1"/>
              <a:t>millä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 </a:t>
            </a:r>
            <a:r>
              <a:rPr lang="en-GB" sz="1000" dirty="0" err="1"/>
              <a:t>valittua</a:t>
            </a:r>
            <a:r>
              <a:rPr lang="en-GB" sz="1000" dirty="0"/>
              <a:t> </a:t>
            </a:r>
            <a:r>
              <a:rPr lang="en-GB" sz="1000" dirty="0" err="1"/>
              <a:t>ominaisuutta</a:t>
            </a:r>
            <a:r>
              <a:rPr lang="en-GB" sz="1000" dirty="0"/>
              <a:t> </a:t>
            </a:r>
            <a:r>
              <a:rPr lang="en-GB" sz="1000" dirty="0" err="1"/>
              <a:t>voitaisiin</a:t>
            </a:r>
            <a:r>
              <a:rPr lang="en-GB" sz="1000" dirty="0"/>
              <a:t> haun </a:t>
            </a:r>
            <a:r>
              <a:rPr lang="en-GB" sz="1000" dirty="0" err="1"/>
              <a:t>yhteydessä</a:t>
            </a:r>
            <a:r>
              <a:rPr lang="en-GB" sz="1000" dirty="0"/>
              <a:t> </a:t>
            </a:r>
            <a:r>
              <a:rPr lang="en-GB" sz="1000" dirty="0" err="1"/>
              <a:t>käytännössä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arviointiin</a:t>
            </a:r>
            <a:r>
              <a:rPr lang="en-GB" sz="1000" dirty="0"/>
              <a:t>, </a:t>
            </a:r>
            <a:r>
              <a:rPr lang="en-GB" sz="1000" dirty="0" err="1"/>
              <a:t>hakija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käydä</a:t>
            </a:r>
            <a:r>
              <a:rPr lang="en-GB" sz="1000" dirty="0"/>
              <a:t> </a:t>
            </a:r>
            <a:r>
              <a:rPr lang="en-GB" sz="1000" dirty="0" err="1"/>
              <a:t>tuottamansa</a:t>
            </a:r>
            <a:r>
              <a:rPr lang="en-GB" sz="1000" dirty="0"/>
              <a:t> </a:t>
            </a:r>
            <a:r>
              <a:rPr lang="en-GB" sz="1000" dirty="0" err="1"/>
              <a:t>vaikutusketjut</a:t>
            </a:r>
            <a:r>
              <a:rPr lang="en-GB" sz="1000" dirty="0"/>
              <a:t> </a:t>
            </a:r>
            <a:r>
              <a:rPr lang="en-GB" sz="1000" dirty="0" err="1"/>
              <a:t>yksitellen</a:t>
            </a:r>
            <a:r>
              <a:rPr lang="en-GB" sz="1000" dirty="0"/>
              <a:t> </a:t>
            </a:r>
            <a:r>
              <a:rPr lang="en-GB" sz="1000" dirty="0" err="1"/>
              <a:t>läpi</a:t>
            </a:r>
            <a:r>
              <a:rPr lang="en-GB" sz="1000" dirty="0"/>
              <a:t> </a:t>
            </a:r>
            <a:r>
              <a:rPr lang="en-GB" sz="1000" dirty="0" err="1"/>
              <a:t>vaihe</a:t>
            </a:r>
            <a:r>
              <a:rPr lang="en-GB" sz="1000" dirty="0"/>
              <a:t> </a:t>
            </a:r>
            <a:r>
              <a:rPr lang="en-GB" sz="1000" dirty="0" err="1"/>
              <a:t>vaiheelta</a:t>
            </a:r>
            <a:r>
              <a:rPr lang="en-GB" sz="1000" dirty="0"/>
              <a:t>. </a:t>
            </a:r>
            <a:r>
              <a:rPr lang="en-GB" sz="1000" dirty="0" err="1"/>
              <a:t>Tarkastelun</a:t>
            </a:r>
            <a:r>
              <a:rPr lang="en-GB" sz="1000" dirty="0"/>
              <a:t> </a:t>
            </a:r>
            <a:r>
              <a:rPr lang="en-GB" sz="1000" dirty="0" err="1"/>
              <a:t>tavoitteena</a:t>
            </a:r>
            <a:r>
              <a:rPr lang="en-GB" sz="1000" dirty="0"/>
              <a:t> on </a:t>
            </a:r>
            <a:r>
              <a:rPr lang="en-GB" sz="1000" dirty="0" err="1"/>
              <a:t>valita</a:t>
            </a:r>
            <a:r>
              <a:rPr lang="en-GB" sz="1000" dirty="0"/>
              <a:t> </a:t>
            </a:r>
            <a:r>
              <a:rPr lang="en-GB" sz="1000" dirty="0" err="1"/>
              <a:t>merkityksellisinä</a:t>
            </a:r>
            <a:r>
              <a:rPr lang="en-GB" sz="1000" dirty="0"/>
              <a:t> </a:t>
            </a:r>
            <a:r>
              <a:rPr lang="en-GB" sz="1000" dirty="0" err="1"/>
              <a:t>pidettävät</a:t>
            </a:r>
            <a:r>
              <a:rPr lang="en-GB" sz="1000" dirty="0"/>
              <a:t> </a:t>
            </a:r>
            <a:r>
              <a:rPr lang="en-GB" sz="1000" dirty="0" err="1"/>
              <a:t>kohdat</a:t>
            </a:r>
            <a:r>
              <a:rPr lang="en-GB" sz="1000" dirty="0"/>
              <a:t> </a:t>
            </a:r>
            <a:r>
              <a:rPr lang="en-GB" sz="1000" dirty="0" err="1"/>
              <a:t>omassa</a:t>
            </a:r>
            <a:r>
              <a:rPr lang="en-GB" sz="1000" dirty="0"/>
              <a:t> </a:t>
            </a:r>
            <a:r>
              <a:rPr lang="en-GB" sz="1000" dirty="0" err="1"/>
              <a:t>vaikutusketjussa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taulukon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valita</a:t>
            </a:r>
            <a:r>
              <a:rPr lang="en-GB" sz="1000" dirty="0"/>
              <a:t> </a:t>
            </a:r>
            <a:r>
              <a:rPr lang="en-GB" sz="1000" dirty="0" err="1"/>
              <a:t>arvioitavat</a:t>
            </a:r>
            <a:r>
              <a:rPr lang="en-GB" sz="1000" dirty="0"/>
              <a:t> </a:t>
            </a:r>
            <a:r>
              <a:rPr lang="en-GB" sz="1000" dirty="0" err="1"/>
              <a:t>ominaisuudet</a:t>
            </a:r>
            <a:r>
              <a:rPr lang="en-GB" sz="1000" dirty="0"/>
              <a:t> </a:t>
            </a:r>
            <a:r>
              <a:rPr lang="en-GB" sz="1000" dirty="0" err="1"/>
              <a:t>omassa</a:t>
            </a:r>
            <a:r>
              <a:rPr lang="en-GB" sz="1000" dirty="0"/>
              <a:t> </a:t>
            </a:r>
            <a:r>
              <a:rPr lang="en-GB" sz="1000" dirty="0" err="1"/>
              <a:t>toiminnassa</a:t>
            </a:r>
            <a:r>
              <a:rPr lang="en-GB" sz="1000" dirty="0"/>
              <a:t>.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kehittämisen</a:t>
            </a:r>
            <a:r>
              <a:rPr lang="en-GB" sz="1000" dirty="0"/>
              <a:t> </a:t>
            </a:r>
            <a:r>
              <a:rPr lang="en-GB" sz="1000" dirty="0" err="1"/>
              <a:t>kannalta</a:t>
            </a:r>
            <a:r>
              <a:rPr lang="en-GB" sz="1000" dirty="0"/>
              <a:t> on </a:t>
            </a:r>
            <a:r>
              <a:rPr lang="en-GB" sz="1000" dirty="0" err="1"/>
              <a:t>hyödyllistä</a:t>
            </a:r>
            <a:r>
              <a:rPr lang="en-GB" sz="1000" dirty="0"/>
              <a:t> </a:t>
            </a:r>
            <a:r>
              <a:rPr lang="en-GB" sz="1000" dirty="0" err="1" smtClean="0"/>
              <a:t>tunnistaa</a:t>
            </a:r>
            <a:r>
              <a:rPr lang="en-GB" sz="1000" dirty="0" smtClean="0"/>
              <a:t> </a:t>
            </a:r>
            <a:r>
              <a:rPr lang="en-GB" sz="1000" dirty="0" err="1" smtClean="0"/>
              <a:t>myös</a:t>
            </a:r>
            <a:r>
              <a:rPr lang="en-GB" sz="1000" dirty="0" smtClean="0"/>
              <a:t> </a:t>
            </a:r>
            <a:r>
              <a:rPr lang="en-GB" sz="1000" dirty="0" err="1" smtClean="0"/>
              <a:t>omassa</a:t>
            </a:r>
            <a:r>
              <a:rPr lang="en-GB" sz="1000" dirty="0" smtClean="0"/>
              <a:t> </a:t>
            </a:r>
            <a:r>
              <a:rPr lang="en-GB" sz="1000" dirty="0" err="1" smtClean="0"/>
              <a:t>toiminnassa</a:t>
            </a:r>
            <a:r>
              <a:rPr lang="en-GB" sz="1000" dirty="0" smtClean="0"/>
              <a:t> ne </a:t>
            </a:r>
            <a:r>
              <a:rPr lang="en-GB" sz="1000" dirty="0" err="1" smtClean="0"/>
              <a:t>konkreettiset</a:t>
            </a:r>
            <a:r>
              <a:rPr lang="en-GB" sz="1000" dirty="0" smtClean="0"/>
              <a:t> </a:t>
            </a:r>
            <a:r>
              <a:rPr lang="en-GB" sz="1000" dirty="0" err="1" smtClean="0"/>
              <a:t>asiat</a:t>
            </a:r>
            <a:r>
              <a:rPr lang="en-GB" sz="1000" dirty="0" smtClean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tärkeänä</a:t>
            </a:r>
            <a:r>
              <a:rPr lang="en-GB" sz="1000" dirty="0"/>
              <a:t> </a:t>
            </a:r>
            <a:r>
              <a:rPr lang="en-GB" sz="1000" dirty="0" err="1"/>
              <a:t>pidettyä</a:t>
            </a:r>
            <a:r>
              <a:rPr lang="en-GB" sz="1000" dirty="0"/>
              <a:t> </a:t>
            </a:r>
            <a:r>
              <a:rPr lang="en-GB" sz="1000" dirty="0" err="1" smtClean="0"/>
              <a:t>asiaa</a:t>
            </a:r>
            <a:r>
              <a:rPr lang="en-GB" sz="1000" dirty="0" smtClean="0"/>
              <a:t> </a:t>
            </a:r>
            <a:r>
              <a:rPr lang="en-GB" sz="1000" dirty="0" err="1"/>
              <a:t>pystytään</a:t>
            </a:r>
            <a:r>
              <a:rPr lang="en-GB" sz="1000" dirty="0"/>
              <a:t> </a:t>
            </a:r>
            <a:r>
              <a:rPr lang="en-GB" sz="1000" dirty="0" err="1"/>
              <a:t>käytännössä</a:t>
            </a:r>
            <a:r>
              <a:rPr lang="en-GB" sz="1000" dirty="0"/>
              <a:t> </a:t>
            </a:r>
            <a:r>
              <a:rPr lang="en-GB" sz="1000" dirty="0" err="1" smtClean="0"/>
              <a:t>arvioimaan</a:t>
            </a:r>
            <a:r>
              <a:rPr lang="en-GB" sz="1000" dirty="0" smtClean="0"/>
              <a:t>.</a:t>
            </a:r>
            <a:endParaRPr lang="en-GB" sz="1000" dirty="0"/>
          </a:p>
          <a:p>
            <a:endParaRPr lang="en-GB" sz="1000" dirty="0"/>
          </a:p>
          <a:p>
            <a:r>
              <a:rPr lang="en-GB" sz="1000" dirty="0" err="1"/>
              <a:t>Mikäli</a:t>
            </a:r>
            <a:r>
              <a:rPr lang="en-GB" sz="1000" dirty="0"/>
              <a:t> </a:t>
            </a:r>
            <a:r>
              <a:rPr lang="en-GB" sz="1000" dirty="0" err="1"/>
              <a:t>ongelmana</a:t>
            </a:r>
            <a:r>
              <a:rPr lang="en-GB" sz="1000" dirty="0"/>
              <a:t> on </a:t>
            </a:r>
            <a:r>
              <a:rPr lang="en-GB" sz="1000" dirty="0" err="1"/>
              <a:t>ollut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hankkeiden</a:t>
            </a:r>
            <a:r>
              <a:rPr lang="en-GB" sz="1000" dirty="0"/>
              <a:t> </a:t>
            </a:r>
            <a:r>
              <a:rPr lang="en-GB" sz="1000" dirty="0" err="1"/>
              <a:t>toteutettavuus</a:t>
            </a:r>
            <a:r>
              <a:rPr lang="en-GB" sz="1000" dirty="0"/>
              <a:t>, on </a:t>
            </a:r>
            <a:r>
              <a:rPr lang="en-GB" sz="1000" dirty="0" err="1"/>
              <a:t>hyödyllistä</a:t>
            </a:r>
            <a:r>
              <a:rPr lang="en-GB" sz="1000" dirty="0"/>
              <a:t> </a:t>
            </a:r>
            <a:r>
              <a:rPr lang="en-GB" sz="1000" dirty="0" err="1"/>
              <a:t>tunnistaa</a:t>
            </a:r>
            <a:r>
              <a:rPr lang="en-GB" sz="1000" dirty="0"/>
              <a:t> </a:t>
            </a:r>
            <a:r>
              <a:rPr lang="en-GB" sz="1000" dirty="0" err="1"/>
              <a:t>sellaiset</a:t>
            </a:r>
            <a:r>
              <a:rPr lang="en-GB" sz="1000" dirty="0"/>
              <a:t> </a:t>
            </a:r>
            <a:r>
              <a:rPr lang="en-GB" sz="1000" dirty="0" err="1"/>
              <a:t>suunnitelman</a:t>
            </a:r>
            <a:r>
              <a:rPr lang="en-GB" sz="1000" dirty="0"/>
              <a:t> </a:t>
            </a:r>
            <a:r>
              <a:rPr lang="en-GB" sz="1000" dirty="0" err="1"/>
              <a:t>ominaisuudet</a:t>
            </a:r>
            <a:r>
              <a:rPr lang="en-GB" sz="1000" dirty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 </a:t>
            </a:r>
            <a:r>
              <a:rPr lang="en-GB" sz="1000" dirty="0" err="1"/>
              <a:t>suunnitelman</a:t>
            </a:r>
            <a:r>
              <a:rPr lang="en-GB" sz="1000" dirty="0"/>
              <a:t> </a:t>
            </a:r>
            <a:r>
              <a:rPr lang="en-GB" sz="1000" dirty="0" err="1"/>
              <a:t>toteutettavuutta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jatkossa</a:t>
            </a:r>
            <a:r>
              <a:rPr lang="en-GB" sz="1000" dirty="0"/>
              <a:t> </a:t>
            </a:r>
            <a:r>
              <a:rPr lang="en-GB" sz="1000" dirty="0" err="1"/>
              <a:t>mahdollisimman</a:t>
            </a:r>
            <a:r>
              <a:rPr lang="en-GB" sz="1000" dirty="0"/>
              <a:t>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 </a:t>
            </a:r>
            <a:r>
              <a:rPr lang="en-GB" sz="1000" dirty="0" err="1"/>
              <a:t>ennen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 smtClean="0"/>
              <a:t>käynnistämistä</a:t>
            </a:r>
            <a:r>
              <a:rPr lang="en-GB" sz="1000" smtClean="0"/>
              <a:t>.</a:t>
            </a:r>
            <a:endParaRPr lang="en-GB" sz="1000" dirty="0"/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569037"/>
            <a:ext cx="3010608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r>
              <a:rPr lang="en-GB" sz="1000" b="1" dirty="0" err="1"/>
              <a:t>Huomautus</a:t>
            </a:r>
            <a:r>
              <a:rPr lang="en-GB" sz="1000" b="1" dirty="0"/>
              <a:t> </a:t>
            </a:r>
          </a:p>
          <a:p>
            <a:endParaRPr lang="en-GB" sz="1000" dirty="0" smtClean="0"/>
          </a:p>
          <a:p>
            <a:r>
              <a:rPr lang="en-GB" sz="1000" dirty="0" err="1" smtClean="0"/>
              <a:t>Arviointiperusteina</a:t>
            </a:r>
            <a:r>
              <a:rPr lang="en-GB" sz="1000" dirty="0" smtClean="0"/>
              <a:t> </a:t>
            </a:r>
            <a:r>
              <a:rPr lang="en-GB" sz="1000" dirty="0" err="1"/>
              <a:t>käytettävien</a:t>
            </a:r>
            <a:r>
              <a:rPr lang="en-GB" sz="1000" dirty="0"/>
              <a:t> </a:t>
            </a:r>
            <a:r>
              <a:rPr lang="en-GB" sz="1000" dirty="0" err="1"/>
              <a:t>ominaisuuksien</a:t>
            </a:r>
            <a:r>
              <a:rPr lang="en-GB" sz="1000" dirty="0"/>
              <a:t> </a:t>
            </a:r>
            <a:r>
              <a:rPr lang="en-GB" sz="1000" dirty="0" err="1"/>
              <a:t>määritelmiä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keväällä</a:t>
            </a:r>
            <a:r>
              <a:rPr lang="en-GB" sz="1000" dirty="0"/>
              <a:t> 2022 </a:t>
            </a:r>
            <a:r>
              <a:rPr lang="en-GB" sz="1000" dirty="0" err="1"/>
              <a:t>vielä</a:t>
            </a:r>
            <a:r>
              <a:rPr lang="en-GB" sz="1000" dirty="0"/>
              <a:t> </a:t>
            </a:r>
            <a:r>
              <a:rPr lang="en-GB" sz="1000" dirty="0" err="1"/>
              <a:t>julkaistu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määritelmät</a:t>
            </a:r>
            <a:r>
              <a:rPr lang="en-GB" sz="1000" dirty="0"/>
              <a:t>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välttämättä</a:t>
            </a:r>
            <a:r>
              <a:rPr lang="en-GB" sz="1000" dirty="0"/>
              <a:t> ole </a:t>
            </a:r>
            <a:r>
              <a:rPr lang="en-GB" sz="1000" dirty="0" err="1"/>
              <a:t>lopullisia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2E82B7-5AB0-44FC-92FC-DEE4BE633CBF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ebb82943-49da-4504-a2f3-a33fb2eb95f1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9714</TotalTime>
  <Words>538</Words>
  <Application>Microsoft Office PowerPoint</Application>
  <PresentationFormat>Laajakuva</PresentationFormat>
  <Paragraphs>67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37</cp:revision>
  <dcterms:created xsi:type="dcterms:W3CDTF">2021-05-24T08:00:14Z</dcterms:created>
  <dcterms:modified xsi:type="dcterms:W3CDTF">2022-03-28T10:46:26Z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