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380" r:id="rId5"/>
    <p:sldId id="382" r:id="rId6"/>
    <p:sldId id="381" r:id="rId7"/>
    <p:sldId id="256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97F"/>
    <a:srgbClr val="EEE46C"/>
    <a:srgbClr val="FD9F82"/>
    <a:srgbClr val="73C4C3"/>
    <a:srgbClr val="FDF9BA"/>
    <a:srgbClr val="014983"/>
    <a:srgbClr val="365ABD"/>
    <a:srgbClr val="4A6BC4"/>
    <a:srgbClr val="1B365D"/>
    <a:srgbClr val="479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2653" autoAdjust="0"/>
  </p:normalViewPr>
  <p:slideViewPr>
    <p:cSldViewPr snapToGrid="0" showGuides="1">
      <p:cViewPr varScale="1">
        <p:scale>
          <a:sx n="64" d="100"/>
          <a:sy n="64" d="100"/>
        </p:scale>
        <p:origin x="940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C1038-75B3-4690-9F04-308CA5B8CA49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86448-0962-443A-A7A6-40140D0BD5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27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30475" y="1330960"/>
            <a:ext cx="6661368" cy="2394057"/>
          </a:xfrm>
        </p:spPr>
        <p:txBody>
          <a:bodyPr anchor="t"/>
          <a:lstStyle>
            <a:lvl1pPr algn="l">
              <a:defRPr sz="4400">
                <a:solidFill>
                  <a:srgbClr val="365ABD"/>
                </a:solidFill>
              </a:defRPr>
            </a:lvl1pPr>
          </a:lstStyle>
          <a:p>
            <a:r>
              <a:rPr lang="fi-FI" dirty="0"/>
              <a:t>Esityksen aloitussivu, </a:t>
            </a:r>
            <a:br>
              <a:rPr lang="fi-FI" dirty="0"/>
            </a:br>
            <a:r>
              <a:rPr lang="fi-FI" dirty="0"/>
              <a:t>tumma sininen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30475" y="3830320"/>
            <a:ext cx="6756057" cy="1158239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rgbClr val="365AB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 </a:t>
            </a:r>
            <a:br>
              <a:rPr lang="fi-FI" dirty="0"/>
            </a:br>
            <a:r>
              <a:rPr lang="fi-FI" dirty="0" err="1"/>
              <a:t>pp.kk.vvvv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Tilaisuuden nimi </a:t>
            </a:r>
          </a:p>
        </p:txBody>
      </p:sp>
      <p:pic>
        <p:nvPicPr>
          <p:cNvPr id="11" name="Picture 10" descr="Valtionavustukset-logo ja Valtiovarainministeriön logo">
            <a:extLst>
              <a:ext uri="{FF2B5EF4-FFF2-40B4-BE49-F238E27FC236}">
                <a16:creationId xmlns:a16="http://schemas.microsoft.com/office/drawing/2014/main" id="{D0CB654D-7984-114E-A93D-BE1CEDF7013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25" y="5447990"/>
            <a:ext cx="5436911" cy="59070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93B3D72-56D0-B042-8634-E70D57402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19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B1B475-3CC8-AC4E-8B7A-0F43D04C49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710" y="0"/>
            <a:ext cx="641944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1401767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Kuvan paikkamerkki 19">
            <a:extLst>
              <a:ext uri="{FF2B5EF4-FFF2-40B4-BE49-F238E27FC236}">
                <a16:creationId xmlns:a16="http://schemas.microsoft.com/office/drawing/2014/main" id="{807245D8-5FCC-154F-9C88-1267F340BD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072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15F941-B7C0-48FA-BC12-7B7C2268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7CD8110F-CCB3-4F2C-A24C-58395114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DD1E9F2C-6E23-43A9-A7DE-626D34CE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537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D59BAD-0669-42AB-9904-BB6AA446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F973901-92EE-424C-B835-C2D00C6C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1573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2">
            <a:extLst>
              <a:ext uri="{FF2B5EF4-FFF2-40B4-BE49-F238E27FC236}">
                <a16:creationId xmlns:a16="http://schemas.microsoft.com/office/drawing/2014/main" id="{A7FA30B3-66F4-4B0B-A706-DB7790BAA2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249820" y="2135019"/>
            <a:ext cx="4455881" cy="1572384"/>
          </a:xfrm>
        </p:spPr>
        <p:txBody>
          <a:bodyPr anchor="b" anchorCtr="0"/>
          <a:lstStyle>
            <a:lvl1pPr>
              <a:defRPr sz="3700">
                <a:solidFill>
                  <a:srgbClr val="365ABD"/>
                </a:solidFill>
              </a:defRPr>
            </a:lvl1pPr>
          </a:lstStyle>
          <a:p>
            <a:r>
              <a:rPr lang="fi-FI" noProof="0"/>
              <a:t>Lisää tähän kiitosteksti tai lopetuskehoitus</a:t>
            </a:r>
          </a:p>
        </p:txBody>
      </p:sp>
      <p:sp>
        <p:nvSpPr>
          <p:cNvPr id="23" name="Tekstin paikkamerkki 22">
            <a:extLst>
              <a:ext uri="{FF2B5EF4-FFF2-40B4-BE49-F238E27FC236}">
                <a16:creationId xmlns:a16="http://schemas.microsoft.com/office/drawing/2014/main" id="{C91B202D-FB5A-4250-8735-81C439C51C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9821" y="3960619"/>
            <a:ext cx="2236510" cy="749149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365ABD"/>
                </a:solidFill>
              </a:defRPr>
            </a:lvl1pPr>
          </a:lstStyle>
          <a:p>
            <a:pPr lvl="0"/>
            <a:r>
              <a:rPr lang="fi-FI" noProof="0" dirty="0"/>
              <a:t>etunimi.sukunimi@vm.fi </a:t>
            </a:r>
            <a:r>
              <a:rPr lang="fi-FI" noProof="0" dirty="0" err="1"/>
              <a:t>Loremipsum</a:t>
            </a:r>
            <a:r>
              <a:rPr lang="fi-FI" noProof="0" dirty="0"/>
              <a:t> </a:t>
            </a:r>
            <a:r>
              <a:rPr lang="fi-FI" noProof="0" dirty="0" err="1"/>
              <a:t>dolores</a:t>
            </a:r>
            <a:r>
              <a:rPr lang="fi-FI" noProof="0" dirty="0"/>
              <a:t> </a:t>
            </a:r>
            <a:r>
              <a:rPr lang="fi-FI" noProof="0" dirty="0" err="1"/>
              <a:t>sitamet</a:t>
            </a:r>
            <a:r>
              <a:rPr lang="fi-FI" noProof="0" dirty="0"/>
              <a:t> vm.fi</a:t>
            </a:r>
          </a:p>
        </p:txBody>
      </p:sp>
      <p:pic>
        <p:nvPicPr>
          <p:cNvPr id="12" name="Picture 11" descr="Valtionavustukset-logo ja Valtiovarainministeriön logo">
            <a:extLst>
              <a:ext uri="{FF2B5EF4-FFF2-40B4-BE49-F238E27FC236}">
                <a16:creationId xmlns:a16="http://schemas.microsoft.com/office/drawing/2014/main" id="{C206EBE7-A046-2948-A624-EB4B1D9994A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25" y="5447990"/>
            <a:ext cx="5436911" cy="59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98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yksipalstainen. 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7F5A965-5012-417E-A4D7-9CB8DE3A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9E0DD3D-67FB-4C7B-917A-622EAB8F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02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t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 väliotsikolla.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0904BD93-F0C4-4A6C-9010-5804694C71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1050" y="1758315"/>
            <a:ext cx="10571163" cy="446549"/>
          </a:xfrm>
        </p:spPr>
        <p:txBody>
          <a:bodyPr/>
          <a:lstStyle>
            <a:lvl1pPr marL="0" indent="0">
              <a:buNone/>
              <a:defRPr b="1"/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Väliotsikko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2285999"/>
            <a:ext cx="10571480" cy="3724761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ADF7489-4677-49C3-A1B0-538615DB37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CDDDB65-8BD7-43F3-A41C-27411B8405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977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kaksipalstainen. </a:t>
            </a:r>
            <a:br>
              <a:rPr lang="fi-FI" dirty="0"/>
            </a:br>
            <a:r>
              <a:rPr lang="fi-FI" dirty="0"/>
              <a:t>Otsikon pituus korkeintaan kaksi riviä.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1764323"/>
            <a:ext cx="5156538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1764323"/>
            <a:ext cx="5187462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972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/>
              <a:t>Tekstisivu, vertailu. </a:t>
            </a:r>
            <a:br>
              <a:rPr lang="fi-FI" noProof="0"/>
            </a:br>
            <a:r>
              <a:rPr lang="fi-FI" noProof="0"/>
              <a:t>Otsikon pituus korkeintaan kaksi riviä.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CC5AFB07-741E-400C-B07F-CFAD1C24366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81201" y="1764323"/>
            <a:ext cx="515653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Pieni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2235200"/>
            <a:ext cx="5156538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" name="Tekstin paikkamerkki 4">
            <a:extLst>
              <a:ext uri="{FF2B5EF4-FFF2-40B4-BE49-F238E27FC236}">
                <a16:creationId xmlns:a16="http://schemas.microsoft.com/office/drawing/2014/main" id="{FE13A6AE-0F0A-413E-AE09-F64745829C8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764323"/>
            <a:ext cx="518318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Pieni otsikko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2235200"/>
            <a:ext cx="5187462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noProof="0"/>
              <a:t>Aihe/otsikkoteksti Arial Regular lorem ipsum dolores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20362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Grafiikkasivu, kuva ja tekstitiivistelmä vierekkäin.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6164822" cy="4248000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" name="Tekstin paikkamerkki 22">
            <a:extLst>
              <a:ext uri="{FF2B5EF4-FFF2-40B4-BE49-F238E27FC236}">
                <a16:creationId xmlns:a16="http://schemas.microsoft.com/office/drawing/2014/main" id="{3031A60E-285E-4799-8337-B7C931123A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26518" y="1959997"/>
            <a:ext cx="4286106" cy="3802327"/>
          </a:xfrm>
        </p:spPr>
        <p:txBody>
          <a:bodyPr/>
          <a:lstStyle>
            <a:lvl1pPr marL="269875" indent="-269875">
              <a:lnSpc>
                <a:spcPct val="95000"/>
              </a:lnSpc>
              <a:defRPr sz="1900"/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CD9B7E4D-B77A-4CF1-B584-356F4C4B32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9B664EFA-778C-4D9B-A7A3-46CB8D5370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703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tekstillinen 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3B81EDF6-8ECD-224A-A7A3-477D7752FC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96" y="0"/>
            <a:ext cx="1896221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ABBC65-D7BB-9C48-9311-CCA8908B2F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673" y="0"/>
            <a:ext cx="3914326" cy="6858000"/>
          </a:xfrm>
          <a:prstGeom prst="rect">
            <a:avLst/>
          </a:prstGeom>
        </p:spPr>
      </p:pic>
      <p:sp>
        <p:nvSpPr>
          <p:cNvPr id="15" name="Kuvan paikkamerkki 19">
            <a:extLst>
              <a:ext uri="{FF2B5EF4-FFF2-40B4-BE49-F238E27FC236}">
                <a16:creationId xmlns:a16="http://schemas.microsoft.com/office/drawing/2014/main" id="{CB86BB3D-8CAD-2D44-86E5-3122E19C1B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77331" y="-7495"/>
            <a:ext cx="3914671" cy="68729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522024 w 3953729"/>
              <a:gd name="connsiteY0" fmla="*/ 0 h 6858000"/>
              <a:gd name="connsiteX1" fmla="*/ 3953729 w 3953729"/>
              <a:gd name="connsiteY1" fmla="*/ 0 h 6858000"/>
              <a:gd name="connsiteX2" fmla="*/ 3953729 w 3953729"/>
              <a:gd name="connsiteY2" fmla="*/ 6858000 h 6858000"/>
              <a:gd name="connsiteX3" fmla="*/ 1548850 w 3953729"/>
              <a:gd name="connsiteY3" fmla="*/ 6858000 h 6858000"/>
              <a:gd name="connsiteX4" fmla="*/ 61426 w 3953729"/>
              <a:gd name="connsiteY4" fmla="*/ 3412897 h 6858000"/>
              <a:gd name="connsiteX5" fmla="*/ 522024 w 3953729"/>
              <a:gd name="connsiteY5" fmla="*/ 0 h 6858000"/>
              <a:gd name="connsiteX0" fmla="*/ 479938 w 3911643"/>
              <a:gd name="connsiteY0" fmla="*/ 0 h 6858000"/>
              <a:gd name="connsiteX1" fmla="*/ 3911643 w 3911643"/>
              <a:gd name="connsiteY1" fmla="*/ 0 h 6858000"/>
              <a:gd name="connsiteX2" fmla="*/ 3911643 w 3911643"/>
              <a:gd name="connsiteY2" fmla="*/ 6858000 h 6858000"/>
              <a:gd name="connsiteX3" fmla="*/ 1506764 w 3911643"/>
              <a:gd name="connsiteY3" fmla="*/ 6858000 h 6858000"/>
              <a:gd name="connsiteX4" fmla="*/ 19340 w 3911643"/>
              <a:gd name="connsiteY4" fmla="*/ 3412897 h 6858000"/>
              <a:gd name="connsiteX5" fmla="*/ 479938 w 3911643"/>
              <a:gd name="connsiteY5" fmla="*/ 0 h 6858000"/>
              <a:gd name="connsiteX0" fmla="*/ 801309 w 3910726"/>
              <a:gd name="connsiteY0" fmla="*/ 0 h 6865495"/>
              <a:gd name="connsiteX1" fmla="*/ 3910726 w 3910726"/>
              <a:gd name="connsiteY1" fmla="*/ 7495 h 6865495"/>
              <a:gd name="connsiteX2" fmla="*/ 3910726 w 3910726"/>
              <a:gd name="connsiteY2" fmla="*/ 6865495 h 6865495"/>
              <a:gd name="connsiteX3" fmla="*/ 1505847 w 3910726"/>
              <a:gd name="connsiteY3" fmla="*/ 6865495 h 6865495"/>
              <a:gd name="connsiteX4" fmla="*/ 18423 w 3910726"/>
              <a:gd name="connsiteY4" fmla="*/ 3420392 h 6865495"/>
              <a:gd name="connsiteX5" fmla="*/ 801309 w 3910726"/>
              <a:gd name="connsiteY5" fmla="*/ 0 h 6865495"/>
              <a:gd name="connsiteX0" fmla="*/ 805433 w 3914850"/>
              <a:gd name="connsiteY0" fmla="*/ 0 h 6865495"/>
              <a:gd name="connsiteX1" fmla="*/ 3914850 w 3914850"/>
              <a:gd name="connsiteY1" fmla="*/ 7495 h 6865495"/>
              <a:gd name="connsiteX2" fmla="*/ 3914850 w 3914850"/>
              <a:gd name="connsiteY2" fmla="*/ 6865495 h 6865495"/>
              <a:gd name="connsiteX3" fmla="*/ 1509971 w 3914850"/>
              <a:gd name="connsiteY3" fmla="*/ 6865495 h 6865495"/>
              <a:gd name="connsiteX4" fmla="*/ 22547 w 3914850"/>
              <a:gd name="connsiteY4" fmla="*/ 3420392 h 6865495"/>
              <a:gd name="connsiteX5" fmla="*/ 805433 w 3914850"/>
              <a:gd name="connsiteY5" fmla="*/ 0 h 6865495"/>
              <a:gd name="connsiteX0" fmla="*/ 799075 w 3908492"/>
              <a:gd name="connsiteY0" fmla="*/ 0 h 6865495"/>
              <a:gd name="connsiteX1" fmla="*/ 3908492 w 3908492"/>
              <a:gd name="connsiteY1" fmla="*/ 7495 h 6865495"/>
              <a:gd name="connsiteX2" fmla="*/ 3908492 w 3908492"/>
              <a:gd name="connsiteY2" fmla="*/ 6865495 h 6865495"/>
              <a:gd name="connsiteX3" fmla="*/ 1503613 w 3908492"/>
              <a:gd name="connsiteY3" fmla="*/ 6865495 h 6865495"/>
              <a:gd name="connsiteX4" fmla="*/ 16189 w 3908492"/>
              <a:gd name="connsiteY4" fmla="*/ 3420392 h 6865495"/>
              <a:gd name="connsiteX5" fmla="*/ 799075 w 3908492"/>
              <a:gd name="connsiteY5" fmla="*/ 0 h 6865495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19540 w 3928957"/>
              <a:gd name="connsiteY0" fmla="*/ 0 h 6872990"/>
              <a:gd name="connsiteX1" fmla="*/ 3928957 w 3928957"/>
              <a:gd name="connsiteY1" fmla="*/ 7495 h 6872990"/>
              <a:gd name="connsiteX2" fmla="*/ 3928957 w 3928957"/>
              <a:gd name="connsiteY2" fmla="*/ 6865495 h 6872990"/>
              <a:gd name="connsiteX3" fmla="*/ 1569049 w 3928957"/>
              <a:gd name="connsiteY3" fmla="*/ 6872990 h 6872990"/>
              <a:gd name="connsiteX4" fmla="*/ 36654 w 3928957"/>
              <a:gd name="connsiteY4" fmla="*/ 3420392 h 6872990"/>
              <a:gd name="connsiteX5" fmla="*/ 819540 w 3928957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7561 w 3916978"/>
              <a:gd name="connsiteY0" fmla="*/ 0 h 6872990"/>
              <a:gd name="connsiteX1" fmla="*/ 3916978 w 3916978"/>
              <a:gd name="connsiteY1" fmla="*/ 7495 h 6872990"/>
              <a:gd name="connsiteX2" fmla="*/ 3916978 w 3916978"/>
              <a:gd name="connsiteY2" fmla="*/ 6865495 h 6872990"/>
              <a:gd name="connsiteX3" fmla="*/ 1557070 w 3916978"/>
              <a:gd name="connsiteY3" fmla="*/ 6872990 h 6872990"/>
              <a:gd name="connsiteX4" fmla="*/ 24675 w 3916978"/>
              <a:gd name="connsiteY4" fmla="*/ 3420392 h 6872990"/>
              <a:gd name="connsiteX5" fmla="*/ 807561 w 3916978"/>
              <a:gd name="connsiteY5" fmla="*/ 0 h 6872990"/>
              <a:gd name="connsiteX0" fmla="*/ 805254 w 3914671"/>
              <a:gd name="connsiteY0" fmla="*/ 0 h 6872990"/>
              <a:gd name="connsiteX1" fmla="*/ 3914671 w 3914671"/>
              <a:gd name="connsiteY1" fmla="*/ 7495 h 6872990"/>
              <a:gd name="connsiteX2" fmla="*/ 3914671 w 3914671"/>
              <a:gd name="connsiteY2" fmla="*/ 6865495 h 6872990"/>
              <a:gd name="connsiteX3" fmla="*/ 1554763 w 3914671"/>
              <a:gd name="connsiteY3" fmla="*/ 6872990 h 6872990"/>
              <a:gd name="connsiteX4" fmla="*/ 22368 w 3914671"/>
              <a:gd name="connsiteY4" fmla="*/ 3420392 h 6872990"/>
              <a:gd name="connsiteX5" fmla="*/ 805254 w 3914671"/>
              <a:gd name="connsiteY5" fmla="*/ 0 h 687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71" h="6872990">
                <a:moveTo>
                  <a:pt x="805254" y="0"/>
                </a:moveTo>
                <a:lnTo>
                  <a:pt x="3914671" y="7495"/>
                </a:lnTo>
                <a:lnTo>
                  <a:pt x="3914671" y="6865495"/>
                </a:lnTo>
                <a:lnTo>
                  <a:pt x="1554763" y="6872990"/>
                </a:lnTo>
                <a:cubicBezTo>
                  <a:pt x="782734" y="6044234"/>
                  <a:pt x="154781" y="4880683"/>
                  <a:pt x="22368" y="3420392"/>
                </a:cubicBezTo>
                <a:cubicBezTo>
                  <a:pt x="-110045" y="1960101"/>
                  <a:pt x="370449" y="874994"/>
                  <a:pt x="805254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320" y="306000"/>
            <a:ext cx="502564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Tekstisivu kuvalla, </a:t>
            </a:r>
            <a:br>
              <a:rPr lang="fi-FI" dirty="0"/>
            </a:br>
            <a:r>
              <a:rPr lang="fi-FI" dirty="0"/>
              <a:t>lyhyt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5025648" cy="4248000"/>
          </a:xfrm>
        </p:spPr>
        <p:txBody>
          <a:bodyPr/>
          <a:lstStyle>
            <a:lvl1pPr marL="269875" indent="-269875">
              <a:defRPr sz="2200"/>
            </a:lvl1pPr>
            <a:lvl2pPr marL="625475" indent="-265113">
              <a:defRPr/>
            </a:lvl2pPr>
            <a:lvl3pPr marL="715962" indent="0">
              <a:buNone/>
              <a:defRPr/>
            </a:lvl3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9700E9CE-DAC8-4704-A149-43A60B27A8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22E9968-6017-4856-A4C4-E7595C39E8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509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2">
            <a:extLst>
              <a:ext uri="{FF2B5EF4-FFF2-40B4-BE49-F238E27FC236}">
                <a16:creationId xmlns:a16="http://schemas.microsoft.com/office/drawing/2014/main" id="{AC8CADDB-7043-4642-9EE7-FA93D57B9C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6356350" cy="2526981"/>
          </a:xfrm>
        </p:spPr>
        <p:txBody>
          <a:bodyPr anchor="t" anchorCtr="0"/>
          <a:lstStyle>
            <a:lvl1pPr>
              <a:defRPr sz="4100">
                <a:solidFill>
                  <a:srgbClr val="365ABD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jäsentämiseen, </a:t>
            </a:r>
            <a:br>
              <a:rPr lang="fi-FI" dirty="0"/>
            </a:br>
            <a:r>
              <a:rPr lang="fi-FI" dirty="0"/>
              <a:t>4 riviä lyhyellä tekstillä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9F8BFF4-EC86-4A85-B914-B241AE572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365ABD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4F20DE8F-8CBA-4069-B1E4-BBCC9BE8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365ABD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6998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22F13C0-668F-A342-8D32-7C7455F547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96" y="0"/>
            <a:ext cx="1896221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1401767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Kuvan paikkamerkki 19">
            <a:extLst>
              <a:ext uri="{FF2B5EF4-FFF2-40B4-BE49-F238E27FC236}">
                <a16:creationId xmlns:a16="http://schemas.microsoft.com/office/drawing/2014/main" id="{6891AEFD-D522-004F-B2DD-4BAFFA712C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77331" y="-7495"/>
            <a:ext cx="3914671" cy="68729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522024 w 3953729"/>
              <a:gd name="connsiteY0" fmla="*/ 0 h 6858000"/>
              <a:gd name="connsiteX1" fmla="*/ 3953729 w 3953729"/>
              <a:gd name="connsiteY1" fmla="*/ 0 h 6858000"/>
              <a:gd name="connsiteX2" fmla="*/ 3953729 w 3953729"/>
              <a:gd name="connsiteY2" fmla="*/ 6858000 h 6858000"/>
              <a:gd name="connsiteX3" fmla="*/ 1548850 w 3953729"/>
              <a:gd name="connsiteY3" fmla="*/ 6858000 h 6858000"/>
              <a:gd name="connsiteX4" fmla="*/ 61426 w 3953729"/>
              <a:gd name="connsiteY4" fmla="*/ 3412897 h 6858000"/>
              <a:gd name="connsiteX5" fmla="*/ 522024 w 3953729"/>
              <a:gd name="connsiteY5" fmla="*/ 0 h 6858000"/>
              <a:gd name="connsiteX0" fmla="*/ 479938 w 3911643"/>
              <a:gd name="connsiteY0" fmla="*/ 0 h 6858000"/>
              <a:gd name="connsiteX1" fmla="*/ 3911643 w 3911643"/>
              <a:gd name="connsiteY1" fmla="*/ 0 h 6858000"/>
              <a:gd name="connsiteX2" fmla="*/ 3911643 w 3911643"/>
              <a:gd name="connsiteY2" fmla="*/ 6858000 h 6858000"/>
              <a:gd name="connsiteX3" fmla="*/ 1506764 w 3911643"/>
              <a:gd name="connsiteY3" fmla="*/ 6858000 h 6858000"/>
              <a:gd name="connsiteX4" fmla="*/ 19340 w 3911643"/>
              <a:gd name="connsiteY4" fmla="*/ 3412897 h 6858000"/>
              <a:gd name="connsiteX5" fmla="*/ 479938 w 3911643"/>
              <a:gd name="connsiteY5" fmla="*/ 0 h 6858000"/>
              <a:gd name="connsiteX0" fmla="*/ 801309 w 3910726"/>
              <a:gd name="connsiteY0" fmla="*/ 0 h 6865495"/>
              <a:gd name="connsiteX1" fmla="*/ 3910726 w 3910726"/>
              <a:gd name="connsiteY1" fmla="*/ 7495 h 6865495"/>
              <a:gd name="connsiteX2" fmla="*/ 3910726 w 3910726"/>
              <a:gd name="connsiteY2" fmla="*/ 6865495 h 6865495"/>
              <a:gd name="connsiteX3" fmla="*/ 1505847 w 3910726"/>
              <a:gd name="connsiteY3" fmla="*/ 6865495 h 6865495"/>
              <a:gd name="connsiteX4" fmla="*/ 18423 w 3910726"/>
              <a:gd name="connsiteY4" fmla="*/ 3420392 h 6865495"/>
              <a:gd name="connsiteX5" fmla="*/ 801309 w 3910726"/>
              <a:gd name="connsiteY5" fmla="*/ 0 h 6865495"/>
              <a:gd name="connsiteX0" fmla="*/ 805433 w 3914850"/>
              <a:gd name="connsiteY0" fmla="*/ 0 h 6865495"/>
              <a:gd name="connsiteX1" fmla="*/ 3914850 w 3914850"/>
              <a:gd name="connsiteY1" fmla="*/ 7495 h 6865495"/>
              <a:gd name="connsiteX2" fmla="*/ 3914850 w 3914850"/>
              <a:gd name="connsiteY2" fmla="*/ 6865495 h 6865495"/>
              <a:gd name="connsiteX3" fmla="*/ 1509971 w 3914850"/>
              <a:gd name="connsiteY3" fmla="*/ 6865495 h 6865495"/>
              <a:gd name="connsiteX4" fmla="*/ 22547 w 3914850"/>
              <a:gd name="connsiteY4" fmla="*/ 3420392 h 6865495"/>
              <a:gd name="connsiteX5" fmla="*/ 805433 w 3914850"/>
              <a:gd name="connsiteY5" fmla="*/ 0 h 6865495"/>
              <a:gd name="connsiteX0" fmla="*/ 799075 w 3908492"/>
              <a:gd name="connsiteY0" fmla="*/ 0 h 6865495"/>
              <a:gd name="connsiteX1" fmla="*/ 3908492 w 3908492"/>
              <a:gd name="connsiteY1" fmla="*/ 7495 h 6865495"/>
              <a:gd name="connsiteX2" fmla="*/ 3908492 w 3908492"/>
              <a:gd name="connsiteY2" fmla="*/ 6865495 h 6865495"/>
              <a:gd name="connsiteX3" fmla="*/ 1503613 w 3908492"/>
              <a:gd name="connsiteY3" fmla="*/ 6865495 h 6865495"/>
              <a:gd name="connsiteX4" fmla="*/ 16189 w 3908492"/>
              <a:gd name="connsiteY4" fmla="*/ 3420392 h 6865495"/>
              <a:gd name="connsiteX5" fmla="*/ 799075 w 3908492"/>
              <a:gd name="connsiteY5" fmla="*/ 0 h 6865495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19540 w 3928957"/>
              <a:gd name="connsiteY0" fmla="*/ 0 h 6872990"/>
              <a:gd name="connsiteX1" fmla="*/ 3928957 w 3928957"/>
              <a:gd name="connsiteY1" fmla="*/ 7495 h 6872990"/>
              <a:gd name="connsiteX2" fmla="*/ 3928957 w 3928957"/>
              <a:gd name="connsiteY2" fmla="*/ 6865495 h 6872990"/>
              <a:gd name="connsiteX3" fmla="*/ 1569049 w 3928957"/>
              <a:gd name="connsiteY3" fmla="*/ 6872990 h 6872990"/>
              <a:gd name="connsiteX4" fmla="*/ 36654 w 3928957"/>
              <a:gd name="connsiteY4" fmla="*/ 3420392 h 6872990"/>
              <a:gd name="connsiteX5" fmla="*/ 819540 w 3928957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7561 w 3916978"/>
              <a:gd name="connsiteY0" fmla="*/ 0 h 6872990"/>
              <a:gd name="connsiteX1" fmla="*/ 3916978 w 3916978"/>
              <a:gd name="connsiteY1" fmla="*/ 7495 h 6872990"/>
              <a:gd name="connsiteX2" fmla="*/ 3916978 w 3916978"/>
              <a:gd name="connsiteY2" fmla="*/ 6865495 h 6872990"/>
              <a:gd name="connsiteX3" fmla="*/ 1557070 w 3916978"/>
              <a:gd name="connsiteY3" fmla="*/ 6872990 h 6872990"/>
              <a:gd name="connsiteX4" fmla="*/ 24675 w 3916978"/>
              <a:gd name="connsiteY4" fmla="*/ 3420392 h 6872990"/>
              <a:gd name="connsiteX5" fmla="*/ 807561 w 3916978"/>
              <a:gd name="connsiteY5" fmla="*/ 0 h 6872990"/>
              <a:gd name="connsiteX0" fmla="*/ 805254 w 3914671"/>
              <a:gd name="connsiteY0" fmla="*/ 0 h 6872990"/>
              <a:gd name="connsiteX1" fmla="*/ 3914671 w 3914671"/>
              <a:gd name="connsiteY1" fmla="*/ 7495 h 6872990"/>
              <a:gd name="connsiteX2" fmla="*/ 3914671 w 3914671"/>
              <a:gd name="connsiteY2" fmla="*/ 6865495 h 6872990"/>
              <a:gd name="connsiteX3" fmla="*/ 1554763 w 3914671"/>
              <a:gd name="connsiteY3" fmla="*/ 6872990 h 6872990"/>
              <a:gd name="connsiteX4" fmla="*/ 22368 w 3914671"/>
              <a:gd name="connsiteY4" fmla="*/ 3420392 h 6872990"/>
              <a:gd name="connsiteX5" fmla="*/ 805254 w 3914671"/>
              <a:gd name="connsiteY5" fmla="*/ 0 h 687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71" h="6872990">
                <a:moveTo>
                  <a:pt x="805254" y="0"/>
                </a:moveTo>
                <a:lnTo>
                  <a:pt x="3914671" y="7495"/>
                </a:lnTo>
                <a:lnTo>
                  <a:pt x="3914671" y="6865495"/>
                </a:lnTo>
                <a:lnTo>
                  <a:pt x="1554763" y="6872990"/>
                </a:lnTo>
                <a:cubicBezTo>
                  <a:pt x="782734" y="6044234"/>
                  <a:pt x="154781" y="4880683"/>
                  <a:pt x="22368" y="3420392"/>
                </a:cubicBezTo>
                <a:cubicBezTo>
                  <a:pt x="-110045" y="1960101"/>
                  <a:pt x="370449" y="874994"/>
                  <a:pt x="805254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526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B813CEF-66CE-41A6-9589-6FF5AB74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306000"/>
            <a:ext cx="1057148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noProof="0" dirty="0"/>
              <a:t>Muokkaa </a:t>
            </a:r>
            <a:r>
              <a:rPr lang="fi-FI" noProof="0" dirty="0" err="1"/>
              <a:t>ots</a:t>
            </a:r>
            <a:r>
              <a:rPr lang="fi-FI" noProof="0" dirty="0"/>
              <a:t>. </a:t>
            </a:r>
            <a:r>
              <a:rPr lang="fi-FI" noProof="0" dirty="0" err="1"/>
              <a:t>perustyyl</a:t>
            </a:r>
            <a:r>
              <a:rPr lang="fi-FI" noProof="0" dirty="0"/>
              <a:t>. </a:t>
            </a:r>
            <a:r>
              <a:rPr lang="fi-FI" noProof="0" dirty="0" err="1"/>
              <a:t>napsautt</a:t>
            </a:r>
            <a:r>
              <a:rPr lang="fi-FI" noProof="0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D603C59-5B66-4F64-93F3-1F4DFBEE6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320" y="1762761"/>
            <a:ext cx="10571480" cy="42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131FDA-8F15-4702-ABF9-690082056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44920" y="6453336"/>
            <a:ext cx="1009328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B6AA8B-3D61-4AA5-84FF-FE178AE4F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8400" y="6453336"/>
            <a:ext cx="411480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84F219-5BCC-4F1C-B213-2C1F4342B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00" y="6453336"/>
            <a:ext cx="36688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23A43D-89D0-0245-AA87-46484D47A2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35" y="6310439"/>
            <a:ext cx="2829911" cy="30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1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650" r:id="rId2"/>
    <p:sldLayoutId id="2147483677" r:id="rId3"/>
    <p:sldLayoutId id="2147483652" r:id="rId4"/>
    <p:sldLayoutId id="2147483678" r:id="rId5"/>
    <p:sldLayoutId id="2147483681" r:id="rId6"/>
    <p:sldLayoutId id="2147483679" r:id="rId7"/>
    <p:sldLayoutId id="2147483741" r:id="rId8"/>
    <p:sldLayoutId id="2147483673" r:id="rId9"/>
    <p:sldLayoutId id="2147483742" r:id="rId10"/>
    <p:sldLayoutId id="2147483654" r:id="rId11"/>
    <p:sldLayoutId id="2147483655" r:id="rId12"/>
    <p:sldLayoutId id="2147483682" r:id="rId13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56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19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55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Box 120">
            <a:extLst>
              <a:ext uri="{FF2B5EF4-FFF2-40B4-BE49-F238E27FC236}">
                <a16:creationId xmlns:a16="http://schemas.microsoft.com/office/drawing/2014/main" id="{E6BB0D34-EE01-8F4A-AF68-3F632AD7ED27}"/>
              </a:ext>
            </a:extLst>
          </p:cNvPr>
          <p:cNvSpPr txBox="1"/>
          <p:nvPr/>
        </p:nvSpPr>
        <p:spPr>
          <a:xfrm>
            <a:off x="275719" y="208718"/>
            <a:ext cx="837408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FI" sz="2400" b="1" dirty="0">
                <a:solidFill>
                  <a:srgbClr val="10497F"/>
                </a:solidFill>
                <a:latin typeface="Arial  "/>
                <a:ea typeface="Roboto" panose="02000000000000000000" pitchFamily="2" charset="0"/>
              </a:rPr>
              <a:t>Arviointiperusteiden tunnistaminen vaikutusketjun avulla</a:t>
            </a:r>
          </a:p>
        </p:txBody>
      </p:sp>
      <p:pic>
        <p:nvPicPr>
          <p:cNvPr id="29" name="Picture 28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5798297E-171E-D14D-B122-54E8F11541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19" y="1059452"/>
            <a:ext cx="11625574" cy="466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1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Box 120">
            <a:extLst>
              <a:ext uri="{FF2B5EF4-FFF2-40B4-BE49-F238E27FC236}">
                <a16:creationId xmlns:a16="http://schemas.microsoft.com/office/drawing/2014/main" id="{E6BB0D34-EE01-8F4A-AF68-3F632AD7ED27}"/>
              </a:ext>
            </a:extLst>
          </p:cNvPr>
          <p:cNvSpPr txBox="1"/>
          <p:nvPr/>
        </p:nvSpPr>
        <p:spPr>
          <a:xfrm>
            <a:off x="275719" y="208718"/>
            <a:ext cx="837408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FI" sz="2400" b="1" dirty="0">
                <a:solidFill>
                  <a:srgbClr val="10497F"/>
                </a:solidFill>
                <a:latin typeface="Arial  "/>
                <a:ea typeface="Roboto" panose="02000000000000000000" pitchFamily="2" charset="0"/>
              </a:rPr>
              <a:t>Arviointiperusteiden tunnistaminen vaikutusketjun avulla</a:t>
            </a:r>
          </a:p>
        </p:txBody>
      </p:sp>
      <p:pic>
        <p:nvPicPr>
          <p:cNvPr id="29" name="Picture 28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5798297E-171E-D14D-B122-54E8F115419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19" y="3950492"/>
            <a:ext cx="6008122" cy="240874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6DD3F3B-2278-C84C-96DA-7A54FE2806D8}"/>
              </a:ext>
            </a:extLst>
          </p:cNvPr>
          <p:cNvSpPr txBox="1"/>
          <p:nvPr/>
        </p:nvSpPr>
        <p:spPr>
          <a:xfrm>
            <a:off x="275719" y="815196"/>
            <a:ext cx="3493031" cy="76944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FI" sz="1000" b="1" dirty="0"/>
              <a:t>Toimintakyky</a:t>
            </a:r>
          </a:p>
          <a:p>
            <a:r>
              <a:rPr lang="en-GB" sz="1000" dirty="0"/>
              <a:t>toimijan </a:t>
            </a:r>
            <a:r>
              <a:rPr lang="en-GB" sz="1000" dirty="0" err="1"/>
              <a:t>ominaisuus</a:t>
            </a:r>
            <a:r>
              <a:rPr lang="en-GB" sz="1000" dirty="0"/>
              <a:t>, </a:t>
            </a:r>
            <a:r>
              <a:rPr lang="en-GB" sz="1000" dirty="0" err="1"/>
              <a:t>joka</a:t>
            </a:r>
            <a:r>
              <a:rPr lang="en-GB" sz="1000" dirty="0"/>
              <a:t> </a:t>
            </a:r>
            <a:r>
              <a:rPr lang="en-GB" sz="1000" dirty="0" err="1"/>
              <a:t>ilmentää</a:t>
            </a:r>
            <a:r>
              <a:rPr lang="en-GB" sz="1000" dirty="0"/>
              <a:t> </a:t>
            </a:r>
            <a:r>
              <a:rPr lang="en-GB" sz="1000" dirty="0" err="1"/>
              <a:t>sitä</a:t>
            </a:r>
            <a:r>
              <a:rPr lang="en-GB" sz="1000" dirty="0"/>
              <a:t>, </a:t>
            </a:r>
            <a:r>
              <a:rPr lang="en-GB" sz="1000" dirty="0" err="1"/>
              <a:t>onko</a:t>
            </a:r>
            <a:r>
              <a:rPr lang="en-GB" sz="1000" dirty="0"/>
              <a:t> </a:t>
            </a:r>
            <a:r>
              <a:rPr lang="en-GB" sz="1000" dirty="0" err="1"/>
              <a:t>toimijalla</a:t>
            </a:r>
            <a:r>
              <a:rPr lang="en-GB" sz="1000" dirty="0"/>
              <a:t> käytettävissään </a:t>
            </a:r>
            <a:r>
              <a:rPr lang="en-GB" sz="1000" dirty="0" err="1"/>
              <a:t>sellaiset</a:t>
            </a:r>
            <a:r>
              <a:rPr lang="en-GB" sz="1000" dirty="0"/>
              <a:t> resurssit, </a:t>
            </a:r>
            <a:r>
              <a:rPr lang="en-GB" sz="1000" dirty="0" err="1"/>
              <a:t>jotka</a:t>
            </a:r>
            <a:r>
              <a:rPr lang="en-GB" sz="1000" dirty="0"/>
              <a:t> se </a:t>
            </a:r>
            <a:r>
              <a:rPr lang="en-GB" sz="1000" dirty="0" err="1"/>
              <a:t>tarvitsee</a:t>
            </a:r>
            <a:r>
              <a:rPr lang="en-GB" sz="1000" dirty="0"/>
              <a:t> </a:t>
            </a:r>
            <a:r>
              <a:rPr lang="en-GB" sz="1000" dirty="0" err="1"/>
              <a:t>välttämättömien</a:t>
            </a:r>
            <a:r>
              <a:rPr lang="en-GB" sz="1000" dirty="0"/>
              <a:t>, </a:t>
            </a:r>
            <a:r>
              <a:rPr lang="en-GB" sz="1000" dirty="0" err="1"/>
              <a:t>merkityksellisinä</a:t>
            </a:r>
            <a:r>
              <a:rPr lang="en-GB" sz="1000" dirty="0"/>
              <a:t> </a:t>
            </a:r>
            <a:r>
              <a:rPr lang="en-GB" sz="1000" dirty="0" err="1"/>
              <a:t>pitämiensä</a:t>
            </a:r>
            <a:r>
              <a:rPr lang="en-GB" sz="1000" dirty="0"/>
              <a:t> tai </a:t>
            </a:r>
            <a:r>
              <a:rPr lang="en-GB" sz="1000" dirty="0" err="1"/>
              <a:t>vastuullaan</a:t>
            </a:r>
            <a:r>
              <a:rPr lang="en-GB" sz="1000" dirty="0"/>
              <a:t> </a:t>
            </a:r>
            <a:r>
              <a:rPr lang="en-GB" sz="1000" dirty="0" err="1"/>
              <a:t>olevien</a:t>
            </a:r>
            <a:r>
              <a:rPr lang="en-GB" sz="1000" dirty="0"/>
              <a:t> </a:t>
            </a:r>
            <a:r>
              <a:rPr lang="en-GB" sz="1000" dirty="0" err="1"/>
              <a:t>tehtävien</a:t>
            </a:r>
            <a:r>
              <a:rPr lang="en-GB" sz="1000" dirty="0"/>
              <a:t> </a:t>
            </a:r>
            <a:r>
              <a:rPr lang="en-GB" sz="1000" dirty="0" err="1"/>
              <a:t>hoitamiseen</a:t>
            </a:r>
            <a:r>
              <a:rPr lang="en-GB" sz="1000" dirty="0"/>
              <a:t> </a:t>
            </a:r>
            <a:r>
              <a:rPr lang="en-GB" sz="1000" dirty="0" err="1"/>
              <a:t>tarkoituksenmukaisella</a:t>
            </a:r>
            <a:r>
              <a:rPr lang="en-GB" sz="1000" dirty="0"/>
              <a:t> </a:t>
            </a:r>
            <a:r>
              <a:rPr lang="en-GB" sz="1000" dirty="0" err="1"/>
              <a:t>tavalla</a:t>
            </a:r>
            <a:endParaRPr lang="en-FI" sz="1000" dirty="0" err="1"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A25891-4B00-C148-BDB5-B77476E11FBE}"/>
              </a:ext>
            </a:extLst>
          </p:cNvPr>
          <p:cNvSpPr txBox="1"/>
          <p:nvPr/>
        </p:nvSpPr>
        <p:spPr>
          <a:xfrm>
            <a:off x="3984220" y="815196"/>
            <a:ext cx="301683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000" b="1" dirty="0"/>
              <a:t>Vaatimustenmukaisuus</a:t>
            </a:r>
          </a:p>
          <a:p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ominaisuus</a:t>
            </a:r>
            <a:r>
              <a:rPr lang="en-GB" sz="1000" dirty="0"/>
              <a:t>, </a:t>
            </a:r>
            <a:r>
              <a:rPr lang="en-GB" sz="1000" dirty="0" err="1"/>
              <a:t>joka</a:t>
            </a:r>
            <a:r>
              <a:rPr lang="en-GB" sz="1000" dirty="0"/>
              <a:t> </a:t>
            </a:r>
            <a:r>
              <a:rPr lang="en-GB" sz="1000" dirty="0" err="1"/>
              <a:t>ilmentää</a:t>
            </a:r>
            <a:r>
              <a:rPr lang="en-GB" sz="1000" dirty="0"/>
              <a:t> </a:t>
            </a:r>
            <a:r>
              <a:rPr lang="en-GB" sz="1000" dirty="0" err="1"/>
              <a:t>sitä</a:t>
            </a:r>
            <a:r>
              <a:rPr lang="en-GB" sz="1000" dirty="0"/>
              <a:t>, </a:t>
            </a:r>
            <a:r>
              <a:rPr lang="en-GB" sz="1000" dirty="0" err="1"/>
              <a:t>noudatetaanko</a:t>
            </a:r>
            <a:r>
              <a:rPr lang="en-GB" sz="1000" dirty="0"/>
              <a:t> </a:t>
            </a:r>
            <a:r>
              <a:rPr lang="en-GB" sz="1000" dirty="0" err="1"/>
              <a:t>toiminnassa</a:t>
            </a:r>
            <a:r>
              <a:rPr lang="en-GB" sz="1000" dirty="0"/>
              <a:t> </a:t>
            </a:r>
            <a:r>
              <a:rPr lang="en-GB" sz="1000" dirty="0" err="1"/>
              <a:t>sekä</a:t>
            </a:r>
            <a:r>
              <a:rPr lang="en-GB" sz="1000" dirty="0"/>
              <a:t> </a:t>
            </a:r>
            <a:r>
              <a:rPr lang="en-GB" sz="1000" dirty="0" err="1"/>
              <a:t>sille</a:t>
            </a:r>
            <a:r>
              <a:rPr lang="en-GB" sz="1000" dirty="0"/>
              <a:t> </a:t>
            </a:r>
            <a:r>
              <a:rPr lang="en-GB" sz="1000" dirty="0" err="1"/>
              <a:t>asetettuja</a:t>
            </a:r>
            <a:r>
              <a:rPr lang="en-GB" sz="1000" dirty="0"/>
              <a:t> </a:t>
            </a:r>
            <a:r>
              <a:rPr lang="en-GB" sz="1000" dirty="0" err="1"/>
              <a:t>erityisiä</a:t>
            </a:r>
            <a:r>
              <a:rPr lang="en-GB" sz="1000" dirty="0"/>
              <a:t> </a:t>
            </a:r>
            <a:r>
              <a:rPr lang="en-GB" sz="1000" dirty="0" err="1"/>
              <a:t>että</a:t>
            </a:r>
            <a:r>
              <a:rPr lang="en-GB" sz="1000" dirty="0"/>
              <a:t> </a:t>
            </a:r>
            <a:r>
              <a:rPr lang="en-GB" sz="1000" dirty="0" err="1"/>
              <a:t>sitä</a:t>
            </a:r>
            <a:r>
              <a:rPr lang="en-GB" sz="1000" dirty="0"/>
              <a:t> </a:t>
            </a:r>
            <a:r>
              <a:rPr lang="en-GB" sz="1000" dirty="0" err="1"/>
              <a:t>koskevia</a:t>
            </a:r>
            <a:r>
              <a:rPr lang="en-GB" sz="1000" dirty="0"/>
              <a:t> </a:t>
            </a:r>
            <a:r>
              <a:rPr lang="en-GB" sz="1000" dirty="0" err="1"/>
              <a:t>yleisiä</a:t>
            </a:r>
            <a:r>
              <a:rPr lang="en-GB" sz="1000" dirty="0"/>
              <a:t> </a:t>
            </a:r>
            <a:r>
              <a:rPr lang="en-GB" sz="1000" dirty="0" err="1"/>
              <a:t>ehtoja</a:t>
            </a:r>
            <a:r>
              <a:rPr lang="en-GB" sz="1000" dirty="0"/>
              <a:t>, </a:t>
            </a:r>
            <a:r>
              <a:rPr lang="en-GB" sz="1000" dirty="0" err="1"/>
              <a:t>sääntöjä</a:t>
            </a:r>
            <a:r>
              <a:rPr lang="en-GB" sz="1000" dirty="0"/>
              <a:t>, </a:t>
            </a:r>
            <a:r>
              <a:rPr lang="en-GB" sz="1000" dirty="0" err="1"/>
              <a:t>säädöksiä</a:t>
            </a:r>
            <a:r>
              <a:rPr lang="en-GB" sz="1000" dirty="0"/>
              <a:t> tai </a:t>
            </a:r>
            <a:r>
              <a:rPr lang="en-GB" sz="1000" dirty="0" err="1"/>
              <a:t>eettisiä</a:t>
            </a:r>
            <a:r>
              <a:rPr lang="en-GB" sz="1000" dirty="0"/>
              <a:t> </a:t>
            </a:r>
            <a:r>
              <a:rPr lang="en-GB" sz="1000" dirty="0" err="1"/>
              <a:t>normeja</a:t>
            </a:r>
            <a:endParaRPr lang="en-FI" sz="1000" dirty="0" err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4BE834-74DB-7943-8B04-8AA9FE5B8E51}"/>
              </a:ext>
            </a:extLst>
          </p:cNvPr>
          <p:cNvSpPr txBox="1"/>
          <p:nvPr/>
        </p:nvSpPr>
        <p:spPr>
          <a:xfrm>
            <a:off x="7071979" y="815196"/>
            <a:ext cx="2083981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000" b="1" dirty="0"/>
              <a:t>Soveltuvuus toimintaympäristöön</a:t>
            </a:r>
          </a:p>
          <a:p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ominaisuus</a:t>
            </a:r>
            <a:r>
              <a:rPr lang="en-GB" sz="1000" dirty="0"/>
              <a:t>, </a:t>
            </a:r>
            <a:r>
              <a:rPr lang="en-GB" sz="1000" dirty="0" err="1"/>
              <a:t>joka</a:t>
            </a:r>
            <a:r>
              <a:rPr lang="en-GB" sz="1000" dirty="0"/>
              <a:t> </a:t>
            </a:r>
            <a:r>
              <a:rPr lang="en-GB" sz="1000" dirty="0" err="1"/>
              <a:t>ilmentää</a:t>
            </a:r>
            <a:r>
              <a:rPr lang="en-GB" sz="1000" dirty="0"/>
              <a:t> </a:t>
            </a:r>
            <a:r>
              <a:rPr lang="en-GB" sz="1000" dirty="0" err="1"/>
              <a:t>sitä</a:t>
            </a:r>
            <a:r>
              <a:rPr lang="en-GB" sz="1000" dirty="0"/>
              <a:t>, </a:t>
            </a:r>
            <a:r>
              <a:rPr lang="en-GB" sz="1000" dirty="0" err="1"/>
              <a:t>sopivatko</a:t>
            </a:r>
            <a:r>
              <a:rPr lang="en-GB" sz="1000" dirty="0"/>
              <a:t> </a:t>
            </a:r>
            <a:r>
              <a:rPr lang="en-GB" sz="1000" dirty="0" err="1"/>
              <a:t>toiminta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siihen</a:t>
            </a:r>
            <a:r>
              <a:rPr lang="en-GB" sz="1000" dirty="0"/>
              <a:t> </a:t>
            </a:r>
            <a:r>
              <a:rPr lang="en-GB" sz="1000" dirty="0" err="1"/>
              <a:t>valitut</a:t>
            </a:r>
            <a:r>
              <a:rPr lang="en-GB" sz="1000" dirty="0"/>
              <a:t> </a:t>
            </a:r>
            <a:r>
              <a:rPr lang="en-GB" sz="1000" dirty="0" err="1"/>
              <a:t>keinot</a:t>
            </a:r>
            <a:r>
              <a:rPr lang="en-GB" sz="1000" dirty="0"/>
              <a:t> </a:t>
            </a:r>
            <a:r>
              <a:rPr lang="en-GB" sz="1000" dirty="0" err="1"/>
              <a:t>toimintaympäristöönsä</a:t>
            </a:r>
            <a:endParaRPr lang="en-FI" sz="1000" dirty="0" err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11738B-633D-0343-9A95-3503320638CC}"/>
              </a:ext>
            </a:extLst>
          </p:cNvPr>
          <p:cNvSpPr txBox="1"/>
          <p:nvPr/>
        </p:nvSpPr>
        <p:spPr>
          <a:xfrm>
            <a:off x="9474937" y="815196"/>
            <a:ext cx="249352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000" b="1" dirty="0"/>
              <a:t>Tarkoituksenmukaisuus</a:t>
            </a:r>
          </a:p>
          <a:p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ominaisuus</a:t>
            </a:r>
            <a:r>
              <a:rPr lang="en-GB" sz="1000" dirty="0"/>
              <a:t>, </a:t>
            </a:r>
            <a:r>
              <a:rPr lang="en-GB" sz="1000" dirty="0" err="1"/>
              <a:t>joka</a:t>
            </a:r>
            <a:r>
              <a:rPr lang="en-GB" sz="1000" dirty="0"/>
              <a:t> </a:t>
            </a:r>
            <a:r>
              <a:rPr lang="en-GB" sz="1000" dirty="0" err="1"/>
              <a:t>ilmentää</a:t>
            </a:r>
            <a:r>
              <a:rPr lang="en-GB" sz="1000" dirty="0"/>
              <a:t> </a:t>
            </a:r>
            <a:r>
              <a:rPr lang="en-GB" sz="1000" dirty="0" err="1"/>
              <a:t>sitä</a:t>
            </a:r>
            <a:r>
              <a:rPr lang="en-GB" sz="1000" dirty="0"/>
              <a:t>, </a:t>
            </a:r>
            <a:r>
              <a:rPr lang="en-GB" sz="1000" dirty="0" err="1"/>
              <a:t>kuinka</a:t>
            </a:r>
            <a:r>
              <a:rPr lang="en-GB" sz="1000" dirty="0"/>
              <a:t> </a:t>
            </a:r>
            <a:r>
              <a:rPr lang="en-GB" sz="1000" dirty="0" err="1"/>
              <a:t>hyvin</a:t>
            </a:r>
            <a:r>
              <a:rPr lang="en-GB" sz="1000" dirty="0"/>
              <a:t> </a:t>
            </a:r>
            <a:r>
              <a:rPr lang="en-GB" sz="1000" dirty="0" err="1"/>
              <a:t>toimintaan</a:t>
            </a:r>
            <a:r>
              <a:rPr lang="en-GB" sz="1000" dirty="0"/>
              <a:t> </a:t>
            </a:r>
            <a:r>
              <a:rPr lang="en-GB" sz="1000" dirty="0" err="1"/>
              <a:t>valitut</a:t>
            </a:r>
            <a:r>
              <a:rPr lang="en-GB" sz="1000" dirty="0"/>
              <a:t> </a:t>
            </a:r>
            <a:r>
              <a:rPr lang="en-GB" sz="1000" dirty="0" err="1"/>
              <a:t>keinot</a:t>
            </a:r>
            <a:r>
              <a:rPr lang="en-GB" sz="1000" dirty="0"/>
              <a:t> </a:t>
            </a:r>
            <a:r>
              <a:rPr lang="en-GB" sz="1000" dirty="0" err="1"/>
              <a:t>soveltuvat</a:t>
            </a:r>
            <a:r>
              <a:rPr lang="en-GB" sz="1000" dirty="0"/>
              <a:t> </a:t>
            </a:r>
            <a:r>
              <a:rPr lang="en-GB" sz="1000" dirty="0" err="1"/>
              <a:t>suunniteltuun</a:t>
            </a:r>
            <a:r>
              <a:rPr lang="en-GB" sz="1000" dirty="0"/>
              <a:t> </a:t>
            </a:r>
            <a:r>
              <a:rPr lang="en-GB" sz="1000" dirty="0" err="1"/>
              <a:t>käyttötarkoitukseen</a:t>
            </a:r>
            <a:endParaRPr lang="en-FI" sz="1000" dirty="0" err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040D2-476B-F048-831F-9B55EDA33DDF}"/>
              </a:ext>
            </a:extLst>
          </p:cNvPr>
          <p:cNvSpPr txBox="1"/>
          <p:nvPr/>
        </p:nvSpPr>
        <p:spPr>
          <a:xfrm>
            <a:off x="275719" y="1802608"/>
            <a:ext cx="3386707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000" b="1" dirty="0"/>
              <a:t>Toteutettavuus</a:t>
            </a:r>
          </a:p>
          <a:p>
            <a:r>
              <a:rPr lang="en-GB" sz="1000" dirty="0" err="1"/>
              <a:t>suunnitelman</a:t>
            </a:r>
            <a:r>
              <a:rPr lang="en-GB" sz="1000" dirty="0"/>
              <a:t> </a:t>
            </a:r>
            <a:r>
              <a:rPr lang="en-GB" sz="1000" dirty="0" err="1"/>
              <a:t>ominaisuus</a:t>
            </a:r>
            <a:r>
              <a:rPr lang="en-GB" sz="1000" dirty="0"/>
              <a:t>, </a:t>
            </a:r>
            <a:r>
              <a:rPr lang="en-GB" sz="1000" dirty="0" err="1"/>
              <a:t>joka</a:t>
            </a:r>
            <a:r>
              <a:rPr lang="en-GB" sz="1000" dirty="0"/>
              <a:t> </a:t>
            </a:r>
            <a:r>
              <a:rPr lang="en-GB" sz="1000" dirty="0" err="1"/>
              <a:t>ilmentää</a:t>
            </a:r>
            <a:r>
              <a:rPr lang="en-GB" sz="1000" dirty="0"/>
              <a:t> </a:t>
            </a:r>
            <a:r>
              <a:rPr lang="en-GB" sz="1000" dirty="0" err="1"/>
              <a:t>sitä</a:t>
            </a:r>
            <a:r>
              <a:rPr lang="en-GB" sz="1000" dirty="0"/>
              <a:t>, </a:t>
            </a:r>
            <a:r>
              <a:rPr lang="en-GB" sz="1000" dirty="0" err="1"/>
              <a:t>miten</a:t>
            </a:r>
            <a:r>
              <a:rPr lang="en-GB" sz="1000" dirty="0"/>
              <a:t> </a:t>
            </a:r>
            <a:r>
              <a:rPr lang="en-GB" sz="1000" dirty="0" err="1"/>
              <a:t>todennäköisesti</a:t>
            </a:r>
            <a:r>
              <a:rPr lang="en-GB" sz="1000" dirty="0"/>
              <a:t> </a:t>
            </a:r>
            <a:r>
              <a:rPr lang="en-GB" sz="1000" dirty="0" err="1"/>
              <a:t>suunnitelmassa</a:t>
            </a:r>
            <a:r>
              <a:rPr lang="en-GB" sz="1000" dirty="0"/>
              <a:t> </a:t>
            </a:r>
            <a:r>
              <a:rPr lang="en-GB" sz="1000" dirty="0" err="1"/>
              <a:t>kuvatuilla</a:t>
            </a:r>
            <a:r>
              <a:rPr lang="en-GB" sz="1000" dirty="0"/>
              <a:t> resursseilla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toimenpiteillä</a:t>
            </a:r>
            <a:r>
              <a:rPr lang="en-GB" sz="1000" dirty="0"/>
              <a:t> on </a:t>
            </a:r>
            <a:r>
              <a:rPr lang="en-GB" sz="1000" dirty="0" err="1"/>
              <a:t>mahdollista</a:t>
            </a:r>
            <a:r>
              <a:rPr lang="en-GB" sz="1000" dirty="0"/>
              <a:t> </a:t>
            </a:r>
            <a:r>
              <a:rPr lang="en-GB" sz="1000" dirty="0" err="1"/>
              <a:t>saada</a:t>
            </a:r>
            <a:r>
              <a:rPr lang="en-GB" sz="1000" dirty="0"/>
              <a:t> </a:t>
            </a:r>
            <a:r>
              <a:rPr lang="en-GB" sz="1000" dirty="0" err="1"/>
              <a:t>aikaan</a:t>
            </a:r>
            <a:r>
              <a:rPr lang="en-GB" sz="1000" dirty="0"/>
              <a:t> </a:t>
            </a:r>
            <a:r>
              <a:rPr lang="en-GB" sz="1000" dirty="0" err="1"/>
              <a:t>suunnitellut</a:t>
            </a:r>
            <a:r>
              <a:rPr lang="en-GB" sz="1000" dirty="0"/>
              <a:t> tuotokset</a:t>
            </a:r>
            <a:endParaRPr lang="en-FI" sz="1000" dirty="0" err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239EB-D210-A94F-88E8-920ACAE10459}"/>
              </a:ext>
            </a:extLst>
          </p:cNvPr>
          <p:cNvSpPr txBox="1"/>
          <p:nvPr/>
        </p:nvSpPr>
        <p:spPr>
          <a:xfrm>
            <a:off x="3984220" y="1802608"/>
            <a:ext cx="308775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000" b="1" dirty="0"/>
              <a:t>Taloudellisuus</a:t>
            </a:r>
          </a:p>
          <a:p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ominaisuus</a:t>
            </a:r>
            <a:r>
              <a:rPr lang="en-GB" sz="1000" dirty="0"/>
              <a:t>, </a:t>
            </a:r>
            <a:r>
              <a:rPr lang="en-GB" sz="1000" dirty="0" err="1"/>
              <a:t>joka</a:t>
            </a:r>
            <a:r>
              <a:rPr lang="en-GB" sz="1000" dirty="0"/>
              <a:t> </a:t>
            </a:r>
            <a:r>
              <a:rPr lang="en-GB" sz="1000" dirty="0" err="1"/>
              <a:t>ilmentää</a:t>
            </a:r>
            <a:r>
              <a:rPr lang="en-GB" sz="1000" dirty="0"/>
              <a:t> </a:t>
            </a:r>
            <a:r>
              <a:rPr lang="en-GB" sz="1000" dirty="0" err="1"/>
              <a:t>toiminnalla</a:t>
            </a:r>
            <a:r>
              <a:rPr lang="en-GB" sz="1000" dirty="0"/>
              <a:t> </a:t>
            </a:r>
            <a:r>
              <a:rPr lang="en-GB" sz="1000" dirty="0" err="1"/>
              <a:t>aikaansaatavien</a:t>
            </a:r>
            <a:r>
              <a:rPr lang="en-GB" sz="1000" dirty="0"/>
              <a:t> tuotosten </a:t>
            </a:r>
            <a:r>
              <a:rPr lang="en-GB" sz="1000" dirty="0" err="1"/>
              <a:t>määrää</a:t>
            </a:r>
            <a:r>
              <a:rPr lang="en-GB" sz="1000" dirty="0"/>
              <a:t> </a:t>
            </a:r>
            <a:r>
              <a:rPr lang="en-GB" sz="1000" dirty="0" err="1"/>
              <a:t>suhteessa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kustannuksiin</a:t>
            </a:r>
            <a:endParaRPr lang="en-FI" sz="1000" dirty="0" err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126D-53DE-F544-A91A-27C6B6F7D050}"/>
              </a:ext>
            </a:extLst>
          </p:cNvPr>
          <p:cNvSpPr txBox="1"/>
          <p:nvPr/>
        </p:nvSpPr>
        <p:spPr>
          <a:xfrm>
            <a:off x="7071979" y="1802607"/>
            <a:ext cx="2083981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000" b="1" dirty="0"/>
              <a:t>Tuottavuus</a:t>
            </a:r>
          </a:p>
          <a:p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ominaisuus</a:t>
            </a:r>
            <a:r>
              <a:rPr lang="en-GB" sz="1000" dirty="0"/>
              <a:t>, </a:t>
            </a:r>
            <a:r>
              <a:rPr lang="en-GB" sz="1000" dirty="0" err="1"/>
              <a:t>joka</a:t>
            </a:r>
            <a:r>
              <a:rPr lang="en-GB" sz="1000" dirty="0"/>
              <a:t> </a:t>
            </a:r>
            <a:r>
              <a:rPr lang="en-GB" sz="1000" dirty="0" err="1"/>
              <a:t>ilmentää</a:t>
            </a:r>
            <a:r>
              <a:rPr lang="en-GB" sz="1000" dirty="0"/>
              <a:t> </a:t>
            </a:r>
            <a:r>
              <a:rPr lang="en-GB" sz="1000" dirty="0" err="1"/>
              <a:t>toiminnalla</a:t>
            </a:r>
            <a:r>
              <a:rPr lang="en-GB" sz="1000" dirty="0"/>
              <a:t> </a:t>
            </a:r>
            <a:r>
              <a:rPr lang="en-GB" sz="1000" dirty="0" err="1"/>
              <a:t>aikaansaatavien</a:t>
            </a:r>
            <a:r>
              <a:rPr lang="en-GB" sz="1000" dirty="0"/>
              <a:t> tuotosten </a:t>
            </a:r>
            <a:r>
              <a:rPr lang="en-GB" sz="1000" dirty="0" err="1"/>
              <a:t>määrää</a:t>
            </a:r>
            <a:r>
              <a:rPr lang="en-GB" sz="1000" dirty="0"/>
              <a:t> </a:t>
            </a:r>
            <a:r>
              <a:rPr lang="en-GB" sz="1000" dirty="0" err="1"/>
              <a:t>suhteessa</a:t>
            </a:r>
            <a:r>
              <a:rPr lang="en-GB" sz="1000" dirty="0"/>
              <a:t> </a:t>
            </a:r>
            <a:r>
              <a:rPr lang="en-GB" sz="1000" dirty="0" err="1"/>
              <a:t>tuotosten</a:t>
            </a:r>
            <a:r>
              <a:rPr lang="en-GB" sz="1000" dirty="0"/>
              <a:t> </a:t>
            </a:r>
            <a:r>
              <a:rPr lang="en-GB" sz="1000" dirty="0" err="1"/>
              <a:t>aikaansaamisessa</a:t>
            </a:r>
            <a:r>
              <a:rPr lang="en-GB" sz="1000" dirty="0"/>
              <a:t> </a:t>
            </a:r>
            <a:r>
              <a:rPr lang="en-GB" sz="1000" dirty="0" err="1"/>
              <a:t>tarvittavien</a:t>
            </a:r>
            <a:r>
              <a:rPr lang="en-GB" sz="1000" dirty="0"/>
              <a:t> resurssien </a:t>
            </a:r>
            <a:r>
              <a:rPr lang="en-GB" sz="1000" dirty="0" err="1"/>
              <a:t>määrään</a:t>
            </a:r>
            <a:endParaRPr lang="en-FI" sz="1000" dirty="0" err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E9C309-A588-3F49-88EA-3FED8D154AEC}"/>
              </a:ext>
            </a:extLst>
          </p:cNvPr>
          <p:cNvSpPr txBox="1"/>
          <p:nvPr/>
        </p:nvSpPr>
        <p:spPr>
          <a:xfrm>
            <a:off x="9474937" y="1802607"/>
            <a:ext cx="208398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000" b="1" dirty="0"/>
              <a:t>Kustannusvaikuttavuus</a:t>
            </a:r>
          </a:p>
          <a:p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ominaisuus</a:t>
            </a:r>
            <a:r>
              <a:rPr lang="en-GB" sz="1000" dirty="0"/>
              <a:t>, </a:t>
            </a:r>
            <a:r>
              <a:rPr lang="en-GB" sz="1000" dirty="0" err="1"/>
              <a:t>joka</a:t>
            </a:r>
            <a:r>
              <a:rPr lang="en-GB" sz="1000" dirty="0"/>
              <a:t> </a:t>
            </a:r>
            <a:r>
              <a:rPr lang="en-GB" sz="1000" dirty="0" err="1"/>
              <a:t>ilmentää</a:t>
            </a:r>
            <a:r>
              <a:rPr lang="en-GB" sz="1000" dirty="0"/>
              <a:t> </a:t>
            </a:r>
            <a:r>
              <a:rPr lang="en-GB" sz="1000" dirty="0" err="1"/>
              <a:t>toiminnalla</a:t>
            </a:r>
            <a:r>
              <a:rPr lang="en-GB" sz="1000" dirty="0"/>
              <a:t> </a:t>
            </a:r>
            <a:r>
              <a:rPr lang="en-GB" sz="1000" dirty="0" err="1"/>
              <a:t>aikaansaatavien</a:t>
            </a:r>
            <a:r>
              <a:rPr lang="en-GB" sz="1000" dirty="0"/>
              <a:t> </a:t>
            </a:r>
            <a:r>
              <a:rPr lang="en-GB" sz="1000" dirty="0" err="1"/>
              <a:t>vaikutusten</a:t>
            </a:r>
            <a:r>
              <a:rPr lang="en-GB" sz="1000" dirty="0"/>
              <a:t> </a:t>
            </a:r>
            <a:r>
              <a:rPr lang="en-GB" sz="1000" dirty="0" err="1"/>
              <a:t>määrää</a:t>
            </a:r>
            <a:r>
              <a:rPr lang="en-GB" sz="1000" dirty="0"/>
              <a:t> </a:t>
            </a:r>
            <a:r>
              <a:rPr lang="en-GB" sz="1000" dirty="0" err="1"/>
              <a:t>suhteessa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kustannuksiin</a:t>
            </a:r>
            <a:endParaRPr lang="en-FI" sz="1000" dirty="0" err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A4952F-A7B1-4649-937C-8D5F5EC646E1}"/>
              </a:ext>
            </a:extLst>
          </p:cNvPr>
          <p:cNvSpPr txBox="1"/>
          <p:nvPr/>
        </p:nvSpPr>
        <p:spPr>
          <a:xfrm>
            <a:off x="275719" y="2943906"/>
            <a:ext cx="3386707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000" b="1" dirty="0"/>
              <a:t>Vaikutussuhteen uskottavuus</a:t>
            </a:r>
          </a:p>
          <a:p>
            <a:r>
              <a:rPr lang="en-GB" sz="1000" dirty="0"/>
              <a:t>vaikutussuhteen </a:t>
            </a:r>
            <a:r>
              <a:rPr lang="en-GB" sz="1000" dirty="0" err="1"/>
              <a:t>ominaisuus</a:t>
            </a:r>
            <a:r>
              <a:rPr lang="en-GB" sz="1000" dirty="0"/>
              <a:t>, </a:t>
            </a:r>
            <a:r>
              <a:rPr lang="en-GB" sz="1000" dirty="0" err="1"/>
              <a:t>joka</a:t>
            </a:r>
            <a:r>
              <a:rPr lang="en-GB" sz="1000" dirty="0"/>
              <a:t> </a:t>
            </a:r>
            <a:r>
              <a:rPr lang="en-GB" sz="1000" dirty="0" err="1"/>
              <a:t>ilmentää</a:t>
            </a:r>
            <a:r>
              <a:rPr lang="en-GB" sz="1000" dirty="0"/>
              <a:t> </a:t>
            </a:r>
            <a:r>
              <a:rPr lang="en-GB" sz="1000" dirty="0" err="1"/>
              <a:t>sitä</a:t>
            </a:r>
            <a:r>
              <a:rPr lang="en-GB" sz="1000" dirty="0"/>
              <a:t>, </a:t>
            </a:r>
            <a:r>
              <a:rPr lang="en-GB" sz="1000" dirty="0" err="1"/>
              <a:t>kuinka</a:t>
            </a:r>
            <a:r>
              <a:rPr lang="en-GB" sz="1000" dirty="0"/>
              <a:t> </a:t>
            </a:r>
            <a:r>
              <a:rPr lang="en-GB" sz="1000" dirty="0" err="1"/>
              <a:t>luotettavina</a:t>
            </a:r>
            <a:r>
              <a:rPr lang="en-GB" sz="1000" dirty="0"/>
              <a:t> </a:t>
            </a:r>
            <a:r>
              <a:rPr lang="en-GB" sz="1000" dirty="0" err="1"/>
              <a:t>siihen</a:t>
            </a:r>
            <a:r>
              <a:rPr lang="en-GB" sz="1000" dirty="0"/>
              <a:t> </a:t>
            </a:r>
            <a:r>
              <a:rPr lang="en-GB" sz="1000" dirty="0" err="1"/>
              <a:t>liittyviä</a:t>
            </a:r>
            <a:r>
              <a:rPr lang="en-GB" sz="1000" dirty="0"/>
              <a:t> </a:t>
            </a:r>
            <a:r>
              <a:rPr lang="en-GB" sz="1000" dirty="0" err="1"/>
              <a:t>oletuksia</a:t>
            </a:r>
            <a:r>
              <a:rPr lang="en-GB" sz="1000" dirty="0"/>
              <a:t> </a:t>
            </a:r>
            <a:r>
              <a:rPr lang="en-GB" sz="1000" dirty="0" err="1"/>
              <a:t>pidetään</a:t>
            </a:r>
            <a:endParaRPr lang="en-FI" sz="1000" dirty="0" err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CD2E84-9155-3049-8745-495F70DC361C}"/>
              </a:ext>
            </a:extLst>
          </p:cNvPr>
          <p:cNvSpPr txBox="1"/>
          <p:nvPr/>
        </p:nvSpPr>
        <p:spPr>
          <a:xfrm>
            <a:off x="3984220" y="2943906"/>
            <a:ext cx="308775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000" b="1" dirty="0"/>
              <a:t>Lisäisyys</a:t>
            </a:r>
          </a:p>
          <a:p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ominaisuus</a:t>
            </a:r>
            <a:r>
              <a:rPr lang="en-GB" sz="1000" dirty="0"/>
              <a:t>, </a:t>
            </a:r>
            <a:r>
              <a:rPr lang="en-GB" sz="1000" dirty="0" err="1"/>
              <a:t>joka</a:t>
            </a:r>
            <a:r>
              <a:rPr lang="en-GB" sz="1000" dirty="0"/>
              <a:t> </a:t>
            </a:r>
            <a:r>
              <a:rPr lang="en-GB" sz="1000" dirty="0" err="1"/>
              <a:t>ilmentää</a:t>
            </a:r>
            <a:r>
              <a:rPr lang="en-GB" sz="1000" dirty="0"/>
              <a:t> </a:t>
            </a:r>
            <a:r>
              <a:rPr lang="en-GB" sz="1000" dirty="0" err="1"/>
              <a:t>sitä</a:t>
            </a:r>
            <a:r>
              <a:rPr lang="en-GB" sz="1000" dirty="0"/>
              <a:t>, </a:t>
            </a:r>
            <a:r>
              <a:rPr lang="en-GB" sz="1000" dirty="0" err="1"/>
              <a:t>mitä</a:t>
            </a:r>
            <a:r>
              <a:rPr lang="en-GB" sz="1000" dirty="0"/>
              <a:t> </a:t>
            </a:r>
            <a:r>
              <a:rPr lang="en-GB" sz="1000" dirty="0" err="1"/>
              <a:t>täydentävää</a:t>
            </a:r>
            <a:r>
              <a:rPr lang="en-GB" sz="1000" dirty="0"/>
              <a:t> </a:t>
            </a:r>
            <a:r>
              <a:rPr lang="en-GB" sz="1000" dirty="0" err="1"/>
              <a:t>hyötyä</a:t>
            </a:r>
            <a:r>
              <a:rPr lang="en-GB" sz="1000" dirty="0"/>
              <a:t> </a:t>
            </a:r>
            <a:r>
              <a:rPr lang="en-GB" sz="1000" dirty="0" err="1"/>
              <a:t>tarkasteltava</a:t>
            </a:r>
            <a:r>
              <a:rPr lang="en-GB" sz="1000" dirty="0"/>
              <a:t> </a:t>
            </a:r>
            <a:r>
              <a:rPr lang="en-GB" sz="1000" dirty="0" err="1"/>
              <a:t>toiminta</a:t>
            </a:r>
            <a:r>
              <a:rPr lang="en-GB" sz="1000" dirty="0"/>
              <a:t> </a:t>
            </a:r>
            <a:r>
              <a:rPr lang="en-GB" sz="1000" dirty="0" err="1"/>
              <a:t>tuo</a:t>
            </a:r>
            <a:r>
              <a:rPr lang="en-GB" sz="1000" dirty="0"/>
              <a:t> </a:t>
            </a:r>
            <a:r>
              <a:rPr lang="en-GB" sz="1000" dirty="0" err="1"/>
              <a:t>suhteessa</a:t>
            </a:r>
            <a:r>
              <a:rPr lang="en-GB" sz="1000" dirty="0"/>
              <a:t> </a:t>
            </a:r>
            <a:r>
              <a:rPr lang="en-GB" sz="1000" dirty="0" err="1"/>
              <a:t>muuhun</a:t>
            </a:r>
            <a:r>
              <a:rPr lang="en-GB" sz="1000" dirty="0"/>
              <a:t> </a:t>
            </a:r>
            <a:r>
              <a:rPr lang="en-GB" sz="1000" dirty="0" err="1"/>
              <a:t>tiedossa</a:t>
            </a:r>
            <a:r>
              <a:rPr lang="en-GB" sz="1000" dirty="0"/>
              <a:t> </a:t>
            </a:r>
            <a:r>
              <a:rPr lang="en-GB" sz="1000" dirty="0" err="1"/>
              <a:t>olevaan</a:t>
            </a:r>
            <a:r>
              <a:rPr lang="en-GB" sz="1000" dirty="0"/>
              <a:t> </a:t>
            </a:r>
            <a:r>
              <a:rPr lang="en-GB" sz="1000" dirty="0" err="1"/>
              <a:t>toimintaan</a:t>
            </a:r>
            <a:endParaRPr lang="en-FI" sz="1000" dirty="0" err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C30F41-8024-1448-8BE3-3AA2498DFADC}"/>
              </a:ext>
            </a:extLst>
          </p:cNvPr>
          <p:cNvSpPr txBox="1"/>
          <p:nvPr/>
        </p:nvSpPr>
        <p:spPr>
          <a:xfrm>
            <a:off x="7071979" y="2943905"/>
            <a:ext cx="2083981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000" b="1" dirty="0"/>
              <a:t>Vaikutuksen pysyvyys</a:t>
            </a:r>
          </a:p>
          <a:p>
            <a:r>
              <a:rPr lang="en-GB" sz="1000" dirty="0"/>
              <a:t>vaikutuksen </a:t>
            </a:r>
            <a:r>
              <a:rPr lang="en-GB" sz="1000" dirty="0" err="1"/>
              <a:t>ominaisuus</a:t>
            </a:r>
            <a:r>
              <a:rPr lang="en-GB" sz="1000" dirty="0"/>
              <a:t>, </a:t>
            </a:r>
            <a:r>
              <a:rPr lang="en-GB" sz="1000" dirty="0" err="1"/>
              <a:t>joka</a:t>
            </a:r>
            <a:r>
              <a:rPr lang="en-GB" sz="1000" dirty="0"/>
              <a:t> </a:t>
            </a:r>
            <a:r>
              <a:rPr lang="en-GB" sz="1000" dirty="0" err="1"/>
              <a:t>ilmentää</a:t>
            </a:r>
            <a:r>
              <a:rPr lang="en-GB" sz="1000" dirty="0"/>
              <a:t> </a:t>
            </a:r>
            <a:r>
              <a:rPr lang="en-GB" sz="1000" dirty="0" err="1"/>
              <a:t>sitä</a:t>
            </a:r>
            <a:r>
              <a:rPr lang="en-GB" sz="1000" dirty="0"/>
              <a:t>, </a:t>
            </a:r>
            <a:r>
              <a:rPr lang="en-GB" sz="1000" dirty="0" err="1"/>
              <a:t>missä</a:t>
            </a:r>
            <a:r>
              <a:rPr lang="en-GB" sz="1000" dirty="0"/>
              <a:t> </a:t>
            </a:r>
            <a:r>
              <a:rPr lang="en-GB" sz="1000" dirty="0" err="1"/>
              <a:t>määrin</a:t>
            </a:r>
            <a:r>
              <a:rPr lang="en-GB" sz="1000" dirty="0"/>
              <a:t> </a:t>
            </a:r>
            <a:r>
              <a:rPr lang="en-GB" sz="1000" dirty="0" err="1"/>
              <a:t>aikaansaatu</a:t>
            </a:r>
            <a:r>
              <a:rPr lang="en-GB" sz="1000" dirty="0"/>
              <a:t> muutos </a:t>
            </a:r>
            <a:r>
              <a:rPr lang="en-GB" sz="1000" dirty="0" err="1"/>
              <a:t>vakiintuu</a:t>
            </a:r>
            <a:endParaRPr lang="en-FI" sz="1000" dirty="0" err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59D049-D8FD-1640-AEEC-70C6C971BD80}"/>
              </a:ext>
            </a:extLst>
          </p:cNvPr>
          <p:cNvSpPr txBox="1"/>
          <p:nvPr/>
        </p:nvSpPr>
        <p:spPr>
          <a:xfrm>
            <a:off x="9474937" y="2943905"/>
            <a:ext cx="208398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000" b="1" dirty="0"/>
              <a:t>Merkittävyys</a:t>
            </a:r>
          </a:p>
          <a:p>
            <a:r>
              <a:rPr lang="en-GB" sz="1000" dirty="0" err="1"/>
              <a:t>ominaisuus</a:t>
            </a:r>
            <a:r>
              <a:rPr lang="en-GB" sz="1000" dirty="0"/>
              <a:t>, </a:t>
            </a:r>
            <a:r>
              <a:rPr lang="en-GB" sz="1000" dirty="0" err="1"/>
              <a:t>joka</a:t>
            </a:r>
            <a:r>
              <a:rPr lang="en-GB" sz="1000" dirty="0"/>
              <a:t> </a:t>
            </a:r>
            <a:r>
              <a:rPr lang="en-GB" sz="1000" dirty="0" err="1"/>
              <a:t>ilmentää</a:t>
            </a:r>
            <a:r>
              <a:rPr lang="en-GB" sz="1000" dirty="0"/>
              <a:t> </a:t>
            </a:r>
            <a:r>
              <a:rPr lang="en-GB" sz="1000" dirty="0" err="1"/>
              <a:t>sitä</a:t>
            </a:r>
            <a:r>
              <a:rPr lang="en-GB" sz="1000" dirty="0"/>
              <a:t>, </a:t>
            </a:r>
            <a:r>
              <a:rPr lang="en-GB" sz="1000" dirty="0" err="1"/>
              <a:t>kuinka</a:t>
            </a:r>
            <a:r>
              <a:rPr lang="en-GB" sz="1000" dirty="0"/>
              <a:t> </a:t>
            </a:r>
            <a:r>
              <a:rPr lang="en-GB" sz="1000" dirty="0" err="1"/>
              <a:t>tarkasteltavaa</a:t>
            </a:r>
            <a:r>
              <a:rPr lang="en-GB" sz="1000" dirty="0"/>
              <a:t> </a:t>
            </a:r>
            <a:r>
              <a:rPr lang="en-GB" sz="1000" dirty="0" err="1"/>
              <a:t>kohdetta</a:t>
            </a:r>
            <a:r>
              <a:rPr lang="en-GB" sz="1000" dirty="0"/>
              <a:t>, </a:t>
            </a:r>
            <a:r>
              <a:rPr lang="en-GB" sz="1000" dirty="0" err="1"/>
              <a:t>kohteen</a:t>
            </a:r>
            <a:r>
              <a:rPr lang="en-GB" sz="1000" dirty="0"/>
              <a:t> </a:t>
            </a:r>
            <a:r>
              <a:rPr lang="en-GB" sz="1000" dirty="0" err="1"/>
              <a:t>tilaa</a:t>
            </a:r>
            <a:r>
              <a:rPr lang="en-GB" sz="1000" dirty="0"/>
              <a:t> tai </a:t>
            </a:r>
            <a:r>
              <a:rPr lang="en-GB" sz="1000" dirty="0" err="1"/>
              <a:t>kohteen</a:t>
            </a:r>
            <a:r>
              <a:rPr lang="en-GB" sz="1000" dirty="0"/>
              <a:t> </a:t>
            </a:r>
            <a:r>
              <a:rPr lang="en-GB" sz="1000" dirty="0" err="1"/>
              <a:t>tilan</a:t>
            </a:r>
            <a:r>
              <a:rPr lang="en-GB" sz="1000" dirty="0"/>
              <a:t> </a:t>
            </a:r>
            <a:r>
              <a:rPr lang="en-GB" sz="1000" dirty="0" err="1"/>
              <a:t>muutosta</a:t>
            </a:r>
            <a:r>
              <a:rPr lang="en-GB" sz="1000" dirty="0"/>
              <a:t> </a:t>
            </a:r>
            <a:r>
              <a:rPr lang="en-GB" sz="1000" dirty="0" err="1"/>
              <a:t>arvotetaan</a:t>
            </a:r>
            <a:endParaRPr lang="en-FI" sz="1000" dirty="0" err="1"/>
          </a:p>
        </p:txBody>
      </p:sp>
    </p:spTree>
    <p:extLst>
      <p:ext uri="{BB962C8B-B14F-4D97-AF65-F5344CB8AC3E}">
        <p14:creationId xmlns:p14="http://schemas.microsoft.com/office/powerpoint/2010/main" val="6047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4C5BCB-4181-D341-8A71-28D1EEDD0036}"/>
              </a:ext>
            </a:extLst>
          </p:cNvPr>
          <p:cNvSpPr txBox="1"/>
          <p:nvPr/>
        </p:nvSpPr>
        <p:spPr>
          <a:xfrm>
            <a:off x="265982" y="232767"/>
            <a:ext cx="2194413" cy="29854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400" b="1" dirty="0">
                <a:solidFill>
                  <a:schemeClr val="tx2"/>
                </a:solidFill>
                <a:latin typeface="Arial  "/>
                <a:ea typeface="Roboto" panose="02000000000000000000" pitchFamily="2" charset="0"/>
              </a:rPr>
              <a:t>OHJE</a:t>
            </a:r>
          </a:p>
          <a:p>
            <a:pPr algn="l"/>
            <a:endParaRPr lang="en-FI" sz="1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sz="1000" b="1" dirty="0" err="1"/>
              <a:t>Mistä</a:t>
            </a:r>
            <a:r>
              <a:rPr lang="en-GB" sz="1000" b="1" dirty="0"/>
              <a:t> </a:t>
            </a:r>
            <a:r>
              <a:rPr lang="en-GB" sz="1000" b="1" dirty="0" err="1"/>
              <a:t>työkalussa</a:t>
            </a:r>
            <a:r>
              <a:rPr lang="en-GB" sz="1000" b="1" dirty="0"/>
              <a:t> on </a:t>
            </a:r>
            <a:r>
              <a:rPr lang="en-GB" sz="1000" b="1" dirty="0" err="1"/>
              <a:t>kyse</a:t>
            </a:r>
            <a:r>
              <a:rPr lang="en-GB" sz="1000" b="1" dirty="0"/>
              <a:t>?</a:t>
            </a:r>
          </a:p>
          <a:p>
            <a:endParaRPr lang="en-GB" sz="1000" dirty="0"/>
          </a:p>
          <a:p>
            <a:r>
              <a:rPr lang="en-GB" sz="1000" dirty="0" err="1"/>
              <a:t>Työkalu</a:t>
            </a:r>
            <a:r>
              <a:rPr lang="en-GB" sz="1000" dirty="0"/>
              <a:t> </a:t>
            </a:r>
            <a:r>
              <a:rPr lang="en-GB" sz="1000" dirty="0" err="1" smtClean="0"/>
              <a:t>kuvaa</a:t>
            </a:r>
            <a:r>
              <a:rPr lang="en-GB" sz="1000" dirty="0" smtClean="0"/>
              <a:t>, </a:t>
            </a:r>
            <a:r>
              <a:rPr lang="en-GB" sz="1000" dirty="0" err="1"/>
              <a:t>kuinka</a:t>
            </a:r>
            <a:r>
              <a:rPr lang="en-GB" sz="1000" dirty="0"/>
              <a:t> </a:t>
            </a:r>
            <a:r>
              <a:rPr lang="en-GB" sz="1000" dirty="0" err="1"/>
              <a:t>vaikutusketjua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</a:t>
            </a:r>
            <a:r>
              <a:rPr lang="en-GB" sz="1000" dirty="0" err="1"/>
              <a:t>hyödyntää</a:t>
            </a:r>
            <a:r>
              <a:rPr lang="en-GB" sz="1000" dirty="0"/>
              <a:t> </a:t>
            </a:r>
            <a:r>
              <a:rPr lang="en-GB" sz="1000" dirty="0" err="1"/>
              <a:t>valtionavustustoiminnan</a:t>
            </a:r>
            <a:r>
              <a:rPr lang="en-GB" sz="1000" dirty="0"/>
              <a:t> </a:t>
            </a:r>
            <a:r>
              <a:rPr lang="en-GB" sz="1000" dirty="0" err="1"/>
              <a:t>arviointiperusteiden</a:t>
            </a:r>
            <a:r>
              <a:rPr lang="en-GB" sz="1000" dirty="0"/>
              <a:t> </a:t>
            </a:r>
            <a:r>
              <a:rPr lang="en-GB" sz="1000" dirty="0" err="1"/>
              <a:t>tunnistamisessa</a:t>
            </a:r>
            <a:r>
              <a:rPr lang="en-GB" sz="1000" dirty="0"/>
              <a:t>.</a:t>
            </a:r>
          </a:p>
          <a:p>
            <a:endParaRPr lang="en-GB" sz="1000" dirty="0">
              <a:solidFill>
                <a:schemeClr val="tx2"/>
              </a:solidFill>
            </a:endParaRPr>
          </a:p>
          <a:p>
            <a:r>
              <a:rPr lang="en-GB" sz="1000" b="1" dirty="0"/>
              <a:t>Mihin </a:t>
            </a:r>
            <a:r>
              <a:rPr lang="en-GB" sz="1000" b="1" dirty="0" err="1"/>
              <a:t>työkalua</a:t>
            </a:r>
            <a:r>
              <a:rPr lang="en-GB" sz="1000" b="1" dirty="0"/>
              <a:t> </a:t>
            </a:r>
            <a:r>
              <a:rPr lang="en-GB" sz="1000" b="1" dirty="0" err="1"/>
              <a:t>käytetään</a:t>
            </a:r>
            <a:r>
              <a:rPr lang="en-GB" sz="1000" b="1" dirty="0"/>
              <a:t>?</a:t>
            </a:r>
          </a:p>
          <a:p>
            <a:endParaRPr lang="en-GB" sz="1000" dirty="0"/>
          </a:p>
          <a:p>
            <a:r>
              <a:rPr lang="en-GB" sz="1000" dirty="0" err="1"/>
              <a:t>Valtionapuviranomaiset</a:t>
            </a:r>
            <a:r>
              <a:rPr lang="en-GB" sz="1000" dirty="0"/>
              <a:t> </a:t>
            </a:r>
            <a:r>
              <a:rPr lang="en-GB" sz="1000" dirty="0" err="1"/>
              <a:t>voivat</a:t>
            </a:r>
            <a:r>
              <a:rPr lang="en-GB" sz="1000" dirty="0"/>
              <a:t> </a:t>
            </a:r>
            <a:r>
              <a:rPr lang="en-GB" sz="1000" dirty="0" err="1"/>
              <a:t>käyttää</a:t>
            </a:r>
            <a:r>
              <a:rPr lang="en-GB" sz="1000" dirty="0"/>
              <a:t> </a:t>
            </a:r>
            <a:r>
              <a:rPr lang="en-GB" sz="1000" dirty="0" err="1"/>
              <a:t>työkalua</a:t>
            </a:r>
            <a:r>
              <a:rPr lang="en-GB" sz="1000" dirty="0"/>
              <a:t> haun </a:t>
            </a:r>
            <a:r>
              <a:rPr lang="en-GB" sz="1000" dirty="0" err="1"/>
              <a:t>suunnitteluvaiheessa</a:t>
            </a:r>
            <a:r>
              <a:rPr lang="en-GB" sz="1000" dirty="0"/>
              <a:t> </a:t>
            </a:r>
            <a:r>
              <a:rPr lang="en-GB" sz="1000" dirty="0" err="1"/>
              <a:t>valmisteilla</a:t>
            </a:r>
            <a:r>
              <a:rPr lang="en-GB" sz="1000" dirty="0"/>
              <a:t> </a:t>
            </a:r>
            <a:r>
              <a:rPr lang="en-GB" sz="1000" dirty="0" err="1"/>
              <a:t>olevan</a:t>
            </a:r>
            <a:r>
              <a:rPr lang="en-GB" sz="1000" dirty="0"/>
              <a:t> haun </a:t>
            </a:r>
            <a:r>
              <a:rPr lang="en-GB" sz="1000" dirty="0" err="1"/>
              <a:t>konkreettisten</a:t>
            </a:r>
            <a:r>
              <a:rPr lang="en-GB" sz="1000" dirty="0"/>
              <a:t> </a:t>
            </a:r>
            <a:r>
              <a:rPr lang="en-GB" sz="1000" dirty="0" err="1"/>
              <a:t>arviointiperusteiden</a:t>
            </a:r>
            <a:r>
              <a:rPr lang="en-GB" sz="1000" dirty="0"/>
              <a:t> </a:t>
            </a:r>
            <a:r>
              <a:rPr lang="en-GB" sz="1000" dirty="0" err="1"/>
              <a:t>tunnistamisessa</a:t>
            </a:r>
            <a:r>
              <a:rPr lang="en-GB" sz="1000" dirty="0"/>
              <a:t>. </a:t>
            </a:r>
            <a:r>
              <a:rPr lang="en-GB" sz="1000" dirty="0" err="1"/>
              <a:t>Hakijat</a:t>
            </a:r>
            <a:r>
              <a:rPr lang="en-GB" sz="1000" dirty="0"/>
              <a:t> </a:t>
            </a:r>
            <a:r>
              <a:rPr lang="en-GB" sz="1000" dirty="0" err="1"/>
              <a:t>voivat</a:t>
            </a:r>
            <a:r>
              <a:rPr lang="en-GB" sz="1000" dirty="0"/>
              <a:t> </a:t>
            </a:r>
            <a:r>
              <a:rPr lang="en-GB" sz="1000" dirty="0" err="1"/>
              <a:t>hyödyntää</a:t>
            </a:r>
            <a:r>
              <a:rPr lang="en-GB" sz="1000" dirty="0"/>
              <a:t> </a:t>
            </a:r>
            <a:r>
              <a:rPr lang="en-GB" sz="1000" dirty="0" err="1"/>
              <a:t>työkalua</a:t>
            </a:r>
            <a:r>
              <a:rPr lang="en-GB" sz="1000" dirty="0"/>
              <a:t> </a:t>
            </a:r>
            <a:r>
              <a:rPr lang="en-GB" sz="1000" dirty="0" err="1"/>
              <a:t>oman</a:t>
            </a:r>
            <a:r>
              <a:rPr lang="en-GB" sz="1000" dirty="0"/>
              <a:t> </a:t>
            </a:r>
            <a:r>
              <a:rPr lang="en-GB" sz="1000" dirty="0" err="1"/>
              <a:t>toimintansa</a:t>
            </a:r>
            <a:r>
              <a:rPr lang="en-GB" sz="1000" dirty="0"/>
              <a:t> </a:t>
            </a:r>
            <a:r>
              <a:rPr lang="en-GB" sz="1000" dirty="0" err="1"/>
              <a:t>suunnittelussa</a:t>
            </a:r>
            <a:r>
              <a:rPr lang="en-GB" sz="1000" dirty="0"/>
              <a:t>, </a:t>
            </a:r>
            <a:r>
              <a:rPr lang="en-GB" sz="1000" dirty="0" err="1"/>
              <a:t>arvioinnissa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kehittämisessä</a:t>
            </a:r>
            <a:r>
              <a:rPr lang="en-GB" sz="1000" dirty="0"/>
              <a:t>.</a:t>
            </a:r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026650-075D-ED4C-88AA-B2D91E725CD2}"/>
              </a:ext>
            </a:extLst>
          </p:cNvPr>
          <p:cNvSpPr txBox="1"/>
          <p:nvPr/>
        </p:nvSpPr>
        <p:spPr>
          <a:xfrm>
            <a:off x="3120271" y="572989"/>
            <a:ext cx="5048606" cy="60324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1000" b="1" dirty="0" err="1"/>
              <a:t>Miten</a:t>
            </a:r>
            <a:r>
              <a:rPr lang="en-GB" sz="1000" b="1" dirty="0"/>
              <a:t> </a:t>
            </a:r>
            <a:r>
              <a:rPr lang="en-GB" sz="1000" b="1" dirty="0" err="1"/>
              <a:t>työkalua</a:t>
            </a:r>
            <a:r>
              <a:rPr lang="en-GB" sz="1000" b="1" dirty="0"/>
              <a:t> </a:t>
            </a:r>
            <a:r>
              <a:rPr lang="en-GB" sz="1000" b="1" dirty="0" err="1"/>
              <a:t>käytetään</a:t>
            </a:r>
            <a:r>
              <a:rPr lang="en-GB" sz="1000" b="1" dirty="0"/>
              <a:t>?</a:t>
            </a:r>
          </a:p>
          <a:p>
            <a:endParaRPr lang="en-GB" sz="1000" dirty="0"/>
          </a:p>
          <a:p>
            <a:r>
              <a:rPr lang="en-GB" sz="1000" b="1" dirty="0" err="1"/>
              <a:t>Vaikutusketjuista</a:t>
            </a:r>
            <a:r>
              <a:rPr lang="en-GB" sz="1000" b="1" dirty="0"/>
              <a:t> </a:t>
            </a:r>
            <a:r>
              <a:rPr lang="en-GB" sz="1000" b="1" dirty="0" err="1"/>
              <a:t>voi</a:t>
            </a:r>
            <a:r>
              <a:rPr lang="en-GB" sz="1000" b="1" dirty="0"/>
              <a:t> </a:t>
            </a:r>
            <a:r>
              <a:rPr lang="en-GB" sz="1000" b="1" dirty="0" err="1"/>
              <a:t>arvioida</a:t>
            </a: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 smtClean="0"/>
              <a:t>Ketjun</a:t>
            </a:r>
            <a:r>
              <a:rPr lang="en-GB" sz="1000" dirty="0" smtClean="0"/>
              <a:t> </a:t>
            </a:r>
            <a:r>
              <a:rPr lang="en-GB" sz="1000" dirty="0" err="1"/>
              <a:t>yksittäisiä</a:t>
            </a:r>
            <a:r>
              <a:rPr lang="en-GB" sz="1000" dirty="0"/>
              <a:t> </a:t>
            </a:r>
            <a:r>
              <a:rPr lang="en-GB" sz="1000" dirty="0" err="1"/>
              <a:t>osia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Osaketjuja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Osien</a:t>
            </a:r>
            <a:r>
              <a:rPr lang="en-GB" sz="1000" dirty="0"/>
              <a:t> </a:t>
            </a:r>
            <a:r>
              <a:rPr lang="en-GB" sz="1000" dirty="0" err="1"/>
              <a:t>välisiä</a:t>
            </a:r>
            <a:r>
              <a:rPr lang="en-GB" sz="1000" dirty="0"/>
              <a:t> </a:t>
            </a:r>
            <a:r>
              <a:rPr lang="en-GB" sz="1000" dirty="0" err="1"/>
              <a:t>suhteita</a:t>
            </a:r>
            <a:endParaRPr lang="en-GB" sz="1000" dirty="0"/>
          </a:p>
          <a:p>
            <a:endParaRPr lang="en-GB" sz="1000" dirty="0"/>
          </a:p>
          <a:p>
            <a:r>
              <a:rPr lang="en-GB" sz="1000" b="1" dirty="0" err="1"/>
              <a:t>Esimerkiksi</a:t>
            </a: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 smtClean="0"/>
              <a:t>Resurssien</a:t>
            </a:r>
            <a:r>
              <a:rPr lang="en-GB" sz="1000" dirty="0" smtClean="0"/>
              <a:t> </a:t>
            </a:r>
            <a:r>
              <a:rPr lang="en-GB" sz="1000" dirty="0" err="1"/>
              <a:t>perusteella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</a:t>
            </a:r>
            <a:r>
              <a:rPr lang="en-GB" sz="1000" dirty="0" err="1"/>
              <a:t>arvioida</a:t>
            </a:r>
            <a:r>
              <a:rPr lang="en-GB" sz="1000" dirty="0"/>
              <a:t> </a:t>
            </a:r>
            <a:r>
              <a:rPr lang="en-GB" sz="1000" dirty="0" err="1"/>
              <a:t>organisaation</a:t>
            </a:r>
            <a:r>
              <a:rPr lang="en-GB" sz="1000" dirty="0"/>
              <a:t> </a:t>
            </a:r>
            <a:r>
              <a:rPr lang="en-GB" sz="1000" dirty="0" err="1"/>
              <a:t>toimintakykyä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Resurssien</a:t>
            </a:r>
            <a:r>
              <a:rPr lang="en-GB" sz="1000" dirty="0"/>
              <a:t>,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tuotosten</a:t>
            </a:r>
            <a:r>
              <a:rPr lang="en-GB" sz="1000" dirty="0"/>
              <a:t> </a:t>
            </a:r>
            <a:r>
              <a:rPr lang="en-GB" sz="1000" dirty="0" err="1"/>
              <a:t>muodostaman</a:t>
            </a:r>
            <a:r>
              <a:rPr lang="en-GB" sz="1000" dirty="0"/>
              <a:t> </a:t>
            </a:r>
            <a:r>
              <a:rPr lang="en-GB" sz="1000" dirty="0" err="1"/>
              <a:t>osaketjun</a:t>
            </a:r>
            <a:r>
              <a:rPr lang="en-GB" sz="1000" dirty="0"/>
              <a:t> </a:t>
            </a:r>
            <a:r>
              <a:rPr lang="en-GB" sz="1000" dirty="0" err="1"/>
              <a:t>avulla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</a:t>
            </a:r>
            <a:r>
              <a:rPr lang="en-GB" sz="1000" dirty="0" err="1"/>
              <a:t>arvioida</a:t>
            </a:r>
            <a:r>
              <a:rPr lang="en-GB" sz="1000" dirty="0"/>
              <a:t> </a:t>
            </a:r>
            <a:r>
              <a:rPr lang="en-GB" sz="1000" dirty="0" err="1"/>
              <a:t>niiden</a:t>
            </a:r>
            <a:r>
              <a:rPr lang="en-GB" sz="1000" dirty="0"/>
              <a:t> </a:t>
            </a:r>
            <a:r>
              <a:rPr lang="en-GB" sz="1000" dirty="0" err="1"/>
              <a:t>tarkoituksenmukaisuutta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Taloudellisten</a:t>
            </a:r>
            <a:r>
              <a:rPr lang="en-GB" sz="1000" dirty="0"/>
              <a:t> </a:t>
            </a:r>
            <a:r>
              <a:rPr lang="en-GB" sz="1000" dirty="0" err="1"/>
              <a:t>resurssien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tuotosten</a:t>
            </a:r>
            <a:r>
              <a:rPr lang="en-GB" sz="1000" dirty="0"/>
              <a:t> </a:t>
            </a:r>
            <a:r>
              <a:rPr lang="en-GB" sz="1000" dirty="0" err="1"/>
              <a:t>välisen</a:t>
            </a:r>
            <a:r>
              <a:rPr lang="en-GB" sz="1000" dirty="0"/>
              <a:t> </a:t>
            </a:r>
            <a:r>
              <a:rPr lang="en-GB" sz="1000" dirty="0" err="1"/>
              <a:t>suhteen</a:t>
            </a:r>
            <a:r>
              <a:rPr lang="en-GB" sz="1000" dirty="0"/>
              <a:t> </a:t>
            </a:r>
            <a:r>
              <a:rPr lang="en-GB" sz="1000" dirty="0" err="1"/>
              <a:t>perusteella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</a:t>
            </a:r>
            <a:r>
              <a:rPr lang="en-GB" sz="1000" dirty="0" err="1"/>
              <a:t>arvioida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taloudellisuutta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/>
          </a:p>
          <a:p>
            <a:r>
              <a:rPr lang="en-GB" sz="1000" dirty="0" err="1"/>
              <a:t>Kun</a:t>
            </a:r>
            <a:r>
              <a:rPr lang="en-GB" sz="1000" dirty="0"/>
              <a:t> </a:t>
            </a:r>
            <a:r>
              <a:rPr lang="en-GB" sz="1000" dirty="0" err="1"/>
              <a:t>työkalua</a:t>
            </a:r>
            <a:r>
              <a:rPr lang="en-GB" sz="1000" dirty="0"/>
              <a:t> </a:t>
            </a:r>
            <a:r>
              <a:rPr lang="en-GB" sz="1000" dirty="0" err="1"/>
              <a:t>käytetään</a:t>
            </a:r>
            <a:r>
              <a:rPr lang="en-GB" sz="1000" dirty="0"/>
              <a:t> </a:t>
            </a:r>
            <a:r>
              <a:rPr lang="en-GB" sz="1000" dirty="0" err="1"/>
              <a:t>arviointiperusteiden</a:t>
            </a:r>
            <a:r>
              <a:rPr lang="en-GB" sz="1000" dirty="0"/>
              <a:t> </a:t>
            </a:r>
            <a:r>
              <a:rPr lang="en-GB" sz="1000" dirty="0" err="1"/>
              <a:t>tunnistamiseen</a:t>
            </a:r>
            <a:r>
              <a:rPr lang="en-GB" sz="1000" dirty="0"/>
              <a:t>, </a:t>
            </a:r>
            <a:r>
              <a:rPr lang="en-GB" sz="1000" dirty="0" err="1"/>
              <a:t>valtionapuviranomainen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</a:t>
            </a:r>
            <a:r>
              <a:rPr lang="en-GB" sz="1000" dirty="0" err="1"/>
              <a:t>verrata</a:t>
            </a:r>
            <a:r>
              <a:rPr lang="en-GB" sz="1000" dirty="0"/>
              <a:t> </a:t>
            </a:r>
            <a:r>
              <a:rPr lang="en-GB" sz="1000" dirty="0" err="1"/>
              <a:t>käytössä</a:t>
            </a:r>
            <a:r>
              <a:rPr lang="en-GB" sz="1000" dirty="0"/>
              <a:t> </a:t>
            </a:r>
            <a:r>
              <a:rPr lang="en-GB" sz="1000" dirty="0" err="1"/>
              <a:t>olevia</a:t>
            </a:r>
            <a:r>
              <a:rPr lang="en-GB" sz="1000" dirty="0"/>
              <a:t> </a:t>
            </a:r>
            <a:r>
              <a:rPr lang="en-GB" sz="1000" dirty="0" err="1"/>
              <a:t>arviointiperusteita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taulukossa</a:t>
            </a:r>
            <a:r>
              <a:rPr lang="en-GB" sz="1000" dirty="0"/>
              <a:t> </a:t>
            </a:r>
            <a:r>
              <a:rPr lang="en-GB" sz="1000" dirty="0" err="1"/>
              <a:t>esitettyjä</a:t>
            </a:r>
            <a:r>
              <a:rPr lang="en-GB" sz="1000" dirty="0"/>
              <a:t> </a:t>
            </a:r>
            <a:r>
              <a:rPr lang="en-GB" sz="1000" dirty="0" err="1"/>
              <a:t>abstraktin</a:t>
            </a:r>
            <a:r>
              <a:rPr lang="en-GB" sz="1000" dirty="0"/>
              <a:t> </a:t>
            </a:r>
            <a:r>
              <a:rPr lang="en-GB" sz="1000" dirty="0" err="1"/>
              <a:t>tason</a:t>
            </a:r>
            <a:r>
              <a:rPr lang="en-GB" sz="1000" dirty="0"/>
              <a:t> </a:t>
            </a:r>
            <a:r>
              <a:rPr lang="en-GB" sz="1000" dirty="0" err="1"/>
              <a:t>arviointiperusteita</a:t>
            </a:r>
            <a:r>
              <a:rPr lang="en-GB" sz="1000" dirty="0"/>
              <a:t> </a:t>
            </a:r>
            <a:r>
              <a:rPr lang="en-GB" sz="1000" dirty="0" err="1"/>
              <a:t>keskenään</a:t>
            </a:r>
            <a:r>
              <a:rPr lang="en-GB" sz="1000" dirty="0"/>
              <a:t>.</a:t>
            </a:r>
          </a:p>
          <a:p>
            <a:endParaRPr lang="en-GB" sz="800" b="1" i="1" dirty="0" smtClean="0"/>
          </a:p>
          <a:p>
            <a:r>
              <a:rPr lang="en-GB" sz="800" b="1" i="1" dirty="0" err="1" smtClean="0"/>
              <a:t>Esimerkiksi</a:t>
            </a:r>
            <a:r>
              <a:rPr lang="en-GB" sz="800" i="1" dirty="0" smtClean="0"/>
              <a:t> </a:t>
            </a:r>
            <a:r>
              <a:rPr lang="en-GB" sz="800" i="1" dirty="0" err="1"/>
              <a:t>Museoviraston</a:t>
            </a:r>
            <a:r>
              <a:rPr lang="en-GB" sz="800" i="1" dirty="0"/>
              <a:t> </a:t>
            </a:r>
            <a:r>
              <a:rPr lang="en-GB" sz="800" i="1" dirty="0" err="1"/>
              <a:t>myöntämien</a:t>
            </a:r>
            <a:r>
              <a:rPr lang="en-GB" sz="800" i="1" dirty="0"/>
              <a:t> </a:t>
            </a:r>
            <a:r>
              <a:rPr lang="en-GB" sz="800" i="1" dirty="0" err="1"/>
              <a:t>avustusten</a:t>
            </a:r>
            <a:r>
              <a:rPr lang="en-GB" sz="800" i="1" dirty="0"/>
              <a:t> </a:t>
            </a:r>
            <a:r>
              <a:rPr lang="en-GB" sz="800" i="1" dirty="0" err="1"/>
              <a:t>kohdalla</a:t>
            </a:r>
            <a:r>
              <a:rPr lang="en-GB" sz="800" i="1" dirty="0"/>
              <a:t> </a:t>
            </a:r>
            <a:r>
              <a:rPr lang="en-GB" sz="800" i="1" dirty="0" err="1"/>
              <a:t>käytetään</a:t>
            </a:r>
            <a:r>
              <a:rPr lang="en-GB" sz="800" i="1" dirty="0"/>
              <a:t> </a:t>
            </a:r>
            <a:r>
              <a:rPr lang="en-GB" sz="800" i="1" dirty="0" err="1"/>
              <a:t>kulttuuriperintökohteen</a:t>
            </a:r>
            <a:r>
              <a:rPr lang="en-GB" sz="800" i="1" dirty="0"/>
              <a:t> </a:t>
            </a:r>
            <a:r>
              <a:rPr lang="en-GB" sz="800" i="1" dirty="0" err="1"/>
              <a:t>merkittävyyttä</a:t>
            </a:r>
            <a:r>
              <a:rPr lang="en-GB" sz="800" i="1" dirty="0"/>
              <a:t> </a:t>
            </a:r>
            <a:r>
              <a:rPr lang="en-GB" sz="800" i="1" dirty="0" err="1"/>
              <a:t>yhtenä</a:t>
            </a:r>
            <a:r>
              <a:rPr lang="en-GB" sz="800" i="1" dirty="0"/>
              <a:t> </a:t>
            </a:r>
            <a:r>
              <a:rPr lang="en-GB" sz="800" i="1" dirty="0" err="1"/>
              <a:t>korkean</a:t>
            </a:r>
            <a:r>
              <a:rPr lang="en-GB" sz="800" i="1" dirty="0"/>
              <a:t> </a:t>
            </a:r>
            <a:r>
              <a:rPr lang="en-GB" sz="800" i="1" dirty="0" err="1"/>
              <a:t>tason</a:t>
            </a:r>
            <a:r>
              <a:rPr lang="en-GB" sz="800" i="1" dirty="0"/>
              <a:t> </a:t>
            </a:r>
            <a:r>
              <a:rPr lang="en-GB" sz="800" i="1" dirty="0" err="1"/>
              <a:t>arviointiperusteena</a:t>
            </a:r>
            <a:r>
              <a:rPr lang="en-GB" sz="800" i="1" dirty="0"/>
              <a:t>, jota </a:t>
            </a:r>
            <a:r>
              <a:rPr lang="en-GB" sz="800" i="1" dirty="0" err="1"/>
              <a:t>käytännössä</a:t>
            </a:r>
            <a:r>
              <a:rPr lang="en-GB" sz="800" i="1" dirty="0"/>
              <a:t> </a:t>
            </a:r>
            <a:r>
              <a:rPr lang="en-GB" sz="800" i="1" dirty="0" err="1"/>
              <a:t>arvioidaan</a:t>
            </a:r>
            <a:r>
              <a:rPr lang="en-GB" sz="800" i="1" dirty="0"/>
              <a:t> </a:t>
            </a:r>
            <a:r>
              <a:rPr lang="en-GB" sz="800" i="1" dirty="0" err="1"/>
              <a:t>seuraavilla</a:t>
            </a:r>
            <a:r>
              <a:rPr lang="en-GB" sz="800" i="1" dirty="0"/>
              <a:t> </a:t>
            </a:r>
            <a:r>
              <a:rPr lang="en-GB" sz="800" i="1" dirty="0" err="1"/>
              <a:t>perusteilla</a:t>
            </a:r>
            <a:r>
              <a:rPr lang="en-GB" sz="800" i="1" dirty="0"/>
              <a:t>: </a:t>
            </a:r>
            <a:r>
              <a:rPr lang="en-GB" sz="800" i="1" dirty="0" err="1"/>
              <a:t>harvinaisuus</a:t>
            </a:r>
            <a:r>
              <a:rPr lang="en-GB" sz="800" i="1" dirty="0"/>
              <a:t> tai </a:t>
            </a:r>
            <a:r>
              <a:rPr lang="en-GB" sz="800" i="1" dirty="0" err="1"/>
              <a:t>ainutlaatuisuus</a:t>
            </a:r>
            <a:r>
              <a:rPr lang="en-GB" sz="800" i="1" dirty="0"/>
              <a:t>, </a:t>
            </a:r>
            <a:r>
              <a:rPr lang="en-GB" sz="800" i="1" dirty="0" err="1"/>
              <a:t>edustavuus</a:t>
            </a:r>
            <a:r>
              <a:rPr lang="en-GB" sz="800" i="1" dirty="0"/>
              <a:t>, </a:t>
            </a:r>
            <a:r>
              <a:rPr lang="en-GB" sz="800" i="1" dirty="0" err="1"/>
              <a:t>alkuperäisyys</a:t>
            </a:r>
            <a:r>
              <a:rPr lang="en-GB" sz="800" i="1" dirty="0"/>
              <a:t>, </a:t>
            </a:r>
            <a:r>
              <a:rPr lang="en-GB" sz="800" i="1" dirty="0" err="1"/>
              <a:t>historiallinen</a:t>
            </a:r>
            <a:r>
              <a:rPr lang="en-GB" sz="800" i="1" dirty="0"/>
              <a:t> </a:t>
            </a:r>
            <a:r>
              <a:rPr lang="en-GB" sz="800" i="1" dirty="0" err="1"/>
              <a:t>todistusvoimaisuus</a:t>
            </a:r>
            <a:r>
              <a:rPr lang="en-GB" sz="800" i="1" dirty="0"/>
              <a:t> </a:t>
            </a:r>
            <a:r>
              <a:rPr lang="en-GB" sz="800" i="1" dirty="0" err="1"/>
              <a:t>sekä</a:t>
            </a:r>
            <a:r>
              <a:rPr lang="en-GB" sz="800" i="1" dirty="0"/>
              <a:t> </a:t>
            </a:r>
            <a:r>
              <a:rPr lang="en-GB" sz="800" i="1" dirty="0" err="1"/>
              <a:t>historiallinen</a:t>
            </a:r>
            <a:r>
              <a:rPr lang="en-GB" sz="800" i="1" dirty="0"/>
              <a:t> </a:t>
            </a:r>
            <a:r>
              <a:rPr lang="en-GB" sz="800" i="1" dirty="0" err="1"/>
              <a:t>kerroksisuus</a:t>
            </a:r>
            <a:r>
              <a:rPr lang="en-GB" sz="800" i="1" dirty="0"/>
              <a:t>.</a:t>
            </a:r>
          </a:p>
          <a:p>
            <a:endParaRPr lang="en-GB" sz="1000" dirty="0"/>
          </a:p>
          <a:p>
            <a:r>
              <a:rPr lang="en-GB" sz="1000" dirty="0" err="1"/>
              <a:t>Vastaavalla</a:t>
            </a:r>
            <a:r>
              <a:rPr lang="en-GB" sz="1000" dirty="0"/>
              <a:t> </a:t>
            </a:r>
            <a:r>
              <a:rPr lang="en-GB" sz="1000" dirty="0" err="1"/>
              <a:t>tavalla</a:t>
            </a:r>
            <a:r>
              <a:rPr lang="en-GB" sz="1000" dirty="0"/>
              <a:t> </a:t>
            </a:r>
            <a:r>
              <a:rPr lang="en-GB" sz="1000" dirty="0" err="1"/>
              <a:t>kukin</a:t>
            </a:r>
            <a:r>
              <a:rPr lang="en-GB" sz="1000" dirty="0"/>
              <a:t> </a:t>
            </a:r>
            <a:r>
              <a:rPr lang="en-GB" sz="1000" dirty="0" err="1"/>
              <a:t>valtionapuviranomainen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</a:t>
            </a:r>
            <a:r>
              <a:rPr lang="en-GB" sz="1000" dirty="0" err="1"/>
              <a:t>valita</a:t>
            </a:r>
            <a:r>
              <a:rPr lang="en-GB" sz="1000" dirty="0"/>
              <a:t> </a:t>
            </a:r>
            <a:r>
              <a:rPr lang="en-GB" sz="1000" dirty="0" err="1"/>
              <a:t>taulukossa</a:t>
            </a:r>
            <a:r>
              <a:rPr lang="en-GB" sz="1000" dirty="0"/>
              <a:t> </a:t>
            </a:r>
            <a:r>
              <a:rPr lang="en-GB" sz="1000" dirty="0" err="1"/>
              <a:t>olevista</a:t>
            </a:r>
            <a:r>
              <a:rPr lang="en-GB" sz="1000" dirty="0"/>
              <a:t> </a:t>
            </a:r>
            <a:r>
              <a:rPr lang="en-GB" sz="1000" dirty="0" err="1"/>
              <a:t>abstrakteista</a:t>
            </a:r>
            <a:r>
              <a:rPr lang="en-GB" sz="1000" dirty="0"/>
              <a:t> </a:t>
            </a:r>
            <a:r>
              <a:rPr lang="en-GB" sz="1000" dirty="0" err="1"/>
              <a:t>ominaisuuksista</a:t>
            </a:r>
            <a:r>
              <a:rPr lang="en-GB" sz="1000" dirty="0"/>
              <a:t> ne, </a:t>
            </a:r>
            <a:r>
              <a:rPr lang="en-GB" sz="1000" dirty="0" err="1"/>
              <a:t>jotka</a:t>
            </a:r>
            <a:r>
              <a:rPr lang="en-GB" sz="1000" dirty="0"/>
              <a:t> </a:t>
            </a:r>
            <a:r>
              <a:rPr lang="en-GB" sz="1000" dirty="0" err="1"/>
              <a:t>ovat</a:t>
            </a:r>
            <a:r>
              <a:rPr lang="en-GB" sz="1000" dirty="0"/>
              <a:t> </a:t>
            </a:r>
            <a:r>
              <a:rPr lang="en-GB" sz="1000" dirty="0" err="1"/>
              <a:t>valmisteltavan</a:t>
            </a:r>
            <a:r>
              <a:rPr lang="en-GB" sz="1000" dirty="0"/>
              <a:t> haun </a:t>
            </a:r>
            <a:r>
              <a:rPr lang="en-GB" sz="1000" dirty="0" err="1"/>
              <a:t>kannalta</a:t>
            </a:r>
            <a:r>
              <a:rPr lang="en-GB" sz="1000" dirty="0"/>
              <a:t> </a:t>
            </a:r>
            <a:r>
              <a:rPr lang="en-GB" sz="1000" dirty="0" err="1"/>
              <a:t>merkityksellisiä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pohtia</a:t>
            </a:r>
            <a:r>
              <a:rPr lang="en-GB" sz="1000" dirty="0"/>
              <a:t>, </a:t>
            </a:r>
            <a:r>
              <a:rPr lang="en-GB" sz="1000" dirty="0" err="1"/>
              <a:t>millä</a:t>
            </a:r>
            <a:r>
              <a:rPr lang="en-GB" sz="1000" dirty="0"/>
              <a:t> </a:t>
            </a:r>
            <a:r>
              <a:rPr lang="en-GB" sz="1000" dirty="0" err="1"/>
              <a:t>tavalla</a:t>
            </a:r>
            <a:r>
              <a:rPr lang="en-GB" sz="1000" dirty="0"/>
              <a:t> </a:t>
            </a:r>
            <a:r>
              <a:rPr lang="en-GB" sz="1000" dirty="0" err="1"/>
              <a:t>valittua</a:t>
            </a:r>
            <a:r>
              <a:rPr lang="en-GB" sz="1000" dirty="0"/>
              <a:t> </a:t>
            </a:r>
            <a:r>
              <a:rPr lang="en-GB" sz="1000" dirty="0" err="1"/>
              <a:t>ominaisuutta</a:t>
            </a:r>
            <a:r>
              <a:rPr lang="en-GB" sz="1000" dirty="0"/>
              <a:t> </a:t>
            </a:r>
            <a:r>
              <a:rPr lang="en-GB" sz="1000" dirty="0" err="1"/>
              <a:t>voitaisiin</a:t>
            </a:r>
            <a:r>
              <a:rPr lang="en-GB" sz="1000" dirty="0"/>
              <a:t> haun </a:t>
            </a:r>
            <a:r>
              <a:rPr lang="en-GB" sz="1000" dirty="0" err="1"/>
              <a:t>yhteydessä</a:t>
            </a:r>
            <a:r>
              <a:rPr lang="en-GB" sz="1000" dirty="0"/>
              <a:t> </a:t>
            </a:r>
            <a:r>
              <a:rPr lang="en-GB" sz="1000" dirty="0" err="1"/>
              <a:t>käytännössä</a:t>
            </a:r>
            <a:r>
              <a:rPr lang="en-GB" sz="1000" dirty="0"/>
              <a:t> </a:t>
            </a:r>
            <a:r>
              <a:rPr lang="en-GB" sz="1000" dirty="0" err="1"/>
              <a:t>arvioida</a:t>
            </a:r>
            <a:r>
              <a:rPr lang="en-GB" sz="1000" dirty="0"/>
              <a:t>.</a:t>
            </a:r>
          </a:p>
          <a:p>
            <a:endParaRPr lang="en-GB" sz="1000" dirty="0"/>
          </a:p>
          <a:p>
            <a:r>
              <a:rPr lang="en-GB" sz="1000" dirty="0" err="1"/>
              <a:t>Kun</a:t>
            </a:r>
            <a:r>
              <a:rPr lang="en-GB" sz="1000" dirty="0"/>
              <a:t> </a:t>
            </a:r>
            <a:r>
              <a:rPr lang="en-GB" sz="1000" dirty="0" err="1"/>
              <a:t>työkalua</a:t>
            </a:r>
            <a:r>
              <a:rPr lang="en-GB" sz="1000" dirty="0"/>
              <a:t> </a:t>
            </a:r>
            <a:r>
              <a:rPr lang="en-GB" sz="1000" dirty="0" err="1"/>
              <a:t>käytetään</a:t>
            </a:r>
            <a:r>
              <a:rPr lang="en-GB" sz="1000" dirty="0"/>
              <a:t> </a:t>
            </a:r>
            <a:r>
              <a:rPr lang="en-GB" sz="1000" dirty="0" err="1"/>
              <a:t>oman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arviointiin</a:t>
            </a:r>
            <a:r>
              <a:rPr lang="en-GB" sz="1000" dirty="0"/>
              <a:t>, </a:t>
            </a:r>
            <a:r>
              <a:rPr lang="en-GB" sz="1000" dirty="0" err="1"/>
              <a:t>hakija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</a:t>
            </a:r>
            <a:r>
              <a:rPr lang="en-GB" sz="1000" dirty="0" err="1"/>
              <a:t>käydä</a:t>
            </a:r>
            <a:r>
              <a:rPr lang="en-GB" sz="1000" dirty="0"/>
              <a:t> </a:t>
            </a:r>
            <a:r>
              <a:rPr lang="en-GB" sz="1000" dirty="0" err="1"/>
              <a:t>tuottamansa</a:t>
            </a:r>
            <a:r>
              <a:rPr lang="en-GB" sz="1000" dirty="0"/>
              <a:t> </a:t>
            </a:r>
            <a:r>
              <a:rPr lang="en-GB" sz="1000" dirty="0" err="1"/>
              <a:t>vaikutusketjut</a:t>
            </a:r>
            <a:r>
              <a:rPr lang="en-GB" sz="1000" dirty="0"/>
              <a:t> </a:t>
            </a:r>
            <a:r>
              <a:rPr lang="en-GB" sz="1000" dirty="0" err="1"/>
              <a:t>yksitellen</a:t>
            </a:r>
            <a:r>
              <a:rPr lang="en-GB" sz="1000" dirty="0"/>
              <a:t> </a:t>
            </a:r>
            <a:r>
              <a:rPr lang="en-GB" sz="1000" dirty="0" err="1"/>
              <a:t>läpi</a:t>
            </a:r>
            <a:r>
              <a:rPr lang="en-GB" sz="1000" dirty="0"/>
              <a:t> </a:t>
            </a:r>
            <a:r>
              <a:rPr lang="en-GB" sz="1000" dirty="0" err="1"/>
              <a:t>vaihe</a:t>
            </a:r>
            <a:r>
              <a:rPr lang="en-GB" sz="1000" dirty="0"/>
              <a:t> </a:t>
            </a:r>
            <a:r>
              <a:rPr lang="en-GB" sz="1000" dirty="0" err="1"/>
              <a:t>vaiheelta</a:t>
            </a:r>
            <a:r>
              <a:rPr lang="en-GB" sz="1000" dirty="0"/>
              <a:t>. </a:t>
            </a:r>
            <a:r>
              <a:rPr lang="en-GB" sz="1000" dirty="0" err="1"/>
              <a:t>Tarkastelun</a:t>
            </a:r>
            <a:r>
              <a:rPr lang="en-GB" sz="1000" dirty="0"/>
              <a:t> </a:t>
            </a:r>
            <a:r>
              <a:rPr lang="en-GB" sz="1000" dirty="0" err="1"/>
              <a:t>tavoitteena</a:t>
            </a:r>
            <a:r>
              <a:rPr lang="en-GB" sz="1000" dirty="0"/>
              <a:t> on </a:t>
            </a:r>
            <a:r>
              <a:rPr lang="en-GB" sz="1000" dirty="0" err="1"/>
              <a:t>valita</a:t>
            </a:r>
            <a:r>
              <a:rPr lang="en-GB" sz="1000" dirty="0"/>
              <a:t> </a:t>
            </a:r>
            <a:r>
              <a:rPr lang="en-GB" sz="1000" dirty="0" err="1"/>
              <a:t>merkityksellisinä</a:t>
            </a:r>
            <a:r>
              <a:rPr lang="en-GB" sz="1000" dirty="0"/>
              <a:t> </a:t>
            </a:r>
            <a:r>
              <a:rPr lang="en-GB" sz="1000" dirty="0" err="1"/>
              <a:t>pidettävät</a:t>
            </a:r>
            <a:r>
              <a:rPr lang="en-GB" sz="1000" dirty="0"/>
              <a:t> </a:t>
            </a:r>
            <a:r>
              <a:rPr lang="en-GB" sz="1000" dirty="0" err="1"/>
              <a:t>kohdat</a:t>
            </a:r>
            <a:r>
              <a:rPr lang="en-GB" sz="1000" dirty="0"/>
              <a:t> </a:t>
            </a:r>
            <a:r>
              <a:rPr lang="en-GB" sz="1000" dirty="0" err="1"/>
              <a:t>omassa</a:t>
            </a:r>
            <a:r>
              <a:rPr lang="en-GB" sz="1000" dirty="0"/>
              <a:t> </a:t>
            </a:r>
            <a:r>
              <a:rPr lang="en-GB" sz="1000" dirty="0" err="1"/>
              <a:t>vaikutusketjussa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taulukon</a:t>
            </a:r>
            <a:r>
              <a:rPr lang="en-GB" sz="1000" dirty="0"/>
              <a:t> </a:t>
            </a:r>
            <a:r>
              <a:rPr lang="en-GB" sz="1000" dirty="0" err="1"/>
              <a:t>avulla</a:t>
            </a:r>
            <a:r>
              <a:rPr lang="en-GB" sz="1000" dirty="0"/>
              <a:t> </a:t>
            </a:r>
            <a:r>
              <a:rPr lang="en-GB" sz="1000" dirty="0" err="1"/>
              <a:t>valita</a:t>
            </a:r>
            <a:r>
              <a:rPr lang="en-GB" sz="1000" dirty="0"/>
              <a:t> </a:t>
            </a:r>
            <a:r>
              <a:rPr lang="en-GB" sz="1000" dirty="0" err="1"/>
              <a:t>arvioitavat</a:t>
            </a:r>
            <a:r>
              <a:rPr lang="en-GB" sz="1000" dirty="0"/>
              <a:t> </a:t>
            </a:r>
            <a:r>
              <a:rPr lang="en-GB" sz="1000" dirty="0" err="1"/>
              <a:t>ominaisuudet</a:t>
            </a:r>
            <a:r>
              <a:rPr lang="en-GB" sz="1000" dirty="0"/>
              <a:t> </a:t>
            </a:r>
            <a:r>
              <a:rPr lang="en-GB" sz="1000" dirty="0" err="1"/>
              <a:t>omassa</a:t>
            </a:r>
            <a:r>
              <a:rPr lang="en-GB" sz="1000" dirty="0"/>
              <a:t> </a:t>
            </a:r>
            <a:r>
              <a:rPr lang="en-GB" sz="1000" dirty="0" err="1"/>
              <a:t>toiminnassa</a:t>
            </a:r>
            <a:r>
              <a:rPr lang="en-GB" sz="1000" dirty="0"/>
              <a:t>.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kehittämisen</a:t>
            </a:r>
            <a:r>
              <a:rPr lang="en-GB" sz="1000" dirty="0"/>
              <a:t> </a:t>
            </a:r>
            <a:r>
              <a:rPr lang="en-GB" sz="1000" dirty="0" err="1"/>
              <a:t>kannalta</a:t>
            </a:r>
            <a:r>
              <a:rPr lang="en-GB" sz="1000" dirty="0"/>
              <a:t> on </a:t>
            </a:r>
            <a:r>
              <a:rPr lang="en-GB" sz="1000" dirty="0" err="1"/>
              <a:t>hyödyllistä</a:t>
            </a:r>
            <a:r>
              <a:rPr lang="en-GB" sz="1000" dirty="0"/>
              <a:t> </a:t>
            </a:r>
            <a:r>
              <a:rPr lang="en-GB" sz="1000" dirty="0" err="1" smtClean="0"/>
              <a:t>tunnistaa</a:t>
            </a:r>
            <a:r>
              <a:rPr lang="en-GB" sz="1000" dirty="0" smtClean="0"/>
              <a:t> </a:t>
            </a:r>
            <a:r>
              <a:rPr lang="en-GB" sz="1000" dirty="0" err="1" smtClean="0"/>
              <a:t>myös</a:t>
            </a:r>
            <a:r>
              <a:rPr lang="en-GB" sz="1000" dirty="0" smtClean="0"/>
              <a:t> </a:t>
            </a:r>
            <a:r>
              <a:rPr lang="en-GB" sz="1000" dirty="0" err="1" smtClean="0"/>
              <a:t>omassa</a:t>
            </a:r>
            <a:r>
              <a:rPr lang="en-GB" sz="1000" dirty="0" smtClean="0"/>
              <a:t> </a:t>
            </a:r>
            <a:r>
              <a:rPr lang="en-GB" sz="1000" dirty="0" err="1" smtClean="0"/>
              <a:t>toiminnassa</a:t>
            </a:r>
            <a:r>
              <a:rPr lang="en-GB" sz="1000" dirty="0" smtClean="0"/>
              <a:t> ne </a:t>
            </a:r>
            <a:r>
              <a:rPr lang="en-GB" sz="1000" dirty="0" err="1" smtClean="0"/>
              <a:t>konkreettiset</a:t>
            </a:r>
            <a:r>
              <a:rPr lang="en-GB" sz="1000" dirty="0" smtClean="0"/>
              <a:t> </a:t>
            </a:r>
            <a:r>
              <a:rPr lang="en-GB" sz="1000" dirty="0" err="1" smtClean="0"/>
              <a:t>asiat</a:t>
            </a:r>
            <a:r>
              <a:rPr lang="en-GB" sz="1000" dirty="0" smtClean="0"/>
              <a:t>, </a:t>
            </a:r>
            <a:r>
              <a:rPr lang="en-GB" sz="1000" dirty="0" err="1"/>
              <a:t>joiden</a:t>
            </a:r>
            <a:r>
              <a:rPr lang="en-GB" sz="1000" dirty="0"/>
              <a:t> </a:t>
            </a:r>
            <a:r>
              <a:rPr lang="en-GB" sz="1000" dirty="0" err="1"/>
              <a:t>avulla</a:t>
            </a:r>
            <a:r>
              <a:rPr lang="en-GB" sz="1000" dirty="0"/>
              <a:t> </a:t>
            </a:r>
            <a:r>
              <a:rPr lang="en-GB" sz="1000" dirty="0" err="1"/>
              <a:t>tärkeänä</a:t>
            </a:r>
            <a:r>
              <a:rPr lang="en-GB" sz="1000" dirty="0"/>
              <a:t> </a:t>
            </a:r>
            <a:r>
              <a:rPr lang="en-GB" sz="1000" dirty="0" err="1"/>
              <a:t>pidettyä</a:t>
            </a:r>
            <a:r>
              <a:rPr lang="en-GB" sz="1000" dirty="0"/>
              <a:t> </a:t>
            </a:r>
            <a:r>
              <a:rPr lang="en-GB" sz="1000" dirty="0" err="1" smtClean="0"/>
              <a:t>asiaa</a:t>
            </a:r>
            <a:r>
              <a:rPr lang="en-GB" sz="1000" dirty="0" smtClean="0"/>
              <a:t> </a:t>
            </a:r>
            <a:r>
              <a:rPr lang="en-GB" sz="1000" dirty="0" err="1"/>
              <a:t>pystytään</a:t>
            </a:r>
            <a:r>
              <a:rPr lang="en-GB" sz="1000" dirty="0"/>
              <a:t> </a:t>
            </a:r>
            <a:r>
              <a:rPr lang="en-GB" sz="1000" dirty="0" err="1"/>
              <a:t>käytännössä</a:t>
            </a:r>
            <a:r>
              <a:rPr lang="en-GB" sz="1000" dirty="0"/>
              <a:t> </a:t>
            </a:r>
            <a:r>
              <a:rPr lang="en-GB" sz="1000" dirty="0" err="1" smtClean="0"/>
              <a:t>arvioimaan</a:t>
            </a:r>
            <a:r>
              <a:rPr lang="en-GB" sz="1000" dirty="0" smtClean="0"/>
              <a:t>.</a:t>
            </a:r>
            <a:endParaRPr lang="en-GB" sz="1000" dirty="0"/>
          </a:p>
          <a:p>
            <a:endParaRPr lang="en-GB" sz="1000" dirty="0"/>
          </a:p>
          <a:p>
            <a:r>
              <a:rPr lang="en-GB" sz="1000" dirty="0" err="1"/>
              <a:t>Mikäli</a:t>
            </a:r>
            <a:r>
              <a:rPr lang="en-GB" sz="1000" dirty="0"/>
              <a:t> </a:t>
            </a:r>
            <a:r>
              <a:rPr lang="en-GB" sz="1000" dirty="0" err="1"/>
              <a:t>ongelmana</a:t>
            </a:r>
            <a:r>
              <a:rPr lang="en-GB" sz="1000" dirty="0"/>
              <a:t> on </a:t>
            </a:r>
            <a:r>
              <a:rPr lang="en-GB" sz="1000" dirty="0" err="1"/>
              <a:t>ollut</a:t>
            </a:r>
            <a:r>
              <a:rPr lang="en-GB" sz="1000" dirty="0"/>
              <a:t> </a:t>
            </a:r>
            <a:r>
              <a:rPr lang="en-GB" sz="1000" dirty="0" err="1"/>
              <a:t>esimerkiksi</a:t>
            </a:r>
            <a:r>
              <a:rPr lang="en-GB" sz="1000" dirty="0"/>
              <a:t> </a:t>
            </a:r>
            <a:r>
              <a:rPr lang="en-GB" sz="1000" dirty="0" err="1"/>
              <a:t>hankkeiden</a:t>
            </a:r>
            <a:r>
              <a:rPr lang="en-GB" sz="1000" dirty="0"/>
              <a:t> </a:t>
            </a:r>
            <a:r>
              <a:rPr lang="en-GB" sz="1000" dirty="0" err="1"/>
              <a:t>toteutettavuus</a:t>
            </a:r>
            <a:r>
              <a:rPr lang="en-GB" sz="1000" dirty="0"/>
              <a:t>, on </a:t>
            </a:r>
            <a:r>
              <a:rPr lang="en-GB" sz="1000" dirty="0" err="1"/>
              <a:t>hyödyllistä</a:t>
            </a:r>
            <a:r>
              <a:rPr lang="en-GB" sz="1000" dirty="0"/>
              <a:t> </a:t>
            </a:r>
            <a:r>
              <a:rPr lang="en-GB" sz="1000" dirty="0" err="1"/>
              <a:t>tunnistaa</a:t>
            </a:r>
            <a:r>
              <a:rPr lang="en-GB" sz="1000" dirty="0"/>
              <a:t> </a:t>
            </a:r>
            <a:r>
              <a:rPr lang="en-GB" sz="1000" dirty="0" err="1"/>
              <a:t>sellaiset</a:t>
            </a:r>
            <a:r>
              <a:rPr lang="en-GB" sz="1000" dirty="0"/>
              <a:t> </a:t>
            </a:r>
            <a:r>
              <a:rPr lang="en-GB" sz="1000" dirty="0" err="1"/>
              <a:t>suunnitelman</a:t>
            </a:r>
            <a:r>
              <a:rPr lang="en-GB" sz="1000" dirty="0"/>
              <a:t> </a:t>
            </a:r>
            <a:r>
              <a:rPr lang="en-GB" sz="1000" dirty="0" err="1"/>
              <a:t>ominaisuudet</a:t>
            </a:r>
            <a:r>
              <a:rPr lang="en-GB" sz="1000" dirty="0"/>
              <a:t>, </a:t>
            </a:r>
            <a:r>
              <a:rPr lang="en-GB" sz="1000" dirty="0" err="1"/>
              <a:t>joiden</a:t>
            </a:r>
            <a:r>
              <a:rPr lang="en-GB" sz="1000" dirty="0"/>
              <a:t> </a:t>
            </a:r>
            <a:r>
              <a:rPr lang="en-GB" sz="1000" dirty="0" err="1"/>
              <a:t>perusteella</a:t>
            </a:r>
            <a:r>
              <a:rPr lang="en-GB" sz="1000" dirty="0"/>
              <a:t> </a:t>
            </a:r>
            <a:r>
              <a:rPr lang="en-GB" sz="1000" dirty="0" err="1"/>
              <a:t>suunnitelman</a:t>
            </a:r>
            <a:r>
              <a:rPr lang="en-GB" sz="1000" dirty="0"/>
              <a:t> </a:t>
            </a:r>
            <a:r>
              <a:rPr lang="en-GB" sz="1000" dirty="0" err="1"/>
              <a:t>toteutettavuutta</a:t>
            </a:r>
            <a:r>
              <a:rPr lang="en-GB" sz="1000" dirty="0"/>
              <a:t> </a:t>
            </a:r>
            <a:r>
              <a:rPr lang="en-GB" sz="1000" dirty="0" err="1"/>
              <a:t>voidaan</a:t>
            </a:r>
            <a:r>
              <a:rPr lang="en-GB" sz="1000" dirty="0"/>
              <a:t> </a:t>
            </a:r>
            <a:r>
              <a:rPr lang="en-GB" sz="1000" dirty="0" err="1"/>
              <a:t>jatkossa</a:t>
            </a:r>
            <a:r>
              <a:rPr lang="en-GB" sz="1000" dirty="0"/>
              <a:t> </a:t>
            </a:r>
            <a:r>
              <a:rPr lang="en-GB" sz="1000" dirty="0" err="1"/>
              <a:t>mahdollisimman</a:t>
            </a:r>
            <a:r>
              <a:rPr lang="en-GB" sz="1000" dirty="0"/>
              <a:t> </a:t>
            </a:r>
            <a:r>
              <a:rPr lang="en-GB" sz="1000" dirty="0" err="1"/>
              <a:t>luotettavasti</a:t>
            </a:r>
            <a:r>
              <a:rPr lang="en-GB" sz="1000" dirty="0"/>
              <a:t> </a:t>
            </a:r>
            <a:r>
              <a:rPr lang="en-GB" sz="1000" dirty="0" err="1"/>
              <a:t>arvioida</a:t>
            </a:r>
            <a:r>
              <a:rPr lang="en-GB" sz="1000" dirty="0"/>
              <a:t> </a:t>
            </a:r>
            <a:r>
              <a:rPr lang="en-GB" sz="1000" dirty="0" err="1"/>
              <a:t>ennen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 smtClean="0"/>
              <a:t>käynnistämistä</a:t>
            </a:r>
            <a:r>
              <a:rPr lang="en-GB" sz="1000" smtClean="0"/>
              <a:t>.</a:t>
            </a:r>
            <a:endParaRPr lang="en-GB" sz="1000" dirty="0"/>
          </a:p>
          <a:p>
            <a:pPr marL="228600" indent="-228600">
              <a:buFont typeface="+mj-lt"/>
              <a:buAutoNum type="arabicPeriod"/>
            </a:pPr>
            <a:endParaRPr lang="en-GB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6696A1-C5D7-CA4E-AFC0-748C36CDB168}"/>
              </a:ext>
            </a:extLst>
          </p:cNvPr>
          <p:cNvSpPr txBox="1"/>
          <p:nvPr/>
        </p:nvSpPr>
        <p:spPr>
          <a:xfrm>
            <a:off x="8725764" y="569037"/>
            <a:ext cx="3010608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 dirty="0" err="1"/>
              <a:t>Vinkkejä</a:t>
            </a:r>
            <a:endParaRPr lang="en-GB" sz="1000" b="1" dirty="0"/>
          </a:p>
          <a:p>
            <a:endParaRPr lang="en-GB" sz="1000" dirty="0"/>
          </a:p>
          <a:p>
            <a:r>
              <a:rPr lang="en-GB" sz="1000" b="1" dirty="0" err="1"/>
              <a:t>Huomautus</a:t>
            </a:r>
            <a:r>
              <a:rPr lang="en-GB" sz="1000" b="1" dirty="0"/>
              <a:t> </a:t>
            </a:r>
          </a:p>
          <a:p>
            <a:endParaRPr lang="en-GB" sz="1000" dirty="0" smtClean="0"/>
          </a:p>
          <a:p>
            <a:r>
              <a:rPr lang="en-GB" sz="1000" dirty="0" err="1" smtClean="0"/>
              <a:t>Arviointiperusteina</a:t>
            </a:r>
            <a:r>
              <a:rPr lang="en-GB" sz="1000" dirty="0" smtClean="0"/>
              <a:t> </a:t>
            </a:r>
            <a:r>
              <a:rPr lang="en-GB" sz="1000" dirty="0" err="1"/>
              <a:t>käytettävien</a:t>
            </a:r>
            <a:r>
              <a:rPr lang="en-GB" sz="1000" dirty="0"/>
              <a:t> </a:t>
            </a:r>
            <a:r>
              <a:rPr lang="en-GB" sz="1000" dirty="0" err="1"/>
              <a:t>ominaisuuksien</a:t>
            </a:r>
            <a:r>
              <a:rPr lang="en-GB" sz="1000" dirty="0"/>
              <a:t> </a:t>
            </a:r>
            <a:r>
              <a:rPr lang="en-GB" sz="1000" dirty="0" err="1"/>
              <a:t>määritelmiä</a:t>
            </a:r>
            <a:r>
              <a:rPr lang="en-GB" sz="1000" dirty="0"/>
              <a:t> </a:t>
            </a:r>
            <a:r>
              <a:rPr lang="en-GB" sz="1000" dirty="0" err="1"/>
              <a:t>ei</a:t>
            </a:r>
            <a:r>
              <a:rPr lang="en-GB" sz="1000" dirty="0"/>
              <a:t> ole </a:t>
            </a:r>
            <a:r>
              <a:rPr lang="en-GB" sz="1000" dirty="0" err="1"/>
              <a:t>keväällä</a:t>
            </a:r>
            <a:r>
              <a:rPr lang="en-GB" sz="1000" dirty="0"/>
              <a:t> 2022 </a:t>
            </a:r>
            <a:r>
              <a:rPr lang="en-GB" sz="1000" dirty="0" err="1"/>
              <a:t>vielä</a:t>
            </a:r>
            <a:r>
              <a:rPr lang="en-GB" sz="1000" dirty="0"/>
              <a:t> </a:t>
            </a:r>
            <a:r>
              <a:rPr lang="en-GB" sz="1000" dirty="0" err="1"/>
              <a:t>julkaistu</a:t>
            </a:r>
            <a:r>
              <a:rPr lang="en-GB" sz="1000" dirty="0"/>
              <a:t> </a:t>
            </a:r>
            <a:r>
              <a:rPr lang="en-GB" sz="1000" dirty="0" err="1"/>
              <a:t>eli</a:t>
            </a:r>
            <a:r>
              <a:rPr lang="en-GB" sz="1000" dirty="0"/>
              <a:t> </a:t>
            </a:r>
            <a:r>
              <a:rPr lang="en-GB" sz="1000" dirty="0" err="1"/>
              <a:t>määritelmät</a:t>
            </a:r>
            <a:r>
              <a:rPr lang="en-GB" sz="1000" dirty="0"/>
              <a:t> </a:t>
            </a:r>
            <a:r>
              <a:rPr lang="en-GB" sz="1000" dirty="0" err="1"/>
              <a:t>eivät</a:t>
            </a:r>
            <a:r>
              <a:rPr lang="en-GB" sz="1000" dirty="0"/>
              <a:t> </a:t>
            </a:r>
            <a:r>
              <a:rPr lang="en-GB" sz="1000" dirty="0" err="1"/>
              <a:t>välttämättä</a:t>
            </a:r>
            <a:r>
              <a:rPr lang="en-GB" sz="1000" dirty="0"/>
              <a:t> ole </a:t>
            </a:r>
            <a:r>
              <a:rPr lang="en-GB" sz="1000" dirty="0" err="1"/>
              <a:t>lopullisia</a:t>
            </a:r>
            <a:r>
              <a:rPr lang="en-GB" sz="1000" dirty="0"/>
              <a:t>.</a:t>
            </a:r>
          </a:p>
          <a:p>
            <a:pPr algn="l"/>
            <a:endParaRPr lang="en-FI" sz="1000" dirty="0" err="1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C01C76-F381-4F4B-A776-0B66567F7B0E}"/>
              </a:ext>
            </a:extLst>
          </p:cNvPr>
          <p:cNvCxnSpPr/>
          <p:nvPr/>
        </p:nvCxnSpPr>
        <p:spPr>
          <a:xfrm>
            <a:off x="8447320" y="0"/>
            <a:ext cx="0" cy="68563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3A47239-D292-7041-95AD-9858E627D179}"/>
              </a:ext>
            </a:extLst>
          </p:cNvPr>
          <p:cNvCxnSpPr/>
          <p:nvPr/>
        </p:nvCxnSpPr>
        <p:spPr>
          <a:xfrm>
            <a:off x="2802235" y="0"/>
            <a:ext cx="0" cy="68563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48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Jakakaa osaamistanne ja tietoanne muille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1249820" y="3960619"/>
            <a:ext cx="4901597" cy="749149"/>
          </a:xfrm>
        </p:spPr>
        <p:txBody>
          <a:bodyPr/>
          <a:lstStyle/>
          <a:p>
            <a:r>
              <a:rPr lang="fi-FI" dirty="0"/>
              <a:t>Jaa havaintosi työvälineestä ja sen käytöstä, jotta muut voivat oppia lisää ja löytää uusia yhteistyömahdollisuuksia. Lisää somejulkaisuusi aihetunniste #valtionavustukset </a:t>
            </a:r>
          </a:p>
          <a:p>
            <a:endParaRPr lang="fi-FI" dirty="0"/>
          </a:p>
          <a:p>
            <a:r>
              <a:rPr lang="fi-FI" dirty="0"/>
              <a:t>Kaikki toiminnan suunnittelun työvälineet on julkaistu osoitteessa https://vm.fi/valtionavustustoiminnan-kehittaminen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735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2021 teema">
  <a:themeElements>
    <a:clrScheme name="Valtionavustukset20210507">
      <a:dk1>
        <a:srgbClr val="000000"/>
      </a:dk1>
      <a:lt1>
        <a:srgbClr val="FFFFFF"/>
      </a:lt1>
      <a:dk2>
        <a:srgbClr val="3659BD"/>
      </a:dk2>
      <a:lt2>
        <a:srgbClr val="FFFFFF"/>
      </a:lt2>
      <a:accent1>
        <a:srgbClr val="365ABD"/>
      </a:accent1>
      <a:accent2>
        <a:srgbClr val="73C3C3"/>
      </a:accent2>
      <a:accent3>
        <a:srgbClr val="10497F"/>
      </a:accent3>
      <a:accent4>
        <a:srgbClr val="4187A1"/>
      </a:accent4>
      <a:accent5>
        <a:srgbClr val="243B47"/>
      </a:accent5>
      <a:accent6>
        <a:srgbClr val="A5A5A5"/>
      </a:accent6>
      <a:hlink>
        <a:srgbClr val="0563C1"/>
      </a:hlink>
      <a:folHlink>
        <a:srgbClr val="6E6E6E"/>
      </a:folHlink>
    </a:clrScheme>
    <a:fontScheme name="VM2019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altionavustus_PPT_FI_100521_Luonnos.potx" id="{6E0ED140-5782-4558-9CDA-5B67B4FB8508}" vid="{35A70ABE-7D5D-43C1-918C-DB73F864ECD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1EA8484F11165429155BB410B020F6F" ma:contentTypeVersion="1" ma:contentTypeDescription="Luo uusi asiakirja." ma:contentTypeScope="" ma:versionID="ef17b6a391cc9fb034ed39266b54ff7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a720671b8ad7b5ca374893aa99fcdfa6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2559FD-EE51-4125-83A9-A66D9E0338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3B11FC-B602-451D-8219-03B869AB2D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2E82B7-5AB0-44FC-92FC-DEE4BE633CBF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ebb82943-49da-4504-a2f3-a33fb2eb95f1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Valtionavustus_PPT_FI_SV</Template>
  <TotalTime>9714</TotalTime>
  <Words>538</Words>
  <Application>Microsoft Office PowerPoint</Application>
  <PresentationFormat>Laajakuva</PresentationFormat>
  <Paragraphs>67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0" baseType="lpstr">
      <vt:lpstr>Arial</vt:lpstr>
      <vt:lpstr>Arial  </vt:lpstr>
      <vt:lpstr>Arial Narrow</vt:lpstr>
      <vt:lpstr>Calibri</vt:lpstr>
      <vt:lpstr>Roboto</vt:lpstr>
      <vt:lpstr>VM2021 teema</vt:lpstr>
      <vt:lpstr>PowerPoint-esitys</vt:lpstr>
      <vt:lpstr>PowerPoint-esitys</vt:lpstr>
      <vt:lpstr>PowerPoint-esitys</vt:lpstr>
      <vt:lpstr>Jakakaa osaamistanne ja tietoanne muille</vt:lpstr>
    </vt:vector>
  </TitlesOfParts>
  <Manager/>
  <Company>Suomen valtion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Raportointistandardit</dc:title>
  <dc:subject/>
  <dc:creator>Irjala Merja (VM)</dc:creator>
  <cp:keywords/>
  <dc:description/>
  <cp:lastModifiedBy>Lehtonen Mikko (VM)</cp:lastModifiedBy>
  <cp:revision>37</cp:revision>
  <dcterms:created xsi:type="dcterms:W3CDTF">2021-05-24T08:00:14Z</dcterms:created>
  <dcterms:modified xsi:type="dcterms:W3CDTF">2022-03-28T10:46:26Z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0x01010001EA8484F11165429155BB410B020F6F</vt:lpwstr>
  </property>
</Properties>
</file>