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80" r:id="rId5"/>
    <p:sldId id="382" r:id="rId6"/>
    <p:sldId id="25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983"/>
    <a:srgbClr val="365ABD"/>
    <a:srgbClr val="4A6BC4"/>
    <a:srgbClr val="1B365D"/>
    <a:srgbClr val="479A36"/>
    <a:srgbClr val="A34E96"/>
    <a:srgbClr val="EBEFF8"/>
    <a:srgbClr val="F6EDF5"/>
    <a:srgbClr val="546885"/>
    <a:srgbClr val="E1E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 autoAdjust="0"/>
    <p:restoredTop sz="96327" autoAdjust="0"/>
  </p:normalViewPr>
  <p:slideViewPr>
    <p:cSldViewPr snapToGrid="0" showGuides="1">
      <p:cViewPr varScale="1">
        <p:scale>
          <a:sx n="65" d="100"/>
          <a:sy n="65" d="100"/>
        </p:scale>
        <p:origin x="86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0475" y="1330960"/>
            <a:ext cx="6661368" cy="2394057"/>
          </a:xfrm>
        </p:spPr>
        <p:txBody>
          <a:bodyPr anchor="t"/>
          <a:lstStyle>
            <a:lvl1pPr algn="l">
              <a:defRPr sz="44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0475" y="3830320"/>
            <a:ext cx="6756057" cy="115823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rgbClr val="365AB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Tilaisuuden nimi </a:t>
            </a:r>
          </a:p>
        </p:txBody>
      </p:sp>
      <p:pic>
        <p:nvPicPr>
          <p:cNvPr id="11" name="Picture 10" descr="Valtionavustukset-logo ja Valtiovarainministeriön logo">
            <a:extLst>
              <a:ext uri="{FF2B5EF4-FFF2-40B4-BE49-F238E27FC236}">
                <a16:creationId xmlns:a16="http://schemas.microsoft.com/office/drawing/2014/main" id="{D0CB654D-7984-114E-A93D-BE1CEDF7013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B3D72-56D0-B042-8634-E70D57402D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B1B475-3CC8-AC4E-8B7A-0F43D04C4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10" y="0"/>
            <a:ext cx="64194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Kuvan paikkamerkki 19">
            <a:extLst>
              <a:ext uri="{FF2B5EF4-FFF2-40B4-BE49-F238E27FC236}">
                <a16:creationId xmlns:a16="http://schemas.microsoft.com/office/drawing/2014/main" id="{807245D8-5FCC-154F-9C88-1267F340BD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7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7FA30B3-66F4-4B0B-A706-DB7790BAA2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49820" y="2135019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rgbClr val="365ABD"/>
                </a:solidFill>
              </a:defRPr>
            </a:lvl1pPr>
          </a:lstStyle>
          <a:p>
            <a:r>
              <a:rPr lang="fi-FI" noProof="0"/>
              <a:t>Lisää tähän kiitosteksti tai lopetuskehoitus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9821" y="3960619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365ABD"/>
                </a:solidFill>
              </a:defRPr>
            </a:lvl1pPr>
          </a:lstStyle>
          <a:p>
            <a:pPr lvl="0"/>
            <a:r>
              <a:rPr lang="fi-FI" noProof="0" dirty="0"/>
              <a:t>etunimi.sukunimi@vm.fi </a:t>
            </a:r>
            <a:r>
              <a:rPr lang="fi-FI" noProof="0" dirty="0" err="1"/>
              <a:t>Loremipsum</a:t>
            </a:r>
            <a:r>
              <a:rPr lang="fi-FI" noProof="0" dirty="0"/>
              <a:t> </a:t>
            </a:r>
            <a:r>
              <a:rPr lang="fi-FI" noProof="0" dirty="0" err="1"/>
              <a:t>dolores</a:t>
            </a:r>
            <a:r>
              <a:rPr lang="fi-FI" noProof="0" dirty="0"/>
              <a:t> </a:t>
            </a:r>
            <a:r>
              <a:rPr lang="fi-FI" noProof="0" dirty="0" err="1"/>
              <a:t>sitamet</a:t>
            </a:r>
            <a:r>
              <a:rPr lang="fi-FI" noProof="0" dirty="0"/>
              <a:t> vm.fi</a:t>
            </a:r>
          </a:p>
        </p:txBody>
      </p:sp>
      <p:pic>
        <p:nvPicPr>
          <p:cNvPr id="12" name="Picture 11" descr="Valtionavustukset-logo ja Valtiovarainministeriön logo">
            <a:extLst>
              <a:ext uri="{FF2B5EF4-FFF2-40B4-BE49-F238E27FC236}">
                <a16:creationId xmlns:a16="http://schemas.microsoft.com/office/drawing/2014/main" id="{C206EBE7-A046-2948-A624-EB4B1D9994A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Tekstisivu, vertailu. </a:t>
            </a:r>
            <a:br>
              <a:rPr lang="fi-FI" noProof="0"/>
            </a:br>
            <a:r>
              <a:rPr lang="fi-FI" noProof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noProof="0"/>
              <a:t>Aihe/otsikkoteksti Arial Regular lorem ipsum dolores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81EDF6-8ECD-224A-A7A3-477D7752F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ABBC65-D7BB-9C48-9311-CCA8908B2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73" y="0"/>
            <a:ext cx="3914326" cy="6858000"/>
          </a:xfrm>
          <a:prstGeom prst="rect">
            <a:avLst/>
          </a:prstGeom>
        </p:spPr>
      </p:pic>
      <p:sp>
        <p:nvSpPr>
          <p:cNvPr id="15" name="Kuvan paikkamerkki 19">
            <a:extLst>
              <a:ext uri="{FF2B5EF4-FFF2-40B4-BE49-F238E27FC236}">
                <a16:creationId xmlns:a16="http://schemas.microsoft.com/office/drawing/2014/main" id="{CB86BB3D-8CAD-2D44-86E5-3122E19C1B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C8CADDB-7043-4642-9EE7-FA93D57B9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99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2F13C0-668F-A342-8D32-7C7455F54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6891AEFD-D522-004F-B2DD-4BAFFA712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23A43D-89D0-0245-AA87-46484D47A2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35" y="6310439"/>
            <a:ext cx="2829911" cy="3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50" r:id="rId2"/>
    <p:sldLayoutId id="2147483677" r:id="rId3"/>
    <p:sldLayoutId id="2147483652" r:id="rId4"/>
    <p:sldLayoutId id="2147483678" r:id="rId5"/>
    <p:sldLayoutId id="2147483681" r:id="rId6"/>
    <p:sldLayoutId id="2147483679" r:id="rId7"/>
    <p:sldLayoutId id="2147483741" r:id="rId8"/>
    <p:sldLayoutId id="2147483673" r:id="rId9"/>
    <p:sldLayoutId id="2147483742" r:id="rId10"/>
    <p:sldLayoutId id="2147483654" r:id="rId11"/>
    <p:sldLayoutId id="2147483655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6977F-9977-BB4D-8577-A5CB0E03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1</a:t>
            </a:fld>
            <a:endParaRPr lang="fi-FI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9D8FEB8-69CC-4A49-A149-2CC650C9BAA3}"/>
              </a:ext>
            </a:extLst>
          </p:cNvPr>
          <p:cNvGrpSpPr/>
          <p:nvPr/>
        </p:nvGrpSpPr>
        <p:grpSpPr>
          <a:xfrm>
            <a:off x="191984" y="0"/>
            <a:ext cx="8131629" cy="6856373"/>
            <a:chOff x="108857" y="0"/>
            <a:chExt cx="8131629" cy="6856373"/>
          </a:xfrm>
        </p:grpSpPr>
        <p:pic>
          <p:nvPicPr>
            <p:cNvPr id="11" name="Picture 10" descr="Diagram&#10;&#10;Description automatically generated">
              <a:extLst>
                <a:ext uri="{FF2B5EF4-FFF2-40B4-BE49-F238E27FC236}">
                  <a16:creationId xmlns:a16="http://schemas.microsoft.com/office/drawing/2014/main" id="{CCBBC8CC-FD0B-6D4B-BE67-25E3B0BBCA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857" y="0"/>
              <a:ext cx="8131629" cy="685637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84FB07-4FB4-1E43-BBF9-6FB4695A26C9}"/>
                </a:ext>
              </a:extLst>
            </p:cNvPr>
            <p:cNvSpPr txBox="1"/>
            <p:nvPr/>
          </p:nvSpPr>
          <p:spPr>
            <a:xfrm>
              <a:off x="1524000" y="1937658"/>
              <a:ext cx="1741714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800" dirty="0">
                  <a:solidFill>
                    <a:schemeClr val="tx2"/>
                  </a:solidFill>
                </a:rPr>
                <a:t>Kirjoita tähän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1DD1DE-1185-474F-B8EF-15B95F225ED2}"/>
                </a:ext>
              </a:extLst>
            </p:cNvPr>
            <p:cNvSpPr txBox="1"/>
            <p:nvPr/>
          </p:nvSpPr>
          <p:spPr>
            <a:xfrm>
              <a:off x="3363685" y="1937658"/>
              <a:ext cx="1741714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800" dirty="0">
                  <a:solidFill>
                    <a:schemeClr val="tx2"/>
                  </a:solidFill>
                </a:rPr>
                <a:t>Kirjoita tähän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249C395-4527-5441-960F-CDF384BCF8FA}"/>
                </a:ext>
              </a:extLst>
            </p:cNvPr>
            <p:cNvSpPr txBox="1"/>
            <p:nvPr/>
          </p:nvSpPr>
          <p:spPr>
            <a:xfrm>
              <a:off x="5203370" y="1937657"/>
              <a:ext cx="1741714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fi-FI" sz="800" dirty="0">
                  <a:solidFill>
                    <a:schemeClr val="tx2"/>
                  </a:solidFill>
                </a:rPr>
                <a:t>Kirjoita tähän</a:t>
              </a:r>
              <a:endParaRPr lang="en-FI" sz="8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37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4C5BCB-4181-D341-8A71-28D1EEDD0036}"/>
              </a:ext>
            </a:extLst>
          </p:cNvPr>
          <p:cNvSpPr txBox="1"/>
          <p:nvPr/>
        </p:nvSpPr>
        <p:spPr>
          <a:xfrm>
            <a:off x="265982" y="232767"/>
            <a:ext cx="2194413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b="1" dirty="0">
                <a:solidFill>
                  <a:schemeClr val="tx2"/>
                </a:solidFill>
                <a:latin typeface="Arial  "/>
                <a:ea typeface="Roboto" panose="02000000000000000000" pitchFamily="2" charset="0"/>
              </a:rPr>
              <a:t>OHJE</a:t>
            </a:r>
          </a:p>
          <a:p>
            <a:pPr algn="l"/>
            <a:endParaRPr lang="en-FI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00" b="1" dirty="0" err="1"/>
              <a:t>Mistä</a:t>
            </a:r>
            <a:r>
              <a:rPr lang="en-GB" sz="1000" b="1" dirty="0"/>
              <a:t> </a:t>
            </a:r>
            <a:r>
              <a:rPr lang="en-GB" sz="1000" b="1" dirty="0" err="1"/>
              <a:t>työkalussa</a:t>
            </a:r>
            <a:r>
              <a:rPr lang="en-GB" sz="1000" b="1" dirty="0"/>
              <a:t> on </a:t>
            </a:r>
            <a:r>
              <a:rPr lang="en-GB" sz="1000" b="1" dirty="0" err="1"/>
              <a:t>kyse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Visualisointi</a:t>
            </a:r>
            <a:r>
              <a:rPr lang="en-GB" sz="1000" dirty="0"/>
              <a:t> </a:t>
            </a:r>
            <a:r>
              <a:rPr lang="en-GB" sz="1000" dirty="0" err="1" smtClean="0"/>
              <a:t>kuvaa</a:t>
            </a:r>
            <a:r>
              <a:rPr lang="en-GB" sz="1000" dirty="0" smtClean="0"/>
              <a:t>, </a:t>
            </a:r>
            <a:r>
              <a:rPr lang="en-GB" sz="1000" dirty="0" err="1"/>
              <a:t>kuinka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suunnittelun</a:t>
            </a:r>
            <a:r>
              <a:rPr lang="en-GB" sz="1000" dirty="0"/>
              <a:t> </a:t>
            </a:r>
            <a:r>
              <a:rPr lang="en-GB" sz="1000" dirty="0" err="1"/>
              <a:t>työkalujen</a:t>
            </a:r>
            <a:r>
              <a:rPr lang="en-GB" sz="1000" dirty="0"/>
              <a:t> </a:t>
            </a:r>
            <a:r>
              <a:rPr lang="en-GB" sz="1000" dirty="0" err="1"/>
              <a:t>käytön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halutessaan</a:t>
            </a:r>
            <a:r>
              <a:rPr lang="en-GB" sz="1000" dirty="0"/>
              <a:t> </a:t>
            </a:r>
            <a:r>
              <a:rPr lang="en-GB" sz="1000" dirty="0" err="1"/>
              <a:t>nitoa</a:t>
            </a:r>
            <a:r>
              <a:rPr lang="en-GB" sz="1000" dirty="0"/>
              <a:t> </a:t>
            </a:r>
            <a:r>
              <a:rPr lang="en-GB" sz="1000" dirty="0" err="1"/>
              <a:t>yhdeksi</a:t>
            </a:r>
            <a:r>
              <a:rPr lang="en-GB" sz="1000" dirty="0"/>
              <a:t> </a:t>
            </a:r>
            <a:r>
              <a:rPr lang="en-GB" sz="1000" dirty="0" err="1"/>
              <a:t>kokonaisuudeksi</a:t>
            </a:r>
            <a:r>
              <a:rPr lang="en-GB" sz="1000" dirty="0"/>
              <a:t>.</a:t>
            </a:r>
          </a:p>
          <a:p>
            <a:endParaRPr lang="en-GB" sz="1000" dirty="0"/>
          </a:p>
          <a:p>
            <a:r>
              <a:rPr lang="en-GB" sz="1000" b="1" dirty="0"/>
              <a:t>Mihin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</a:t>
            </a:r>
          </a:p>
          <a:p>
            <a:endParaRPr lang="en-GB" sz="1000" dirty="0"/>
          </a:p>
          <a:p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suunnittelun</a:t>
            </a:r>
            <a:r>
              <a:rPr lang="en-GB" sz="1000" dirty="0"/>
              <a:t> </a:t>
            </a:r>
            <a:r>
              <a:rPr lang="en-GB" sz="1000" dirty="0" err="1"/>
              <a:t>työkaluja</a:t>
            </a:r>
            <a:r>
              <a:rPr lang="en-GB" sz="1000" dirty="0"/>
              <a:t>, </a:t>
            </a:r>
            <a:r>
              <a:rPr lang="en-GB" sz="1000" dirty="0" err="1"/>
              <a:t>kuten</a:t>
            </a:r>
            <a:r>
              <a:rPr lang="en-GB" sz="1000" dirty="0"/>
              <a:t> </a:t>
            </a:r>
            <a:r>
              <a:rPr lang="en-GB" sz="1000" dirty="0" err="1"/>
              <a:t>ilmiö</a:t>
            </a:r>
            <a:r>
              <a:rPr lang="en-GB" sz="1000" dirty="0"/>
              <a:t>-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verkostokarttaa</a:t>
            </a:r>
            <a:r>
              <a:rPr lang="en-GB" sz="1000" dirty="0"/>
              <a:t>, </a:t>
            </a:r>
            <a:r>
              <a:rPr lang="en-GB" sz="1000" dirty="0" err="1"/>
              <a:t>vaikutusketjua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eri</a:t>
            </a:r>
            <a:r>
              <a:rPr lang="en-GB" sz="1000" dirty="0"/>
              <a:t> </a:t>
            </a:r>
            <a:r>
              <a:rPr lang="en-GB" sz="1000" dirty="0" err="1"/>
              <a:t>työkaluja</a:t>
            </a:r>
            <a:r>
              <a:rPr lang="en-GB" sz="1000" dirty="0"/>
              <a:t> </a:t>
            </a: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asettamiseen</a:t>
            </a:r>
            <a:r>
              <a:rPr lang="en-GB" sz="1000" dirty="0"/>
              <a:t>, </a:t>
            </a:r>
            <a:r>
              <a:rPr lang="en-GB" sz="1000" dirty="0" err="1"/>
              <a:t>voidaan</a:t>
            </a:r>
            <a:r>
              <a:rPr lang="en-GB" sz="1000" dirty="0"/>
              <a:t> </a:t>
            </a:r>
            <a:r>
              <a:rPr lang="en-GB" sz="1000" dirty="0" err="1"/>
              <a:t>hyödyntää</a:t>
            </a:r>
            <a:r>
              <a:rPr lang="en-GB" sz="1000" dirty="0"/>
              <a:t> </a:t>
            </a:r>
            <a:r>
              <a:rPr lang="en-GB" sz="1000" dirty="0" err="1"/>
              <a:t>vapaasti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suunnittelun</a:t>
            </a:r>
            <a:r>
              <a:rPr lang="en-GB" sz="1000" dirty="0"/>
              <a:t> </a:t>
            </a:r>
            <a:r>
              <a:rPr lang="en-GB" sz="1000" dirty="0" err="1"/>
              <a:t>eri</a:t>
            </a:r>
            <a:r>
              <a:rPr lang="en-GB" sz="1000" dirty="0"/>
              <a:t> </a:t>
            </a:r>
            <a:r>
              <a:rPr lang="en-GB" sz="1000" dirty="0" err="1"/>
              <a:t>vaiheissa</a:t>
            </a:r>
            <a:r>
              <a:rPr lang="en-GB" sz="1000" dirty="0"/>
              <a:t>, </a:t>
            </a:r>
            <a:r>
              <a:rPr lang="en-GB" sz="1000" dirty="0" err="1"/>
              <a:t>olipa</a:t>
            </a:r>
            <a:r>
              <a:rPr lang="en-GB" sz="1000" dirty="0"/>
              <a:t> </a:t>
            </a:r>
            <a:r>
              <a:rPr lang="en-GB" sz="1000" dirty="0" err="1"/>
              <a:t>kyse</a:t>
            </a:r>
            <a:r>
              <a:rPr lang="en-GB" sz="1000" dirty="0"/>
              <a:t> </a:t>
            </a:r>
            <a:r>
              <a:rPr lang="en-GB" sz="1000" dirty="0" err="1"/>
              <a:t>sitten</a:t>
            </a:r>
            <a:r>
              <a:rPr lang="en-GB" sz="1000" dirty="0"/>
              <a:t> </a:t>
            </a:r>
            <a:r>
              <a:rPr lang="en-GB" sz="1000" dirty="0" err="1"/>
              <a:t>pysyvästä</a:t>
            </a:r>
            <a:r>
              <a:rPr lang="en-GB" sz="1000" dirty="0"/>
              <a:t> </a:t>
            </a:r>
            <a:r>
              <a:rPr lang="en-GB" sz="1000" dirty="0" err="1"/>
              <a:t>toiminnasta</a:t>
            </a:r>
            <a:r>
              <a:rPr lang="en-GB" sz="1000" dirty="0"/>
              <a:t>, </a:t>
            </a:r>
            <a:r>
              <a:rPr lang="en-GB" sz="1000" dirty="0" err="1"/>
              <a:t>hankkeista</a:t>
            </a:r>
            <a:r>
              <a:rPr lang="en-GB" sz="1000" dirty="0"/>
              <a:t> tai </a:t>
            </a:r>
            <a:r>
              <a:rPr lang="en-GB" sz="1000" dirty="0" err="1"/>
              <a:t>investoinneista</a:t>
            </a:r>
            <a:r>
              <a:rPr lang="en-GB" sz="1000" dirty="0"/>
              <a:t>. Jos </a:t>
            </a:r>
            <a:r>
              <a:rPr lang="en-GB" sz="1000" dirty="0" err="1"/>
              <a:t>ilmiölähtöistä</a:t>
            </a:r>
            <a:r>
              <a:rPr lang="en-GB" sz="1000" dirty="0"/>
              <a:t> </a:t>
            </a:r>
            <a:r>
              <a:rPr lang="en-GB" sz="1000" dirty="0" err="1"/>
              <a:t>suunnittelua</a:t>
            </a:r>
            <a:r>
              <a:rPr lang="en-GB" sz="1000" dirty="0"/>
              <a:t> </a:t>
            </a:r>
            <a:r>
              <a:rPr lang="en-GB" sz="1000" dirty="0" err="1"/>
              <a:t>haluaa</a:t>
            </a:r>
            <a:r>
              <a:rPr lang="en-GB" sz="1000" dirty="0"/>
              <a:t> </a:t>
            </a:r>
            <a:r>
              <a:rPr lang="en-GB" sz="1000" dirty="0" err="1"/>
              <a:t>kuitenkin</a:t>
            </a:r>
            <a:r>
              <a:rPr lang="en-GB" sz="1000" dirty="0"/>
              <a:t> </a:t>
            </a:r>
            <a:r>
              <a:rPr lang="en-GB" sz="1000" dirty="0" err="1"/>
              <a:t>tehdä</a:t>
            </a:r>
            <a:r>
              <a:rPr lang="en-GB" sz="1000" dirty="0"/>
              <a:t> </a:t>
            </a:r>
            <a:r>
              <a:rPr lang="en-GB" sz="1000" dirty="0" err="1"/>
              <a:t>systemaattisemmin</a:t>
            </a:r>
            <a:r>
              <a:rPr lang="en-GB" sz="1000" dirty="0"/>
              <a:t>, </a:t>
            </a:r>
            <a:r>
              <a:rPr lang="en-GB" sz="1000" dirty="0" err="1"/>
              <a:t>tämä</a:t>
            </a:r>
            <a:r>
              <a:rPr lang="en-GB" sz="1000" dirty="0"/>
              <a:t> </a:t>
            </a:r>
            <a:r>
              <a:rPr lang="en-GB" sz="1000" dirty="0" err="1"/>
              <a:t>visualisointi</a:t>
            </a:r>
            <a:r>
              <a:rPr lang="en-GB" sz="1000" dirty="0"/>
              <a:t> </a:t>
            </a:r>
            <a:r>
              <a:rPr lang="en-GB" sz="1000" dirty="0" err="1"/>
              <a:t>antaa</a:t>
            </a:r>
            <a:r>
              <a:rPr lang="en-GB" sz="1000" dirty="0"/>
              <a:t> </a:t>
            </a:r>
            <a:r>
              <a:rPr lang="en-GB" sz="1000" dirty="0" err="1"/>
              <a:t>siihen</a:t>
            </a:r>
            <a:r>
              <a:rPr lang="en-GB" sz="1000" dirty="0"/>
              <a:t> </a:t>
            </a:r>
            <a:r>
              <a:rPr lang="en-GB" sz="1000" dirty="0" err="1"/>
              <a:t>hyvät</a:t>
            </a:r>
            <a:r>
              <a:rPr lang="en-GB" sz="1000" dirty="0"/>
              <a:t> </a:t>
            </a:r>
            <a:r>
              <a:rPr lang="en-GB" sz="1000" dirty="0" err="1"/>
              <a:t>lähtökohdat</a:t>
            </a:r>
            <a:r>
              <a:rPr lang="en-GB" sz="10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26650-075D-ED4C-88AA-B2D91E725CD2}"/>
              </a:ext>
            </a:extLst>
          </p:cNvPr>
          <p:cNvSpPr txBox="1"/>
          <p:nvPr/>
        </p:nvSpPr>
        <p:spPr>
          <a:xfrm>
            <a:off x="3120272" y="688699"/>
            <a:ext cx="5048606" cy="33855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Miten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 ​</a:t>
            </a:r>
          </a:p>
          <a:p>
            <a:endParaRPr lang="en-GB" sz="1000" dirty="0"/>
          </a:p>
          <a:p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/>
              <a:t>kuvaa</a:t>
            </a:r>
            <a:r>
              <a:rPr lang="en-GB" sz="1000" dirty="0"/>
              <a:t> </a:t>
            </a:r>
            <a:r>
              <a:rPr lang="en-GB" sz="1000" dirty="0" err="1"/>
              <a:t>ilmiölähtöisen</a:t>
            </a:r>
            <a:r>
              <a:rPr lang="en-GB" sz="1000" dirty="0"/>
              <a:t> </a:t>
            </a:r>
            <a:r>
              <a:rPr lang="en-GB" sz="1000" dirty="0" err="1"/>
              <a:t>suunnittelun</a:t>
            </a:r>
            <a:r>
              <a:rPr lang="en-GB" sz="1000" dirty="0"/>
              <a:t> </a:t>
            </a:r>
            <a:r>
              <a:rPr lang="en-GB" sz="1000" dirty="0" err="1"/>
              <a:t>alkuaskeleet</a:t>
            </a:r>
            <a:r>
              <a:rPr lang="en-GB" sz="1000" dirty="0"/>
              <a:t> </a:t>
            </a:r>
            <a:r>
              <a:rPr lang="en-GB" sz="1000" dirty="0" err="1"/>
              <a:t>eli</a:t>
            </a:r>
            <a:r>
              <a:rPr lang="en-GB" sz="1000" dirty="0"/>
              <a:t> </a:t>
            </a:r>
            <a:r>
              <a:rPr lang="en-GB" sz="1000" dirty="0" err="1"/>
              <a:t>ilmiön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verkoston</a:t>
            </a:r>
            <a:r>
              <a:rPr lang="en-GB" sz="1000" dirty="0"/>
              <a:t> </a:t>
            </a:r>
            <a:r>
              <a:rPr lang="en-GB" sz="1000" dirty="0" err="1"/>
              <a:t>analyysin</a:t>
            </a:r>
            <a:r>
              <a:rPr lang="en-GB" sz="1000" dirty="0"/>
              <a:t>, </a:t>
            </a:r>
            <a:r>
              <a:rPr lang="en-GB" sz="1000" dirty="0" err="1"/>
              <a:t>päämäärän</a:t>
            </a:r>
            <a:r>
              <a:rPr lang="en-GB" sz="1000" dirty="0"/>
              <a:t> </a:t>
            </a:r>
            <a:r>
              <a:rPr lang="en-GB" sz="1000" dirty="0" err="1"/>
              <a:t>asettamisen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suunnittelun</a:t>
            </a:r>
            <a:r>
              <a:rPr lang="en-GB" sz="1000" dirty="0"/>
              <a:t> </a:t>
            </a:r>
            <a:r>
              <a:rPr lang="en-GB" sz="1000" dirty="0" err="1"/>
              <a:t>vaikutusketjujen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r>
              <a:rPr lang="en-GB" sz="1000" dirty="0"/>
              <a:t>. </a:t>
            </a:r>
            <a:r>
              <a:rPr lang="en-GB" sz="1000" dirty="0" err="1"/>
              <a:t>Kunkin</a:t>
            </a:r>
            <a:r>
              <a:rPr lang="en-GB" sz="1000" dirty="0"/>
              <a:t> </a:t>
            </a:r>
            <a:r>
              <a:rPr lang="en-GB" sz="1000" dirty="0" err="1"/>
              <a:t>vaiheen</a:t>
            </a:r>
            <a:r>
              <a:rPr lang="en-GB" sz="1000" dirty="0"/>
              <a:t> </a:t>
            </a:r>
            <a:r>
              <a:rPr lang="en-GB" sz="1000" dirty="0" err="1"/>
              <a:t>tarkemmat</a:t>
            </a:r>
            <a:r>
              <a:rPr lang="en-GB" sz="1000" dirty="0"/>
              <a:t> </a:t>
            </a:r>
            <a:r>
              <a:rPr lang="en-GB" sz="1000" dirty="0" err="1"/>
              <a:t>kuvaukset</a:t>
            </a:r>
            <a:r>
              <a:rPr lang="en-GB" sz="1000" dirty="0"/>
              <a:t> </a:t>
            </a:r>
            <a:r>
              <a:rPr lang="en-GB" sz="1000" dirty="0" err="1"/>
              <a:t>löytyvät</a:t>
            </a:r>
            <a:r>
              <a:rPr lang="en-GB" sz="1000" dirty="0"/>
              <a:t> </a:t>
            </a:r>
            <a:r>
              <a:rPr lang="en-GB" sz="1000" dirty="0" err="1"/>
              <a:t>seuraavista</a:t>
            </a:r>
            <a:r>
              <a:rPr lang="en-GB" sz="1000" dirty="0"/>
              <a:t> </a:t>
            </a:r>
            <a:r>
              <a:rPr lang="en-GB" sz="1000" dirty="0" err="1"/>
              <a:t>työkaluista</a:t>
            </a:r>
            <a:r>
              <a:rPr lang="en-GB" sz="1000" dirty="0"/>
              <a:t>:</a:t>
            </a:r>
          </a:p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Toimijoiden</a:t>
            </a:r>
            <a:r>
              <a:rPr lang="en-GB" sz="1000" dirty="0"/>
              <a:t> </a:t>
            </a:r>
            <a:r>
              <a:rPr lang="en-GB" sz="1000" dirty="0" err="1"/>
              <a:t>tunnistaminen</a:t>
            </a:r>
            <a:r>
              <a:rPr lang="en-GB" sz="1000" dirty="0"/>
              <a:t> </a:t>
            </a:r>
            <a:r>
              <a:rPr lang="en-GB" sz="1000" dirty="0" err="1"/>
              <a:t>ilmiön</a:t>
            </a:r>
            <a:r>
              <a:rPr lang="en-GB" sz="1000" dirty="0"/>
              <a:t> </a:t>
            </a:r>
            <a:r>
              <a:rPr lang="en-GB" sz="1000" dirty="0" err="1"/>
              <a:t>analyysiin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Ilmiön</a:t>
            </a:r>
            <a:r>
              <a:rPr lang="en-GB" sz="1000" dirty="0" smtClean="0"/>
              <a:t> </a:t>
            </a:r>
            <a:r>
              <a:rPr lang="en-GB" sz="1000" dirty="0"/>
              <a:t>ja </a:t>
            </a:r>
            <a:r>
              <a:rPr lang="en-GB" sz="1000" dirty="0" err="1"/>
              <a:t>verkoston</a:t>
            </a:r>
            <a:r>
              <a:rPr lang="en-GB" sz="1000" dirty="0"/>
              <a:t> </a:t>
            </a:r>
            <a:r>
              <a:rPr lang="en-GB" sz="1000" dirty="0" err="1"/>
              <a:t>analyysin</a:t>
            </a:r>
            <a:r>
              <a:rPr lang="en-GB" sz="1000" dirty="0"/>
              <a:t> </a:t>
            </a:r>
            <a:r>
              <a:rPr lang="en-GB" sz="1000" dirty="0" err="1"/>
              <a:t>toteuttaminen</a:t>
            </a:r>
            <a:r>
              <a:rPr lang="en-GB" sz="1000" dirty="0"/>
              <a:t> / </a:t>
            </a:r>
            <a:r>
              <a:rPr lang="en-GB" sz="1000" dirty="0" err="1"/>
              <a:t>Ilmiö</a:t>
            </a:r>
            <a:r>
              <a:rPr lang="en-GB" sz="1000" dirty="0"/>
              <a:t>- ja </a:t>
            </a:r>
            <a:r>
              <a:rPr lang="en-GB" sz="1000" dirty="0" err="1"/>
              <a:t>verkostokartta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Toiminnan</a:t>
            </a:r>
            <a:r>
              <a:rPr lang="en-GB" sz="1000" dirty="0" smtClean="0"/>
              <a:t> </a:t>
            </a:r>
            <a:r>
              <a:rPr lang="en-GB" sz="1000" dirty="0" err="1"/>
              <a:t>suunnittelu</a:t>
            </a:r>
            <a:r>
              <a:rPr lang="en-GB" sz="1000" dirty="0"/>
              <a:t> </a:t>
            </a:r>
            <a:r>
              <a:rPr lang="en-GB" sz="1000" dirty="0" err="1"/>
              <a:t>vaikutusketjun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 err="1"/>
              <a:t>Näiden</a:t>
            </a:r>
            <a:r>
              <a:rPr lang="en-GB" sz="1000" dirty="0"/>
              <a:t> </a:t>
            </a:r>
            <a:r>
              <a:rPr lang="en-GB" sz="1000" dirty="0" err="1"/>
              <a:t>jälkeen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vielä</a:t>
            </a:r>
            <a:r>
              <a:rPr lang="en-GB" sz="1000" dirty="0"/>
              <a:t> </a:t>
            </a:r>
            <a:r>
              <a:rPr lang="en-GB" sz="1000" dirty="0" err="1"/>
              <a:t>pohtia</a:t>
            </a:r>
            <a:r>
              <a:rPr lang="en-GB" sz="1000" dirty="0"/>
              <a:t> </a:t>
            </a:r>
            <a:r>
              <a:rPr lang="en-GB" sz="1000" dirty="0" err="1"/>
              <a:t>tavoitteita</a:t>
            </a:r>
            <a:r>
              <a:rPr lang="en-GB" sz="1000" dirty="0"/>
              <a:t> </a:t>
            </a:r>
            <a:r>
              <a:rPr lang="en-GB" sz="1000" dirty="0" err="1"/>
              <a:t>hyödyntäen</a:t>
            </a:r>
            <a:r>
              <a:rPr lang="en-GB" sz="1000" dirty="0"/>
              <a:t> </a:t>
            </a:r>
            <a:r>
              <a:rPr lang="en-GB" sz="1000" dirty="0" err="1"/>
              <a:t>seuraavia</a:t>
            </a:r>
            <a:r>
              <a:rPr lang="en-GB" sz="1000" dirty="0"/>
              <a:t> </a:t>
            </a:r>
            <a:r>
              <a:rPr lang="en-GB" sz="1000" dirty="0" err="1"/>
              <a:t>työkaluja</a:t>
            </a:r>
            <a:r>
              <a:rPr lang="en-GB" sz="1000" dirty="0"/>
              <a:t>:</a:t>
            </a:r>
          </a:p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Tavoitteiden</a:t>
            </a:r>
            <a:r>
              <a:rPr lang="en-GB" sz="1000" dirty="0"/>
              <a:t> </a:t>
            </a:r>
            <a:r>
              <a:rPr lang="en-GB" sz="1000" dirty="0" err="1"/>
              <a:t>asettaminen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mittareiden</a:t>
            </a:r>
            <a:r>
              <a:rPr lang="en-GB" sz="1000" dirty="0"/>
              <a:t> </a:t>
            </a:r>
            <a:r>
              <a:rPr lang="en-GB" sz="1000" dirty="0" err="1"/>
              <a:t>tunnistaminen</a:t>
            </a:r>
            <a:r>
              <a:rPr lang="en-GB" sz="1000" dirty="0"/>
              <a:t> </a:t>
            </a:r>
            <a:r>
              <a:rPr lang="en-GB" sz="1000" dirty="0" err="1"/>
              <a:t>vaikutusketjun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Tavoiteasetanta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Tavoitteiden</a:t>
            </a:r>
            <a:r>
              <a:rPr lang="en-GB" sz="1000" dirty="0" smtClean="0"/>
              <a:t> </a:t>
            </a:r>
            <a:r>
              <a:rPr lang="en-GB" sz="1000" dirty="0" err="1"/>
              <a:t>uudistavuuden</a:t>
            </a:r>
            <a:r>
              <a:rPr lang="en-GB" sz="1000" dirty="0"/>
              <a:t>, </a:t>
            </a:r>
            <a:r>
              <a:rPr lang="en-GB" sz="1000" dirty="0" err="1"/>
              <a:t>strategisuuden</a:t>
            </a:r>
            <a:r>
              <a:rPr lang="en-GB" sz="1000" dirty="0"/>
              <a:t> ja </a:t>
            </a:r>
            <a:r>
              <a:rPr lang="en-GB" sz="1000" dirty="0" err="1"/>
              <a:t>mitattavuuden</a:t>
            </a:r>
            <a:r>
              <a:rPr lang="en-GB" sz="1000" dirty="0"/>
              <a:t> </a:t>
            </a:r>
            <a:r>
              <a:rPr lang="en-GB" sz="1000" dirty="0" err="1"/>
              <a:t>arviointi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r>
              <a:rPr lang="en-GB" sz="1000" dirty="0" err="1"/>
              <a:t>Työn</a:t>
            </a:r>
            <a:r>
              <a:rPr lang="en-GB" sz="1000" dirty="0"/>
              <a:t> </a:t>
            </a:r>
            <a:r>
              <a:rPr lang="en-GB" sz="1000" dirty="0" err="1"/>
              <a:t>vaiheita</a:t>
            </a:r>
            <a:r>
              <a:rPr lang="en-GB" sz="1000" dirty="0"/>
              <a:t> </a:t>
            </a:r>
            <a:r>
              <a:rPr lang="en-GB" sz="1000" dirty="0" err="1"/>
              <a:t>aikataulutettaessa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olla </a:t>
            </a:r>
            <a:r>
              <a:rPr lang="en-GB" sz="1000" dirty="0" err="1"/>
              <a:t>hyödyllistä</a:t>
            </a:r>
            <a:r>
              <a:rPr lang="en-GB" sz="1000" dirty="0"/>
              <a:t> </a:t>
            </a:r>
            <a:r>
              <a:rPr lang="en-GB" sz="1000" dirty="0" err="1"/>
              <a:t>jäsentää</a:t>
            </a:r>
            <a:r>
              <a:rPr lang="en-GB" sz="1000" dirty="0"/>
              <a:t> ja </a:t>
            </a:r>
            <a:r>
              <a:rPr lang="en-GB" sz="1000" dirty="0" err="1"/>
              <a:t>kuvata</a:t>
            </a:r>
            <a:r>
              <a:rPr lang="en-GB" sz="1000" dirty="0"/>
              <a:t> </a:t>
            </a:r>
            <a:r>
              <a:rPr lang="en-GB" sz="1000" dirty="0" err="1" smtClean="0"/>
              <a:t>yhdessä</a:t>
            </a:r>
            <a:r>
              <a:rPr lang="en-GB" sz="1000" dirty="0" smtClean="0"/>
              <a:t>, </a:t>
            </a:r>
            <a:r>
              <a:rPr lang="en-GB" sz="1000" dirty="0" err="1"/>
              <a:t>miten</a:t>
            </a:r>
            <a:r>
              <a:rPr lang="en-GB" sz="1000" dirty="0"/>
              <a:t> </a:t>
            </a:r>
            <a:r>
              <a:rPr lang="en-GB" sz="1000" dirty="0" err="1"/>
              <a:t>tuotoksia</a:t>
            </a:r>
            <a:r>
              <a:rPr lang="en-GB" sz="1000" dirty="0"/>
              <a:t> </a:t>
            </a:r>
            <a:r>
              <a:rPr lang="en-GB" sz="1000" dirty="0" err="1"/>
              <a:t>hyödynnetään</a:t>
            </a:r>
            <a:r>
              <a:rPr lang="en-GB" sz="1000" dirty="0"/>
              <a:t> </a:t>
            </a:r>
            <a:r>
              <a:rPr lang="en-GB" sz="1000" dirty="0" err="1"/>
              <a:t>valtionavustushaun</a:t>
            </a:r>
            <a:r>
              <a:rPr lang="en-GB" sz="1000" dirty="0"/>
              <a:t> tai </a:t>
            </a:r>
            <a:r>
              <a:rPr lang="en-GB" sz="1000" dirty="0" err="1"/>
              <a:t>oman</a:t>
            </a:r>
            <a:r>
              <a:rPr lang="en-GB" sz="1000" dirty="0"/>
              <a:t>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 smtClean="0"/>
              <a:t>suunnittelussa</a:t>
            </a:r>
            <a:r>
              <a:rPr lang="en-GB" sz="1000" dirty="0" smtClean="0"/>
              <a:t>.</a:t>
            </a:r>
            <a:endParaRPr lang="en-GB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696A1-C5D7-CA4E-AFC0-748C36CDB168}"/>
              </a:ext>
            </a:extLst>
          </p:cNvPr>
          <p:cNvSpPr txBox="1"/>
          <p:nvPr/>
        </p:nvSpPr>
        <p:spPr>
          <a:xfrm>
            <a:off x="8725764" y="641564"/>
            <a:ext cx="3010608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Vinkkejä</a:t>
            </a:r>
            <a:r>
              <a:rPr lang="en-GB" sz="1000" b="1" dirty="0"/>
              <a:t> ​</a:t>
            </a:r>
          </a:p>
          <a:p>
            <a:endParaRPr lang="en-GB" sz="1000" dirty="0"/>
          </a:p>
          <a:p>
            <a:r>
              <a:rPr lang="en-GB" sz="1000" b="1" dirty="0" err="1"/>
              <a:t>Työkalun</a:t>
            </a:r>
            <a:r>
              <a:rPr lang="en-GB" sz="1000" b="1" dirty="0"/>
              <a:t> </a:t>
            </a:r>
            <a:r>
              <a:rPr lang="en-GB" sz="1000" b="1" dirty="0" err="1"/>
              <a:t>vahvuudet</a:t>
            </a:r>
            <a:r>
              <a:rPr lang="en-GB" sz="1000" b="1" dirty="0"/>
              <a:t> </a:t>
            </a:r>
            <a:r>
              <a:rPr lang="en-GB" sz="1000" b="1" dirty="0" err="1"/>
              <a:t>ja</a:t>
            </a:r>
            <a:r>
              <a:rPr lang="en-GB" sz="1000" b="1" dirty="0"/>
              <a:t> </a:t>
            </a:r>
            <a:r>
              <a:rPr lang="en-GB" sz="1000" b="1" dirty="0" err="1"/>
              <a:t>heikkoudet</a:t>
            </a:r>
            <a:r>
              <a:rPr lang="en-GB" sz="1000" b="1" dirty="0"/>
              <a:t> ​</a:t>
            </a:r>
          </a:p>
          <a:p>
            <a:endParaRPr lang="en-GB" sz="1000" dirty="0"/>
          </a:p>
          <a:p>
            <a:r>
              <a:rPr lang="en-GB" sz="1000" dirty="0" err="1"/>
              <a:t>Työkalu</a:t>
            </a:r>
            <a:r>
              <a:rPr lang="en-GB" sz="1000" dirty="0"/>
              <a:t> on </a:t>
            </a:r>
            <a:r>
              <a:rPr lang="en-GB" sz="1000" dirty="0" err="1"/>
              <a:t>yhteenveto</a:t>
            </a:r>
            <a:r>
              <a:rPr lang="en-GB" sz="1000" dirty="0"/>
              <a:t>,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varsinaiset</a:t>
            </a:r>
            <a:r>
              <a:rPr lang="en-GB" sz="1000" dirty="0"/>
              <a:t> </a:t>
            </a:r>
            <a:r>
              <a:rPr lang="en-GB" sz="1000" dirty="0" err="1"/>
              <a:t>työvaiheet</a:t>
            </a:r>
            <a:r>
              <a:rPr lang="en-GB" sz="1000" dirty="0"/>
              <a:t> </a:t>
            </a:r>
            <a:r>
              <a:rPr lang="en-GB" sz="1000" dirty="0" err="1"/>
              <a:t>sisältyvät</a:t>
            </a:r>
            <a:r>
              <a:rPr lang="en-GB" sz="1000" dirty="0"/>
              <a:t> </a:t>
            </a:r>
            <a:r>
              <a:rPr lang="en-GB" sz="1000" dirty="0" err="1"/>
              <a:t>erillisten</a:t>
            </a:r>
            <a:r>
              <a:rPr lang="en-GB" sz="1000" dirty="0"/>
              <a:t> </a:t>
            </a:r>
            <a:r>
              <a:rPr lang="en-GB" sz="1000" dirty="0" err="1"/>
              <a:t>työkalujen</a:t>
            </a:r>
            <a:r>
              <a:rPr lang="en-GB" sz="1000" dirty="0"/>
              <a:t> </a:t>
            </a:r>
            <a:r>
              <a:rPr lang="en-GB" sz="1000" dirty="0" err="1"/>
              <a:t>kuvauksiin</a:t>
            </a:r>
            <a:r>
              <a:rPr lang="en-GB" sz="1000" dirty="0"/>
              <a:t>. </a:t>
            </a:r>
            <a:r>
              <a:rPr lang="en-GB" sz="1000" dirty="0" err="1"/>
              <a:t>Työkalu</a:t>
            </a:r>
            <a:r>
              <a:rPr lang="en-GB" sz="1000" dirty="0"/>
              <a:t> </a:t>
            </a:r>
            <a:r>
              <a:rPr lang="en-GB" sz="1000" dirty="0" err="1"/>
              <a:t>ei</a:t>
            </a:r>
            <a:r>
              <a:rPr lang="en-GB" sz="1000" dirty="0"/>
              <a:t> </a:t>
            </a:r>
            <a:r>
              <a:rPr lang="en-GB" sz="1000" dirty="0" err="1"/>
              <a:t>huomioi</a:t>
            </a:r>
            <a:r>
              <a:rPr lang="en-GB" sz="1000" dirty="0"/>
              <a:t> </a:t>
            </a:r>
            <a:r>
              <a:rPr lang="en-GB" sz="1000" dirty="0" err="1"/>
              <a:t>verkoston</a:t>
            </a:r>
            <a:r>
              <a:rPr lang="en-GB" sz="1000" dirty="0"/>
              <a:t> </a:t>
            </a:r>
            <a:r>
              <a:rPr lang="en-GB" sz="1000" dirty="0" err="1"/>
              <a:t>hyödyntämistä</a:t>
            </a:r>
            <a:r>
              <a:rPr lang="en-GB" sz="1000" dirty="0"/>
              <a:t> </a:t>
            </a:r>
            <a:r>
              <a:rPr lang="en-GB" sz="1000" dirty="0" err="1"/>
              <a:t>osana</a:t>
            </a:r>
            <a:r>
              <a:rPr lang="en-GB" sz="1000" dirty="0"/>
              <a:t> </a:t>
            </a:r>
            <a:r>
              <a:rPr lang="en-GB" sz="1000" dirty="0" err="1"/>
              <a:t>ilmiölähtöistä</a:t>
            </a:r>
            <a:r>
              <a:rPr lang="en-GB" sz="1000" dirty="0"/>
              <a:t> </a:t>
            </a:r>
            <a:r>
              <a:rPr lang="en-GB" sz="1000" dirty="0" err="1"/>
              <a:t>prosessia</a:t>
            </a:r>
            <a:r>
              <a:rPr lang="en-GB" sz="1000" dirty="0"/>
              <a:t>, </a:t>
            </a:r>
            <a:r>
              <a:rPr lang="en-GB" sz="1000" dirty="0" err="1"/>
              <a:t>mutta</a:t>
            </a:r>
            <a:r>
              <a:rPr lang="en-GB" sz="1000" dirty="0"/>
              <a:t> </a:t>
            </a:r>
            <a:r>
              <a:rPr lang="en-GB" sz="1000" dirty="0" err="1"/>
              <a:t>verkostonäkökulma</a:t>
            </a:r>
            <a:r>
              <a:rPr lang="en-GB" sz="1000" dirty="0"/>
              <a:t> </a:t>
            </a:r>
            <a:r>
              <a:rPr lang="en-GB" sz="1000" dirty="0" err="1"/>
              <a:t>nousee</a:t>
            </a:r>
            <a:r>
              <a:rPr lang="en-GB" sz="1000" dirty="0"/>
              <a:t> </a:t>
            </a:r>
            <a:r>
              <a:rPr lang="en-GB" sz="1000" dirty="0" err="1"/>
              <a:t>esille</a:t>
            </a:r>
            <a:r>
              <a:rPr lang="en-GB" sz="1000" dirty="0"/>
              <a:t> </a:t>
            </a:r>
            <a:r>
              <a:rPr lang="en-GB" sz="1000" dirty="0" err="1"/>
              <a:t>ilmiö</a:t>
            </a:r>
            <a:r>
              <a:rPr lang="en-GB" sz="1000" dirty="0"/>
              <a:t>-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verkostokartassa</a:t>
            </a:r>
            <a:r>
              <a:rPr lang="en-GB" sz="1000" dirty="0"/>
              <a:t>.</a:t>
            </a:r>
          </a:p>
          <a:p>
            <a:pPr algn="l"/>
            <a:endParaRPr lang="en-FI" sz="1000" dirty="0" err="1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01C76-F381-4F4B-A776-0B66567F7B0E}"/>
              </a:ext>
            </a:extLst>
          </p:cNvPr>
          <p:cNvCxnSpPr/>
          <p:nvPr/>
        </p:nvCxnSpPr>
        <p:spPr>
          <a:xfrm>
            <a:off x="8447320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A47239-D292-7041-95AD-9858E627D179}"/>
              </a:ext>
            </a:extLst>
          </p:cNvPr>
          <p:cNvCxnSpPr/>
          <p:nvPr/>
        </p:nvCxnSpPr>
        <p:spPr>
          <a:xfrm>
            <a:off x="2802235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Jakakaa osaamistanne ja tietoanne muille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249820" y="3960619"/>
            <a:ext cx="4901597" cy="749149"/>
          </a:xfrm>
        </p:spPr>
        <p:txBody>
          <a:bodyPr/>
          <a:lstStyle/>
          <a:p>
            <a:r>
              <a:rPr lang="fi-FI" dirty="0"/>
              <a:t>Jaa havaintosi työvälineestä ja sen käytöstä, jotta muut voivat oppia lisää ja löytää uusia yhteistyömahdollisuuksia. Lisää somejulkaisuusi aihetunniste #valtionavustukset </a:t>
            </a:r>
          </a:p>
          <a:p>
            <a:endParaRPr lang="fi-FI" dirty="0"/>
          </a:p>
          <a:p>
            <a:r>
              <a:rPr lang="fi-FI" dirty="0"/>
              <a:t>Kaikki toiminnan suunnittelun työvälineet on julkaistu osoitteessa https://vm.fi/valtionavustustoiminnan-kehittaminen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3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2021 teema">
  <a:themeElements>
    <a:clrScheme name="Valtionavustukset20210507">
      <a:dk1>
        <a:srgbClr val="000000"/>
      </a:dk1>
      <a:lt1>
        <a:srgbClr val="FFFFFF"/>
      </a:lt1>
      <a:dk2>
        <a:srgbClr val="3659BD"/>
      </a:dk2>
      <a:lt2>
        <a:srgbClr val="FFFFFF"/>
      </a:lt2>
      <a:accent1>
        <a:srgbClr val="365ABD"/>
      </a:accent1>
      <a:accent2>
        <a:srgbClr val="73C3C3"/>
      </a:accent2>
      <a:accent3>
        <a:srgbClr val="10497F"/>
      </a:accent3>
      <a:accent4>
        <a:srgbClr val="4187A1"/>
      </a:accent4>
      <a:accent5>
        <a:srgbClr val="243B47"/>
      </a:accent5>
      <a:accent6>
        <a:srgbClr val="A5A5A5"/>
      </a:accent6>
      <a:hlink>
        <a:srgbClr val="0563C1"/>
      </a:hlink>
      <a:folHlink>
        <a:srgbClr val="6E6E6E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tionavustus_PPT_FI_100521_Luonnos.potx" id="{6E0ED140-5782-4558-9CDA-5B67B4FB8508}" vid="{35A70ABE-7D5D-43C1-918C-DB73F864EC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EA8484F11165429155BB410B020F6F" ma:contentTypeVersion="1" ma:contentTypeDescription="Luo uusi asiakirja." ma:contentTypeScope="" ma:versionID="ef17b6a391cc9fb034ed39266b54ff7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2E82B7-5AB0-44FC-92FC-DEE4BE633CBF}">
  <ds:schemaRefs>
    <ds:schemaRef ds:uri="http://www.w3.org/XML/1998/namespace"/>
    <ds:schemaRef ds:uri="ebb82943-49da-4504-a2f3-a33fb2eb95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AC952B4-5839-4A10-8A92-F94E0E77FD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3B11FC-B602-451D-8219-03B869AB2D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Valtionavustus_PPT_FI_SV</Template>
  <TotalTime>5795</TotalTime>
  <Words>247</Words>
  <Application>Microsoft Office PowerPoint</Application>
  <PresentationFormat>Laajakuva</PresentationFormat>
  <Paragraphs>41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Arial  </vt:lpstr>
      <vt:lpstr>Arial Narrow</vt:lpstr>
      <vt:lpstr>Calibri</vt:lpstr>
      <vt:lpstr>Roboto</vt:lpstr>
      <vt:lpstr>VM2021 teema</vt:lpstr>
      <vt:lpstr>PowerPoint-esitys</vt:lpstr>
      <vt:lpstr>PowerPoint-esitys</vt:lpstr>
      <vt:lpstr>Jakakaa osaamistanne ja tietoanne muille</vt:lpstr>
    </vt:vector>
  </TitlesOfParts>
  <Manager/>
  <Company>Suomen valtion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Raportointistandardit</dc:title>
  <dc:subject/>
  <dc:creator>Irjala Merja (VM)</dc:creator>
  <cp:keywords/>
  <dc:description/>
  <cp:lastModifiedBy>Lehtonen Mikko (VM)</cp:lastModifiedBy>
  <cp:revision>22</cp:revision>
  <dcterms:created xsi:type="dcterms:W3CDTF">2021-05-24T08:00:14Z</dcterms:created>
  <dcterms:modified xsi:type="dcterms:W3CDTF">2022-03-28T10:48:23Z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0x01010001EA8484F11165429155BB410B020F6F</vt:lpwstr>
  </property>
</Properties>
</file>