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2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4983"/>
    <a:srgbClr val="365ABD"/>
    <a:srgbClr val="4A6BC4"/>
    <a:srgbClr val="1B365D"/>
    <a:srgbClr val="479A36"/>
    <a:srgbClr val="A34E96"/>
    <a:srgbClr val="EBEFF8"/>
    <a:srgbClr val="F6EDF5"/>
    <a:srgbClr val="546885"/>
    <a:srgbClr val="E1E6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23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868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E6977F-9977-BB4D-8577-A5CB0E035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1</a:t>
            </a:fld>
            <a:endParaRPr lang="fi-FI" dirty="0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9D8FEB8-69CC-4A49-A149-2CC650C9BAA3}"/>
              </a:ext>
            </a:extLst>
          </p:cNvPr>
          <p:cNvGrpSpPr/>
          <p:nvPr/>
        </p:nvGrpSpPr>
        <p:grpSpPr>
          <a:xfrm>
            <a:off x="191984" y="0"/>
            <a:ext cx="8131629" cy="6856373"/>
            <a:chOff x="108857" y="0"/>
            <a:chExt cx="8131629" cy="6856373"/>
          </a:xfrm>
        </p:grpSpPr>
        <p:pic>
          <p:nvPicPr>
            <p:cNvPr id="11" name="Picture 10" descr="Diagram&#10;&#10;Description automatically generated">
              <a:extLst>
                <a:ext uri="{FF2B5EF4-FFF2-40B4-BE49-F238E27FC236}">
                  <a16:creationId xmlns:a16="http://schemas.microsoft.com/office/drawing/2014/main" id="{CCBBC8CC-FD0B-6D4B-BE67-25E3B0BBC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857" y="0"/>
              <a:ext cx="8131629" cy="685637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784FB07-4FB4-1E43-BBF9-6FB4695A26C9}"/>
                </a:ext>
              </a:extLst>
            </p:cNvPr>
            <p:cNvSpPr txBox="1"/>
            <p:nvPr/>
          </p:nvSpPr>
          <p:spPr>
            <a:xfrm>
              <a:off x="1524000" y="1937658"/>
              <a:ext cx="1741714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800" dirty="0">
                  <a:solidFill>
                    <a:schemeClr val="tx2"/>
                  </a:solidFill>
                </a:rPr>
                <a:t>Kirjoita tähän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71DD1DE-1185-474F-B8EF-15B95F225ED2}"/>
                </a:ext>
              </a:extLst>
            </p:cNvPr>
            <p:cNvSpPr txBox="1"/>
            <p:nvPr/>
          </p:nvSpPr>
          <p:spPr>
            <a:xfrm>
              <a:off x="3363685" y="1937658"/>
              <a:ext cx="1741714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800" dirty="0">
                  <a:solidFill>
                    <a:schemeClr val="tx2"/>
                  </a:solidFill>
                </a:rPr>
                <a:t>Kirjoita tähän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249C395-4527-5441-960F-CDF384BCF8FA}"/>
                </a:ext>
              </a:extLst>
            </p:cNvPr>
            <p:cNvSpPr txBox="1"/>
            <p:nvPr/>
          </p:nvSpPr>
          <p:spPr>
            <a:xfrm>
              <a:off x="5203370" y="1937657"/>
              <a:ext cx="1741714" cy="1231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fi-FI" sz="800" dirty="0">
                  <a:solidFill>
                    <a:schemeClr val="tx2"/>
                  </a:solidFill>
                </a:rPr>
                <a:t>Kirjoita tähän</a:t>
              </a:r>
              <a:endParaRPr lang="en-FI" sz="800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37240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Visualisointi</a:t>
            </a:r>
            <a:r>
              <a:rPr lang="en-GB" sz="1000" dirty="0"/>
              <a:t> </a:t>
            </a:r>
            <a:r>
              <a:rPr lang="en-GB" sz="1000" dirty="0" err="1" smtClean="0"/>
              <a:t>kuvaa</a:t>
            </a:r>
            <a:r>
              <a:rPr lang="en-GB" sz="1000" dirty="0" smtClean="0"/>
              <a:t>, </a:t>
            </a:r>
            <a:r>
              <a:rPr lang="en-GB" sz="1000" dirty="0" err="1"/>
              <a:t>kuinka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 </a:t>
            </a:r>
            <a:r>
              <a:rPr lang="en-GB" sz="1000" dirty="0" err="1"/>
              <a:t>työkalujen</a:t>
            </a:r>
            <a:r>
              <a:rPr lang="en-GB" sz="1000" dirty="0"/>
              <a:t> </a:t>
            </a:r>
            <a:r>
              <a:rPr lang="en-GB" sz="1000" dirty="0" err="1"/>
              <a:t>käytön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halutessaan</a:t>
            </a:r>
            <a:r>
              <a:rPr lang="en-GB" sz="1000" dirty="0"/>
              <a:t> </a:t>
            </a:r>
            <a:r>
              <a:rPr lang="en-GB" sz="1000" dirty="0" err="1"/>
              <a:t>nitoa</a:t>
            </a:r>
            <a:r>
              <a:rPr lang="en-GB" sz="1000" dirty="0"/>
              <a:t> </a:t>
            </a:r>
            <a:r>
              <a:rPr lang="en-GB" sz="1000" dirty="0" err="1"/>
              <a:t>yhdeksi</a:t>
            </a:r>
            <a:r>
              <a:rPr lang="en-GB" sz="1000" dirty="0"/>
              <a:t> </a:t>
            </a:r>
            <a:r>
              <a:rPr lang="en-GB" sz="1000" dirty="0" err="1"/>
              <a:t>kokonaisuudeksi</a:t>
            </a:r>
            <a:r>
              <a:rPr lang="en-GB" sz="1000" dirty="0"/>
              <a:t>.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</a:t>
            </a:r>
          </a:p>
          <a:p>
            <a:endParaRPr lang="en-GB" sz="1000" dirty="0"/>
          </a:p>
          <a:p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 </a:t>
            </a:r>
            <a:r>
              <a:rPr lang="en-GB" sz="1000" dirty="0" err="1"/>
              <a:t>työkaluja</a:t>
            </a:r>
            <a:r>
              <a:rPr lang="en-GB" sz="1000" dirty="0"/>
              <a:t>, </a:t>
            </a:r>
            <a:r>
              <a:rPr lang="en-GB" sz="1000" dirty="0" err="1"/>
              <a:t>kuten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verkostokarttaa</a:t>
            </a:r>
            <a:r>
              <a:rPr lang="en-GB" sz="1000" dirty="0"/>
              <a:t>, </a:t>
            </a:r>
            <a:r>
              <a:rPr lang="en-GB" sz="1000" dirty="0" err="1"/>
              <a:t>vaikutusketjua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eri</a:t>
            </a:r>
            <a:r>
              <a:rPr lang="en-GB" sz="1000" dirty="0"/>
              <a:t> </a:t>
            </a:r>
            <a:r>
              <a:rPr lang="en-GB" sz="1000" dirty="0" err="1"/>
              <a:t>työkaluja</a:t>
            </a:r>
            <a:r>
              <a:rPr lang="en-GB" sz="1000" dirty="0"/>
              <a:t> </a:t>
            </a: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asettamiseen</a:t>
            </a:r>
            <a:r>
              <a:rPr lang="en-GB" sz="1000" dirty="0"/>
              <a:t>,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hyödyntää</a:t>
            </a:r>
            <a:r>
              <a:rPr lang="en-GB" sz="1000" dirty="0"/>
              <a:t> </a:t>
            </a:r>
            <a:r>
              <a:rPr lang="en-GB" sz="1000" dirty="0" err="1"/>
              <a:t>vapaasti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 </a:t>
            </a:r>
            <a:r>
              <a:rPr lang="en-GB" sz="1000" dirty="0" err="1"/>
              <a:t>eri</a:t>
            </a:r>
            <a:r>
              <a:rPr lang="en-GB" sz="1000" dirty="0"/>
              <a:t> </a:t>
            </a:r>
            <a:r>
              <a:rPr lang="en-GB" sz="1000" dirty="0" err="1"/>
              <a:t>vaiheissa</a:t>
            </a:r>
            <a:r>
              <a:rPr lang="en-GB" sz="1000" dirty="0"/>
              <a:t>, </a:t>
            </a:r>
            <a:r>
              <a:rPr lang="en-GB" sz="1000" dirty="0" err="1"/>
              <a:t>olipa</a:t>
            </a:r>
            <a:r>
              <a:rPr lang="en-GB" sz="1000" dirty="0"/>
              <a:t> </a:t>
            </a:r>
            <a:r>
              <a:rPr lang="en-GB" sz="1000" dirty="0" err="1"/>
              <a:t>kyse</a:t>
            </a:r>
            <a:r>
              <a:rPr lang="en-GB" sz="1000" dirty="0"/>
              <a:t> </a:t>
            </a:r>
            <a:r>
              <a:rPr lang="en-GB" sz="1000" dirty="0" err="1"/>
              <a:t>sitten</a:t>
            </a:r>
            <a:r>
              <a:rPr lang="en-GB" sz="1000" dirty="0"/>
              <a:t> </a:t>
            </a:r>
            <a:r>
              <a:rPr lang="en-GB" sz="1000" dirty="0" err="1"/>
              <a:t>pysyvästä</a:t>
            </a:r>
            <a:r>
              <a:rPr lang="en-GB" sz="1000" dirty="0"/>
              <a:t> </a:t>
            </a:r>
            <a:r>
              <a:rPr lang="en-GB" sz="1000" dirty="0" err="1"/>
              <a:t>toiminnasta</a:t>
            </a:r>
            <a:r>
              <a:rPr lang="en-GB" sz="1000" dirty="0"/>
              <a:t>, </a:t>
            </a:r>
            <a:r>
              <a:rPr lang="en-GB" sz="1000" dirty="0" err="1"/>
              <a:t>hankkeista</a:t>
            </a:r>
            <a:r>
              <a:rPr lang="en-GB" sz="1000" dirty="0"/>
              <a:t> tai </a:t>
            </a:r>
            <a:r>
              <a:rPr lang="en-GB" sz="1000" dirty="0" err="1"/>
              <a:t>investoinneista</a:t>
            </a:r>
            <a:r>
              <a:rPr lang="en-GB" sz="1000" dirty="0"/>
              <a:t>. Jos </a:t>
            </a:r>
            <a:r>
              <a:rPr lang="en-GB" sz="1000" dirty="0" err="1"/>
              <a:t>ilmiölähtöistä</a:t>
            </a:r>
            <a:r>
              <a:rPr lang="en-GB" sz="1000" dirty="0"/>
              <a:t> </a:t>
            </a:r>
            <a:r>
              <a:rPr lang="en-GB" sz="1000" dirty="0" err="1"/>
              <a:t>suunnittelua</a:t>
            </a:r>
            <a:r>
              <a:rPr lang="en-GB" sz="1000" dirty="0"/>
              <a:t> </a:t>
            </a:r>
            <a:r>
              <a:rPr lang="en-GB" sz="1000" dirty="0" err="1"/>
              <a:t>haluaa</a:t>
            </a:r>
            <a:r>
              <a:rPr lang="en-GB" sz="1000" dirty="0"/>
              <a:t> </a:t>
            </a:r>
            <a:r>
              <a:rPr lang="en-GB" sz="1000" dirty="0" err="1"/>
              <a:t>kuitenkin</a:t>
            </a:r>
            <a:r>
              <a:rPr lang="en-GB" sz="1000" dirty="0"/>
              <a:t> </a:t>
            </a:r>
            <a:r>
              <a:rPr lang="en-GB" sz="1000" dirty="0" err="1"/>
              <a:t>tehdä</a:t>
            </a:r>
            <a:r>
              <a:rPr lang="en-GB" sz="1000" dirty="0"/>
              <a:t> </a:t>
            </a:r>
            <a:r>
              <a:rPr lang="en-GB" sz="1000" dirty="0" err="1"/>
              <a:t>systemaattisemmin</a:t>
            </a:r>
            <a:r>
              <a:rPr lang="en-GB" sz="1000" dirty="0"/>
              <a:t>, </a:t>
            </a:r>
            <a:r>
              <a:rPr lang="en-GB" sz="1000" dirty="0" err="1"/>
              <a:t>tämä</a:t>
            </a:r>
            <a:r>
              <a:rPr lang="en-GB" sz="1000" dirty="0"/>
              <a:t> </a:t>
            </a:r>
            <a:r>
              <a:rPr lang="en-GB" sz="1000" dirty="0" err="1"/>
              <a:t>visualisointi</a:t>
            </a:r>
            <a:r>
              <a:rPr lang="en-GB" sz="1000" dirty="0"/>
              <a:t> </a:t>
            </a:r>
            <a:r>
              <a:rPr lang="en-GB" sz="1000" dirty="0" err="1"/>
              <a:t>antaa</a:t>
            </a:r>
            <a:r>
              <a:rPr lang="en-GB" sz="1000" dirty="0"/>
              <a:t> </a:t>
            </a:r>
            <a:r>
              <a:rPr lang="en-GB" sz="1000" dirty="0" err="1"/>
              <a:t>siihen</a:t>
            </a:r>
            <a:r>
              <a:rPr lang="en-GB" sz="1000" dirty="0"/>
              <a:t> </a:t>
            </a:r>
            <a:r>
              <a:rPr lang="en-GB" sz="1000" dirty="0" err="1"/>
              <a:t>hyvät</a:t>
            </a:r>
            <a:r>
              <a:rPr lang="en-GB" sz="1000" dirty="0"/>
              <a:t> </a:t>
            </a:r>
            <a:r>
              <a:rPr lang="en-GB" sz="1000" dirty="0" err="1"/>
              <a:t>lähtökohdat</a:t>
            </a:r>
            <a:r>
              <a:rPr lang="en-GB" sz="1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338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kuvaa</a:t>
            </a:r>
            <a:r>
              <a:rPr lang="en-GB" sz="1000" dirty="0"/>
              <a:t> </a:t>
            </a:r>
            <a:r>
              <a:rPr lang="en-GB" sz="1000" dirty="0" err="1"/>
              <a:t>ilmiölähtöisen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 </a:t>
            </a:r>
            <a:r>
              <a:rPr lang="en-GB" sz="1000" dirty="0" err="1"/>
              <a:t>alkuaskeleet</a:t>
            </a:r>
            <a:r>
              <a:rPr lang="en-GB" sz="1000" dirty="0"/>
              <a:t> </a:t>
            </a:r>
            <a:r>
              <a:rPr lang="en-GB" sz="1000" dirty="0" err="1"/>
              <a:t>eli</a:t>
            </a:r>
            <a:r>
              <a:rPr lang="en-GB" sz="1000" dirty="0"/>
              <a:t> </a:t>
            </a:r>
            <a:r>
              <a:rPr lang="en-GB" sz="1000" dirty="0" err="1"/>
              <a:t>ilmiön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verkoston</a:t>
            </a:r>
            <a:r>
              <a:rPr lang="en-GB" sz="1000" dirty="0"/>
              <a:t> </a:t>
            </a:r>
            <a:r>
              <a:rPr lang="en-GB" sz="1000" dirty="0" err="1"/>
              <a:t>analyysin</a:t>
            </a:r>
            <a:r>
              <a:rPr lang="en-GB" sz="1000" dirty="0"/>
              <a:t>, </a:t>
            </a:r>
            <a:r>
              <a:rPr lang="en-GB" sz="1000" dirty="0" err="1"/>
              <a:t>päämäärän</a:t>
            </a:r>
            <a:r>
              <a:rPr lang="en-GB" sz="1000" dirty="0"/>
              <a:t> </a:t>
            </a:r>
            <a:r>
              <a:rPr lang="en-GB" sz="1000" dirty="0" err="1"/>
              <a:t>asettamisen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suunnittelun</a:t>
            </a:r>
            <a:r>
              <a:rPr lang="en-GB" sz="1000" dirty="0"/>
              <a:t> </a:t>
            </a:r>
            <a:r>
              <a:rPr lang="en-GB" sz="1000" dirty="0" err="1"/>
              <a:t>vaikutusketjujen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. </a:t>
            </a:r>
            <a:r>
              <a:rPr lang="en-GB" sz="1000" dirty="0" err="1"/>
              <a:t>Kunkin</a:t>
            </a:r>
            <a:r>
              <a:rPr lang="en-GB" sz="1000" dirty="0"/>
              <a:t> </a:t>
            </a:r>
            <a:r>
              <a:rPr lang="en-GB" sz="1000" dirty="0" err="1"/>
              <a:t>vaiheen</a:t>
            </a:r>
            <a:r>
              <a:rPr lang="en-GB" sz="1000" dirty="0"/>
              <a:t> </a:t>
            </a:r>
            <a:r>
              <a:rPr lang="en-GB" sz="1000" dirty="0" err="1"/>
              <a:t>tarkemmat</a:t>
            </a:r>
            <a:r>
              <a:rPr lang="en-GB" sz="1000" dirty="0"/>
              <a:t> </a:t>
            </a:r>
            <a:r>
              <a:rPr lang="en-GB" sz="1000" dirty="0" err="1"/>
              <a:t>kuvaukset</a:t>
            </a:r>
            <a:r>
              <a:rPr lang="en-GB" sz="1000" dirty="0"/>
              <a:t> </a:t>
            </a:r>
            <a:r>
              <a:rPr lang="en-GB" sz="1000" dirty="0" err="1"/>
              <a:t>löytyvät</a:t>
            </a:r>
            <a:r>
              <a:rPr lang="en-GB" sz="1000" dirty="0"/>
              <a:t> </a:t>
            </a:r>
            <a:r>
              <a:rPr lang="en-GB" sz="1000" dirty="0" err="1"/>
              <a:t>seuraavista</a:t>
            </a:r>
            <a:r>
              <a:rPr lang="en-GB" sz="1000" dirty="0"/>
              <a:t> </a:t>
            </a:r>
            <a:r>
              <a:rPr lang="en-GB" sz="1000" dirty="0" err="1"/>
              <a:t>työkaluista</a:t>
            </a:r>
            <a:r>
              <a:rPr lang="en-GB" sz="1000" dirty="0"/>
              <a:t>: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Toimijoiden</a:t>
            </a:r>
            <a:r>
              <a:rPr lang="en-GB" sz="1000" dirty="0"/>
              <a:t> </a:t>
            </a:r>
            <a:r>
              <a:rPr lang="en-GB" sz="1000" dirty="0" err="1"/>
              <a:t>tunnistaminen</a:t>
            </a:r>
            <a:r>
              <a:rPr lang="en-GB" sz="1000" dirty="0"/>
              <a:t> </a:t>
            </a:r>
            <a:r>
              <a:rPr lang="en-GB" sz="1000" dirty="0" err="1"/>
              <a:t>ilmiön</a:t>
            </a:r>
            <a:r>
              <a:rPr lang="en-GB" sz="1000" dirty="0"/>
              <a:t> </a:t>
            </a:r>
            <a:r>
              <a:rPr lang="en-GB" sz="1000" dirty="0" err="1"/>
              <a:t>analyysiin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Ilmiön</a:t>
            </a:r>
            <a:r>
              <a:rPr lang="en-GB" sz="1000" dirty="0" smtClean="0"/>
              <a:t> </a:t>
            </a:r>
            <a:r>
              <a:rPr lang="en-GB" sz="1000" dirty="0"/>
              <a:t>ja </a:t>
            </a:r>
            <a:r>
              <a:rPr lang="en-GB" sz="1000" dirty="0" err="1"/>
              <a:t>verkoston</a:t>
            </a:r>
            <a:r>
              <a:rPr lang="en-GB" sz="1000" dirty="0"/>
              <a:t> </a:t>
            </a:r>
            <a:r>
              <a:rPr lang="en-GB" sz="1000" dirty="0" err="1"/>
              <a:t>analyysin</a:t>
            </a:r>
            <a:r>
              <a:rPr lang="en-GB" sz="1000" dirty="0"/>
              <a:t> </a:t>
            </a:r>
            <a:r>
              <a:rPr lang="en-GB" sz="1000" dirty="0" err="1"/>
              <a:t>toteuttaminen</a:t>
            </a:r>
            <a:r>
              <a:rPr lang="en-GB" sz="1000" dirty="0"/>
              <a:t> / </a:t>
            </a:r>
            <a:r>
              <a:rPr lang="en-GB" sz="1000" dirty="0" err="1"/>
              <a:t>Ilmiö</a:t>
            </a:r>
            <a:r>
              <a:rPr lang="en-GB" sz="1000" dirty="0"/>
              <a:t>- ja </a:t>
            </a:r>
            <a:r>
              <a:rPr lang="en-GB" sz="1000" dirty="0" err="1"/>
              <a:t>verkostokartta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Toiminnan</a:t>
            </a:r>
            <a:r>
              <a:rPr lang="en-GB" sz="1000" dirty="0" smtClean="0"/>
              <a:t> </a:t>
            </a:r>
            <a:r>
              <a:rPr lang="en-GB" sz="1000" dirty="0" err="1"/>
              <a:t>suunnittelu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endParaRPr lang="en-GB" sz="1000" dirty="0"/>
          </a:p>
          <a:p>
            <a:endParaRPr lang="en-GB" sz="1000" dirty="0"/>
          </a:p>
          <a:p>
            <a:r>
              <a:rPr lang="en-GB" sz="1000" dirty="0" err="1"/>
              <a:t>Näiden</a:t>
            </a:r>
            <a:r>
              <a:rPr lang="en-GB" sz="1000" dirty="0"/>
              <a:t> </a:t>
            </a:r>
            <a:r>
              <a:rPr lang="en-GB" sz="1000" dirty="0" err="1"/>
              <a:t>jälkeen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vielä</a:t>
            </a:r>
            <a:r>
              <a:rPr lang="en-GB" sz="1000" dirty="0"/>
              <a:t> </a:t>
            </a:r>
            <a:r>
              <a:rPr lang="en-GB" sz="1000" dirty="0" err="1"/>
              <a:t>pohtia</a:t>
            </a:r>
            <a:r>
              <a:rPr lang="en-GB" sz="1000" dirty="0"/>
              <a:t> </a:t>
            </a:r>
            <a:r>
              <a:rPr lang="en-GB" sz="1000" dirty="0" err="1"/>
              <a:t>tavoitteita</a:t>
            </a:r>
            <a:r>
              <a:rPr lang="en-GB" sz="1000" dirty="0"/>
              <a:t> </a:t>
            </a:r>
            <a:r>
              <a:rPr lang="en-GB" sz="1000" dirty="0" err="1"/>
              <a:t>hyödyntäen</a:t>
            </a:r>
            <a:r>
              <a:rPr lang="en-GB" sz="1000" dirty="0"/>
              <a:t> </a:t>
            </a:r>
            <a:r>
              <a:rPr lang="en-GB" sz="1000" dirty="0" err="1"/>
              <a:t>seuraavia</a:t>
            </a:r>
            <a:r>
              <a:rPr lang="en-GB" sz="1000" dirty="0"/>
              <a:t> </a:t>
            </a:r>
            <a:r>
              <a:rPr lang="en-GB" sz="1000" dirty="0" err="1"/>
              <a:t>työkaluja</a:t>
            </a:r>
            <a:r>
              <a:rPr lang="en-GB" sz="1000" dirty="0"/>
              <a:t>: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Tavoitteiden</a:t>
            </a:r>
            <a:r>
              <a:rPr lang="en-GB" sz="1000" dirty="0"/>
              <a:t> </a:t>
            </a:r>
            <a:r>
              <a:rPr lang="en-GB" sz="1000" dirty="0" err="1"/>
              <a:t>asettaminen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mittareiden</a:t>
            </a:r>
            <a:r>
              <a:rPr lang="en-GB" sz="1000" dirty="0"/>
              <a:t> </a:t>
            </a:r>
            <a:r>
              <a:rPr lang="en-GB" sz="1000" dirty="0" err="1"/>
              <a:t>tunnistaminen</a:t>
            </a:r>
            <a:r>
              <a:rPr lang="en-GB" sz="1000" dirty="0"/>
              <a:t> </a:t>
            </a:r>
            <a:r>
              <a:rPr lang="en-GB" sz="1000" dirty="0" err="1"/>
              <a:t>vaikutusketjun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Tavoiteasetanta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Tavoitteiden</a:t>
            </a:r>
            <a:r>
              <a:rPr lang="en-GB" sz="1000" dirty="0" smtClean="0"/>
              <a:t> </a:t>
            </a:r>
            <a:r>
              <a:rPr lang="en-GB" sz="1000" dirty="0" err="1"/>
              <a:t>uudistavuuden</a:t>
            </a:r>
            <a:r>
              <a:rPr lang="en-GB" sz="1000" dirty="0"/>
              <a:t>, </a:t>
            </a:r>
            <a:r>
              <a:rPr lang="en-GB" sz="1000" dirty="0" err="1"/>
              <a:t>strategisuuden</a:t>
            </a:r>
            <a:r>
              <a:rPr lang="en-GB" sz="1000" dirty="0"/>
              <a:t> ja </a:t>
            </a:r>
            <a:r>
              <a:rPr lang="en-GB" sz="1000" dirty="0" err="1"/>
              <a:t>mitattavuuden</a:t>
            </a:r>
            <a:r>
              <a:rPr lang="en-GB" sz="1000" dirty="0"/>
              <a:t> </a:t>
            </a:r>
            <a:r>
              <a:rPr lang="en-GB" sz="1000" dirty="0" err="1"/>
              <a:t>arviointi</a:t>
            </a:r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r>
              <a:rPr lang="en-GB" sz="1000" dirty="0" err="1"/>
              <a:t>Työn</a:t>
            </a:r>
            <a:r>
              <a:rPr lang="en-GB" sz="1000" dirty="0"/>
              <a:t> </a:t>
            </a:r>
            <a:r>
              <a:rPr lang="en-GB" sz="1000" dirty="0" err="1"/>
              <a:t>vaiheita</a:t>
            </a:r>
            <a:r>
              <a:rPr lang="en-GB" sz="1000" dirty="0"/>
              <a:t> </a:t>
            </a:r>
            <a:r>
              <a:rPr lang="en-GB" sz="1000" dirty="0" err="1"/>
              <a:t>aikataulutettaessa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olla </a:t>
            </a:r>
            <a:r>
              <a:rPr lang="en-GB" sz="1000" dirty="0" err="1"/>
              <a:t>hyödyllistä</a:t>
            </a:r>
            <a:r>
              <a:rPr lang="en-GB" sz="1000" dirty="0"/>
              <a:t> </a:t>
            </a:r>
            <a:r>
              <a:rPr lang="en-GB" sz="1000" dirty="0" err="1"/>
              <a:t>jäsentää</a:t>
            </a:r>
            <a:r>
              <a:rPr lang="en-GB" sz="1000" dirty="0"/>
              <a:t> ja </a:t>
            </a:r>
            <a:r>
              <a:rPr lang="en-GB" sz="1000" dirty="0" err="1"/>
              <a:t>kuvata</a:t>
            </a:r>
            <a:r>
              <a:rPr lang="en-GB" sz="1000" dirty="0"/>
              <a:t> </a:t>
            </a:r>
            <a:r>
              <a:rPr lang="en-GB" sz="1000" dirty="0" err="1" smtClean="0"/>
              <a:t>yhdessä</a:t>
            </a:r>
            <a:r>
              <a:rPr lang="en-GB" sz="1000" dirty="0" smtClean="0"/>
              <a:t>, </a:t>
            </a:r>
            <a:r>
              <a:rPr lang="en-GB" sz="1000" dirty="0" err="1"/>
              <a:t>miten</a:t>
            </a:r>
            <a:r>
              <a:rPr lang="en-GB" sz="1000" dirty="0"/>
              <a:t> </a:t>
            </a:r>
            <a:r>
              <a:rPr lang="en-GB" sz="1000" dirty="0" err="1"/>
              <a:t>tuotoksia</a:t>
            </a:r>
            <a:r>
              <a:rPr lang="en-GB" sz="1000" dirty="0"/>
              <a:t> </a:t>
            </a:r>
            <a:r>
              <a:rPr lang="en-GB" sz="1000" dirty="0" err="1"/>
              <a:t>hyödynnetään</a:t>
            </a:r>
            <a:r>
              <a:rPr lang="en-GB" sz="1000" dirty="0"/>
              <a:t> </a:t>
            </a:r>
            <a:r>
              <a:rPr lang="en-GB" sz="1000" dirty="0" err="1"/>
              <a:t>valtionavustushaun</a:t>
            </a:r>
            <a:r>
              <a:rPr lang="en-GB" sz="1000" dirty="0"/>
              <a:t> tai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 smtClean="0"/>
              <a:t>suunnittelussa</a:t>
            </a:r>
            <a:r>
              <a:rPr lang="en-GB" sz="1000" dirty="0" smtClean="0"/>
              <a:t>.</a:t>
            </a: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15388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Vinkkejä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heikkoudet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r>
              <a:rPr lang="en-GB" sz="1000" dirty="0" err="1"/>
              <a:t>Työkalu</a:t>
            </a:r>
            <a:r>
              <a:rPr lang="en-GB" sz="1000" dirty="0"/>
              <a:t> on </a:t>
            </a:r>
            <a:r>
              <a:rPr lang="en-GB" sz="1000" dirty="0" err="1"/>
              <a:t>yhteenveto</a:t>
            </a:r>
            <a:r>
              <a:rPr lang="en-GB" sz="1000" dirty="0"/>
              <a:t>,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varsinaiset</a:t>
            </a:r>
            <a:r>
              <a:rPr lang="en-GB" sz="1000" dirty="0"/>
              <a:t> </a:t>
            </a:r>
            <a:r>
              <a:rPr lang="en-GB" sz="1000" dirty="0" err="1"/>
              <a:t>työvaiheet</a:t>
            </a:r>
            <a:r>
              <a:rPr lang="en-GB" sz="1000" dirty="0"/>
              <a:t> </a:t>
            </a:r>
            <a:r>
              <a:rPr lang="en-GB" sz="1000" dirty="0" err="1"/>
              <a:t>sisältyvät</a:t>
            </a:r>
            <a:r>
              <a:rPr lang="en-GB" sz="1000" dirty="0"/>
              <a:t> </a:t>
            </a:r>
            <a:r>
              <a:rPr lang="en-GB" sz="1000" dirty="0" err="1"/>
              <a:t>erillisten</a:t>
            </a:r>
            <a:r>
              <a:rPr lang="en-GB" sz="1000" dirty="0"/>
              <a:t> </a:t>
            </a:r>
            <a:r>
              <a:rPr lang="en-GB" sz="1000" dirty="0" err="1"/>
              <a:t>työkalujen</a:t>
            </a:r>
            <a:r>
              <a:rPr lang="en-GB" sz="1000" dirty="0"/>
              <a:t> </a:t>
            </a:r>
            <a:r>
              <a:rPr lang="en-GB" sz="1000" dirty="0" err="1"/>
              <a:t>kuvauksiin</a:t>
            </a:r>
            <a:r>
              <a:rPr lang="en-GB" sz="1000" dirty="0"/>
              <a:t>. </a:t>
            </a:r>
            <a:r>
              <a:rPr lang="en-GB" sz="1000" dirty="0" err="1"/>
              <a:t>Työkalu</a:t>
            </a:r>
            <a:r>
              <a:rPr lang="en-GB" sz="1000" dirty="0"/>
              <a:t> </a:t>
            </a:r>
            <a:r>
              <a:rPr lang="en-GB" sz="1000" dirty="0" err="1"/>
              <a:t>ei</a:t>
            </a:r>
            <a:r>
              <a:rPr lang="en-GB" sz="1000" dirty="0"/>
              <a:t> </a:t>
            </a:r>
            <a:r>
              <a:rPr lang="en-GB" sz="1000" dirty="0" err="1"/>
              <a:t>huomioi</a:t>
            </a:r>
            <a:r>
              <a:rPr lang="en-GB" sz="1000" dirty="0"/>
              <a:t> </a:t>
            </a:r>
            <a:r>
              <a:rPr lang="en-GB" sz="1000" dirty="0" err="1"/>
              <a:t>verkoston</a:t>
            </a:r>
            <a:r>
              <a:rPr lang="en-GB" sz="1000" dirty="0"/>
              <a:t> </a:t>
            </a:r>
            <a:r>
              <a:rPr lang="en-GB" sz="1000" dirty="0" err="1"/>
              <a:t>hyödyntämistä</a:t>
            </a:r>
            <a:r>
              <a:rPr lang="en-GB" sz="1000" dirty="0"/>
              <a:t> </a:t>
            </a:r>
            <a:r>
              <a:rPr lang="en-GB" sz="1000" dirty="0" err="1"/>
              <a:t>osana</a:t>
            </a:r>
            <a:r>
              <a:rPr lang="en-GB" sz="1000" dirty="0"/>
              <a:t> </a:t>
            </a:r>
            <a:r>
              <a:rPr lang="en-GB" sz="1000" dirty="0" err="1"/>
              <a:t>ilmiölähtöistä</a:t>
            </a:r>
            <a:r>
              <a:rPr lang="en-GB" sz="1000" dirty="0"/>
              <a:t> </a:t>
            </a:r>
            <a:r>
              <a:rPr lang="en-GB" sz="1000" dirty="0" err="1"/>
              <a:t>prosessia</a:t>
            </a:r>
            <a:r>
              <a:rPr lang="en-GB" sz="1000" dirty="0"/>
              <a:t>, </a:t>
            </a:r>
            <a:r>
              <a:rPr lang="en-GB" sz="1000" dirty="0" err="1"/>
              <a:t>mutta</a:t>
            </a:r>
            <a:r>
              <a:rPr lang="en-GB" sz="1000" dirty="0"/>
              <a:t> </a:t>
            </a:r>
            <a:r>
              <a:rPr lang="en-GB" sz="1000" dirty="0" err="1"/>
              <a:t>verkostonäkökulma</a:t>
            </a:r>
            <a:r>
              <a:rPr lang="en-GB" sz="1000" dirty="0"/>
              <a:t> </a:t>
            </a:r>
            <a:r>
              <a:rPr lang="en-GB" sz="1000" dirty="0" err="1"/>
              <a:t>nousee</a:t>
            </a:r>
            <a:r>
              <a:rPr lang="en-GB" sz="1000" dirty="0"/>
              <a:t> </a:t>
            </a:r>
            <a:r>
              <a:rPr lang="en-GB" sz="1000" dirty="0" err="1"/>
              <a:t>esille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verkostokartassa</a:t>
            </a:r>
            <a:r>
              <a:rPr lang="en-GB" sz="1000" dirty="0"/>
              <a:t>.</a:t>
            </a:r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2E82B7-5AB0-44FC-92FC-DEE4BE633CBF}">
  <ds:schemaRefs>
    <ds:schemaRef ds:uri="http://www.w3.org/XML/1998/namespace"/>
    <ds:schemaRef ds:uri="ebb82943-49da-4504-a2f3-a33fb2eb95f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AC952B4-5839-4A10-8A92-F94E0E77FD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5795</TotalTime>
  <Words>247</Words>
  <Application>Microsoft Office PowerPoint</Application>
  <PresentationFormat>Laajakuva</PresentationFormat>
  <Paragraphs>41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22</cp:revision>
  <dcterms:created xsi:type="dcterms:W3CDTF">2021-05-24T08:00:14Z</dcterms:created>
  <dcterms:modified xsi:type="dcterms:W3CDTF">2022-03-28T10:48:23Z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