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80" r:id="rId5"/>
    <p:sldId id="381" r:id="rId6"/>
    <p:sldId id="25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97F"/>
    <a:srgbClr val="EEE46C"/>
    <a:srgbClr val="FD9F82"/>
    <a:srgbClr val="73C4C3"/>
    <a:srgbClr val="FDF9BA"/>
    <a:srgbClr val="014983"/>
    <a:srgbClr val="365ABD"/>
    <a:srgbClr val="4A6BC4"/>
    <a:srgbClr val="1B365D"/>
    <a:srgbClr val="479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0" autoAdjust="0"/>
    <p:restoredTop sz="96327" autoAdjust="0"/>
  </p:normalViewPr>
  <p:slideViewPr>
    <p:cSldViewPr snapToGrid="0" showGuides="1">
      <p:cViewPr varScale="1">
        <p:scale>
          <a:sx n="65" d="100"/>
          <a:sy n="65" d="100"/>
        </p:scale>
        <p:origin x="89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0A76FFD7-0D09-D34B-B562-88BDCD573CC8}"/>
              </a:ext>
            </a:extLst>
          </p:cNvPr>
          <p:cNvGrpSpPr/>
          <p:nvPr/>
        </p:nvGrpSpPr>
        <p:grpSpPr>
          <a:xfrm>
            <a:off x="4803438" y="2463946"/>
            <a:ext cx="2225587" cy="1755236"/>
            <a:chOff x="4675414" y="2215828"/>
            <a:chExt cx="2394857" cy="1757458"/>
          </a:xfrm>
        </p:grpSpPr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682EEC26-8246-BD4F-9EB1-53E39AFA0126}"/>
                </a:ext>
              </a:extLst>
            </p:cNvPr>
            <p:cNvSpPr/>
            <p:nvPr/>
          </p:nvSpPr>
          <p:spPr>
            <a:xfrm>
              <a:off x="4675414" y="2492829"/>
              <a:ext cx="2394857" cy="1480457"/>
            </a:xfrm>
            <a:prstGeom prst="hexagon">
              <a:avLst/>
            </a:prstGeom>
            <a:solidFill>
              <a:srgbClr val="73C4C3"/>
            </a:solidFill>
            <a:ln>
              <a:noFill/>
            </a:ln>
            <a:effectLst>
              <a:outerShdw blurRad="50800" dist="38100" dir="2700000" sx="104431" sy="104431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 sz="1100">
                <a:latin typeface="Arial  "/>
                <a:ea typeface="Roboto" panose="02000000000000000000" pitchFamily="2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A372892-D4CD-A442-ADA3-36EBAB4568AD}"/>
                </a:ext>
              </a:extLst>
            </p:cNvPr>
            <p:cNvSpPr/>
            <p:nvPr/>
          </p:nvSpPr>
          <p:spPr>
            <a:xfrm>
              <a:off x="5110842" y="2590799"/>
              <a:ext cx="1524000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ilmiöstä tähän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D6475D4-66D1-CF4A-BD20-2EE49887FD9A}"/>
                </a:ext>
              </a:extLst>
            </p:cNvPr>
            <p:cNvSpPr txBox="1"/>
            <p:nvPr/>
          </p:nvSpPr>
          <p:spPr>
            <a:xfrm>
              <a:off x="5582673" y="2215828"/>
              <a:ext cx="534726" cy="215717"/>
            </a:xfrm>
            <a:prstGeom prst="rect">
              <a:avLst/>
            </a:prstGeom>
            <a:noFill/>
            <a:effectLst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4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ILMIÖ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FBAD82E-5B47-5443-92AB-6C37D54C2F22}"/>
              </a:ext>
            </a:extLst>
          </p:cNvPr>
          <p:cNvGrpSpPr/>
          <p:nvPr/>
        </p:nvGrpSpPr>
        <p:grpSpPr>
          <a:xfrm>
            <a:off x="7739891" y="2934214"/>
            <a:ext cx="1126133" cy="1104338"/>
            <a:chOff x="7707086" y="2313799"/>
            <a:chExt cx="1861457" cy="188128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8220F93-4324-154B-A7DD-85E418831721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A5FEA53-4B67-7B43-A9C9-4FD2B8082A21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FD36786-5F90-CF42-8963-1BD95EBAC140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6789F8B-5CDC-9443-9D7F-7EB13262A8BA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1F3CF3C-A616-194D-8424-0A4839822365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5B9345F-8509-C04B-9385-2AE82E1863C4}"/>
              </a:ext>
            </a:extLst>
          </p:cNvPr>
          <p:cNvCxnSpPr>
            <a:stCxn id="23" idx="1"/>
            <a:endCxn id="19" idx="0"/>
          </p:cNvCxnSpPr>
          <p:nvPr/>
        </p:nvCxnSpPr>
        <p:spPr>
          <a:xfrm flipH="1">
            <a:off x="7029025" y="3473829"/>
            <a:ext cx="710866" cy="606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74F5492-7115-0C48-ABE2-AE89D13284FD}"/>
              </a:ext>
            </a:extLst>
          </p:cNvPr>
          <p:cNvGrpSpPr/>
          <p:nvPr/>
        </p:nvGrpSpPr>
        <p:grpSpPr>
          <a:xfrm>
            <a:off x="3034907" y="2937571"/>
            <a:ext cx="1126133" cy="1104338"/>
            <a:chOff x="7707086" y="2313799"/>
            <a:chExt cx="1861457" cy="188128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032DC66-904D-C142-AAF7-28F825A4C8F1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2D016AE-9CA7-A244-8682-E93D2CEB6A6E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3F9F306-02F5-9842-BBD3-197A1A910734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30F3B1F-2F01-EA47-98C8-73F4F4A9FE94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271CF22-18BB-3D40-A3C3-8EE8D0B5CA65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ED34056-6EB4-6543-99A8-4F03DC83A12E}"/>
              </a:ext>
            </a:extLst>
          </p:cNvPr>
          <p:cNvCxnSpPr>
            <a:cxnSpLocks/>
            <a:stCxn id="34" idx="3"/>
            <a:endCxn id="19" idx="3"/>
          </p:cNvCxnSpPr>
          <p:nvPr/>
        </p:nvCxnSpPr>
        <p:spPr>
          <a:xfrm>
            <a:off x="4161040" y="3477186"/>
            <a:ext cx="642398" cy="270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2BCB01-AB74-6645-B821-38A3FB7F7CB1}"/>
              </a:ext>
            </a:extLst>
          </p:cNvPr>
          <p:cNvGrpSpPr/>
          <p:nvPr/>
        </p:nvGrpSpPr>
        <p:grpSpPr>
          <a:xfrm>
            <a:off x="4629643" y="1086877"/>
            <a:ext cx="1126133" cy="1104338"/>
            <a:chOff x="7707086" y="2313799"/>
            <a:chExt cx="1861457" cy="1881285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076A76C-3B87-1642-A40B-F1AD78A24F08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4E5399E-0FF2-DC45-BB37-29DC924949EA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5CBAB51-3620-354D-AA3E-1B5A732375AE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591C4A7-5011-5547-AC7B-D27124E05D61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753494D-803D-9B4F-8DDA-189239AD3CFE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AC91FFB-B7A7-DB47-8AB5-0085D25D8D4B}"/>
              </a:ext>
            </a:extLst>
          </p:cNvPr>
          <p:cNvGrpSpPr/>
          <p:nvPr/>
        </p:nvGrpSpPr>
        <p:grpSpPr>
          <a:xfrm>
            <a:off x="6234046" y="1090798"/>
            <a:ext cx="1126133" cy="1104338"/>
            <a:chOff x="7707086" y="2313799"/>
            <a:chExt cx="1861457" cy="188128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DC4B97E-0184-5E43-98F1-666985F86647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0CE1FE5-4BE8-0A42-9FB0-A2844F60F1A6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5F67BBF-EE30-4749-A16E-15C9D31A0604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3BB572E-353C-6B4F-BFD4-65D736053CE2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CDC3EA1-AFBA-5342-922A-4DA7C09E20DA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4EFC7AC-F95B-2A40-BEC3-126C83A54021}"/>
              </a:ext>
            </a:extLst>
          </p:cNvPr>
          <p:cNvGrpSpPr/>
          <p:nvPr/>
        </p:nvGrpSpPr>
        <p:grpSpPr>
          <a:xfrm>
            <a:off x="7924636" y="1495874"/>
            <a:ext cx="1126133" cy="1104338"/>
            <a:chOff x="7707086" y="2313799"/>
            <a:chExt cx="1861457" cy="188128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26E012A-EA12-004F-9B23-FDAA44244A17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D836BC-3AD2-A94D-9A0C-C5CB4C6D7C3E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1A271CF-BB3A-A14D-9E16-1D616350A1FB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A7AC16F-3E1E-E942-9AEC-37975E406B65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60583E8-7244-914F-BC3F-236B8696C793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46C555C-EF7D-3D43-9659-04E5372C9B72}"/>
              </a:ext>
            </a:extLst>
          </p:cNvPr>
          <p:cNvGrpSpPr/>
          <p:nvPr/>
        </p:nvGrpSpPr>
        <p:grpSpPr>
          <a:xfrm>
            <a:off x="8547100" y="4210411"/>
            <a:ext cx="1126133" cy="1104338"/>
            <a:chOff x="7707086" y="2313799"/>
            <a:chExt cx="1861457" cy="1881285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34CC474-A641-0447-B790-11C0E7FB9275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54913CF8-6C76-5245-BA5D-229C4A486F02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836CA4E5-165D-5643-9645-21E42A8B2E84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50F0603-6F71-1845-98AA-DB6A24CC9E84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928852A-508B-6947-9CBC-B8FF1D85C150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DDB5FC3-1EB8-8A4A-8ECC-D9AE86322D43}"/>
              </a:ext>
            </a:extLst>
          </p:cNvPr>
          <p:cNvGrpSpPr/>
          <p:nvPr/>
        </p:nvGrpSpPr>
        <p:grpSpPr>
          <a:xfrm>
            <a:off x="6969729" y="4489348"/>
            <a:ext cx="1126133" cy="1104338"/>
            <a:chOff x="7707086" y="2313799"/>
            <a:chExt cx="1861457" cy="1881285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6DCC8DC-640C-534C-B23C-60E65973EB2E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96B2779-1239-F041-B12E-C7B167C530A3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01DFE7-0D84-1240-A808-6F2E5444866E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23B2B813-953F-9D46-9F66-BBABE7E3DFCE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74785F8-F937-584C-B561-4411B01C0E84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12D2372-8AA0-BD4A-A886-42AC65796367}"/>
              </a:ext>
            </a:extLst>
          </p:cNvPr>
          <p:cNvGrpSpPr/>
          <p:nvPr/>
        </p:nvGrpSpPr>
        <p:grpSpPr>
          <a:xfrm>
            <a:off x="5363518" y="4698454"/>
            <a:ext cx="1126133" cy="1104338"/>
            <a:chOff x="7707086" y="2313799"/>
            <a:chExt cx="1861457" cy="1881285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0EDDD95-40B4-C74E-824F-8C725B029FF9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DA7FF978-A79A-2241-A46F-A10CA60258EF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29F6E19-0865-BF4C-94B1-646AD1BB5FAD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16D25A0-BD88-DA4D-B0F7-4DE482DDD390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4FD164B-E482-8E46-A2DA-14D3AD9BCDD9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BB812A6-443A-6A43-BC9A-A6CAFF18363E}"/>
              </a:ext>
            </a:extLst>
          </p:cNvPr>
          <p:cNvGrpSpPr/>
          <p:nvPr/>
        </p:nvGrpSpPr>
        <p:grpSpPr>
          <a:xfrm>
            <a:off x="3804186" y="4484043"/>
            <a:ext cx="1126133" cy="1104338"/>
            <a:chOff x="7707086" y="2313799"/>
            <a:chExt cx="1861457" cy="1881285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AA110B66-3FB6-4248-894C-B500574EF435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9F5FF34-583D-9144-AA2F-B3018FC5BEDE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A83EB81-F70E-EB42-868F-D48C5C40BF6C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8E3855B-8879-824D-9D6D-093C3947C6F1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939C9D45-EC71-DC4F-80BA-B7E4B477B875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9FC8DB3-1100-D246-9957-6EECA1A3CEBB}"/>
              </a:ext>
            </a:extLst>
          </p:cNvPr>
          <p:cNvGrpSpPr/>
          <p:nvPr/>
        </p:nvGrpSpPr>
        <p:grpSpPr>
          <a:xfrm>
            <a:off x="2213357" y="4210412"/>
            <a:ext cx="1126133" cy="1104338"/>
            <a:chOff x="7707086" y="2313799"/>
            <a:chExt cx="1861457" cy="1881285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845D53D-DB86-D54C-B0F1-FF8B4E9F07CB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44100B62-3658-ED4F-A646-EB90D1A4198C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3181D713-3CB0-1C41-8710-F05A7AD8B6DF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A82794F-0C82-7E44-8E35-5CBEEC4A1C6E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2BAFB157-22DA-7C4D-899D-494F2C18317C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7D698D5-7138-ED49-804A-46F81380B802}"/>
              </a:ext>
            </a:extLst>
          </p:cNvPr>
          <p:cNvGrpSpPr/>
          <p:nvPr/>
        </p:nvGrpSpPr>
        <p:grpSpPr>
          <a:xfrm>
            <a:off x="2919864" y="1495874"/>
            <a:ext cx="1126133" cy="1104338"/>
            <a:chOff x="7707086" y="2313799"/>
            <a:chExt cx="1861457" cy="1881285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4B545888-5070-054C-957B-70EB584DC19F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5F26818A-A6AC-3944-A4B3-32792D4CAAE2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94B6AD0-DE18-FE4F-BF33-DA7EF6412A2C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E11EFA93-41A6-E940-A291-43CBEBD6DA69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26465DB-19CB-3F45-8FD9-8CB9359B1593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A79A30B-D412-1A48-B754-65638F897EEE}"/>
              </a:ext>
            </a:extLst>
          </p:cNvPr>
          <p:cNvGrpSpPr/>
          <p:nvPr/>
        </p:nvGrpSpPr>
        <p:grpSpPr>
          <a:xfrm>
            <a:off x="1412143" y="2721585"/>
            <a:ext cx="1126133" cy="1104338"/>
            <a:chOff x="7707086" y="2313799"/>
            <a:chExt cx="1861457" cy="1881285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E235717-3127-D044-AF88-D474CBB1096F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B99A61F-9D94-394E-8843-CB10543FB9B5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366F27FB-A9FF-DB48-83F5-0DCD6C901C47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30F8A84-4CDF-B645-9242-AF2A282A0F27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5F6A58F6-D367-FD4F-8948-8E553B2CF512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AF5149A6-A56A-4A48-A122-814A9F19E73B}"/>
              </a:ext>
            </a:extLst>
          </p:cNvPr>
          <p:cNvGrpSpPr/>
          <p:nvPr/>
        </p:nvGrpSpPr>
        <p:grpSpPr>
          <a:xfrm>
            <a:off x="9341594" y="2755940"/>
            <a:ext cx="1126133" cy="1104338"/>
            <a:chOff x="7707086" y="2313799"/>
            <a:chExt cx="1861457" cy="1881285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CD2EC1A-E090-7C4C-A3FB-8CDFED6FE257}"/>
                </a:ext>
              </a:extLst>
            </p:cNvPr>
            <p:cNvSpPr/>
            <p:nvPr/>
          </p:nvSpPr>
          <p:spPr>
            <a:xfrm>
              <a:off x="7707086" y="2590798"/>
              <a:ext cx="1861457" cy="1284515"/>
            </a:xfrm>
            <a:prstGeom prst="rect">
              <a:avLst/>
            </a:prstGeom>
            <a:solidFill>
              <a:srgbClr val="FDF9BA"/>
            </a:solidFill>
            <a:ln>
              <a:noFill/>
            </a:ln>
            <a:effectLst>
              <a:outerShdw blurRad="50800" dist="38100" dir="2700000" sx="104967" sy="104967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Kirjoita kuvaus tekijästä tähän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884DA05C-6447-4B45-A9DA-46E0933DA53E}"/>
                </a:ext>
              </a:extLst>
            </p:cNvPr>
            <p:cNvSpPr/>
            <p:nvPr/>
          </p:nvSpPr>
          <p:spPr>
            <a:xfrm>
              <a:off x="8022772" y="3816805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C4C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F7EAFBE1-79CF-CF49-B72D-C68C0EB5B2B2}"/>
                </a:ext>
              </a:extLst>
            </p:cNvPr>
            <p:cNvSpPr/>
            <p:nvPr/>
          </p:nvSpPr>
          <p:spPr>
            <a:xfrm>
              <a:off x="8466364" y="3816804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EE4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2EB350EA-F5F0-864D-9E40-8507A5FEC26C}"/>
                </a:ext>
              </a:extLst>
            </p:cNvPr>
            <p:cNvSpPr/>
            <p:nvPr/>
          </p:nvSpPr>
          <p:spPr>
            <a:xfrm>
              <a:off x="8909956" y="3816803"/>
              <a:ext cx="375557" cy="37827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D9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FI" sz="1100" dirty="0">
                  <a:solidFill>
                    <a:schemeClr val="tx1"/>
                  </a:solidFill>
                  <a:latin typeface="Arial  "/>
                  <a:ea typeface="Roboto" panose="02000000000000000000" pitchFamily="2" charset="0"/>
                </a:rPr>
                <a:t>x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B2F2E722-91BC-9143-99AF-DEFA71B5567E}"/>
                </a:ext>
              </a:extLst>
            </p:cNvPr>
            <p:cNvSpPr txBox="1"/>
            <p:nvPr/>
          </p:nvSpPr>
          <p:spPr>
            <a:xfrm>
              <a:off x="8227446" y="2313799"/>
              <a:ext cx="832008" cy="2883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FI" sz="1100" b="1" dirty="0">
                  <a:solidFill>
                    <a:srgbClr val="10497F"/>
                  </a:solidFill>
                  <a:latin typeface="Arial  "/>
                  <a:ea typeface="Roboto" panose="02000000000000000000" pitchFamily="2" charset="0"/>
                </a:rPr>
                <a:t>TEKIJÄ</a:t>
              </a:r>
            </a:p>
          </p:txBody>
        </p:sp>
      </p:grp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98301A85-E45F-714D-913F-3DFF1A499C70}"/>
              </a:ext>
            </a:extLst>
          </p:cNvPr>
          <p:cNvCxnSpPr>
            <a:cxnSpLocks/>
          </p:cNvCxnSpPr>
          <p:nvPr/>
        </p:nvCxnSpPr>
        <p:spPr>
          <a:xfrm>
            <a:off x="5201729" y="2191214"/>
            <a:ext cx="217513" cy="509907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10033196" cy="369332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FI" sz="2400" b="1" dirty="0">
                <a:solidFill>
                  <a:srgbClr val="10497F"/>
                </a:solidFill>
                <a:latin typeface="Arial  "/>
                <a:ea typeface="Roboto" panose="02000000000000000000" pitchFamily="2" charset="0"/>
              </a:rPr>
              <a:t>Ilmiön ja verkoston analyysin toteuttaminen / Ilmiö- ja verkostokartta</a:t>
            </a:r>
          </a:p>
        </p:txBody>
      </p:sp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32767"/>
            <a:ext cx="2194413" cy="49552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400" b="1" dirty="0">
                <a:solidFill>
                  <a:schemeClr val="tx2"/>
                </a:solidFill>
                <a:latin typeface="Arial  "/>
                <a:ea typeface="Roboto" panose="02000000000000000000" pitchFamily="2" charset="0"/>
              </a:rPr>
              <a:t>OHJE</a:t>
            </a:r>
            <a:endParaRPr lang="en-FI" b="1" dirty="0">
              <a:solidFill>
                <a:schemeClr val="tx2"/>
              </a:solidFill>
              <a:latin typeface="Arial  "/>
              <a:ea typeface="Roboto" panose="02000000000000000000" pitchFamily="2" charset="0"/>
            </a:endParaRPr>
          </a:p>
          <a:p>
            <a:pPr algn="l"/>
            <a:endParaRPr lang="en-FI" sz="1400" dirty="0">
              <a:latin typeface="Arial  "/>
              <a:ea typeface="Roboto" panose="02000000000000000000" pitchFamily="2" charset="0"/>
            </a:endParaRPr>
          </a:p>
          <a:p>
            <a:r>
              <a:rPr lang="en-GB" sz="1000" b="1" dirty="0" err="1">
                <a:latin typeface="Arial  "/>
                <a:ea typeface="Roboto" panose="02000000000000000000" pitchFamily="2" charset="0"/>
              </a:rPr>
              <a:t>Mistä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työkalussa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kyse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?</a:t>
            </a:r>
          </a:p>
          <a:p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työkalu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monimutkaisten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yhteiskunnallisten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ongelmien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jäsentämistä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niihin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vaikuttavien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tunnistamista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varten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Kartta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auttaa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toiminnan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päämäärän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tavoiteltavien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vaikutusten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tarvittavien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yhteistyökumppaneiden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määrittämisessä</a:t>
            </a:r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r>
              <a:rPr lang="en-GB" sz="1000" b="1" dirty="0">
                <a:latin typeface="Arial  "/>
                <a:ea typeface="Roboto" panose="02000000000000000000" pitchFamily="2" charset="0"/>
              </a:rPr>
              <a:t>Mihin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työkalua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käytetään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?</a:t>
            </a:r>
          </a:p>
          <a:p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avulla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voidaan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analysoida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oman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hallinnonalan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tai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toimialan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keskeisiä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ilmiöitä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niiden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nykytilaa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sekä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muutostarpeita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Kartan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avulla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tunnistetaan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tarkasteltavaksi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valittuun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vaikuttavat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väliset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vaikutussuhteet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toiminnan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päämäärät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sekä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yhteistyöhön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tarvittavat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toimijat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endParaRPr lang="en-GB" sz="1000" dirty="0" smtClean="0">
              <a:latin typeface="Arial  "/>
              <a:ea typeface="Roboto" panose="02000000000000000000" pitchFamily="2" charset="0"/>
            </a:endParaRPr>
          </a:p>
          <a:p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r>
              <a:rPr lang="en-GB" sz="1000" dirty="0" err="1" smtClean="0">
                <a:latin typeface="Arial  "/>
                <a:ea typeface="Roboto" panose="02000000000000000000" pitchFamily="2" charset="0"/>
              </a:rPr>
              <a:t>Kartan</a:t>
            </a:r>
            <a:r>
              <a:rPr lang="en-GB" sz="1000" dirty="0" smtClean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käyttäminen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mahdollistaa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keskustelun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mikä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luo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yhteisen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ymmärryksen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ja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luo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pohjan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poikkihallinnolliselle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yhteistyölle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algn="l"/>
            <a:endParaRPr lang="en-FI" sz="1400" dirty="0" err="1">
              <a:latin typeface="Arial  "/>
              <a:ea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2" y="688699"/>
            <a:ext cx="5048606" cy="60016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>
                <a:latin typeface="Arial  "/>
                <a:ea typeface="Roboto" panose="02000000000000000000" pitchFamily="2" charset="0"/>
              </a:rPr>
              <a:t>Miten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työkalua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käytetään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?</a:t>
            </a:r>
          </a:p>
          <a:p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pPr marL="228600" indent="-228600"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Valitkaa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tarkasteltava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Jokainen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nostaa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esille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mielestään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tärkeitä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ilmiöitä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Tehkää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valinta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yhdessä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kirjatkaa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se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kartan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keskelle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Ideoikaa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ilmiöön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liittyviä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seikkoja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Jokainen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nostaa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esille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mielestään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tärkeitä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liittyviä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seikkoja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Halutessanne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voitte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pohtia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hetken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itsenäisesti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sitten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parin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kanssa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lopuksi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yhdessä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koko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porukalla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Kirjatkaa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seikat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karttaan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ympärille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Tunnistakaa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ilmiöön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vaikuttavia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tekijöitä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Keskustelkaa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yhdessä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esille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nostetuista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seikoista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Valitkaa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niistä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tärkeimmät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eli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sellaiset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jotka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vaikuttavat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tilaan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joko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suoraan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tai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toisen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kautta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Jatkakaa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työstämistä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näiden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vaikuttavien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kanssa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Tunnistakaa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ilmiön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välisiä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vaikutussuhteita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Keskustelkaa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yhdessä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välisistä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vaikutussuhteista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Piirtäkää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tunnistamanne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vaikutussuhteet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karttaan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välille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Nyt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teillä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kuvattuna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käsityksenne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siihen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vaikuttavista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Tunnistakaa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mihin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näistä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tekijöistä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mahdollista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vaikuttaa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Keskustelkaa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mahdollisuudesta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tekijöihin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: Onko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jokin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sellainen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että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siihen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ajatella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tulevan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muutosta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? Onko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jonkin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vaikutus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aktiivisella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toiminnalla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muutettavissa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?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Jatkakaa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työstämistä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näiden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vaikutettavissa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olevien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kanssa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Tunnistakaa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kenen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mahdollista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vaikuttaa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tekijöihin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 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err="1">
                <a:latin typeface="Arial  "/>
                <a:ea typeface="Roboto" panose="02000000000000000000" pitchFamily="2" charset="0"/>
              </a:rPr>
              <a:t>Mitkä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ovat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vaikutettavissa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omalla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toiminnalla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?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Merkitse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vihreällä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pallolla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tällainen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verkostokarttaan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Mikäli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työhön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osallistuu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useampia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toimijoita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kannattaa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vihreän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pallon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yhteyteen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kirjata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toimijan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nimi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err="1">
                <a:latin typeface="Arial  "/>
                <a:ea typeface="Roboto" panose="02000000000000000000" pitchFamily="2" charset="0"/>
              </a:rPr>
              <a:t>Mitkä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ovat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vaikutettavissa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toisten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toimijoiden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toiminnalla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eli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kanssa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tulee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tehdä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yhteistyötä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?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Merkitse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keltaisella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pallolla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tällainen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verkostokarttaan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kirjaa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myös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toimijan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nimi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>
                <a:latin typeface="Arial  "/>
                <a:ea typeface="Roboto" panose="02000000000000000000" pitchFamily="2" charset="0"/>
              </a:rPr>
              <a:t>Mihin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tekijöihin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liittyen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tiedetä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yhtään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toimijaa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?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Merkitse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punaisella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pallolla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tällainen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verkostokarttaan</a:t>
            </a:r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Päättäkää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mihin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tärkeintä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vaikuttaa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muutoksen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mahdollistamiseksi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eli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mitkä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ovat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toiminnan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päämäärät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Tehkää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päämäärien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valinta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yhdessä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kirjatkaa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ne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ylös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b="1" dirty="0" err="1">
                <a:latin typeface="Arial  "/>
                <a:ea typeface="Roboto" panose="02000000000000000000" pitchFamily="2" charset="0"/>
              </a:rPr>
              <a:t>Hyödyntäkää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verkostokarttaa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oman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toiminnan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suunnittelussa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kumppaniverkoston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b="1" dirty="0" err="1">
                <a:latin typeface="Arial  "/>
                <a:ea typeface="Roboto" panose="02000000000000000000" pitchFamily="2" charset="0"/>
              </a:rPr>
              <a:t>laajentamisessa</a:t>
            </a:r>
            <a:r>
              <a:rPr lang="en-GB" sz="1000" b="1" dirty="0">
                <a:latin typeface="Arial  "/>
                <a:ea typeface="Roboto" panose="02000000000000000000" pitchFamily="2" charset="0"/>
              </a:rPr>
              <a:t>.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Pohtikaa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mitkä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tunnistetuista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päämääristä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täsmentää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toteutettaviksi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tavoitteiksi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smtClean="0">
                <a:latin typeface="Arial  "/>
                <a:ea typeface="Roboto" panose="02000000000000000000" pitchFamily="2" charset="0"/>
              </a:rPr>
              <a:t>–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nämä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löytyvät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useimmiten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kuvattujen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“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oksien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”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päistä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r>
              <a:rPr lang="en-GB" sz="1000" dirty="0" err="1">
                <a:latin typeface="Arial  "/>
                <a:ea typeface="Roboto" panose="02000000000000000000" pitchFamily="2" charset="0"/>
              </a:rPr>
              <a:t>Pohtikaa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miltä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osin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muille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toimijoille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altistaa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julkiselle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keskustelulle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algn="l"/>
            <a:endParaRPr lang="en-FI" sz="1000" dirty="0">
              <a:latin typeface="Arial  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641564"/>
            <a:ext cx="3010608" cy="4308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>
                <a:latin typeface="Arial  "/>
                <a:ea typeface="Roboto" panose="02000000000000000000" pitchFamily="2" charset="0"/>
              </a:rPr>
              <a:t>Vinkkejä</a:t>
            </a:r>
            <a:endParaRPr lang="en-GB" sz="1000" b="1" dirty="0">
              <a:latin typeface="Arial  "/>
              <a:ea typeface="Roboto" panose="02000000000000000000" pitchFamily="2" charset="0"/>
            </a:endParaRPr>
          </a:p>
          <a:p>
            <a:endParaRPr lang="en-GB" sz="1000" dirty="0">
              <a:latin typeface="Arial  "/>
              <a:ea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Arial  "/>
                <a:ea typeface="Roboto" panose="02000000000000000000" pitchFamily="2" charset="0"/>
              </a:rPr>
              <a:t>Ilmiöiden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niihin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liittyvien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jäsentäminen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sujuu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helpommin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kun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asiaa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työstää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useampi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henkilö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yhdessä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Järjestäkää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tilaisuus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tekemiseksi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>
              <a:latin typeface="Arial  "/>
              <a:ea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>
                <a:latin typeface="Arial  "/>
                <a:ea typeface="Roboto" panose="02000000000000000000" pitchFamily="2" charset="0"/>
              </a:rPr>
              <a:t>Ilmöihin</a:t>
            </a:r>
            <a:r>
              <a:rPr lang="en-GB" sz="1000" dirty="0" smtClean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liittyvien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näkökohtien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löytäminen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ja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tunnistaminen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edellyttää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monialaista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osaamista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Kutsukaa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paikalle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omasta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oman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organisaation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ulkopuolelta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henkilöitä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joilla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valittuun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aiheeseen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liittyvää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asiantuntemusta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>
              <a:latin typeface="Arial  "/>
              <a:ea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>
                <a:latin typeface="Arial  "/>
                <a:ea typeface="Roboto" panose="02000000000000000000" pitchFamily="2" charset="0"/>
              </a:rPr>
              <a:t>Ilmiöiden</a:t>
            </a:r>
            <a:r>
              <a:rPr lang="en-GB" sz="1000" dirty="0" smtClean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ja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niihin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vaikuttavien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tekijöiden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kanssa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työskentely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helposti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sotkuista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ja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edellyttää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asioiden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tarkastelemista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läheltä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ja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kaukaa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ja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asioiden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piirtämistä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moneen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kertaan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uudelleen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Kootkaa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asiantuntijat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fyysisen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tai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virtuaalisen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valkotaulun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ääreen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huolehtikaa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,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että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taululla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sen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ympärillä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on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paljon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tilaa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>
              <a:latin typeface="Arial  "/>
              <a:ea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>
                <a:latin typeface="Arial  "/>
                <a:ea typeface="Roboto" panose="02000000000000000000" pitchFamily="2" charset="0"/>
              </a:rPr>
              <a:t>Halutessanne</a:t>
            </a:r>
            <a:r>
              <a:rPr lang="en-GB" sz="1000" dirty="0" smtClean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voitte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ottaa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aikaisemmin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tehdyn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- ja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verkostokartan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tai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muun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makrotason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tarkastelun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työskentelynne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pohjaksi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Tällöin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tarkastellaan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aiemmin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tunnistettuja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ilmiöön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liittyviä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oletuksia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uusimman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tiedon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valossa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ja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päivitetään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visualisointia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 </a:t>
            </a:r>
            <a:r>
              <a:rPr lang="en-GB" sz="1000" dirty="0" err="1">
                <a:latin typeface="Arial  "/>
                <a:ea typeface="Roboto" panose="02000000000000000000" pitchFamily="2" charset="0"/>
              </a:rPr>
              <a:t>tarvittaessa</a:t>
            </a:r>
            <a:r>
              <a:rPr lang="en-GB" sz="1000" dirty="0">
                <a:latin typeface="Arial  "/>
                <a:ea typeface="Roboto" panose="02000000000000000000" pitchFamily="2" charset="0"/>
              </a:rPr>
              <a:t>.</a:t>
            </a:r>
          </a:p>
          <a:p>
            <a:pPr algn="l"/>
            <a:endParaRPr lang="en-FI" sz="1000" dirty="0" err="1">
              <a:latin typeface="Arial  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886471-056E-4365-8505-0810FD32F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2E82B7-5AB0-44FC-92FC-DEE4BE633CBF}">
  <ds:schemaRefs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ebb82943-49da-4504-a2f3-a33fb2eb95f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9536</TotalTime>
  <Words>695</Words>
  <Application>Microsoft Office PowerPoint</Application>
  <PresentationFormat>Laajakuva</PresentationFormat>
  <Paragraphs>107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Arial  </vt:lpstr>
      <vt:lpstr>Arial Narrow</vt:lpstr>
      <vt:lpstr>Calibri</vt:lpstr>
      <vt:lpstr>Roboto</vt:lpstr>
      <vt:lpstr>VM2021 teema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27</cp:revision>
  <dcterms:created xsi:type="dcterms:W3CDTF">2021-05-24T08:00:14Z</dcterms:created>
  <dcterms:modified xsi:type="dcterms:W3CDTF">2022-03-28T10:49:47Z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