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9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1139536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Tavoitteiden asettaminen ja mittareiden tunnistaminen vaikutusketjujen avulla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6C15036-54B5-F043-BC5D-DA3D1FDA978C}"/>
              </a:ext>
            </a:extLst>
          </p:cNvPr>
          <p:cNvGrpSpPr/>
          <p:nvPr/>
        </p:nvGrpSpPr>
        <p:grpSpPr>
          <a:xfrm>
            <a:off x="781200" y="1195826"/>
            <a:ext cx="10786900" cy="4639733"/>
            <a:chOff x="781200" y="1195826"/>
            <a:chExt cx="10786900" cy="4639733"/>
          </a:xfrm>
        </p:grpSpPr>
        <p:pic>
          <p:nvPicPr>
            <p:cNvPr id="8" name="Picture 7" descr="Calendar&#10;&#10;Description automatically generated">
              <a:extLst>
                <a:ext uri="{FF2B5EF4-FFF2-40B4-BE49-F238E27FC236}">
                  <a16:creationId xmlns:a16="http://schemas.microsoft.com/office/drawing/2014/main" id="{3C0B5532-AB3F-A941-8BDF-051A732DF5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578"/>
            <a:stretch/>
          </p:blipFill>
          <p:spPr>
            <a:xfrm>
              <a:off x="781200" y="1195826"/>
              <a:ext cx="10786900" cy="463973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2A2BC9-910D-3C42-81E1-3165E2C191E2}"/>
                </a:ext>
              </a:extLst>
            </p:cNvPr>
            <p:cNvSpPr txBox="1"/>
            <p:nvPr/>
          </p:nvSpPr>
          <p:spPr>
            <a:xfrm>
              <a:off x="1119490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74BD25-EB73-0D4E-81FC-AD0F21E22EC3}"/>
                </a:ext>
              </a:extLst>
            </p:cNvPr>
            <p:cNvSpPr txBox="1"/>
            <p:nvPr/>
          </p:nvSpPr>
          <p:spPr>
            <a:xfrm>
              <a:off x="2838223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8F31DBB-21AB-6F46-9636-078844F33D10}"/>
                </a:ext>
              </a:extLst>
            </p:cNvPr>
            <p:cNvSpPr txBox="1"/>
            <p:nvPr/>
          </p:nvSpPr>
          <p:spPr>
            <a:xfrm>
              <a:off x="4556956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E293EF-B8FC-E648-952E-F1E82B6D877F}"/>
                </a:ext>
              </a:extLst>
            </p:cNvPr>
            <p:cNvSpPr txBox="1"/>
            <p:nvPr/>
          </p:nvSpPr>
          <p:spPr>
            <a:xfrm>
              <a:off x="6241821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CA59509-A1F2-9C4F-A348-B6D60D2A8BC8}"/>
                </a:ext>
              </a:extLst>
            </p:cNvPr>
            <p:cNvSpPr txBox="1"/>
            <p:nvPr/>
          </p:nvSpPr>
          <p:spPr>
            <a:xfrm>
              <a:off x="7943620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CD10E4-6C72-834D-A9F9-F903FB89E37E}"/>
                </a:ext>
              </a:extLst>
            </p:cNvPr>
            <p:cNvSpPr txBox="1"/>
            <p:nvPr/>
          </p:nvSpPr>
          <p:spPr>
            <a:xfrm>
              <a:off x="9645419" y="378945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FB71989-C551-E942-BD98-5A06CBAF6B14}"/>
                </a:ext>
              </a:extLst>
            </p:cNvPr>
            <p:cNvSpPr txBox="1"/>
            <p:nvPr/>
          </p:nvSpPr>
          <p:spPr>
            <a:xfrm>
              <a:off x="1119490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AC6507-8AF6-AA40-8A29-904493352B36}"/>
                </a:ext>
              </a:extLst>
            </p:cNvPr>
            <p:cNvSpPr txBox="1"/>
            <p:nvPr/>
          </p:nvSpPr>
          <p:spPr>
            <a:xfrm>
              <a:off x="2838223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56D9D9-7099-7D4B-B4DF-FB967885202F}"/>
                </a:ext>
              </a:extLst>
            </p:cNvPr>
            <p:cNvSpPr txBox="1"/>
            <p:nvPr/>
          </p:nvSpPr>
          <p:spPr>
            <a:xfrm>
              <a:off x="4556956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2AC1383-B19C-F448-BE4A-67D5A28758B7}"/>
                </a:ext>
              </a:extLst>
            </p:cNvPr>
            <p:cNvSpPr txBox="1"/>
            <p:nvPr/>
          </p:nvSpPr>
          <p:spPr>
            <a:xfrm>
              <a:off x="6241821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84BC819-D3CC-D74F-ACD5-DB59DA421E3E}"/>
                </a:ext>
              </a:extLst>
            </p:cNvPr>
            <p:cNvSpPr txBox="1"/>
            <p:nvPr/>
          </p:nvSpPr>
          <p:spPr>
            <a:xfrm>
              <a:off x="7943620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522FBD6-96B9-1D40-98C6-0F73DD014616}"/>
                </a:ext>
              </a:extLst>
            </p:cNvPr>
            <p:cNvSpPr txBox="1"/>
            <p:nvPr/>
          </p:nvSpPr>
          <p:spPr>
            <a:xfrm>
              <a:off x="9645419" y="486001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341748" cy="6340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kuvaa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vaikutusmahdollisuuksia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yksittäisiin</a:t>
            </a:r>
            <a:r>
              <a:rPr lang="en-GB" sz="1000" dirty="0"/>
              <a:t> </a:t>
            </a:r>
            <a:r>
              <a:rPr lang="en-GB" sz="1000" dirty="0" err="1"/>
              <a:t>osiin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mitkä</a:t>
            </a:r>
            <a:r>
              <a:rPr lang="en-GB" sz="1000" dirty="0"/>
              <a:t> </a:t>
            </a:r>
            <a:r>
              <a:rPr lang="en-GB" sz="1000" dirty="0" err="1"/>
              <a:t>osat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toimijan</a:t>
            </a:r>
            <a:r>
              <a:rPr lang="en-GB" sz="1000" dirty="0"/>
              <a:t> </a:t>
            </a:r>
            <a:r>
              <a:rPr lang="en-GB" sz="1000" dirty="0" err="1"/>
              <a:t>hallittavissa</a:t>
            </a:r>
            <a:r>
              <a:rPr lang="en-GB" sz="1000" dirty="0"/>
              <a:t>, </a:t>
            </a:r>
            <a:r>
              <a:rPr lang="en-GB" sz="1000" dirty="0" err="1"/>
              <a:t>vaikutettavissa</a:t>
            </a:r>
            <a:r>
              <a:rPr lang="en-GB" sz="1000" dirty="0"/>
              <a:t> tai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päämäärä</a:t>
            </a:r>
            <a:r>
              <a:rPr lang="en-GB" sz="1000" dirty="0"/>
              <a:t>. </a:t>
            </a:r>
            <a:r>
              <a:rPr lang="en-GB" sz="1000" dirty="0" err="1"/>
              <a:t>Lisäksi</a:t>
            </a:r>
            <a:r>
              <a:rPr lang="en-GB" sz="1000" dirty="0"/>
              <a:t> se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tunnistamaan</a:t>
            </a:r>
            <a:r>
              <a:rPr lang="en-GB" sz="1000" dirty="0"/>
              <a:t>, </a:t>
            </a:r>
            <a:r>
              <a:rPr lang="en-GB" sz="1000" dirty="0" err="1"/>
              <a:t>millä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 </a:t>
            </a:r>
            <a:r>
              <a:rPr lang="en-GB" sz="1000" dirty="0" err="1"/>
              <a:t>asetetut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valitut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</a:t>
            </a:r>
            <a:r>
              <a:rPr lang="en-GB" sz="1000" dirty="0" err="1"/>
              <a:t>liittyvät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eri</a:t>
            </a:r>
            <a:r>
              <a:rPr lang="en-GB" sz="1000" dirty="0"/>
              <a:t> </a:t>
            </a:r>
            <a:r>
              <a:rPr lang="en-GB" sz="1000" dirty="0" err="1"/>
              <a:t>osiin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 err="1"/>
              <a:t>Resurssit</a:t>
            </a:r>
            <a:r>
              <a:rPr lang="en-GB" sz="1000" b="1" dirty="0"/>
              <a:t>, </a:t>
            </a:r>
            <a:r>
              <a:rPr lang="en-GB" sz="1000" b="1" dirty="0" err="1"/>
              <a:t>toiminta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tuotokset</a:t>
            </a:r>
            <a:r>
              <a:rPr lang="en-GB" sz="1000" b="1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toimijan</a:t>
            </a:r>
            <a:r>
              <a:rPr lang="en-GB" sz="1000" dirty="0"/>
              <a:t> </a:t>
            </a:r>
            <a:r>
              <a:rPr lang="en-GB" sz="1000" dirty="0" err="1"/>
              <a:t>hallittavissa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suorassa</a:t>
            </a:r>
            <a:r>
              <a:rPr lang="en-GB" sz="1000" dirty="0"/>
              <a:t> </a:t>
            </a:r>
            <a:r>
              <a:rPr lang="en-GB" sz="1000" dirty="0" err="1"/>
              <a:t>kontrollissa</a:t>
            </a:r>
            <a:r>
              <a:rPr lang="en-GB" sz="1000" dirty="0"/>
              <a:t>. </a:t>
            </a:r>
            <a:r>
              <a:rPr lang="en-GB" sz="1000" b="1" dirty="0" err="1"/>
              <a:t>Välittömät</a:t>
            </a:r>
            <a:r>
              <a:rPr lang="en-GB" sz="1000" b="1" dirty="0"/>
              <a:t> </a:t>
            </a:r>
            <a:r>
              <a:rPr lang="en-GB" sz="1000" b="1" dirty="0" err="1"/>
              <a:t>tulokset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välittömät</a:t>
            </a:r>
            <a:r>
              <a:rPr lang="en-GB" sz="1000" b="1" dirty="0"/>
              <a:t> </a:t>
            </a:r>
            <a:r>
              <a:rPr lang="en-GB" sz="1000" b="1" dirty="0" err="1"/>
              <a:t>vaikutukset</a:t>
            </a:r>
            <a:r>
              <a:rPr lang="en-GB" sz="1000" b="1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toimijan</a:t>
            </a:r>
            <a:r>
              <a:rPr lang="en-GB" sz="1000" dirty="0"/>
              <a:t> </a:t>
            </a:r>
            <a:r>
              <a:rPr lang="en-GB" sz="1000" dirty="0" err="1"/>
              <a:t>vaikutettavissa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niiden</a:t>
            </a:r>
            <a:r>
              <a:rPr lang="en-GB" sz="1000" dirty="0"/>
              <a:t> </a:t>
            </a:r>
            <a:r>
              <a:rPr lang="en-GB" sz="1000" dirty="0" err="1"/>
              <a:t>syntyminen</a:t>
            </a:r>
            <a:r>
              <a:rPr lang="en-GB" sz="1000" dirty="0"/>
              <a:t> on </a:t>
            </a:r>
            <a:r>
              <a:rPr lang="en-GB" sz="1000" dirty="0" err="1"/>
              <a:t>riippuvaista</a:t>
            </a:r>
            <a:r>
              <a:rPr lang="en-GB" sz="1000" dirty="0"/>
              <a:t>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muiden</a:t>
            </a:r>
            <a:r>
              <a:rPr lang="en-GB" sz="1000" dirty="0"/>
              <a:t> </a:t>
            </a:r>
            <a:r>
              <a:rPr lang="en-GB" sz="1000" dirty="0" err="1"/>
              <a:t>ihmisten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organisaatioiden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. </a:t>
            </a:r>
            <a:r>
              <a:rPr lang="en-GB" sz="1000" b="1" dirty="0" err="1"/>
              <a:t>Välilliset</a:t>
            </a:r>
            <a:r>
              <a:rPr lang="en-GB" sz="1000" b="1" dirty="0"/>
              <a:t> </a:t>
            </a:r>
            <a:r>
              <a:rPr lang="en-GB" sz="1000" b="1" dirty="0" err="1"/>
              <a:t>vaikutukset</a:t>
            </a:r>
            <a:r>
              <a:rPr lang="en-GB" sz="1000" b="1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päämäärä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ne </a:t>
            </a:r>
            <a:r>
              <a:rPr lang="en-GB" sz="1000" dirty="0" err="1"/>
              <a:t>eivät</a:t>
            </a:r>
            <a:r>
              <a:rPr lang="en-GB" sz="1000" dirty="0"/>
              <a:t> </a:t>
            </a:r>
            <a:r>
              <a:rPr lang="en-GB" sz="1000" dirty="0" err="1"/>
              <a:t>toimijan</a:t>
            </a:r>
            <a:r>
              <a:rPr lang="en-GB" sz="1000" dirty="0"/>
              <a:t> </a:t>
            </a:r>
            <a:r>
              <a:rPr lang="en-GB" sz="1000" dirty="0" err="1"/>
              <a:t>kontrollissa</a:t>
            </a:r>
            <a:r>
              <a:rPr lang="en-GB" sz="1000" dirty="0"/>
              <a:t> tai </a:t>
            </a:r>
            <a:r>
              <a:rPr lang="en-GB" sz="1000" dirty="0" err="1"/>
              <a:t>suoraan</a:t>
            </a:r>
            <a:r>
              <a:rPr lang="en-GB" sz="1000" dirty="0"/>
              <a:t> </a:t>
            </a:r>
            <a:r>
              <a:rPr lang="en-GB" sz="1000" dirty="0" err="1"/>
              <a:t>vaikutettavissa</a:t>
            </a:r>
            <a:r>
              <a:rPr lang="en-GB" sz="1000" dirty="0"/>
              <a:t>.</a:t>
            </a:r>
          </a:p>
          <a:p>
            <a:endParaRPr lang="en-GB" sz="1000" b="1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hahmottamaan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pitkän</a:t>
            </a:r>
            <a:r>
              <a:rPr lang="en-GB" sz="1000" dirty="0"/>
              <a:t> </a:t>
            </a:r>
            <a:r>
              <a:rPr lang="en-GB" sz="1000" dirty="0" err="1"/>
              <a:t>aikavälin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vaikutettavissa</a:t>
            </a:r>
            <a:r>
              <a:rPr lang="en-GB" sz="1000" dirty="0"/>
              <a:t> tai </a:t>
            </a:r>
            <a:r>
              <a:rPr lang="en-GB" sz="1000" dirty="0" err="1"/>
              <a:t>hallittavissa</a:t>
            </a:r>
            <a:r>
              <a:rPr lang="en-GB" sz="1000" dirty="0"/>
              <a:t> </a:t>
            </a:r>
            <a:r>
              <a:rPr lang="en-GB" sz="1000" dirty="0" err="1"/>
              <a:t>olevien</a:t>
            </a:r>
            <a:r>
              <a:rPr lang="en-GB" sz="1000" dirty="0"/>
              <a:t> </a:t>
            </a:r>
            <a:r>
              <a:rPr lang="en-GB" sz="1000" dirty="0" err="1"/>
              <a:t>asioiden</a:t>
            </a:r>
            <a:r>
              <a:rPr lang="en-GB" sz="1000" dirty="0"/>
              <a:t> </a:t>
            </a:r>
            <a:r>
              <a:rPr lang="en-GB" sz="1000" dirty="0" err="1"/>
              <a:t>välisen</a:t>
            </a:r>
            <a:r>
              <a:rPr lang="en-GB" sz="1000" dirty="0"/>
              <a:t> </a:t>
            </a:r>
            <a:r>
              <a:rPr lang="en-GB" sz="1000" dirty="0" err="1"/>
              <a:t>eron</a:t>
            </a:r>
            <a:r>
              <a:rPr lang="en-GB" sz="1000" dirty="0"/>
              <a:t>.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ohjaa</a:t>
            </a:r>
            <a:r>
              <a:rPr lang="en-GB" sz="1000" dirty="0"/>
              <a:t> </a:t>
            </a:r>
            <a:r>
              <a:rPr lang="en-GB" sz="1000" dirty="0" err="1"/>
              <a:t>asettamaan</a:t>
            </a:r>
            <a:r>
              <a:rPr lang="en-GB" sz="1000" dirty="0"/>
              <a:t> </a:t>
            </a:r>
            <a:r>
              <a:rPr lang="en-GB" sz="1000" dirty="0" err="1"/>
              <a:t>mitattavia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toimijan</a:t>
            </a:r>
            <a:r>
              <a:rPr lang="en-GB" sz="1000" dirty="0"/>
              <a:t> </a:t>
            </a:r>
            <a:r>
              <a:rPr lang="en-GB" sz="1000" dirty="0" err="1"/>
              <a:t>vaikutettavissa</a:t>
            </a:r>
            <a:r>
              <a:rPr lang="en-GB" sz="1000" dirty="0"/>
              <a:t> tai </a:t>
            </a:r>
            <a:r>
              <a:rPr lang="en-GB" sz="1000" dirty="0" err="1"/>
              <a:t>hallittavissa</a:t>
            </a:r>
            <a:r>
              <a:rPr lang="en-GB" sz="1000" dirty="0"/>
              <a:t> </a:t>
            </a:r>
            <a:r>
              <a:rPr lang="en-GB" sz="1000" dirty="0" err="1"/>
              <a:t>oleville</a:t>
            </a:r>
            <a:r>
              <a:rPr lang="en-GB" sz="1000" dirty="0"/>
              <a:t> </a:t>
            </a:r>
            <a:r>
              <a:rPr lang="en-GB" sz="1000" dirty="0" err="1"/>
              <a:t>asioille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kehittämään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mittareita</a:t>
            </a:r>
            <a:r>
              <a:rPr lang="en-GB" sz="1000" dirty="0"/>
              <a:t> </a:t>
            </a:r>
            <a:r>
              <a:rPr lang="en-GB" sz="1000" dirty="0" err="1"/>
              <a:t>joko</a:t>
            </a:r>
            <a:r>
              <a:rPr lang="en-GB" sz="1000" dirty="0"/>
              <a:t> </a:t>
            </a:r>
            <a:r>
              <a:rPr lang="en-GB" sz="1000" dirty="0" err="1"/>
              <a:t>uuden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tai jo </a:t>
            </a:r>
            <a:r>
              <a:rPr lang="en-GB" sz="1000" dirty="0" err="1"/>
              <a:t>toteutetun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vaikutusten</a:t>
            </a:r>
            <a:r>
              <a:rPr lang="en-GB" sz="1000" dirty="0"/>
              <a:t> </a:t>
            </a:r>
            <a:r>
              <a:rPr lang="en-GB" sz="1000" dirty="0" err="1"/>
              <a:t>jäsentämisessä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4924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b="1" dirty="0" err="1"/>
              <a:t>Kun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 </a:t>
            </a:r>
            <a:r>
              <a:rPr lang="en-GB" sz="1000" b="1" dirty="0" err="1"/>
              <a:t>uuden</a:t>
            </a:r>
            <a:r>
              <a:rPr lang="en-GB" sz="1000" b="1" dirty="0"/>
              <a:t> </a:t>
            </a:r>
            <a:r>
              <a:rPr lang="en-GB" sz="1000" b="1" dirty="0" err="1"/>
              <a:t>toiminnan</a:t>
            </a:r>
            <a:r>
              <a:rPr lang="en-GB" sz="1000" b="1" dirty="0"/>
              <a:t> </a:t>
            </a:r>
            <a:r>
              <a:rPr lang="en-GB" sz="1000" b="1" dirty="0" err="1"/>
              <a:t>suunnittelussa</a:t>
            </a:r>
            <a:r>
              <a:rPr lang="en-GB" sz="1000" b="1" dirty="0"/>
              <a:t>, </a:t>
            </a:r>
            <a:r>
              <a:rPr lang="en-GB" sz="1000" dirty="0" err="1"/>
              <a:t>työskentelyn</a:t>
            </a:r>
            <a:r>
              <a:rPr lang="en-GB" sz="1000" dirty="0"/>
              <a:t> </a:t>
            </a:r>
            <a:r>
              <a:rPr lang="en-GB" sz="1000" dirty="0" err="1"/>
              <a:t>pohjaksi</a:t>
            </a:r>
            <a:r>
              <a:rPr lang="en-GB" sz="1000" dirty="0"/>
              <a:t> </a:t>
            </a:r>
            <a:r>
              <a:rPr lang="en-GB" sz="1000" dirty="0" err="1"/>
              <a:t>tarvitaan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verkostokartta</a:t>
            </a:r>
            <a:r>
              <a:rPr lang="en-GB" sz="1000" dirty="0"/>
              <a:t>, </a:t>
            </a:r>
            <a:r>
              <a:rPr lang="en-GB" sz="1000" dirty="0" err="1"/>
              <a:t>päämäärä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vaikutusketju</a:t>
            </a:r>
            <a:r>
              <a:rPr lang="en-GB" sz="1000" dirty="0"/>
              <a:t> tai -</a:t>
            </a:r>
            <a:r>
              <a:rPr lang="en-GB" sz="1000" dirty="0" err="1"/>
              <a:t>ketjuja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Kokeilkaa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kullekin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yksittäiselle</a:t>
            </a:r>
            <a:r>
              <a:rPr lang="en-GB" sz="1000" dirty="0"/>
              <a:t> </a:t>
            </a:r>
            <a:r>
              <a:rPr lang="en-GB" sz="1000" dirty="0" err="1"/>
              <a:t>osalle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Pohtikaa</a:t>
            </a:r>
            <a:r>
              <a:rPr lang="en-GB" sz="1000" dirty="0"/>
              <a:t> </a:t>
            </a:r>
            <a:r>
              <a:rPr lang="en-GB" sz="1000" dirty="0" err="1"/>
              <a:t>miten</a:t>
            </a:r>
            <a:r>
              <a:rPr lang="en-GB" sz="1000" dirty="0"/>
              <a:t> </a:t>
            </a:r>
            <a:r>
              <a:rPr lang="en-GB" sz="1000" dirty="0" err="1"/>
              <a:t>tavoitteen</a:t>
            </a:r>
            <a:r>
              <a:rPr lang="en-GB" sz="1000" dirty="0"/>
              <a:t> </a:t>
            </a:r>
            <a:r>
              <a:rPr lang="en-GB" sz="1000" dirty="0" err="1"/>
              <a:t>saavuttamista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arvioida</a:t>
            </a:r>
            <a:r>
              <a:rPr lang="en-GB" sz="1000" dirty="0"/>
              <a:t>. </a:t>
            </a:r>
            <a:r>
              <a:rPr lang="en-GB" sz="1000" dirty="0" err="1"/>
              <a:t>Kokeilkaa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indikaattori</a:t>
            </a:r>
            <a:r>
              <a:rPr lang="en-GB" sz="1000" dirty="0"/>
              <a:t> tai </a:t>
            </a:r>
            <a:r>
              <a:rPr lang="en-GB" sz="1000" dirty="0" err="1"/>
              <a:t>mittari</a:t>
            </a:r>
            <a:r>
              <a:rPr lang="en-GB" sz="1000" dirty="0"/>
              <a:t> </a:t>
            </a:r>
            <a:r>
              <a:rPr lang="en-GB" sz="1000" dirty="0" err="1"/>
              <a:t>kullekin</a:t>
            </a:r>
            <a:r>
              <a:rPr lang="en-GB" sz="1000" dirty="0"/>
              <a:t> </a:t>
            </a:r>
            <a:r>
              <a:rPr lang="en-GB" sz="1000" dirty="0" err="1"/>
              <a:t>tavoitteelle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Tarkastelkaa</a:t>
            </a:r>
            <a:r>
              <a:rPr lang="en-GB" sz="1000" dirty="0"/>
              <a:t> </a:t>
            </a:r>
            <a:r>
              <a:rPr lang="en-GB" sz="1000" dirty="0" err="1"/>
              <a:t>asetettuja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pohtikaa</a:t>
            </a:r>
            <a:r>
              <a:rPr lang="en-GB" sz="1000" dirty="0"/>
              <a:t>, </a:t>
            </a:r>
            <a:r>
              <a:rPr lang="en-GB" sz="1000" dirty="0" err="1"/>
              <a:t>liittyykö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valittuun</a:t>
            </a:r>
            <a:r>
              <a:rPr lang="en-GB" sz="1000" dirty="0"/>
              <a:t> </a:t>
            </a:r>
            <a:r>
              <a:rPr lang="en-GB" sz="1000" dirty="0" err="1"/>
              <a:t>ketjun</a:t>
            </a:r>
            <a:r>
              <a:rPr lang="en-GB" sz="1000" dirty="0"/>
              <a:t> </a:t>
            </a:r>
            <a:r>
              <a:rPr lang="en-GB" sz="1000" dirty="0" err="1"/>
              <a:t>kohtaan</a:t>
            </a:r>
            <a:r>
              <a:rPr lang="en-GB" sz="1000" dirty="0"/>
              <a:t>. </a:t>
            </a:r>
            <a:r>
              <a:rPr lang="en-GB" sz="1000" dirty="0" err="1"/>
              <a:t>Kehittäkää</a:t>
            </a:r>
            <a:r>
              <a:rPr lang="en-GB" sz="1000" dirty="0"/>
              <a:t> </a:t>
            </a:r>
            <a:r>
              <a:rPr lang="en-GB" sz="1000" dirty="0" err="1"/>
              <a:t>tavoitetta</a:t>
            </a:r>
            <a:r>
              <a:rPr lang="en-GB" sz="1000" dirty="0"/>
              <a:t> tai </a:t>
            </a:r>
            <a:r>
              <a:rPr lang="en-GB" sz="1000" dirty="0" err="1"/>
              <a:t>siirtäkää</a:t>
            </a:r>
            <a:r>
              <a:rPr lang="en-GB" sz="1000" dirty="0"/>
              <a:t> se </a:t>
            </a:r>
            <a:r>
              <a:rPr lang="en-GB" sz="1000" dirty="0" err="1"/>
              <a:t>toiseen</a:t>
            </a:r>
            <a:r>
              <a:rPr lang="en-GB" sz="1000" dirty="0"/>
              <a:t> </a:t>
            </a:r>
            <a:r>
              <a:rPr lang="en-GB" sz="1000" dirty="0" err="1"/>
              <a:t>ketjun</a:t>
            </a:r>
            <a:r>
              <a:rPr lang="en-GB" sz="1000" dirty="0"/>
              <a:t> </a:t>
            </a:r>
            <a:r>
              <a:rPr lang="en-GB" sz="1000" dirty="0" err="1"/>
              <a:t>kohtaan</a:t>
            </a:r>
            <a:r>
              <a:rPr lang="en-GB" sz="1000" dirty="0"/>
              <a:t>, </a:t>
            </a:r>
            <a:r>
              <a:rPr lang="en-GB" sz="1000" dirty="0" err="1"/>
              <a:t>mikäli</a:t>
            </a:r>
            <a:r>
              <a:rPr lang="en-GB" sz="1000" dirty="0"/>
              <a:t> </a:t>
            </a:r>
            <a:r>
              <a:rPr lang="en-GB" sz="1000" dirty="0" err="1"/>
              <a:t>tarpeellista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Tarkastelkaa</a:t>
            </a:r>
            <a:r>
              <a:rPr lang="en-GB" sz="1000" dirty="0"/>
              <a:t> </a:t>
            </a:r>
            <a:r>
              <a:rPr lang="en-GB" sz="1000" dirty="0" err="1"/>
              <a:t>ehdotettuja</a:t>
            </a:r>
            <a:r>
              <a:rPr lang="en-GB" sz="1000" dirty="0"/>
              <a:t> </a:t>
            </a:r>
            <a:r>
              <a:rPr lang="en-GB" sz="1000" dirty="0" err="1"/>
              <a:t>indikaattoreita</a:t>
            </a:r>
            <a:r>
              <a:rPr lang="en-GB" sz="1000" dirty="0"/>
              <a:t> tai </a:t>
            </a:r>
            <a:r>
              <a:rPr lang="en-GB" sz="1000" dirty="0" err="1"/>
              <a:t>mittareita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pohtikaa</a:t>
            </a:r>
            <a:r>
              <a:rPr lang="en-GB" sz="1000" dirty="0"/>
              <a:t>, </a:t>
            </a:r>
            <a:r>
              <a:rPr lang="en-GB" sz="1000" dirty="0" err="1"/>
              <a:t>ilmentääkö</a:t>
            </a:r>
            <a:r>
              <a:rPr lang="en-GB" sz="1000" dirty="0"/>
              <a:t> </a:t>
            </a:r>
            <a:r>
              <a:rPr lang="en-GB" sz="1000" dirty="0" err="1"/>
              <a:t>ehdotettu</a:t>
            </a:r>
            <a:r>
              <a:rPr lang="en-GB" sz="1000" dirty="0"/>
              <a:t> </a:t>
            </a:r>
            <a:r>
              <a:rPr lang="en-GB" sz="1000" dirty="0" err="1"/>
              <a:t>indikaattori</a:t>
            </a:r>
            <a:r>
              <a:rPr lang="en-GB" sz="1000" dirty="0"/>
              <a:t> tai </a:t>
            </a:r>
            <a:r>
              <a:rPr lang="en-GB" sz="1000" dirty="0" err="1"/>
              <a:t>mittari</a:t>
            </a:r>
            <a:r>
              <a:rPr lang="en-GB" sz="1000" dirty="0"/>
              <a:t> </a:t>
            </a:r>
            <a:r>
              <a:rPr lang="en-GB" sz="1000" dirty="0" err="1"/>
              <a:t>todella</a:t>
            </a:r>
            <a:r>
              <a:rPr lang="en-GB" sz="1000" dirty="0"/>
              <a:t> </a:t>
            </a:r>
            <a:r>
              <a:rPr lang="en-GB" sz="1000" dirty="0" err="1"/>
              <a:t>kuvatun</a:t>
            </a:r>
            <a:r>
              <a:rPr lang="en-GB" sz="1000" dirty="0"/>
              <a:t> </a:t>
            </a:r>
            <a:r>
              <a:rPr lang="en-GB" sz="1000" dirty="0" err="1"/>
              <a:t>tavoitteen</a:t>
            </a:r>
            <a:r>
              <a:rPr lang="en-GB" sz="1000" dirty="0"/>
              <a:t> </a:t>
            </a:r>
            <a:r>
              <a:rPr lang="en-GB" sz="1000" dirty="0" err="1"/>
              <a:t>saavuttamista</a:t>
            </a:r>
            <a:r>
              <a:rPr lang="en-GB" sz="1000" dirty="0"/>
              <a:t>. </a:t>
            </a:r>
            <a:r>
              <a:rPr lang="en-GB" sz="1000" dirty="0" err="1"/>
              <a:t>Kehittäkää</a:t>
            </a:r>
            <a:r>
              <a:rPr lang="en-GB" sz="1000" dirty="0"/>
              <a:t> </a:t>
            </a:r>
            <a:r>
              <a:rPr lang="en-GB" sz="1000" dirty="0" err="1"/>
              <a:t>indikaattoria</a:t>
            </a:r>
            <a:r>
              <a:rPr lang="en-GB" sz="1000" dirty="0"/>
              <a:t> tai </a:t>
            </a:r>
            <a:r>
              <a:rPr lang="en-GB" sz="1000" dirty="0" err="1"/>
              <a:t>mittaria</a:t>
            </a:r>
            <a:r>
              <a:rPr lang="en-GB" sz="1000" dirty="0"/>
              <a:t> tai </a:t>
            </a:r>
            <a:r>
              <a:rPr lang="en-GB" sz="1000" dirty="0" err="1"/>
              <a:t>siirtäkää</a:t>
            </a:r>
            <a:r>
              <a:rPr lang="en-GB" sz="1000" dirty="0"/>
              <a:t> se </a:t>
            </a:r>
            <a:r>
              <a:rPr lang="en-GB" sz="1000" dirty="0" err="1"/>
              <a:t>toisen</a:t>
            </a:r>
            <a:r>
              <a:rPr lang="en-GB" sz="1000" dirty="0"/>
              <a:t> </a:t>
            </a:r>
            <a:r>
              <a:rPr lang="en-GB" sz="1000" dirty="0" err="1"/>
              <a:t>tavoitteen</a:t>
            </a:r>
            <a:r>
              <a:rPr lang="en-GB" sz="1000" dirty="0"/>
              <a:t> </a:t>
            </a:r>
            <a:r>
              <a:rPr lang="en-GB" sz="1000" dirty="0" err="1"/>
              <a:t>kohdalle</a:t>
            </a:r>
            <a:r>
              <a:rPr lang="en-GB" sz="1000" dirty="0"/>
              <a:t>, </a:t>
            </a:r>
            <a:r>
              <a:rPr lang="en-GB" sz="1000" dirty="0" err="1"/>
              <a:t>mikäli</a:t>
            </a:r>
            <a:r>
              <a:rPr lang="en-GB" sz="1000" dirty="0"/>
              <a:t> </a:t>
            </a:r>
            <a:r>
              <a:rPr lang="en-GB" sz="1000" dirty="0" err="1"/>
              <a:t>tarpeellista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Valitkaa</a:t>
            </a:r>
            <a:r>
              <a:rPr lang="en-GB" sz="1000" dirty="0"/>
              <a:t> </a:t>
            </a:r>
            <a:r>
              <a:rPr lang="en-GB" sz="1000" dirty="0" err="1"/>
              <a:t>lopulliset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indikaattorit</a:t>
            </a:r>
            <a:r>
              <a:rPr lang="en-GB" sz="1000" dirty="0"/>
              <a:t> tai </a:t>
            </a:r>
            <a:r>
              <a:rPr lang="en-GB" sz="1000" dirty="0" err="1"/>
              <a:t>mittarit</a:t>
            </a:r>
            <a:r>
              <a:rPr lang="en-GB" sz="1000" dirty="0"/>
              <a:t>. </a:t>
            </a:r>
            <a:r>
              <a:rPr lang="en-GB" sz="1000" dirty="0" err="1"/>
              <a:t>Kussakin</a:t>
            </a:r>
            <a:r>
              <a:rPr lang="en-GB" sz="1000" dirty="0"/>
              <a:t> </a:t>
            </a:r>
            <a:r>
              <a:rPr lang="en-GB" sz="1000" dirty="0" err="1"/>
              <a:t>ketjun</a:t>
            </a:r>
            <a:r>
              <a:rPr lang="en-GB" sz="1000" dirty="0"/>
              <a:t> </a:t>
            </a:r>
            <a:r>
              <a:rPr lang="en-GB" sz="1000" dirty="0" err="1"/>
              <a:t>kohdassa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indikaattoreita</a:t>
            </a:r>
            <a:r>
              <a:rPr lang="en-GB" sz="1000" dirty="0"/>
              <a:t> tai </a:t>
            </a:r>
            <a:r>
              <a:rPr lang="en-GB" sz="1000" dirty="0" err="1"/>
              <a:t>mittareita</a:t>
            </a:r>
            <a:r>
              <a:rPr lang="en-GB" sz="1000" dirty="0"/>
              <a:t> olla </a:t>
            </a:r>
            <a:r>
              <a:rPr lang="en-GB" sz="1000" dirty="0" err="1"/>
              <a:t>myös</a:t>
            </a:r>
            <a:r>
              <a:rPr lang="en-GB" sz="1000" dirty="0"/>
              <a:t> </a:t>
            </a:r>
            <a:r>
              <a:rPr lang="en-GB" sz="1000" dirty="0" err="1"/>
              <a:t>useampia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merkitkää</a:t>
            </a:r>
            <a:r>
              <a:rPr lang="en-GB" sz="1000" dirty="0"/>
              <a:t> </a:t>
            </a:r>
            <a:r>
              <a:rPr lang="en-GB" sz="1000" dirty="0" err="1"/>
              <a:t>selkeästi</a:t>
            </a:r>
            <a:r>
              <a:rPr lang="en-GB" sz="1000" dirty="0"/>
              <a:t>, </a:t>
            </a:r>
            <a:r>
              <a:rPr lang="en-GB" sz="1000" dirty="0" err="1"/>
              <a:t>minkä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saavuttamista</a:t>
            </a:r>
            <a:r>
              <a:rPr lang="en-GB" sz="1000" dirty="0"/>
              <a:t> </a:t>
            </a:r>
            <a:r>
              <a:rPr lang="en-GB" sz="1000" dirty="0" err="1"/>
              <a:t>kukin</a:t>
            </a:r>
            <a:r>
              <a:rPr lang="en-GB" sz="1000" dirty="0"/>
              <a:t> </a:t>
            </a:r>
            <a:r>
              <a:rPr lang="en-GB" sz="1000" dirty="0" err="1"/>
              <a:t>indikaattori</a:t>
            </a:r>
            <a:r>
              <a:rPr lang="en-GB" sz="1000" dirty="0"/>
              <a:t> tai </a:t>
            </a:r>
            <a:r>
              <a:rPr lang="en-GB" sz="1000" dirty="0" err="1"/>
              <a:t>mittari</a:t>
            </a:r>
            <a:r>
              <a:rPr lang="en-GB" sz="1000" dirty="0"/>
              <a:t> </a:t>
            </a:r>
            <a:r>
              <a:rPr lang="en-GB" sz="1000" dirty="0" err="1"/>
              <a:t>ilmentää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Varmistakaa</a:t>
            </a:r>
            <a:r>
              <a:rPr lang="en-GB" sz="1000" dirty="0"/>
              <a:t>,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välittömille</a:t>
            </a:r>
            <a:r>
              <a:rPr lang="en-GB" sz="1000" dirty="0"/>
              <a:t> </a:t>
            </a:r>
            <a:r>
              <a:rPr lang="en-GB" sz="1000" dirty="0" err="1"/>
              <a:t>vaikutuksille</a:t>
            </a:r>
            <a:r>
              <a:rPr lang="en-GB" sz="1000" dirty="0"/>
              <a:t> on </a:t>
            </a:r>
            <a:r>
              <a:rPr lang="en-GB" sz="1000" dirty="0" err="1"/>
              <a:t>asetettu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tai </a:t>
            </a:r>
            <a:r>
              <a:rPr lang="en-GB" sz="1000" dirty="0" err="1"/>
              <a:t>indikaattorit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 err="1"/>
              <a:t>Kun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 </a:t>
            </a:r>
            <a:r>
              <a:rPr lang="en-GB" sz="1000" b="1" dirty="0" err="1"/>
              <a:t>toteutetun</a:t>
            </a:r>
            <a:r>
              <a:rPr lang="en-GB" sz="1000" b="1" dirty="0"/>
              <a:t> </a:t>
            </a:r>
            <a:r>
              <a:rPr lang="en-GB" sz="1000" b="1" dirty="0" err="1"/>
              <a:t>toiminnan</a:t>
            </a:r>
            <a:r>
              <a:rPr lang="en-GB" sz="1000" b="1" dirty="0"/>
              <a:t> </a:t>
            </a:r>
            <a:r>
              <a:rPr lang="en-GB" sz="1000" b="1" dirty="0" err="1"/>
              <a:t>vaikutusten</a:t>
            </a:r>
            <a:r>
              <a:rPr lang="en-GB" sz="1000" b="1" dirty="0"/>
              <a:t> </a:t>
            </a:r>
            <a:r>
              <a:rPr lang="en-GB" sz="1000" b="1" dirty="0" err="1"/>
              <a:t>jäsentämisessä</a:t>
            </a:r>
            <a:r>
              <a:rPr lang="en-GB" sz="1000" b="1" dirty="0"/>
              <a:t>, </a:t>
            </a:r>
            <a:r>
              <a:rPr lang="en-GB" sz="1000" dirty="0" err="1"/>
              <a:t>työskentelyn</a:t>
            </a:r>
            <a:r>
              <a:rPr lang="en-GB" sz="1000" dirty="0"/>
              <a:t> </a:t>
            </a:r>
            <a:r>
              <a:rPr lang="en-GB" sz="1000" dirty="0" err="1"/>
              <a:t>pohjaksi</a:t>
            </a:r>
            <a:r>
              <a:rPr lang="en-GB" sz="1000" dirty="0"/>
              <a:t> </a:t>
            </a:r>
            <a:r>
              <a:rPr lang="en-GB" sz="1000" dirty="0" err="1"/>
              <a:t>tarvitaan</a:t>
            </a:r>
            <a:r>
              <a:rPr lang="en-GB" sz="1000" dirty="0"/>
              <a:t> </a:t>
            </a:r>
            <a:r>
              <a:rPr lang="en-GB" sz="1000" dirty="0" err="1"/>
              <a:t>toimintasuunnitelma</a:t>
            </a:r>
            <a:r>
              <a:rPr lang="en-GB" sz="1000" dirty="0"/>
              <a:t>, </a:t>
            </a:r>
            <a:r>
              <a:rPr lang="en-GB" sz="1000" dirty="0" err="1"/>
              <a:t>projektisuunnitelma</a:t>
            </a:r>
            <a:r>
              <a:rPr lang="en-GB" sz="1000" dirty="0"/>
              <a:t> tai </a:t>
            </a:r>
            <a:r>
              <a:rPr lang="en-GB" sz="1000" dirty="0" err="1"/>
              <a:t>loppuraportti</a:t>
            </a:r>
            <a:r>
              <a:rPr lang="en-GB" sz="1000" dirty="0"/>
              <a:t>, </a:t>
            </a:r>
            <a:r>
              <a:rPr lang="en-GB" sz="1000" dirty="0" err="1"/>
              <a:t>jossa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indikaattorit</a:t>
            </a:r>
            <a:r>
              <a:rPr lang="en-GB" sz="1000" dirty="0"/>
              <a:t>/</a:t>
            </a:r>
            <a:r>
              <a:rPr lang="en-GB" sz="1000" dirty="0" err="1"/>
              <a:t>mittarit</a:t>
            </a:r>
            <a:r>
              <a:rPr lang="en-GB" sz="1000" dirty="0"/>
              <a:t> on </a:t>
            </a:r>
            <a:r>
              <a:rPr lang="en-GB" sz="1000" dirty="0" err="1"/>
              <a:t>kuvattu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Ottakaa</a:t>
            </a:r>
            <a:r>
              <a:rPr lang="en-GB" sz="1000" dirty="0"/>
              <a:t> </a:t>
            </a:r>
            <a:r>
              <a:rPr lang="en-GB" sz="1000" dirty="0" err="1"/>
              <a:t>käsittelyyn</a:t>
            </a:r>
            <a:r>
              <a:rPr lang="en-GB" sz="1000" dirty="0"/>
              <a:t> </a:t>
            </a:r>
            <a:r>
              <a:rPr lang="en-GB" sz="1000" dirty="0" err="1"/>
              <a:t>yksi</a:t>
            </a:r>
            <a:r>
              <a:rPr lang="en-GB" sz="1000" dirty="0"/>
              <a:t> </a:t>
            </a:r>
            <a:r>
              <a:rPr lang="en-GB" sz="1000" dirty="0" err="1"/>
              <a:t>tavoite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yksi</a:t>
            </a:r>
            <a:r>
              <a:rPr lang="en-GB" sz="1000" dirty="0"/>
              <a:t> </a:t>
            </a:r>
            <a:r>
              <a:rPr lang="en-GB" sz="1000" dirty="0" err="1"/>
              <a:t>mittari</a:t>
            </a:r>
            <a:r>
              <a:rPr lang="en-GB" sz="1000" dirty="0"/>
              <a:t> </a:t>
            </a:r>
            <a:r>
              <a:rPr lang="en-GB" sz="1000" dirty="0" err="1"/>
              <a:t>kerrallaan</a:t>
            </a:r>
            <a:r>
              <a:rPr lang="en-GB" sz="1000" dirty="0"/>
              <a:t>. </a:t>
            </a:r>
            <a:r>
              <a:rPr lang="en-GB" sz="1000" dirty="0" err="1"/>
              <a:t>Pohtikaa</a:t>
            </a:r>
            <a:r>
              <a:rPr lang="en-GB" sz="1000" dirty="0"/>
              <a:t> </a:t>
            </a:r>
            <a:r>
              <a:rPr lang="en-GB" sz="1000" dirty="0" err="1"/>
              <a:t>mille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yksittäiselle</a:t>
            </a:r>
            <a:r>
              <a:rPr lang="en-GB" sz="1000" dirty="0"/>
              <a:t> </a:t>
            </a:r>
            <a:r>
              <a:rPr lang="en-GB" sz="1000" dirty="0" err="1"/>
              <a:t>osalle</a:t>
            </a:r>
            <a:r>
              <a:rPr lang="en-GB" sz="1000" dirty="0"/>
              <a:t> se on </a:t>
            </a:r>
            <a:r>
              <a:rPr lang="en-GB" sz="1000" dirty="0" err="1"/>
              <a:t>asetettu</a:t>
            </a:r>
            <a:r>
              <a:rPr lang="en-GB" sz="1000" dirty="0"/>
              <a:t>: </a:t>
            </a:r>
            <a:r>
              <a:rPr lang="en-GB" sz="1000" dirty="0" err="1"/>
              <a:t>resursseille</a:t>
            </a:r>
            <a:r>
              <a:rPr lang="en-GB" sz="1000" dirty="0"/>
              <a:t>, </a:t>
            </a:r>
            <a:r>
              <a:rPr lang="en-GB" sz="1000" dirty="0" err="1"/>
              <a:t>toiminnalle</a:t>
            </a:r>
            <a:r>
              <a:rPr lang="en-GB" sz="1000" dirty="0"/>
              <a:t>, </a:t>
            </a:r>
            <a:r>
              <a:rPr lang="en-GB" sz="1000" dirty="0" err="1"/>
              <a:t>tuotoksille</a:t>
            </a:r>
            <a:r>
              <a:rPr lang="en-GB" sz="1000" dirty="0"/>
              <a:t>, </a:t>
            </a:r>
            <a:r>
              <a:rPr lang="en-GB" sz="1000" dirty="0" err="1"/>
              <a:t>välittömille</a:t>
            </a:r>
            <a:r>
              <a:rPr lang="en-GB" sz="1000" dirty="0"/>
              <a:t> </a:t>
            </a:r>
            <a:r>
              <a:rPr lang="en-GB" sz="1000" dirty="0" err="1"/>
              <a:t>tuloksille</a:t>
            </a:r>
            <a:r>
              <a:rPr lang="en-GB" sz="1000" dirty="0"/>
              <a:t>, </a:t>
            </a:r>
            <a:r>
              <a:rPr lang="en-GB" sz="1000" dirty="0" err="1"/>
              <a:t>välittömille</a:t>
            </a:r>
            <a:r>
              <a:rPr lang="en-GB" sz="1000" dirty="0"/>
              <a:t> </a:t>
            </a:r>
            <a:r>
              <a:rPr lang="en-GB" sz="1000" dirty="0" err="1"/>
              <a:t>vaikutuksille</a:t>
            </a:r>
            <a:r>
              <a:rPr lang="en-GB" sz="1000" dirty="0"/>
              <a:t> </a:t>
            </a:r>
            <a:r>
              <a:rPr lang="en-GB" sz="1000" dirty="0" err="1"/>
              <a:t>vai</a:t>
            </a:r>
            <a:r>
              <a:rPr lang="en-GB" sz="1000" dirty="0"/>
              <a:t> </a:t>
            </a:r>
            <a:r>
              <a:rPr lang="en-GB" sz="1000" dirty="0" err="1"/>
              <a:t>välillisille</a:t>
            </a:r>
            <a:r>
              <a:rPr lang="en-GB" sz="1000" dirty="0"/>
              <a:t> </a:t>
            </a:r>
            <a:r>
              <a:rPr lang="en-GB" sz="1000" dirty="0" err="1"/>
              <a:t>vaikutuksille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Tarkastelkaa</a:t>
            </a:r>
            <a:r>
              <a:rPr lang="en-GB" sz="1000" dirty="0" smtClean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ja </a:t>
            </a:r>
            <a:r>
              <a:rPr lang="en-GB" sz="1000" dirty="0" err="1"/>
              <a:t>mittarit</a:t>
            </a:r>
            <a:r>
              <a:rPr lang="en-GB" sz="1000" dirty="0"/>
              <a:t> </a:t>
            </a:r>
            <a:r>
              <a:rPr lang="en-GB" sz="1000" dirty="0" err="1"/>
              <a:t>linjassa</a:t>
            </a:r>
            <a:r>
              <a:rPr lang="en-GB" sz="1000" dirty="0"/>
              <a:t> </a:t>
            </a:r>
            <a:r>
              <a:rPr lang="en-GB" sz="1000" dirty="0" err="1"/>
              <a:t>keskenään</a:t>
            </a:r>
            <a:r>
              <a:rPr lang="en-GB" sz="1000" dirty="0"/>
              <a:t> ja </a:t>
            </a:r>
            <a:r>
              <a:rPr lang="en-GB" sz="1000" dirty="0" err="1"/>
              <a:t>jäsentäkää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tai </a:t>
            </a:r>
            <a:r>
              <a:rPr lang="en-GB" sz="1000" dirty="0" err="1"/>
              <a:t>hankkeen</a:t>
            </a:r>
            <a:r>
              <a:rPr lang="en-GB" sz="1000" dirty="0"/>
              <a:t> </a:t>
            </a:r>
            <a:r>
              <a:rPr lang="en-GB" sz="1000" dirty="0" err="1"/>
              <a:t>lopputulokset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smtClean="0"/>
              <a:t>Jos </a:t>
            </a:r>
            <a:r>
              <a:rPr lang="en-GB" sz="1000" dirty="0" err="1"/>
              <a:t>huomaatte</a:t>
            </a:r>
            <a:r>
              <a:rPr lang="en-GB" sz="1000" dirty="0"/>
              <a:t> </a:t>
            </a:r>
            <a:r>
              <a:rPr lang="en-GB" sz="1000" dirty="0" err="1"/>
              <a:t>parannettavaa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ja </a:t>
            </a:r>
            <a:r>
              <a:rPr lang="en-GB" sz="1000" dirty="0" err="1"/>
              <a:t>mittareiden</a:t>
            </a:r>
            <a:r>
              <a:rPr lang="en-GB" sz="1000" dirty="0"/>
              <a:t> </a:t>
            </a:r>
            <a:r>
              <a:rPr lang="en-GB" sz="1000" dirty="0" err="1"/>
              <a:t>asettamisessa</a:t>
            </a:r>
            <a:r>
              <a:rPr lang="en-GB" sz="1000" dirty="0"/>
              <a:t>, </a:t>
            </a:r>
            <a:r>
              <a:rPr lang="en-GB" sz="1000" dirty="0" err="1"/>
              <a:t>kirjatkaa</a:t>
            </a:r>
            <a:r>
              <a:rPr lang="en-GB" sz="1000" dirty="0"/>
              <a:t> ne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loppuraportin</a:t>
            </a:r>
            <a:r>
              <a:rPr lang="en-GB" sz="1000" dirty="0"/>
              <a:t> </a:t>
            </a:r>
            <a:r>
              <a:rPr lang="en-GB" sz="1000" dirty="0" err="1"/>
              <a:t>pohdintaan</a:t>
            </a:r>
            <a:r>
              <a:rPr lang="en-GB" sz="10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24622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Vaikuttavuuden</a:t>
            </a:r>
            <a:r>
              <a:rPr lang="en-GB" sz="1000" dirty="0"/>
              <a:t> </a:t>
            </a:r>
            <a:r>
              <a:rPr lang="en-GB" sz="1000" dirty="0" err="1"/>
              <a:t>näkökulmasta</a:t>
            </a:r>
            <a:r>
              <a:rPr lang="en-GB" sz="1000" dirty="0"/>
              <a:t> </a:t>
            </a:r>
            <a:r>
              <a:rPr lang="en-GB" sz="1000" dirty="0" err="1"/>
              <a:t>tärkeintä</a:t>
            </a:r>
            <a:r>
              <a:rPr lang="en-GB" sz="1000" dirty="0"/>
              <a:t> </a:t>
            </a:r>
            <a:r>
              <a:rPr lang="en-GB" sz="1000" dirty="0" err="1"/>
              <a:t>olisi</a:t>
            </a:r>
            <a:r>
              <a:rPr lang="en-GB" sz="1000" dirty="0"/>
              <a:t> </a:t>
            </a:r>
            <a:r>
              <a:rPr lang="en-GB" sz="1000" dirty="0" err="1"/>
              <a:t>asettaa</a:t>
            </a:r>
            <a:r>
              <a:rPr lang="en-GB" sz="1000" dirty="0"/>
              <a:t> </a:t>
            </a:r>
            <a:r>
              <a:rPr lang="en-GB" sz="1000" dirty="0" err="1"/>
              <a:t>tavoitteet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mittarit</a:t>
            </a:r>
            <a:r>
              <a:rPr lang="en-GB" sz="1000" dirty="0"/>
              <a:t> tai </a:t>
            </a:r>
            <a:r>
              <a:rPr lang="en-GB" sz="1000" dirty="0" err="1"/>
              <a:t>indikaattorit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vaikutuksille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konkreettisille</a:t>
            </a:r>
            <a:r>
              <a:rPr lang="en-GB" sz="1000" dirty="0"/>
              <a:t> </a:t>
            </a:r>
            <a:r>
              <a:rPr lang="en-GB" sz="1000" dirty="0" err="1"/>
              <a:t>muutoksille</a:t>
            </a:r>
            <a:r>
              <a:rPr lang="en-GB" sz="1000" dirty="0"/>
              <a:t> </a:t>
            </a:r>
            <a:r>
              <a:rPr lang="en-GB" sz="1000" dirty="0" err="1"/>
              <a:t>ihmisten</a:t>
            </a:r>
            <a:r>
              <a:rPr lang="en-GB" sz="1000" dirty="0"/>
              <a:t> </a:t>
            </a:r>
            <a:r>
              <a:rPr lang="en-GB" sz="1000" dirty="0" err="1"/>
              <a:t>käyttäytymisessä</a:t>
            </a:r>
            <a:r>
              <a:rPr lang="en-GB" sz="1000" dirty="0"/>
              <a:t> tai </a:t>
            </a:r>
            <a:r>
              <a:rPr lang="en-GB" sz="1000" dirty="0" err="1"/>
              <a:t>yhteisöjen</a:t>
            </a:r>
            <a:r>
              <a:rPr lang="en-GB" sz="1000" dirty="0"/>
              <a:t> tai </a:t>
            </a:r>
            <a:r>
              <a:rPr lang="en-GB" sz="1000" dirty="0" err="1"/>
              <a:t>yhteiskunnan</a:t>
            </a:r>
            <a:r>
              <a:rPr lang="en-GB" sz="1000" dirty="0"/>
              <a:t> </a:t>
            </a:r>
            <a:r>
              <a:rPr lang="en-GB" sz="1000" dirty="0" err="1"/>
              <a:t>rakenteissa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Ehdotettujen</a:t>
            </a:r>
            <a:r>
              <a:rPr lang="en-GB" sz="1000" dirty="0" smtClean="0"/>
              <a:t> </a:t>
            </a:r>
            <a:r>
              <a:rPr lang="en-GB" sz="1000" dirty="0" err="1"/>
              <a:t>mittarien</a:t>
            </a:r>
            <a:r>
              <a:rPr lang="en-GB" sz="1000" dirty="0"/>
              <a:t> tai </a:t>
            </a:r>
            <a:r>
              <a:rPr lang="en-GB" sz="1000" dirty="0" err="1"/>
              <a:t>indikaattorien</a:t>
            </a:r>
            <a:r>
              <a:rPr lang="en-GB" sz="1000" dirty="0"/>
              <a:t> </a:t>
            </a:r>
            <a:r>
              <a:rPr lang="en-GB" sz="1000" dirty="0" err="1"/>
              <a:t>suhdetta</a:t>
            </a:r>
            <a:r>
              <a:rPr lang="en-GB" sz="1000" dirty="0"/>
              <a:t> </a:t>
            </a:r>
            <a:r>
              <a:rPr lang="en-GB" sz="1000" dirty="0" err="1"/>
              <a:t>asetettuihin</a:t>
            </a:r>
            <a:r>
              <a:rPr lang="en-GB" sz="1000" dirty="0"/>
              <a:t> </a:t>
            </a:r>
            <a:r>
              <a:rPr lang="en-GB" sz="1000" dirty="0" err="1"/>
              <a:t>tavoitteisiin</a:t>
            </a:r>
            <a:r>
              <a:rPr lang="en-GB" sz="1000" dirty="0"/>
              <a:t> </a:t>
            </a:r>
            <a:r>
              <a:rPr lang="en-GB" sz="1000" dirty="0" err="1"/>
              <a:t>kannattaa</a:t>
            </a:r>
            <a:r>
              <a:rPr lang="en-GB" sz="1000" dirty="0"/>
              <a:t> </a:t>
            </a:r>
            <a:r>
              <a:rPr lang="en-GB" sz="1000" dirty="0" err="1"/>
              <a:t>työstää</a:t>
            </a:r>
            <a:r>
              <a:rPr lang="en-GB" sz="1000" dirty="0"/>
              <a:t> </a:t>
            </a:r>
            <a:r>
              <a:rPr lang="en-GB" sz="1000" dirty="0" err="1"/>
              <a:t>huolella</a:t>
            </a:r>
            <a:r>
              <a:rPr lang="en-GB" sz="1000" dirty="0"/>
              <a:t>. Jos </a:t>
            </a:r>
            <a:r>
              <a:rPr lang="en-GB" sz="1000" dirty="0" err="1"/>
              <a:t>tavoittelette</a:t>
            </a:r>
            <a:r>
              <a:rPr lang="en-GB" sz="1000" dirty="0"/>
              <a:t> </a:t>
            </a:r>
            <a:r>
              <a:rPr lang="en-GB" sz="1000" dirty="0" err="1"/>
              <a:t>käyttäytymisen</a:t>
            </a:r>
            <a:r>
              <a:rPr lang="en-GB" sz="1000" dirty="0"/>
              <a:t> </a:t>
            </a:r>
            <a:r>
              <a:rPr lang="en-GB" sz="1000" dirty="0" err="1"/>
              <a:t>muutosta</a:t>
            </a:r>
            <a:r>
              <a:rPr lang="en-GB" sz="1000" dirty="0"/>
              <a:t>, </a:t>
            </a:r>
            <a:r>
              <a:rPr lang="en-GB" sz="1000" dirty="0" err="1"/>
              <a:t>älkää</a:t>
            </a:r>
            <a:r>
              <a:rPr lang="en-GB" sz="1000" dirty="0"/>
              <a:t> </a:t>
            </a:r>
            <a:r>
              <a:rPr lang="en-GB" sz="1000" dirty="0" err="1"/>
              <a:t>mitatko</a:t>
            </a:r>
            <a:r>
              <a:rPr lang="en-GB" sz="1000" dirty="0"/>
              <a:t> </a:t>
            </a:r>
            <a:r>
              <a:rPr lang="en-GB" sz="1000" dirty="0" err="1"/>
              <a:t>ainoastaan</a:t>
            </a:r>
            <a:r>
              <a:rPr lang="en-GB" sz="1000" dirty="0"/>
              <a:t> </a:t>
            </a:r>
            <a:r>
              <a:rPr lang="en-GB" sz="1000" dirty="0" err="1"/>
              <a:t>tuotoksia</a:t>
            </a:r>
            <a:r>
              <a:rPr lang="en-GB" sz="1000" dirty="0"/>
              <a:t> tai </a:t>
            </a:r>
            <a:r>
              <a:rPr lang="en-GB" sz="1000" dirty="0" err="1"/>
              <a:t>välittömiä</a:t>
            </a:r>
            <a:r>
              <a:rPr lang="en-GB" sz="1000" dirty="0"/>
              <a:t> </a:t>
            </a:r>
            <a:r>
              <a:rPr lang="en-GB" sz="1000" dirty="0" err="1"/>
              <a:t>tuloksia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Asioiden</a:t>
            </a:r>
            <a:r>
              <a:rPr lang="en-GB" sz="1000" dirty="0" smtClean="0"/>
              <a:t> </a:t>
            </a:r>
            <a:r>
              <a:rPr lang="en-GB" sz="1000" dirty="0" err="1"/>
              <a:t>mitattavuus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saisi</a:t>
            </a:r>
            <a:r>
              <a:rPr lang="en-GB" sz="1000" dirty="0"/>
              <a:t> </a:t>
            </a:r>
            <a:r>
              <a:rPr lang="en-GB" sz="1000" dirty="0" err="1"/>
              <a:t>ohjata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asettamista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922E16-1CC3-4F41-8B64-0C72BA651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2E82B7-5AB0-44FC-92FC-DEE4BE633CBF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ebb82943-49da-4504-a2f3-a33fb2eb95f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9814</TotalTime>
  <Words>502</Words>
  <Application>Microsoft Office PowerPoint</Application>
  <PresentationFormat>Laajakuva</PresentationFormat>
  <Paragraphs>55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28</cp:revision>
  <dcterms:created xsi:type="dcterms:W3CDTF">2021-05-24T08:00:14Z</dcterms:created>
  <dcterms:modified xsi:type="dcterms:W3CDTF">2022-03-28T10:40:57Z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