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380" r:id="rId5"/>
    <p:sldId id="381" r:id="rId6"/>
    <p:sldId id="256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97F"/>
    <a:srgbClr val="EEE46C"/>
    <a:srgbClr val="FD9F82"/>
    <a:srgbClr val="73C4C3"/>
    <a:srgbClr val="FDF9BA"/>
    <a:srgbClr val="014983"/>
    <a:srgbClr val="365ABD"/>
    <a:srgbClr val="4A6BC4"/>
    <a:srgbClr val="1B365D"/>
    <a:srgbClr val="479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31" autoAdjust="0"/>
    <p:restoredTop sz="96327" autoAdjust="0"/>
  </p:normalViewPr>
  <p:slideViewPr>
    <p:cSldViewPr snapToGrid="0" showGuides="1">
      <p:cViewPr varScale="1">
        <p:scale>
          <a:sx n="65" d="100"/>
          <a:sy n="65" d="100"/>
        </p:scale>
        <p:origin x="912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28.3.2022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0475" y="1330960"/>
            <a:ext cx="6661368" cy="2394057"/>
          </a:xfrm>
        </p:spPr>
        <p:txBody>
          <a:bodyPr anchor="t"/>
          <a:lstStyle>
            <a:lvl1pPr algn="l">
              <a:defRPr sz="44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30475" y="3830320"/>
            <a:ext cx="6756057" cy="115823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rgbClr val="365A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Tilaisuuden nimi </a:t>
            </a:r>
          </a:p>
        </p:txBody>
      </p:sp>
      <p:pic>
        <p:nvPicPr>
          <p:cNvPr id="11" name="Picture 10" descr="Valtionavustukset-logo ja Valtiovarainministeriön logo">
            <a:extLst>
              <a:ext uri="{FF2B5EF4-FFF2-40B4-BE49-F238E27FC236}">
                <a16:creationId xmlns:a16="http://schemas.microsoft.com/office/drawing/2014/main" id="{D0CB654D-7984-114E-A93D-BE1CEDF70137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3B3D72-56D0-B042-8634-E70D57402D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9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1B475-3CC8-AC4E-8B7A-0F43D04C4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10" y="0"/>
            <a:ext cx="64194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Kuvan paikkamerkki 19">
            <a:extLst>
              <a:ext uri="{FF2B5EF4-FFF2-40B4-BE49-F238E27FC236}">
                <a16:creationId xmlns:a16="http://schemas.microsoft.com/office/drawing/2014/main" id="{807245D8-5FCC-154F-9C88-1267F340BD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07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7FA30B3-66F4-4B0B-A706-DB7790BAA2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49820" y="2135019"/>
            <a:ext cx="4455881" cy="1572384"/>
          </a:xfrm>
        </p:spPr>
        <p:txBody>
          <a:bodyPr anchor="b" anchorCtr="0"/>
          <a:lstStyle>
            <a:lvl1pPr>
              <a:defRPr sz="3700">
                <a:solidFill>
                  <a:srgbClr val="365ABD"/>
                </a:solidFill>
              </a:defRPr>
            </a:lvl1pPr>
          </a:lstStyle>
          <a:p>
            <a:r>
              <a:rPr lang="fi-FI" noProof="0"/>
              <a:t>Lisää tähän kiitosteksti tai lopetuskehoitus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821" y="3960619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365ABD"/>
                </a:solidFill>
              </a:defRPr>
            </a:lvl1pPr>
          </a:lstStyle>
          <a:p>
            <a:pPr lvl="0"/>
            <a:r>
              <a:rPr lang="fi-FI" noProof="0" dirty="0"/>
              <a:t>etunimi.sukunimi@vm.fi </a:t>
            </a:r>
            <a:r>
              <a:rPr lang="fi-FI" noProof="0" dirty="0" err="1"/>
              <a:t>Loremipsum</a:t>
            </a:r>
            <a:r>
              <a:rPr lang="fi-FI" noProof="0" dirty="0"/>
              <a:t> </a:t>
            </a:r>
            <a:r>
              <a:rPr lang="fi-FI" noProof="0" dirty="0" err="1"/>
              <a:t>dolores</a:t>
            </a:r>
            <a:r>
              <a:rPr lang="fi-FI" noProof="0" dirty="0"/>
              <a:t> </a:t>
            </a:r>
            <a:r>
              <a:rPr lang="fi-FI" noProof="0" dirty="0" err="1"/>
              <a:t>sitamet</a:t>
            </a:r>
            <a:r>
              <a:rPr lang="fi-FI" noProof="0" dirty="0"/>
              <a:t> vm.fi</a:t>
            </a:r>
          </a:p>
        </p:txBody>
      </p:sp>
      <p:pic>
        <p:nvPicPr>
          <p:cNvPr id="12" name="Picture 11" descr="Valtionavustukset-logo ja Valtiovarainministeriön logo">
            <a:extLst>
              <a:ext uri="{FF2B5EF4-FFF2-40B4-BE49-F238E27FC236}">
                <a16:creationId xmlns:a16="http://schemas.microsoft.com/office/drawing/2014/main" id="{C206EBE7-A046-2948-A624-EB4B1D9994A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Tekstisivu, vertailu. </a:t>
            </a:r>
            <a:br>
              <a:rPr lang="fi-FI" noProof="0"/>
            </a:br>
            <a:r>
              <a:rPr lang="fi-FI" noProof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noProof="0"/>
              <a:t>Aihe/otsikkoteksti Arial Regular lorem ipsum dolores</a:t>
            </a:r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noProof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81EDF6-8ECD-224A-A7A3-477D7752FC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BBC65-D7BB-9C48-9311-CCA8908B2F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73" y="0"/>
            <a:ext cx="3914326" cy="6858000"/>
          </a:xfrm>
          <a:prstGeom prst="rect">
            <a:avLst/>
          </a:prstGeom>
        </p:spPr>
      </p:pic>
      <p:sp>
        <p:nvSpPr>
          <p:cNvPr id="15" name="Kuvan paikkamerkki 19">
            <a:extLst>
              <a:ext uri="{FF2B5EF4-FFF2-40B4-BE49-F238E27FC236}">
                <a16:creationId xmlns:a16="http://schemas.microsoft.com/office/drawing/2014/main" id="{CB86BB3D-8CAD-2D44-86E5-3122E19C1B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C8CADDB-7043-4642-9EE7-FA93D57B9C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6998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2F13C0-668F-A342-8D32-7C7455F5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6891AEFD-D522-004F-B2DD-4BAFFA712C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3A43D-89D0-0245-AA87-46484D47A2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35" y="6310439"/>
            <a:ext cx="2829911" cy="3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650" r:id="rId2"/>
    <p:sldLayoutId id="2147483677" r:id="rId3"/>
    <p:sldLayoutId id="2147483652" r:id="rId4"/>
    <p:sldLayoutId id="2147483678" r:id="rId5"/>
    <p:sldLayoutId id="2147483681" r:id="rId6"/>
    <p:sldLayoutId id="2147483679" r:id="rId7"/>
    <p:sldLayoutId id="2147483741" r:id="rId8"/>
    <p:sldLayoutId id="2147483673" r:id="rId9"/>
    <p:sldLayoutId id="2147483742" r:id="rId10"/>
    <p:sldLayoutId id="2147483654" r:id="rId11"/>
    <p:sldLayoutId id="2147483655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iagram, venn diagram&#10;&#10;Description automatically generated">
            <a:extLst>
              <a:ext uri="{FF2B5EF4-FFF2-40B4-BE49-F238E27FC236}">
                <a16:creationId xmlns:a16="http://schemas.microsoft.com/office/drawing/2014/main" id="{2F78506A-C689-0043-A0DD-37CB038D5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27" y="803521"/>
            <a:ext cx="11175546" cy="5424438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E6BB0D34-EE01-8F4A-AF68-3F632AD7ED27}"/>
              </a:ext>
            </a:extLst>
          </p:cNvPr>
          <p:cNvSpPr txBox="1"/>
          <p:nvPr/>
        </p:nvSpPr>
        <p:spPr>
          <a:xfrm>
            <a:off x="275719" y="208718"/>
            <a:ext cx="1024601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FI" sz="2400" b="1" dirty="0">
                <a:solidFill>
                  <a:srgbClr val="10497F"/>
                </a:solidFill>
                <a:latin typeface="Arial  "/>
                <a:ea typeface="Roboto" panose="02000000000000000000" pitchFamily="2" charset="0"/>
              </a:rPr>
              <a:t>Tavoitteiden uudistavuuden, strategisuuden ja mitattavuuden arviointi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66265-D031-974B-BA7F-AEAC9CEB3565}"/>
              </a:ext>
            </a:extLst>
          </p:cNvPr>
          <p:cNvSpPr txBox="1"/>
          <p:nvPr/>
        </p:nvSpPr>
        <p:spPr>
          <a:xfrm>
            <a:off x="1060333" y="1810691"/>
            <a:ext cx="171184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172A3C-B652-C548-B3FB-56E2B1917FD7}"/>
              </a:ext>
            </a:extLst>
          </p:cNvPr>
          <p:cNvSpPr txBox="1"/>
          <p:nvPr/>
        </p:nvSpPr>
        <p:spPr>
          <a:xfrm>
            <a:off x="3980121" y="1810691"/>
            <a:ext cx="171184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F1A7FF-BA4C-B54B-B699-E1C8CAB122A4}"/>
              </a:ext>
            </a:extLst>
          </p:cNvPr>
          <p:cNvSpPr txBox="1"/>
          <p:nvPr/>
        </p:nvSpPr>
        <p:spPr>
          <a:xfrm>
            <a:off x="2667001" y="1810691"/>
            <a:ext cx="113945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4B76AB-5C09-6249-80E6-447A1B954D61}"/>
              </a:ext>
            </a:extLst>
          </p:cNvPr>
          <p:cNvSpPr txBox="1"/>
          <p:nvPr/>
        </p:nvSpPr>
        <p:spPr>
          <a:xfrm>
            <a:off x="2654597" y="2728289"/>
            <a:ext cx="141767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04833A-4123-0347-9F8F-FC094F588F1D}"/>
              </a:ext>
            </a:extLst>
          </p:cNvPr>
          <p:cNvSpPr txBox="1"/>
          <p:nvPr/>
        </p:nvSpPr>
        <p:spPr>
          <a:xfrm>
            <a:off x="1669312" y="3645887"/>
            <a:ext cx="110286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79D29B-3371-3D46-B483-E8B42AABEE84}"/>
              </a:ext>
            </a:extLst>
          </p:cNvPr>
          <p:cNvSpPr txBox="1"/>
          <p:nvPr/>
        </p:nvSpPr>
        <p:spPr>
          <a:xfrm>
            <a:off x="3696587" y="3645887"/>
            <a:ext cx="130780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642C8C-041C-B343-9EF6-2ED5B3021855}"/>
              </a:ext>
            </a:extLst>
          </p:cNvPr>
          <p:cNvSpPr txBox="1"/>
          <p:nvPr/>
        </p:nvSpPr>
        <p:spPr>
          <a:xfrm>
            <a:off x="2654597" y="4624980"/>
            <a:ext cx="254942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200" dirty="0">
                <a:solidFill>
                  <a:srgbClr val="10497F"/>
                </a:solidFill>
              </a:rPr>
              <a:t>Kirjoita tähän</a:t>
            </a:r>
          </a:p>
        </p:txBody>
      </p:sp>
    </p:spTree>
    <p:extLst>
      <p:ext uri="{BB962C8B-B14F-4D97-AF65-F5344CB8AC3E}">
        <p14:creationId xmlns:p14="http://schemas.microsoft.com/office/powerpoint/2010/main" val="3103710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C5BCB-4181-D341-8A71-28D1EEDD0036}"/>
              </a:ext>
            </a:extLst>
          </p:cNvPr>
          <p:cNvSpPr txBox="1"/>
          <p:nvPr/>
        </p:nvSpPr>
        <p:spPr>
          <a:xfrm>
            <a:off x="265982" y="232767"/>
            <a:ext cx="2194413" cy="2985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400" b="1" dirty="0">
                <a:solidFill>
                  <a:schemeClr val="tx2"/>
                </a:solidFill>
                <a:latin typeface="Arial  "/>
                <a:ea typeface="Roboto" panose="02000000000000000000" pitchFamily="2" charset="0"/>
              </a:rPr>
              <a:t>OHJE</a:t>
            </a:r>
          </a:p>
          <a:p>
            <a:pPr algn="l"/>
            <a:endParaRPr lang="en-FI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1000" b="1" dirty="0" err="1"/>
              <a:t>Mistä</a:t>
            </a:r>
            <a:r>
              <a:rPr lang="en-GB" sz="1000" b="1" dirty="0"/>
              <a:t> </a:t>
            </a:r>
            <a:r>
              <a:rPr lang="en-GB" sz="1000" b="1" dirty="0" err="1"/>
              <a:t>työkalussa</a:t>
            </a:r>
            <a:r>
              <a:rPr lang="en-GB" sz="1000" b="1" dirty="0"/>
              <a:t> on </a:t>
            </a:r>
            <a:r>
              <a:rPr lang="en-GB" sz="1000" b="1" dirty="0" err="1"/>
              <a:t>kyse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Työkalun</a:t>
            </a:r>
            <a:r>
              <a:rPr lang="en-GB" sz="1000" dirty="0"/>
              <a:t> </a:t>
            </a:r>
            <a:r>
              <a:rPr lang="en-GB" sz="1000" dirty="0" err="1"/>
              <a:t>tarkoitus</a:t>
            </a:r>
            <a:r>
              <a:rPr lang="en-GB" sz="1000" dirty="0"/>
              <a:t> on </a:t>
            </a:r>
            <a:r>
              <a:rPr lang="en-GB" sz="1000" dirty="0" err="1"/>
              <a:t>auttaa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suunnittelussa</a:t>
            </a:r>
            <a:r>
              <a:rPr lang="en-GB" sz="1000" dirty="0"/>
              <a:t> </a:t>
            </a:r>
            <a:r>
              <a:rPr lang="en-GB" sz="1000" dirty="0" err="1"/>
              <a:t>arvioimaan</a:t>
            </a:r>
            <a:r>
              <a:rPr lang="en-GB" sz="1000" dirty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ominaisuuksia</a:t>
            </a:r>
            <a:r>
              <a:rPr lang="en-GB" sz="1000" dirty="0"/>
              <a:t>: </a:t>
            </a:r>
            <a:r>
              <a:rPr lang="en-GB" sz="1000" dirty="0" err="1"/>
              <a:t>onko</a:t>
            </a:r>
            <a:r>
              <a:rPr lang="en-GB" sz="1000" dirty="0"/>
              <a:t> </a:t>
            </a:r>
            <a:r>
              <a:rPr lang="en-GB" sz="1000" dirty="0" err="1"/>
              <a:t>kukin</a:t>
            </a:r>
            <a:r>
              <a:rPr lang="en-GB" sz="1000" dirty="0"/>
              <a:t> </a:t>
            </a:r>
            <a:r>
              <a:rPr lang="en-GB" sz="1000" dirty="0" err="1"/>
              <a:t>tunnistettu</a:t>
            </a:r>
            <a:r>
              <a:rPr lang="en-GB" sz="1000" dirty="0"/>
              <a:t> </a:t>
            </a:r>
            <a:r>
              <a:rPr lang="en-GB" sz="1000" dirty="0" err="1"/>
              <a:t>tavoite</a:t>
            </a:r>
            <a:r>
              <a:rPr lang="en-GB" sz="1000" dirty="0"/>
              <a:t> </a:t>
            </a:r>
            <a:r>
              <a:rPr lang="en-GB" sz="1000" dirty="0" err="1"/>
              <a:t>uudistava</a:t>
            </a:r>
            <a:r>
              <a:rPr lang="en-GB" sz="1000" dirty="0"/>
              <a:t>, </a:t>
            </a:r>
            <a:r>
              <a:rPr lang="en-GB" sz="1000" dirty="0" err="1"/>
              <a:t>mitattava</a:t>
            </a:r>
            <a:r>
              <a:rPr lang="en-GB" sz="1000" dirty="0"/>
              <a:t>, </a:t>
            </a:r>
            <a:r>
              <a:rPr lang="en-GB" sz="1000" dirty="0" err="1"/>
              <a:t>strateginen</a:t>
            </a:r>
            <a:r>
              <a:rPr lang="en-GB" sz="1000" dirty="0"/>
              <a:t> </a:t>
            </a:r>
            <a:r>
              <a:rPr lang="en-GB" sz="1000" dirty="0" err="1"/>
              <a:t>vai</a:t>
            </a:r>
            <a:r>
              <a:rPr lang="en-GB" sz="1000" dirty="0"/>
              <a:t> </a:t>
            </a:r>
            <a:r>
              <a:rPr lang="en-GB" sz="1000" dirty="0" err="1"/>
              <a:t>jokin</a:t>
            </a:r>
            <a:r>
              <a:rPr lang="en-GB" sz="1000" dirty="0"/>
              <a:t> </a:t>
            </a:r>
            <a:r>
              <a:rPr lang="en-GB" sz="1000" dirty="0" err="1"/>
              <a:t>yhdistelmä</a:t>
            </a:r>
            <a:r>
              <a:rPr lang="en-GB" sz="1000" dirty="0"/>
              <a:t> </a:t>
            </a:r>
            <a:r>
              <a:rPr lang="en-GB" sz="1000" dirty="0" err="1"/>
              <a:t>näistä</a:t>
            </a:r>
            <a:r>
              <a:rPr lang="en-GB" sz="1000" dirty="0"/>
              <a:t>? </a:t>
            </a:r>
            <a:r>
              <a:rPr lang="en-GB" sz="1000" dirty="0" err="1"/>
              <a:t>Millainen</a:t>
            </a:r>
            <a:r>
              <a:rPr lang="en-GB" sz="1000" dirty="0"/>
              <a:t> </a:t>
            </a:r>
            <a:r>
              <a:rPr lang="en-GB" sz="1000" dirty="0" err="1"/>
              <a:t>kokonaisuus</a:t>
            </a:r>
            <a:r>
              <a:rPr lang="en-GB" sz="1000" dirty="0"/>
              <a:t> </a:t>
            </a:r>
            <a:r>
              <a:rPr lang="en-GB" sz="1000" dirty="0" err="1"/>
              <a:t>tunnistettavista</a:t>
            </a:r>
            <a:r>
              <a:rPr lang="en-GB" sz="1000" dirty="0"/>
              <a:t> </a:t>
            </a:r>
            <a:r>
              <a:rPr lang="en-GB" sz="1000" dirty="0" err="1"/>
              <a:t>tavoitteista</a:t>
            </a:r>
            <a:r>
              <a:rPr lang="en-GB" sz="1000" dirty="0"/>
              <a:t> </a:t>
            </a:r>
            <a:r>
              <a:rPr lang="en-GB" sz="1000" dirty="0" err="1"/>
              <a:t>muodostuu</a:t>
            </a:r>
            <a:r>
              <a:rPr lang="en-GB" sz="1000" dirty="0"/>
              <a:t>?</a:t>
            </a:r>
          </a:p>
          <a:p>
            <a:endParaRPr lang="en-GB" sz="1000" dirty="0"/>
          </a:p>
          <a:p>
            <a:r>
              <a:rPr lang="en-GB" sz="1000" b="1" dirty="0"/>
              <a:t>Mihin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käytetään</a:t>
            </a:r>
            <a:r>
              <a:rPr lang="en-GB" sz="1000" dirty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arviointiin</a:t>
            </a:r>
            <a:r>
              <a:rPr lang="en-GB" sz="1000" dirty="0"/>
              <a:t> </a:t>
            </a:r>
            <a:r>
              <a:rPr lang="en-GB" sz="1000" dirty="0" err="1"/>
              <a:t>tiettyjen</a:t>
            </a:r>
            <a:r>
              <a:rPr lang="en-GB" sz="1000" dirty="0"/>
              <a:t> </a:t>
            </a:r>
            <a:r>
              <a:rPr lang="en-GB" sz="1000" dirty="0" err="1"/>
              <a:t>keskeisten</a:t>
            </a:r>
            <a:r>
              <a:rPr lang="en-GB" sz="1000" dirty="0"/>
              <a:t> </a:t>
            </a:r>
            <a:r>
              <a:rPr lang="en-GB" sz="1000" dirty="0" err="1"/>
              <a:t>ominaisuuksien</a:t>
            </a:r>
            <a:r>
              <a:rPr lang="en-GB" sz="1000" dirty="0"/>
              <a:t> </a:t>
            </a:r>
            <a:r>
              <a:rPr lang="en-GB" sz="1000" dirty="0" err="1"/>
              <a:t>kautta</a:t>
            </a:r>
            <a:r>
              <a:rPr lang="en-GB" sz="1000" dirty="0"/>
              <a:t>.</a:t>
            </a:r>
          </a:p>
          <a:p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26650-075D-ED4C-88AA-B2D91E725CD2}"/>
              </a:ext>
            </a:extLst>
          </p:cNvPr>
          <p:cNvSpPr txBox="1"/>
          <p:nvPr/>
        </p:nvSpPr>
        <p:spPr>
          <a:xfrm>
            <a:off x="3120272" y="688699"/>
            <a:ext cx="5048606" cy="20005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00" b="1" dirty="0" err="1"/>
              <a:t>Miten</a:t>
            </a:r>
            <a:r>
              <a:rPr lang="en-GB" sz="1000" b="1" dirty="0"/>
              <a:t>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pPr marL="228600" indent="-228600">
              <a:buFont typeface="+mj-lt"/>
              <a:buAutoNum type="arabicPeriod"/>
            </a:pPr>
            <a:r>
              <a:rPr lang="en-GB" sz="1000" dirty="0" err="1"/>
              <a:t>Kirjatkaa</a:t>
            </a:r>
            <a:r>
              <a:rPr lang="en-GB" sz="1000" dirty="0"/>
              <a:t> </a:t>
            </a:r>
            <a:r>
              <a:rPr lang="en-GB" sz="1000" dirty="0" err="1"/>
              <a:t>kukin</a:t>
            </a:r>
            <a:r>
              <a:rPr lang="en-GB" sz="1000" dirty="0"/>
              <a:t> </a:t>
            </a:r>
            <a:r>
              <a:rPr lang="en-GB" sz="1000" dirty="0" err="1"/>
              <a:t>tavoite</a:t>
            </a:r>
            <a:r>
              <a:rPr lang="en-GB" sz="1000" dirty="0"/>
              <a:t> </a:t>
            </a:r>
            <a:r>
              <a:rPr lang="en-GB" sz="1000" dirty="0" err="1"/>
              <a:t>sille</a:t>
            </a:r>
            <a:r>
              <a:rPr lang="en-GB" sz="1000" dirty="0"/>
              <a:t> </a:t>
            </a:r>
            <a:r>
              <a:rPr lang="en-GB" sz="1000" dirty="0" err="1"/>
              <a:t>sopivaan</a:t>
            </a:r>
            <a:r>
              <a:rPr lang="en-GB" sz="1000" dirty="0"/>
              <a:t> </a:t>
            </a:r>
            <a:r>
              <a:rPr lang="en-GB" sz="1000" dirty="0" err="1"/>
              <a:t>lohkoon</a:t>
            </a:r>
            <a:r>
              <a:rPr lang="en-GB" sz="1000" dirty="0"/>
              <a:t> </a:t>
            </a:r>
            <a:r>
              <a:rPr lang="en-GB" sz="1000" dirty="0" err="1"/>
              <a:t>sen</a:t>
            </a:r>
            <a:r>
              <a:rPr lang="en-GB" sz="1000" dirty="0"/>
              <a:t> </a:t>
            </a:r>
            <a:r>
              <a:rPr lang="en-GB" sz="1000" dirty="0" err="1"/>
              <a:t>perusteella</a:t>
            </a:r>
            <a:r>
              <a:rPr lang="en-GB" sz="1000" dirty="0"/>
              <a:t>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uudistava</a:t>
            </a:r>
            <a:r>
              <a:rPr lang="en-GB" sz="1000" dirty="0"/>
              <a:t>, </a:t>
            </a:r>
            <a:r>
              <a:rPr lang="en-GB" sz="1000" dirty="0" err="1"/>
              <a:t>mitattava</a:t>
            </a:r>
            <a:r>
              <a:rPr lang="en-GB" sz="1000" dirty="0"/>
              <a:t> tai </a:t>
            </a:r>
            <a:r>
              <a:rPr lang="en-GB" sz="1000" dirty="0" err="1"/>
              <a:t>strateginen</a:t>
            </a:r>
            <a:r>
              <a:rPr lang="en-GB" sz="1000" dirty="0"/>
              <a:t> </a:t>
            </a:r>
            <a:r>
              <a:rPr lang="en-GB" sz="1000" dirty="0" err="1"/>
              <a:t>tavoite</a:t>
            </a:r>
            <a:r>
              <a:rPr lang="en-GB" sz="1000" dirty="0"/>
              <a:t> on. </a:t>
            </a:r>
            <a:r>
              <a:rPr lang="en-GB" sz="1000" dirty="0" err="1"/>
              <a:t>Halutessanne</a:t>
            </a:r>
            <a:r>
              <a:rPr lang="en-GB" sz="1000" dirty="0"/>
              <a:t> </a:t>
            </a:r>
            <a:r>
              <a:rPr lang="en-GB" sz="1000" dirty="0" err="1"/>
              <a:t>voitte</a:t>
            </a:r>
            <a:r>
              <a:rPr lang="en-GB" sz="1000" dirty="0"/>
              <a:t> </a:t>
            </a:r>
            <a:r>
              <a:rPr lang="en-GB" sz="1000" dirty="0" err="1"/>
              <a:t>pohtia</a:t>
            </a:r>
            <a:r>
              <a:rPr lang="en-GB" sz="1000" dirty="0"/>
              <a:t> </a:t>
            </a:r>
            <a:r>
              <a:rPr lang="en-GB" sz="1000" dirty="0" err="1"/>
              <a:t>hetken</a:t>
            </a:r>
            <a:r>
              <a:rPr lang="en-GB" sz="1000" dirty="0"/>
              <a:t> </a:t>
            </a:r>
            <a:r>
              <a:rPr lang="en-GB" sz="1000" dirty="0" err="1"/>
              <a:t>itsenäisesti</a:t>
            </a:r>
            <a:r>
              <a:rPr lang="en-GB" sz="1000" dirty="0"/>
              <a:t>, </a:t>
            </a:r>
            <a:r>
              <a:rPr lang="en-GB" sz="1000" dirty="0" err="1"/>
              <a:t>sitten</a:t>
            </a:r>
            <a:r>
              <a:rPr lang="en-GB" sz="1000" dirty="0"/>
              <a:t> </a:t>
            </a:r>
            <a:r>
              <a:rPr lang="en-GB" sz="1000" dirty="0" err="1"/>
              <a:t>parin</a:t>
            </a:r>
            <a:r>
              <a:rPr lang="en-GB" sz="1000" dirty="0"/>
              <a:t> </a:t>
            </a:r>
            <a:r>
              <a:rPr lang="en-GB" sz="1000" dirty="0" err="1"/>
              <a:t>kanssa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lopuksi</a:t>
            </a:r>
            <a:r>
              <a:rPr lang="en-GB" sz="1000" dirty="0"/>
              <a:t> </a:t>
            </a:r>
            <a:r>
              <a:rPr lang="en-GB" sz="1000" dirty="0" err="1"/>
              <a:t>yhdessä</a:t>
            </a:r>
            <a:r>
              <a:rPr lang="en-GB" sz="1000" dirty="0"/>
              <a:t> </a:t>
            </a:r>
            <a:r>
              <a:rPr lang="en-GB" sz="1000" dirty="0" err="1"/>
              <a:t>koko</a:t>
            </a:r>
            <a:r>
              <a:rPr lang="en-GB" sz="1000" dirty="0"/>
              <a:t> </a:t>
            </a:r>
            <a:r>
              <a:rPr lang="en-GB" sz="1000" dirty="0" err="1"/>
              <a:t>porukalla</a:t>
            </a:r>
            <a:r>
              <a:rPr lang="en-GB" sz="100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 smtClean="0"/>
          </a:p>
          <a:p>
            <a:pPr marL="228600" indent="-228600">
              <a:buFont typeface="+mj-lt"/>
              <a:buAutoNum type="arabicPeriod"/>
            </a:pPr>
            <a:r>
              <a:rPr lang="en-GB" sz="1000" dirty="0" err="1" smtClean="0"/>
              <a:t>Arvioikaa</a:t>
            </a:r>
            <a:r>
              <a:rPr lang="en-GB" sz="1000" dirty="0" smtClean="0"/>
              <a:t> </a:t>
            </a:r>
            <a:r>
              <a:rPr lang="en-GB" sz="1000" dirty="0" err="1"/>
              <a:t>näin</a:t>
            </a:r>
            <a:r>
              <a:rPr lang="en-GB" sz="1000" dirty="0"/>
              <a:t> </a:t>
            </a:r>
            <a:r>
              <a:rPr lang="en-GB" sz="1000" dirty="0" err="1"/>
              <a:t>syntyvää</a:t>
            </a:r>
            <a:r>
              <a:rPr lang="en-GB" sz="1000" dirty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kokonaisuutta</a:t>
            </a:r>
            <a:r>
              <a:rPr lang="en-GB" sz="1000" dirty="0"/>
              <a:t>, </a:t>
            </a:r>
            <a:r>
              <a:rPr lang="en-GB" sz="1000" dirty="0" err="1"/>
              <a:t>jotta</a:t>
            </a:r>
            <a:r>
              <a:rPr lang="en-GB" sz="1000" dirty="0"/>
              <a:t> </a:t>
            </a:r>
            <a:r>
              <a:rPr lang="en-GB" sz="1000" dirty="0" err="1"/>
              <a:t>näette</a:t>
            </a:r>
            <a:r>
              <a:rPr lang="en-GB" sz="1000" dirty="0"/>
              <a:t> </a:t>
            </a:r>
            <a:r>
              <a:rPr lang="en-GB" sz="1000" dirty="0" err="1"/>
              <a:t>missä</a:t>
            </a:r>
            <a:r>
              <a:rPr lang="en-GB" sz="1000" dirty="0"/>
              <a:t> </a:t>
            </a:r>
            <a:r>
              <a:rPr lang="en-GB" sz="1000" dirty="0" err="1"/>
              <a:t>määrin</a:t>
            </a:r>
            <a:r>
              <a:rPr lang="en-GB" sz="1000" dirty="0"/>
              <a:t> </a:t>
            </a:r>
            <a:r>
              <a:rPr lang="en-GB" sz="1000" dirty="0" err="1"/>
              <a:t>tunnistetut</a:t>
            </a:r>
            <a:r>
              <a:rPr lang="en-GB" sz="1000" dirty="0"/>
              <a:t> </a:t>
            </a:r>
            <a:r>
              <a:rPr lang="en-GB" sz="1000" dirty="0" err="1"/>
              <a:t>tavoitteet</a:t>
            </a:r>
            <a:r>
              <a:rPr lang="en-GB" sz="1000" dirty="0"/>
              <a:t> </a:t>
            </a:r>
            <a:r>
              <a:rPr lang="en-GB" sz="1000" dirty="0" err="1"/>
              <a:t>ovat</a:t>
            </a:r>
            <a:r>
              <a:rPr lang="en-GB" sz="1000" dirty="0"/>
              <a:t> </a:t>
            </a:r>
            <a:r>
              <a:rPr lang="en-GB" sz="1000" dirty="0" err="1"/>
              <a:t>uudistavia</a:t>
            </a:r>
            <a:r>
              <a:rPr lang="en-GB" sz="1000" dirty="0"/>
              <a:t>, </a:t>
            </a:r>
            <a:r>
              <a:rPr lang="en-GB" sz="1000" dirty="0" err="1"/>
              <a:t>mitattavia</a:t>
            </a:r>
            <a:r>
              <a:rPr lang="en-GB" sz="1000" dirty="0"/>
              <a:t> ja </a:t>
            </a:r>
            <a:r>
              <a:rPr lang="en-GB" sz="1000" dirty="0" err="1"/>
              <a:t>strategisia</a:t>
            </a:r>
            <a:r>
              <a:rPr lang="en-GB" sz="100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 smtClean="0"/>
          </a:p>
          <a:p>
            <a:pPr marL="228600" indent="-228600">
              <a:buFont typeface="+mj-lt"/>
              <a:buAutoNum type="arabicPeriod"/>
            </a:pPr>
            <a:r>
              <a:rPr lang="en-GB" sz="1000" dirty="0" err="1" smtClean="0"/>
              <a:t>Muokatkaa</a:t>
            </a:r>
            <a:r>
              <a:rPr lang="en-GB" sz="1000" dirty="0" smtClean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lopullisia</a:t>
            </a:r>
            <a:r>
              <a:rPr lang="en-GB" sz="1000" dirty="0"/>
              <a:t> </a:t>
            </a:r>
            <a:r>
              <a:rPr lang="en-GB" sz="1000" dirty="0" err="1"/>
              <a:t>muotoja</a:t>
            </a:r>
            <a:r>
              <a:rPr lang="en-GB" sz="1000" dirty="0"/>
              <a:t> </a:t>
            </a:r>
            <a:r>
              <a:rPr lang="en-GB" sz="1000" dirty="0" err="1"/>
              <a:t>tekemienne</a:t>
            </a:r>
            <a:r>
              <a:rPr lang="en-GB" sz="1000" dirty="0"/>
              <a:t> </a:t>
            </a:r>
            <a:r>
              <a:rPr lang="en-GB" sz="1000" dirty="0" err="1"/>
              <a:t>havaintonne</a:t>
            </a:r>
            <a:r>
              <a:rPr lang="en-GB" sz="1000" dirty="0"/>
              <a:t> </a:t>
            </a:r>
            <a:r>
              <a:rPr lang="en-GB" sz="1000" dirty="0" err="1"/>
              <a:t>perusteella</a:t>
            </a:r>
            <a:r>
              <a:rPr lang="en-GB" sz="1000" dirty="0"/>
              <a:t>. </a:t>
            </a:r>
            <a:r>
              <a:rPr lang="en-GB" sz="1000" dirty="0" err="1"/>
              <a:t>Halutessanne</a:t>
            </a:r>
            <a:r>
              <a:rPr lang="en-GB" sz="1000" dirty="0"/>
              <a:t> </a:t>
            </a:r>
            <a:r>
              <a:rPr lang="en-GB" sz="1000" dirty="0" err="1"/>
              <a:t>voitte</a:t>
            </a:r>
            <a:r>
              <a:rPr lang="en-GB" sz="1000" dirty="0"/>
              <a:t> </a:t>
            </a:r>
            <a:r>
              <a:rPr lang="en-GB" sz="1000" dirty="0" err="1"/>
              <a:t>palata</a:t>
            </a:r>
            <a:r>
              <a:rPr lang="en-GB" sz="1000" dirty="0"/>
              <a:t> </a:t>
            </a:r>
            <a:r>
              <a:rPr lang="en-GB" sz="1000" dirty="0" err="1"/>
              <a:t>takaisin</a:t>
            </a:r>
            <a:r>
              <a:rPr lang="en-GB" sz="1000" dirty="0"/>
              <a:t> </a:t>
            </a:r>
            <a:r>
              <a:rPr lang="en-GB" sz="1000" dirty="0" err="1"/>
              <a:t>ilmiö</a:t>
            </a:r>
            <a:r>
              <a:rPr lang="en-GB" sz="1000" dirty="0"/>
              <a:t>-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verkostokarttaan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vaikutusketjuihin</a:t>
            </a:r>
            <a:r>
              <a:rPr lang="en-GB" sz="1000" dirty="0"/>
              <a:t> </a:t>
            </a:r>
            <a:r>
              <a:rPr lang="en-GB" sz="1000" dirty="0" err="1"/>
              <a:t>uusien</a:t>
            </a:r>
            <a:r>
              <a:rPr lang="en-GB" sz="1000" dirty="0"/>
              <a:t> </a:t>
            </a:r>
            <a:r>
              <a:rPr lang="en-GB" sz="1000" dirty="0" err="1"/>
              <a:t>tavoitteiden</a:t>
            </a:r>
            <a:r>
              <a:rPr lang="en-GB" sz="1000" dirty="0"/>
              <a:t> </a:t>
            </a:r>
            <a:r>
              <a:rPr lang="en-GB" sz="1000" dirty="0" err="1"/>
              <a:t>tunnistamiseksi</a:t>
            </a:r>
            <a:r>
              <a:rPr lang="en-GB" sz="1000" dirty="0"/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696A1-C5D7-CA4E-AFC0-748C36CDB168}"/>
              </a:ext>
            </a:extLst>
          </p:cNvPr>
          <p:cNvSpPr txBox="1"/>
          <p:nvPr/>
        </p:nvSpPr>
        <p:spPr>
          <a:xfrm>
            <a:off x="8725764" y="641564"/>
            <a:ext cx="3010608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/>
              <a:t>Vinkkejä</a:t>
            </a:r>
            <a:endParaRPr lang="en-GB" sz="1000" b="1" dirty="0"/>
          </a:p>
          <a:p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Hyvä</a:t>
            </a:r>
            <a:r>
              <a:rPr lang="en-GB" sz="1000" dirty="0"/>
              <a:t> </a:t>
            </a:r>
            <a:r>
              <a:rPr lang="en-GB" sz="1000" dirty="0" err="1"/>
              <a:t>tavoitteen</a:t>
            </a:r>
            <a:r>
              <a:rPr lang="en-GB" sz="1000" dirty="0"/>
              <a:t> </a:t>
            </a:r>
            <a:r>
              <a:rPr lang="en-GB" sz="1000" dirty="0" err="1"/>
              <a:t>toteutumista</a:t>
            </a:r>
            <a:r>
              <a:rPr lang="en-GB" sz="1000" dirty="0"/>
              <a:t> </a:t>
            </a:r>
            <a:r>
              <a:rPr lang="en-GB" sz="1000" dirty="0" err="1"/>
              <a:t>pystytään</a:t>
            </a:r>
            <a:r>
              <a:rPr lang="en-GB" sz="1000" dirty="0"/>
              <a:t> </a:t>
            </a:r>
            <a:r>
              <a:rPr lang="en-GB" sz="1000" dirty="0" err="1"/>
              <a:t>luotettavasti</a:t>
            </a:r>
            <a:r>
              <a:rPr lang="en-GB" sz="1000" dirty="0"/>
              <a:t> </a:t>
            </a:r>
            <a:r>
              <a:rPr lang="en-GB" sz="1000" dirty="0" err="1"/>
              <a:t>arvioimaan</a:t>
            </a:r>
            <a:r>
              <a:rPr lang="en-GB" sz="1000" dirty="0"/>
              <a:t> </a:t>
            </a:r>
            <a:r>
              <a:rPr lang="en-GB" sz="1000" dirty="0" err="1"/>
              <a:t>joko</a:t>
            </a:r>
            <a:r>
              <a:rPr lang="en-GB" sz="1000" dirty="0"/>
              <a:t> </a:t>
            </a:r>
            <a:r>
              <a:rPr lang="en-GB" sz="1000" dirty="0" err="1"/>
              <a:t>suoralla</a:t>
            </a:r>
            <a:r>
              <a:rPr lang="en-GB" sz="1000" dirty="0"/>
              <a:t> </a:t>
            </a:r>
            <a:r>
              <a:rPr lang="en-GB" sz="1000" dirty="0" err="1"/>
              <a:t>mittarilla</a:t>
            </a:r>
            <a:r>
              <a:rPr lang="en-GB" sz="1000" dirty="0"/>
              <a:t> tai </a:t>
            </a:r>
            <a:r>
              <a:rPr lang="en-GB" sz="1000" dirty="0" err="1"/>
              <a:t>yksiselitteisellä</a:t>
            </a:r>
            <a:r>
              <a:rPr lang="en-GB" sz="1000" dirty="0"/>
              <a:t> </a:t>
            </a:r>
            <a:r>
              <a:rPr lang="en-GB" sz="1000" dirty="0" err="1"/>
              <a:t>indikaattorilla</a:t>
            </a:r>
            <a:r>
              <a:rPr lang="en-GB" sz="1000" dirty="0"/>
              <a:t>. Jos </a:t>
            </a:r>
            <a:r>
              <a:rPr lang="en-GB" sz="1000" dirty="0" err="1"/>
              <a:t>kyseessä</a:t>
            </a:r>
            <a:r>
              <a:rPr lang="en-GB" sz="1000" dirty="0"/>
              <a:t> on </a:t>
            </a:r>
            <a:r>
              <a:rPr lang="en-GB" sz="1000" dirty="0" err="1"/>
              <a:t>muuten</a:t>
            </a:r>
            <a:r>
              <a:rPr lang="en-GB" sz="1000" dirty="0"/>
              <a:t> "</a:t>
            </a:r>
            <a:r>
              <a:rPr lang="en-GB" sz="1000" dirty="0" err="1"/>
              <a:t>hyvä</a:t>
            </a:r>
            <a:r>
              <a:rPr lang="en-GB" sz="1000" dirty="0"/>
              <a:t>" </a:t>
            </a:r>
            <a:r>
              <a:rPr lang="en-GB" sz="1000" dirty="0" err="1"/>
              <a:t>tavoite</a:t>
            </a:r>
            <a:r>
              <a:rPr lang="en-GB" sz="1000" dirty="0"/>
              <a:t>, </a:t>
            </a:r>
            <a:r>
              <a:rPr lang="en-GB" sz="1000" dirty="0" err="1"/>
              <a:t>mutta</a:t>
            </a:r>
            <a:r>
              <a:rPr lang="en-GB" sz="1000" dirty="0"/>
              <a:t> </a:t>
            </a:r>
            <a:r>
              <a:rPr lang="en-GB" sz="1000" dirty="0" err="1"/>
              <a:t>sen</a:t>
            </a:r>
            <a:r>
              <a:rPr lang="en-GB" sz="1000" dirty="0"/>
              <a:t> </a:t>
            </a:r>
            <a:r>
              <a:rPr lang="en-GB" sz="1000" dirty="0" err="1"/>
              <a:t>toteutumista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ole </a:t>
            </a:r>
            <a:r>
              <a:rPr lang="en-GB" sz="1000" dirty="0" err="1"/>
              <a:t>mahdollista</a:t>
            </a:r>
            <a:r>
              <a:rPr lang="en-GB" sz="1000" dirty="0"/>
              <a:t> </a:t>
            </a:r>
            <a:r>
              <a:rPr lang="en-GB" sz="1000" dirty="0" err="1"/>
              <a:t>luotettavasti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, </a:t>
            </a:r>
            <a:r>
              <a:rPr lang="en-GB" sz="1000" dirty="0" err="1"/>
              <a:t>kyseessä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olla </a:t>
            </a:r>
            <a:r>
              <a:rPr lang="en-GB" sz="1000" dirty="0" err="1"/>
              <a:t>päämäärä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kuvaa</a:t>
            </a:r>
            <a:r>
              <a:rPr lang="en-GB" sz="1000" dirty="0"/>
              <a:t> </a:t>
            </a:r>
            <a:r>
              <a:rPr lang="en-GB" sz="1000" dirty="0" err="1"/>
              <a:t>muutoksen</a:t>
            </a:r>
            <a:r>
              <a:rPr lang="en-GB" sz="1000" dirty="0"/>
              <a:t> </a:t>
            </a:r>
            <a:r>
              <a:rPr lang="en-GB" sz="1000" dirty="0" err="1"/>
              <a:t>suuntaa</a:t>
            </a:r>
            <a:r>
              <a:rPr lang="en-GB" sz="1000" dirty="0"/>
              <a:t>. </a:t>
            </a:r>
            <a:r>
              <a:rPr lang="en-GB" sz="1000" dirty="0" err="1"/>
              <a:t>Päämäärä</a:t>
            </a:r>
            <a:r>
              <a:rPr lang="en-GB" sz="1000" dirty="0"/>
              <a:t> </a:t>
            </a:r>
            <a:r>
              <a:rPr lang="en-GB" sz="1000" dirty="0" err="1"/>
              <a:t>yksistään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</a:t>
            </a:r>
            <a:r>
              <a:rPr lang="en-GB" sz="1000" dirty="0" err="1"/>
              <a:t>yleensä</a:t>
            </a:r>
            <a:r>
              <a:rPr lang="en-GB" sz="1000" dirty="0"/>
              <a:t> ole </a:t>
            </a:r>
            <a:r>
              <a:rPr lang="en-GB" sz="1000" dirty="0" err="1"/>
              <a:t>tarpeeksi</a:t>
            </a:r>
            <a:r>
              <a:rPr lang="en-GB" sz="1000" dirty="0"/>
              <a:t> </a:t>
            </a:r>
            <a:r>
              <a:rPr lang="en-GB" sz="1000" dirty="0" err="1"/>
              <a:t>konkreettinen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motivoiva</a:t>
            </a:r>
            <a:r>
              <a:rPr lang="en-GB" sz="1000" dirty="0"/>
              <a:t> </a:t>
            </a:r>
            <a:r>
              <a:rPr lang="en-GB" sz="1000" dirty="0" err="1"/>
              <a:t>ohjaamaan</a:t>
            </a:r>
            <a:r>
              <a:rPr lang="en-GB" sz="1000" dirty="0"/>
              <a:t> </a:t>
            </a:r>
            <a:r>
              <a:rPr lang="en-GB" sz="1000" dirty="0" err="1"/>
              <a:t>toimintaa</a:t>
            </a:r>
            <a:r>
              <a:rPr lang="en-GB" sz="1000" dirty="0"/>
              <a:t>, </a:t>
            </a:r>
            <a:r>
              <a:rPr lang="en-GB" sz="1000" dirty="0" err="1"/>
              <a:t>eikä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 </a:t>
            </a:r>
            <a:r>
              <a:rPr lang="en-GB" sz="1000" dirty="0" err="1"/>
              <a:t>vasten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peilata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onnistumista</a:t>
            </a:r>
            <a:r>
              <a:rPr lang="en-GB" sz="10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Kaaviossa</a:t>
            </a:r>
            <a:r>
              <a:rPr lang="en-GB" sz="1000" dirty="0" smtClean="0"/>
              <a:t> </a:t>
            </a:r>
            <a:r>
              <a:rPr lang="en-GB" sz="1000" dirty="0"/>
              <a:t>"</a:t>
            </a:r>
            <a:r>
              <a:rPr lang="en-GB" sz="1000" dirty="0" err="1"/>
              <a:t>mitattava</a:t>
            </a:r>
            <a:r>
              <a:rPr lang="en-GB" sz="1000" dirty="0"/>
              <a:t>" </a:t>
            </a:r>
            <a:r>
              <a:rPr lang="en-GB" sz="1000" dirty="0" err="1"/>
              <a:t>tarkoittaa</a:t>
            </a:r>
            <a:r>
              <a:rPr lang="en-GB" sz="1000" dirty="0"/>
              <a:t> </a:t>
            </a:r>
            <a:r>
              <a:rPr lang="en-GB" sz="1000" dirty="0" err="1"/>
              <a:t>juuri</a:t>
            </a:r>
            <a:r>
              <a:rPr lang="en-GB" sz="1000" dirty="0"/>
              <a:t> </a:t>
            </a:r>
            <a:r>
              <a:rPr lang="en-GB" sz="1000" dirty="0" err="1"/>
              <a:t>edellä</a:t>
            </a:r>
            <a:r>
              <a:rPr lang="en-GB" sz="1000" dirty="0"/>
              <a:t> </a:t>
            </a:r>
            <a:r>
              <a:rPr lang="en-GB" sz="1000" dirty="0" err="1"/>
              <a:t>mainittua</a:t>
            </a:r>
            <a:r>
              <a:rPr lang="en-GB" sz="1000" dirty="0"/>
              <a:t> </a:t>
            </a:r>
            <a:r>
              <a:rPr lang="en-GB" sz="1000" dirty="0" err="1"/>
              <a:t>ominaisuutta</a:t>
            </a:r>
            <a:r>
              <a:rPr lang="en-GB" sz="1000" dirty="0"/>
              <a:t> "on </a:t>
            </a:r>
            <a:r>
              <a:rPr lang="en-GB" sz="1000" dirty="0" err="1"/>
              <a:t>luotettavasti</a:t>
            </a:r>
            <a:r>
              <a:rPr lang="en-GB" sz="1000" dirty="0"/>
              <a:t> </a:t>
            </a:r>
            <a:r>
              <a:rPr lang="en-GB" sz="1000" dirty="0" err="1"/>
              <a:t>arvioitavissa</a:t>
            </a:r>
            <a:r>
              <a:rPr lang="en-GB" sz="1000" dirty="0"/>
              <a:t> </a:t>
            </a:r>
            <a:r>
              <a:rPr lang="en-GB" sz="1000" dirty="0" err="1"/>
              <a:t>joko</a:t>
            </a:r>
            <a:r>
              <a:rPr lang="en-GB" sz="1000" dirty="0"/>
              <a:t> </a:t>
            </a:r>
            <a:r>
              <a:rPr lang="en-GB" sz="1000" dirty="0" err="1"/>
              <a:t>suoralla</a:t>
            </a:r>
            <a:r>
              <a:rPr lang="en-GB" sz="1000" dirty="0"/>
              <a:t> </a:t>
            </a:r>
            <a:r>
              <a:rPr lang="en-GB" sz="1000" dirty="0" err="1"/>
              <a:t>mittarilla</a:t>
            </a:r>
            <a:r>
              <a:rPr lang="en-GB" sz="1000" dirty="0"/>
              <a:t> tai </a:t>
            </a:r>
            <a:r>
              <a:rPr lang="en-GB" sz="1000" dirty="0" err="1"/>
              <a:t>yksiselitteisellä</a:t>
            </a:r>
            <a:r>
              <a:rPr lang="en-GB" sz="1000" dirty="0"/>
              <a:t> </a:t>
            </a:r>
            <a:r>
              <a:rPr lang="en-GB" sz="1000" dirty="0" err="1"/>
              <a:t>indikaattorilla</a:t>
            </a:r>
            <a:r>
              <a:rPr lang="en-GB" sz="1000" dirty="0"/>
              <a:t>".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Maali</a:t>
            </a:r>
            <a:r>
              <a:rPr lang="en-GB" sz="1000" dirty="0" smtClean="0"/>
              <a:t> </a:t>
            </a:r>
            <a:r>
              <a:rPr lang="en-GB" sz="1000" dirty="0" err="1"/>
              <a:t>ei</a:t>
            </a:r>
            <a:r>
              <a:rPr lang="en-GB" sz="1000" dirty="0"/>
              <a:t> </a:t>
            </a:r>
            <a:r>
              <a:rPr lang="en-GB" sz="1000" dirty="0" err="1"/>
              <a:t>aina</a:t>
            </a:r>
            <a:r>
              <a:rPr lang="en-GB" sz="1000" dirty="0"/>
              <a:t> ole </a:t>
            </a:r>
            <a:r>
              <a:rPr lang="en-GB" sz="1000" dirty="0" err="1"/>
              <a:t>kuvion</a:t>
            </a:r>
            <a:r>
              <a:rPr lang="en-GB" sz="1000" dirty="0"/>
              <a:t> </a:t>
            </a:r>
            <a:r>
              <a:rPr lang="en-GB" sz="1000" dirty="0" err="1"/>
              <a:t>keskellä</a:t>
            </a:r>
            <a:r>
              <a:rPr lang="en-GB" sz="1000" dirty="0"/>
              <a:t>. </a:t>
            </a:r>
            <a:r>
              <a:rPr lang="en-GB" sz="1000" dirty="0" err="1"/>
              <a:t>Aina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ole </a:t>
            </a:r>
            <a:r>
              <a:rPr lang="en-GB" sz="1000" dirty="0" err="1"/>
              <a:t>tarkoituksenmukaista</a:t>
            </a:r>
            <a:r>
              <a:rPr lang="en-GB" sz="1000" dirty="0"/>
              <a:t> </a:t>
            </a:r>
            <a:r>
              <a:rPr lang="en-GB" sz="1000" dirty="0" err="1"/>
              <a:t>asettaa</a:t>
            </a:r>
            <a:r>
              <a:rPr lang="en-GB" sz="1000" dirty="0"/>
              <a:t> </a:t>
            </a:r>
            <a:r>
              <a:rPr lang="en-GB" sz="1000" dirty="0" err="1"/>
              <a:t>esimerkiksi</a:t>
            </a:r>
            <a:r>
              <a:rPr lang="en-GB" sz="1000" dirty="0"/>
              <a:t> </a:t>
            </a:r>
            <a:r>
              <a:rPr lang="en-GB" sz="1000" dirty="0" err="1"/>
              <a:t>pelkästään</a:t>
            </a:r>
            <a:r>
              <a:rPr lang="en-GB" sz="1000" dirty="0"/>
              <a:t> </a:t>
            </a:r>
            <a:r>
              <a:rPr lang="en-GB" sz="1000" dirty="0" err="1"/>
              <a:t>uudistavia</a:t>
            </a:r>
            <a:r>
              <a:rPr lang="en-GB" sz="1000" dirty="0"/>
              <a:t> </a:t>
            </a:r>
            <a:r>
              <a:rPr lang="en-GB" sz="1000" dirty="0" err="1"/>
              <a:t>tavoitteita</a:t>
            </a:r>
            <a:r>
              <a:rPr lang="en-GB" sz="1000" dirty="0"/>
              <a:t>: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toteuttamiseen</a:t>
            </a:r>
            <a:r>
              <a:rPr lang="en-GB" sz="1000" dirty="0"/>
              <a:t> </a:t>
            </a:r>
            <a:r>
              <a:rPr lang="en-GB" sz="1000" dirty="0" err="1"/>
              <a:t>liittyvät</a:t>
            </a:r>
            <a:r>
              <a:rPr lang="en-GB" sz="1000" dirty="0"/>
              <a:t> </a:t>
            </a:r>
            <a:r>
              <a:rPr lang="en-GB" sz="1000" dirty="0" err="1"/>
              <a:t>tavoitteet</a:t>
            </a:r>
            <a:r>
              <a:rPr lang="en-GB" sz="1000" dirty="0"/>
              <a:t> </a:t>
            </a:r>
            <a:r>
              <a:rPr lang="en-GB" sz="1000" dirty="0" err="1"/>
              <a:t>saattavat</a:t>
            </a:r>
            <a:r>
              <a:rPr lang="en-GB" sz="1000" dirty="0"/>
              <a:t> olla </a:t>
            </a:r>
            <a:r>
              <a:rPr lang="en-GB" sz="1000" dirty="0" err="1"/>
              <a:t>uudistavia</a:t>
            </a:r>
            <a:r>
              <a:rPr lang="en-GB" sz="1000" dirty="0"/>
              <a:t>, </a:t>
            </a:r>
            <a:r>
              <a:rPr lang="en-GB" sz="1000" dirty="0" err="1"/>
              <a:t>mutta</a:t>
            </a:r>
            <a:r>
              <a:rPr lang="en-GB" sz="1000" dirty="0"/>
              <a:t> </a:t>
            </a:r>
            <a:r>
              <a:rPr lang="en-GB" sz="1000" dirty="0" err="1"/>
              <a:t>eivät</a:t>
            </a:r>
            <a:r>
              <a:rPr lang="en-GB" sz="1000" dirty="0"/>
              <a:t> </a:t>
            </a:r>
            <a:r>
              <a:rPr lang="en-GB" sz="1000" dirty="0" err="1"/>
              <a:t>välttämättä</a:t>
            </a:r>
            <a:r>
              <a:rPr lang="en-GB" sz="1000" dirty="0"/>
              <a:t> </a:t>
            </a:r>
            <a:r>
              <a:rPr lang="en-GB" sz="1000" dirty="0" err="1"/>
              <a:t>niin</a:t>
            </a:r>
            <a:r>
              <a:rPr lang="en-GB" sz="1000" dirty="0"/>
              <a:t> </a:t>
            </a:r>
            <a:r>
              <a:rPr lang="en-GB" sz="1000" dirty="0" err="1"/>
              <a:t>strategisia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taas</a:t>
            </a:r>
            <a:r>
              <a:rPr lang="en-GB" sz="1000" dirty="0"/>
              <a:t> </a:t>
            </a:r>
            <a:r>
              <a:rPr lang="en-GB" sz="1000" dirty="0" err="1"/>
              <a:t>välittömiin</a:t>
            </a:r>
            <a:r>
              <a:rPr lang="en-GB" sz="1000" dirty="0"/>
              <a:t> </a:t>
            </a:r>
            <a:r>
              <a:rPr lang="en-GB" sz="1000" dirty="0" err="1"/>
              <a:t>vaikutuksiin</a:t>
            </a:r>
            <a:r>
              <a:rPr lang="en-GB" sz="1000" dirty="0"/>
              <a:t> </a:t>
            </a:r>
            <a:r>
              <a:rPr lang="en-GB" sz="1000" dirty="0" err="1"/>
              <a:t>liittyvät</a:t>
            </a:r>
            <a:r>
              <a:rPr lang="en-GB" sz="1000" dirty="0"/>
              <a:t> </a:t>
            </a:r>
            <a:r>
              <a:rPr lang="en-GB" sz="1000" dirty="0" err="1"/>
              <a:t>tavoitteet</a:t>
            </a:r>
            <a:r>
              <a:rPr lang="en-GB" sz="1000" dirty="0"/>
              <a:t> </a:t>
            </a:r>
            <a:r>
              <a:rPr lang="en-GB" sz="1000" dirty="0" err="1"/>
              <a:t>eivät</a:t>
            </a:r>
            <a:r>
              <a:rPr lang="en-GB" sz="1000" dirty="0"/>
              <a:t> </a:t>
            </a:r>
            <a:r>
              <a:rPr lang="en-GB" sz="1000" dirty="0" err="1"/>
              <a:t>välttämättä</a:t>
            </a:r>
            <a:r>
              <a:rPr lang="en-GB" sz="1000" dirty="0"/>
              <a:t> ole </a:t>
            </a:r>
            <a:r>
              <a:rPr lang="en-GB" sz="1000" dirty="0" err="1"/>
              <a:t>uudistavia</a:t>
            </a:r>
            <a:r>
              <a:rPr lang="en-GB" sz="1000" dirty="0"/>
              <a:t>, </a:t>
            </a:r>
            <a:r>
              <a:rPr lang="en-GB" sz="1000" dirty="0" err="1"/>
              <a:t>mutta</a:t>
            </a:r>
            <a:r>
              <a:rPr lang="en-GB" sz="1000" dirty="0"/>
              <a:t> </a:t>
            </a:r>
            <a:r>
              <a:rPr lang="en-GB" sz="1000" dirty="0" err="1"/>
              <a:t>ovat</a:t>
            </a:r>
            <a:r>
              <a:rPr lang="en-GB" sz="1000" dirty="0"/>
              <a:t> </a:t>
            </a:r>
            <a:r>
              <a:rPr lang="en-GB" sz="1000" dirty="0" err="1"/>
              <a:t>useimmiten</a:t>
            </a:r>
            <a:r>
              <a:rPr lang="en-GB" sz="1000" dirty="0"/>
              <a:t> </a:t>
            </a:r>
            <a:r>
              <a:rPr lang="en-GB" sz="1000" dirty="0" err="1"/>
              <a:t>strategisia</a:t>
            </a:r>
            <a:r>
              <a:rPr lang="en-GB" sz="1000" dirty="0"/>
              <a:t>.</a:t>
            </a:r>
          </a:p>
          <a:p>
            <a:pPr algn="l"/>
            <a:endParaRPr lang="en-FI" sz="1000" dirty="0" err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C01C76-F381-4F4B-A776-0B66567F7B0E}"/>
              </a:ext>
            </a:extLst>
          </p:cNvPr>
          <p:cNvCxnSpPr/>
          <p:nvPr/>
        </p:nvCxnSpPr>
        <p:spPr>
          <a:xfrm>
            <a:off x="8447320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A47239-D292-7041-95AD-9858E627D179}"/>
              </a:ext>
            </a:extLst>
          </p:cNvPr>
          <p:cNvCxnSpPr/>
          <p:nvPr/>
        </p:nvCxnSpPr>
        <p:spPr>
          <a:xfrm>
            <a:off x="2802235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8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Jakakaa osaamistanne ja tietoanne muille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249820" y="3960619"/>
            <a:ext cx="4901597" cy="749149"/>
          </a:xfrm>
        </p:spPr>
        <p:txBody>
          <a:bodyPr/>
          <a:lstStyle/>
          <a:p>
            <a:r>
              <a:rPr lang="fi-FI" dirty="0"/>
              <a:t>Jaa havaintosi työvälineestä ja sen käytöstä, jotta muut voivat oppia lisää ja löytää uusia yhteistyömahdollisuuksia. Lisää somejulkaisuusi aihetunniste #valtionavustukset </a:t>
            </a:r>
          </a:p>
          <a:p>
            <a:endParaRPr lang="fi-FI" dirty="0"/>
          </a:p>
          <a:p>
            <a:r>
              <a:rPr lang="fi-FI" dirty="0"/>
              <a:t>Kaikki toiminnan suunnittelun työvälineet on julkaistu osoitteessa https://vm.fi/valtionavustustoiminnan-kehittaminen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357930"/>
      </p:ext>
    </p:extLst>
  </p:cSld>
  <p:clrMapOvr>
    <a:masterClrMapping/>
  </p:clrMapOvr>
</p:sld>
</file>

<file path=ppt/theme/theme1.xml><?xml version="1.0" encoding="utf-8"?>
<a:theme xmlns:a="http://schemas.openxmlformats.org/drawingml/2006/main" name="VM2021 teema">
  <a:themeElements>
    <a:clrScheme name="Valtionavustukset20210507">
      <a:dk1>
        <a:srgbClr val="000000"/>
      </a:dk1>
      <a:lt1>
        <a:srgbClr val="FFFFFF"/>
      </a:lt1>
      <a:dk2>
        <a:srgbClr val="3659BD"/>
      </a:dk2>
      <a:lt2>
        <a:srgbClr val="FFFFFF"/>
      </a:lt2>
      <a:accent1>
        <a:srgbClr val="365ABD"/>
      </a:accent1>
      <a:accent2>
        <a:srgbClr val="73C3C3"/>
      </a:accent2>
      <a:accent3>
        <a:srgbClr val="10497F"/>
      </a:accent3>
      <a:accent4>
        <a:srgbClr val="4187A1"/>
      </a:accent4>
      <a:accent5>
        <a:srgbClr val="243B47"/>
      </a:accent5>
      <a:accent6>
        <a:srgbClr val="A5A5A5"/>
      </a:accent6>
      <a:hlink>
        <a:srgbClr val="0563C1"/>
      </a:hlink>
      <a:folHlink>
        <a:srgbClr val="6E6E6E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ltionavustus_PPT_FI_100521_Luonnos.potx" id="{6E0ED140-5782-4558-9CDA-5B67B4FB8508}" vid="{35A70ABE-7D5D-43C1-918C-DB73F864EC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EA8484F11165429155BB410B020F6F" ma:contentTypeVersion="1" ma:contentTypeDescription="Luo uusi asiakirja." ma:contentTypeScope="" ma:versionID="ef17b6a391cc9fb034ed39266b54ff7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a720671b8ad7b5ca374893aa99fcdfa6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2559FD-EE51-4125-83A9-A66D9E0338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2E82B7-5AB0-44FC-92FC-DEE4BE633CBF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ebb82943-49da-4504-a2f3-a33fb2eb95f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B3B11FC-B602-451D-8219-03B869AB2D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Valtionavustus_PPT_FI_SV</Template>
  <TotalTime>9695</TotalTime>
  <Words>311</Words>
  <Application>Microsoft Office PowerPoint</Application>
  <PresentationFormat>Laajakuva</PresentationFormat>
  <Paragraphs>35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9" baseType="lpstr">
      <vt:lpstr>Arial</vt:lpstr>
      <vt:lpstr>Arial  </vt:lpstr>
      <vt:lpstr>Arial Narrow</vt:lpstr>
      <vt:lpstr>Calibri</vt:lpstr>
      <vt:lpstr>Roboto</vt:lpstr>
      <vt:lpstr>VM2021 teema</vt:lpstr>
      <vt:lpstr>PowerPoint-esitys</vt:lpstr>
      <vt:lpstr>PowerPoint-esitys</vt:lpstr>
      <vt:lpstr>Jakakaa osaamistanne ja tietoanne muille</vt:lpstr>
    </vt:vector>
  </TitlesOfParts>
  <Manager/>
  <Company>Suomen valtion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Raportointistandardit</dc:title>
  <dc:subject/>
  <dc:creator>Irjala Merja (VM)</dc:creator>
  <cp:keywords/>
  <dc:description/>
  <cp:lastModifiedBy>Lehtonen Mikko (VM)</cp:lastModifiedBy>
  <cp:revision>31</cp:revision>
  <dcterms:created xsi:type="dcterms:W3CDTF">2021-05-24T08:00:14Z</dcterms:created>
  <dcterms:modified xsi:type="dcterms:W3CDTF">2022-03-28T10:41:26Z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0x01010001EA8484F11165429155BB410B020F6F</vt:lpwstr>
  </property>
</Properties>
</file>