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79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331" r:id="rId11"/>
    <p:sldId id="392" r:id="rId12"/>
    <p:sldId id="393" r:id="rId13"/>
    <p:sldId id="394" r:id="rId14"/>
    <p:sldId id="395" r:id="rId15"/>
    <p:sldId id="299" r:id="rId16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E88"/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89892" autoAdjust="0"/>
  </p:normalViewPr>
  <p:slideViewPr>
    <p:cSldViewPr showGuides="1"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14.12.2018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99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45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4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93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14.12.2018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14.12.2018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14.12.2018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14.12.2018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14.12.2018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14.12.2018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m.fi/talousnakymat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7200800" cy="648072"/>
          </a:xfrm>
        </p:spPr>
        <p:txBody>
          <a:bodyPr/>
          <a:lstStyle/>
          <a:p>
            <a:r>
              <a:rPr lang="fi-FI" dirty="0" smtClean="0"/>
              <a:t>Talvi 2018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1115616" y="3717032"/>
            <a:ext cx="7200800" cy="445120"/>
          </a:xfrm>
        </p:spPr>
        <p:txBody>
          <a:bodyPr/>
          <a:lstStyle/>
          <a:p>
            <a:r>
              <a:rPr lang="fi-FI" dirty="0" smtClean="0"/>
              <a:t>Tiedotustilaisuus 17.12.2018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3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Julkisen talouden 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17.12.2018 Marja Paavonen, finanssineuvos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1146629" y="6190342"/>
            <a:ext cx="4865804" cy="428171"/>
          </a:xfrm>
        </p:spPr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2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7234538" cy="1753096"/>
          </a:xfrm>
        </p:spPr>
        <p:txBody>
          <a:bodyPr>
            <a:normAutofit fontScale="90000"/>
          </a:bodyPr>
          <a:lstStyle/>
          <a:p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 smtClean="0"/>
              <a:t>Julkinen </a:t>
            </a:r>
            <a:r>
              <a:rPr lang="fi-FI" sz="2900" dirty="0" smtClean="0"/>
              <a:t>talous likimain tasapainottuu vuosikymmenen vaihteessa.</a:t>
            </a:r>
            <a:br>
              <a:rPr lang="fi-FI" sz="2900" dirty="0" smtClean="0"/>
            </a:br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 smtClean="0"/>
              <a:t>Julkisen talouden alijäämä kasvaa vähitellen jälleen 2020-luvun alkuvuosina.</a:t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>Sen seurauksena julkinen velka suhteessa BKT:hen kääntyisi uudelleen nousuun.</a:t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>Menojen ja tulojen välinen epätasapaino uhkaa kasvaa pitkällä aikavälillä. </a:t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endParaRPr lang="fi-FI" sz="2700" dirty="0"/>
          </a:p>
        </p:txBody>
      </p:sp>
    </p:spTree>
    <p:extLst>
      <p:ext uri="{BB962C8B-B14F-4D97-AF65-F5344CB8AC3E}">
        <p14:creationId xmlns:p14="http://schemas.microsoft.com/office/powerpoint/2010/main" val="42677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Julkinen talous vahvistuu vielä </a:t>
            </a:r>
            <a:r>
              <a:rPr lang="fi-FI" dirty="0" smtClean="0"/>
              <a:t>lähivuodet </a:t>
            </a:r>
            <a:r>
              <a:rPr lang="fi-FI" dirty="0" smtClean="0"/>
              <a:t>mutta alkaa sitten jälleen heikentyä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5220072" y="1844824"/>
            <a:ext cx="3546475" cy="4491037"/>
          </a:xfrm>
        </p:spPr>
        <p:txBody>
          <a:bodyPr>
            <a:normAutofit/>
          </a:bodyPr>
          <a:lstStyle/>
          <a:p>
            <a:r>
              <a:rPr lang="fi-FI" sz="1500" dirty="0" smtClean="0"/>
              <a:t>Julkinen </a:t>
            </a:r>
            <a:r>
              <a:rPr lang="fi-FI" sz="1500" dirty="0" smtClean="0"/>
              <a:t>talous vahvistuu ja tasapainottuu </a:t>
            </a:r>
            <a:r>
              <a:rPr lang="fi-FI" sz="1500" dirty="0" smtClean="0"/>
              <a:t>lähivuosina.</a:t>
            </a:r>
            <a:endParaRPr lang="fi-FI" sz="1500" dirty="0" smtClean="0"/>
          </a:p>
          <a:p>
            <a:r>
              <a:rPr lang="fi-FI" sz="1500" dirty="0" smtClean="0"/>
              <a:t>Julkinen velkasuhde laskee samoin vielä </a:t>
            </a:r>
            <a:r>
              <a:rPr lang="fi-FI" sz="1500" dirty="0" smtClean="0"/>
              <a:t>lähivuodet.</a:t>
            </a:r>
            <a:endParaRPr lang="fi-FI" sz="1500" dirty="0" smtClean="0"/>
          </a:p>
          <a:p>
            <a:r>
              <a:rPr lang="fi-FI" sz="1500" dirty="0" smtClean="0"/>
              <a:t>Julkinen talous alkaa kuitenkin heikentyä jälleen 2020-luvun alussa, kun </a:t>
            </a:r>
          </a:p>
          <a:p>
            <a:pPr lvl="1"/>
            <a:r>
              <a:rPr lang="fi-FI" sz="1500" dirty="0" smtClean="0"/>
              <a:t>talouskasvu hidastuu ja </a:t>
            </a:r>
          </a:p>
          <a:p>
            <a:pPr lvl="1"/>
            <a:r>
              <a:rPr lang="fi-FI" sz="1500" dirty="0" smtClean="0"/>
              <a:t>kuluvan hallituskauden vuosittaiset sopeutustoimet päättyvät.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4374754" cy="30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Julkisessa talouden kestävyysvaje on lähes 4 % suhteessa BKT:hen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5217771" y="1844824"/>
            <a:ext cx="3546475" cy="4105275"/>
          </a:xfrm>
        </p:spPr>
        <p:txBody>
          <a:bodyPr>
            <a:normAutofit/>
          </a:bodyPr>
          <a:lstStyle/>
          <a:p>
            <a:r>
              <a:rPr lang="fi-FI" sz="1500" dirty="0" smtClean="0"/>
              <a:t>Väestön </a:t>
            </a:r>
            <a:r>
              <a:rPr lang="fi-FI" sz="1500" dirty="0" smtClean="0"/>
              <a:t>ikääntyminen kasvattaa julkisia menoja ja talouskasvu pysyy pitkällä aikavälillä vaimeana.</a:t>
            </a:r>
            <a:endParaRPr lang="fi-FI" sz="1500" dirty="0"/>
          </a:p>
          <a:p>
            <a:r>
              <a:rPr lang="fi-FI" sz="1500" dirty="0" smtClean="0"/>
              <a:t>Kestävyysvajearviota on kasvattanut mm. Tilastokeskuksen uusi väestöennuste, joka</a:t>
            </a:r>
          </a:p>
          <a:p>
            <a:pPr lvl="1"/>
            <a:r>
              <a:rPr lang="fi-FI" sz="1500" dirty="0" smtClean="0"/>
              <a:t>perustuu aiempaa alempaan oletukseen syntyvyydestä ja nettomaahanmuutosta</a:t>
            </a:r>
          </a:p>
          <a:p>
            <a:pPr lvl="1"/>
            <a:r>
              <a:rPr lang="fi-FI" sz="1500" dirty="0" smtClean="0"/>
              <a:t>ulottuu nyt vuoteen 2070 saakka.</a:t>
            </a:r>
          </a:p>
          <a:p>
            <a:pPr marL="355600" lvl="1" indent="0">
              <a:buNone/>
            </a:pPr>
            <a:endParaRPr lang="fi-FI" dirty="0" smtClean="0"/>
          </a:p>
          <a:p>
            <a:endParaRPr lang="fi-FI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4750227" cy="31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taloutta kuvaavat indikaattorit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331640"/>
            <a:ext cx="7491844" cy="45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b="1" dirty="0" smtClean="0"/>
              <a:t>Marja Paavonen</a:t>
            </a:r>
            <a:r>
              <a:rPr lang="fi-FI" dirty="0" smtClean="0"/>
              <a:t>, finanssineuvos</a:t>
            </a:r>
          </a:p>
          <a:p>
            <a:r>
              <a:rPr lang="fi-FI" dirty="0" smtClean="0"/>
              <a:t>Puh. 02955 </a:t>
            </a:r>
            <a:r>
              <a:rPr lang="fi-FI" dirty="0"/>
              <a:t>30187 </a:t>
            </a:r>
            <a:endParaRPr lang="fi-FI" dirty="0" smtClean="0"/>
          </a:p>
          <a:p>
            <a:r>
              <a:rPr lang="fi-FI" b="1" dirty="0"/>
              <a:t>Jukka Railavo</a:t>
            </a:r>
            <a:r>
              <a:rPr lang="fi-FI" dirty="0"/>
              <a:t>, finanssineuvos</a:t>
            </a:r>
          </a:p>
          <a:p>
            <a:r>
              <a:rPr lang="fi-FI" dirty="0"/>
              <a:t>Puh. 02955  </a:t>
            </a:r>
            <a:r>
              <a:rPr lang="fi-FI" dirty="0" smtClean="0"/>
              <a:t>30540</a:t>
            </a:r>
          </a:p>
          <a:p>
            <a:r>
              <a:rPr lang="fi-FI" b="1" dirty="0" smtClean="0"/>
              <a:t>Mikko Spolander</a:t>
            </a:r>
            <a:r>
              <a:rPr lang="fi-FI" dirty="0" smtClean="0"/>
              <a:t>, ylijohtaja, osastopäällikkö</a:t>
            </a:r>
            <a:br>
              <a:rPr lang="fi-FI" dirty="0" smtClean="0"/>
            </a:br>
            <a:r>
              <a:rPr lang="fi-FI" dirty="0" smtClean="0"/>
              <a:t>Puh. 02955 30006 </a:t>
            </a:r>
          </a:p>
          <a:p>
            <a:endParaRPr lang="fi-FI" dirty="0" smtClean="0"/>
          </a:p>
          <a:p>
            <a:r>
              <a:rPr lang="fi-FI" dirty="0" smtClean="0"/>
              <a:t>etunimi.sukunimi@vm.fi</a:t>
            </a:r>
          </a:p>
          <a:p>
            <a:r>
              <a:rPr lang="fi-FI" dirty="0" smtClean="0">
                <a:hlinkClick r:id="rId2"/>
              </a:rPr>
              <a:t>vm.fi/talousnakymat</a:t>
            </a:r>
            <a:endParaRPr lang="fi-FI" dirty="0" smtClean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499992" y="2788670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err="1" smtClean="0"/>
              <a:t>vm-viestinta@vm.fi</a:t>
            </a:r>
            <a:endParaRPr lang="fi-FI" dirty="0" smtClean="0"/>
          </a:p>
          <a:p>
            <a:r>
              <a:rPr lang="fi-FI" dirty="0" smtClean="0"/>
              <a:t>Mediapalvelunumero </a:t>
            </a:r>
            <a:r>
              <a:rPr lang="fi-FI" dirty="0"/>
              <a:t>(</a:t>
            </a:r>
            <a:r>
              <a:rPr lang="fi-FI" smtClean="0"/>
              <a:t>ma–pe 8–16) </a:t>
            </a:r>
            <a:r>
              <a:rPr lang="fi-FI" dirty="0" smtClean="0"/>
              <a:t>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06332" y="3579867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75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Reaalitalouden ennuste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17.12.2018  Jukka Railavo, finanssineuvos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280920" cy="4896544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Talouden korkeasuhdanne on taittumassa.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Työllisyys on parantunut edelleen nopeasti.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Maailmantalouden kasvu vaimenee.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Viennin näkymät ja investointien</a:t>
            </a:r>
            <a:br>
              <a:rPr lang="fi-FI" dirty="0" smtClean="0"/>
            </a:br>
            <a:r>
              <a:rPr lang="fi-FI" dirty="0" smtClean="0"/>
              <a:t> odotukset </a:t>
            </a:r>
            <a:r>
              <a:rPr lang="fi-FI" dirty="0"/>
              <a:t>huononevat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27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Talouden kasvu on jatkunut vahvana </a:t>
            </a:r>
            <a:br>
              <a:rPr lang="fi-FI" dirty="0" smtClean="0"/>
            </a:br>
            <a:r>
              <a:rPr lang="fi-FI" dirty="0" smtClean="0"/>
              <a:t>vuonna 2018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6" name="Kuva 4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755576" y="1916832"/>
            <a:ext cx="78235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000" y="145143"/>
            <a:ext cx="8244472" cy="118649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Maailmantalouden </a:t>
            </a:r>
            <a:r>
              <a:rPr lang="fi-FI" dirty="0" smtClean="0"/>
              <a:t>kasvu </a:t>
            </a:r>
            <a:r>
              <a:rPr lang="fi-FI" dirty="0"/>
              <a:t>hidastuu </a:t>
            </a:r>
            <a:r>
              <a:rPr lang="fi-FI" dirty="0" smtClean="0"/>
              <a:t>kauppakonfliktien toteutuessa osittain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651661" y="1331640"/>
            <a:ext cx="3373929" cy="5067300"/>
          </a:xfrm>
        </p:spPr>
        <p:txBody>
          <a:bodyPr>
            <a:normAutofit fontScale="70000" lnSpcReduction="20000"/>
          </a:bodyPr>
          <a:lstStyle/>
          <a:p>
            <a:endParaRPr lang="fi-FI" dirty="0" smtClean="0"/>
          </a:p>
          <a:p>
            <a:r>
              <a:rPr lang="fi-FI" sz="2000" dirty="0"/>
              <a:t>Maailmantalouden nopeimman kasvun vaihe on tältä erää ohi ja kasvu hidastuu lähivuosina. </a:t>
            </a:r>
            <a:endParaRPr lang="fi-FI" sz="2000" dirty="0" smtClean="0"/>
          </a:p>
          <a:p>
            <a:r>
              <a:rPr lang="fi-FI" sz="2000" dirty="0"/>
              <a:t>Euroalueen näkymät ovat heikentyneet kuluvan vuoden aikana. </a:t>
            </a:r>
            <a:endParaRPr lang="fi-FI" sz="2000" dirty="0" smtClean="0"/>
          </a:p>
          <a:p>
            <a:r>
              <a:rPr lang="fi-FI" sz="2000" dirty="0" smtClean="0"/>
              <a:t>Yhdysvallat on </a:t>
            </a:r>
            <a:r>
              <a:rPr lang="fi-FI" sz="2000" dirty="0"/>
              <a:t>vahvassa vireessä, mutta </a:t>
            </a:r>
            <a:r>
              <a:rPr lang="fi-FI" sz="2000" dirty="0" smtClean="0"/>
              <a:t>kasvu </a:t>
            </a:r>
            <a:r>
              <a:rPr lang="fi-FI" sz="2000" dirty="0"/>
              <a:t>hidastuu </a:t>
            </a:r>
            <a:r>
              <a:rPr lang="fi-FI" sz="2000" dirty="0" smtClean="0"/>
              <a:t>kohti </a:t>
            </a:r>
            <a:r>
              <a:rPr lang="fi-FI" sz="2000" dirty="0"/>
              <a:t>potentiaalista kasvua</a:t>
            </a:r>
            <a:r>
              <a:rPr lang="fi-FI" sz="2000" dirty="0" smtClean="0"/>
              <a:t>.</a:t>
            </a:r>
          </a:p>
          <a:p>
            <a:r>
              <a:rPr lang="fi-FI" sz="2000" dirty="0"/>
              <a:t>Kiinan </a:t>
            </a:r>
            <a:r>
              <a:rPr lang="fi-FI" sz="2000" dirty="0" smtClean="0"/>
              <a:t>vienti </a:t>
            </a:r>
            <a:r>
              <a:rPr lang="fi-FI" sz="2000" dirty="0"/>
              <a:t>on kasvanut nopeasti kuluvan vuoden aikana, mutta kauppakonflikti Yhdysvaltojen kanssa varjostaa viennin näkymiä </a:t>
            </a:r>
            <a:r>
              <a:rPr lang="fi-FI" sz="2000" dirty="0" smtClean="0"/>
              <a:t>lähivuosina. </a:t>
            </a:r>
            <a:endParaRPr lang="fi-FI" sz="2000" dirty="0" smtClean="0"/>
          </a:p>
          <a:p>
            <a:r>
              <a:rPr lang="fi-FI" sz="2000" dirty="0"/>
              <a:t>Maailmankaupan kasvuvauhdin hiipuminen, riskien lisääntyminen ja viimeiset tilastotiedot huonontavat Suomen ulkomaankaupan näkymiä koko ennustejaksolla</a:t>
            </a:r>
            <a:r>
              <a:rPr lang="fi-FI" sz="2000" dirty="0" smtClean="0"/>
              <a:t>.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89218" y="1484784"/>
            <a:ext cx="537193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i-FI" dirty="0"/>
              <a:t>Investointien voimakas korkeasuhdanne </a:t>
            </a:r>
            <a:r>
              <a:rPr lang="fi-FI" dirty="0" smtClean="0"/>
              <a:t>päättyy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868144" y="1545091"/>
            <a:ext cx="3275856" cy="4884738"/>
          </a:xfrm>
        </p:spPr>
        <p:txBody>
          <a:bodyPr>
            <a:noAutofit/>
          </a:bodyPr>
          <a:lstStyle/>
          <a:p>
            <a:r>
              <a:rPr lang="fi-FI" sz="1400" dirty="0"/>
              <a:t>Yksityisten investointien kasvuvauhti hidastuu koko </a:t>
            </a:r>
            <a:r>
              <a:rPr lang="fi-FI" sz="1400" dirty="0" smtClean="0"/>
              <a:t>ennustejaksolla noin 1,5 prosenttiin vuosittain.</a:t>
            </a:r>
          </a:p>
          <a:p>
            <a:r>
              <a:rPr lang="fi-FI" sz="1400" dirty="0"/>
              <a:t>Maailmantalouden heikentyvät kasvunäkymät vähentävät investointihalukkuutta. </a:t>
            </a:r>
          </a:p>
          <a:p>
            <a:r>
              <a:rPr lang="fi-FI" sz="1400" dirty="0" smtClean="0"/>
              <a:t>Asuntoinvestoinnit palautuvat </a:t>
            </a:r>
            <a:r>
              <a:rPr lang="fi-FI" sz="1400" dirty="0"/>
              <a:t>poikkeuksellisen korkealta tasoltaan </a:t>
            </a:r>
            <a:r>
              <a:rPr lang="fi-FI" sz="1400" dirty="0" smtClean="0"/>
              <a:t>lähemmäs normaalia.</a:t>
            </a:r>
          </a:p>
          <a:p>
            <a:r>
              <a:rPr lang="fi-FI" sz="1400" dirty="0" smtClean="0"/>
              <a:t>Suuret investointihankkeet </a:t>
            </a:r>
            <a:r>
              <a:rPr lang="fi-FI" sz="1400" dirty="0"/>
              <a:t>erityisesti </a:t>
            </a:r>
            <a:r>
              <a:rPr lang="fi-FI" sz="1400" dirty="0" smtClean="0"/>
              <a:t>metsäteollisuudessa tukevat investointien kasvua.</a:t>
            </a:r>
          </a:p>
          <a:p>
            <a:r>
              <a:rPr lang="fi-FI" sz="1400" dirty="0" smtClean="0"/>
              <a:t>Yksityisten investointien suhde BKT:hen jää noin 18 prosenttiin vuonna 2021.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51520" y="1484784"/>
            <a:ext cx="5481638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8289840" cy="1186497"/>
          </a:xfrm>
        </p:spPr>
        <p:txBody>
          <a:bodyPr>
            <a:normAutofit/>
          </a:bodyPr>
          <a:lstStyle/>
          <a:p>
            <a:r>
              <a:rPr lang="fi-FI" sz="3100" dirty="0" smtClean="0"/>
              <a:t>Inflaatio ei kiihdy </a:t>
            </a:r>
            <a:r>
              <a:rPr lang="fi-FI" sz="3100" dirty="0" smtClean="0"/>
              <a:t>merkittävästi, </a:t>
            </a:r>
            <a:r>
              <a:rPr lang="fi-FI" sz="3100" dirty="0" smtClean="0"/>
              <a:t>vaikka ansiotaso nousee</a:t>
            </a:r>
            <a:endParaRPr lang="fi-FI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23528" y="1498827"/>
            <a:ext cx="5154613" cy="33845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78141" y="1462315"/>
            <a:ext cx="3553811" cy="5113337"/>
          </a:xfrm>
        </p:spPr>
        <p:txBody>
          <a:bodyPr>
            <a:normAutofit lnSpcReduction="10000"/>
          </a:bodyPr>
          <a:lstStyle/>
          <a:p>
            <a:r>
              <a:rPr lang="fi-FI" sz="1400" dirty="0"/>
              <a:t>Kuluttajahintoja ovat nostaneet erityisesti muutokset energian hinnoissa. </a:t>
            </a:r>
            <a:endParaRPr lang="fi-FI" sz="1400" dirty="0" smtClean="0"/>
          </a:p>
          <a:p>
            <a:r>
              <a:rPr lang="fi-FI" sz="1400" dirty="0" smtClean="0"/>
              <a:t>Vuonna </a:t>
            </a:r>
            <a:r>
              <a:rPr lang="fi-FI" sz="1400" dirty="0"/>
              <a:t>2018 </a:t>
            </a:r>
            <a:r>
              <a:rPr lang="fi-FI" sz="1400" dirty="0" smtClean="0"/>
              <a:t>inflaatio </a:t>
            </a:r>
            <a:r>
              <a:rPr lang="fi-FI" sz="1400" dirty="0"/>
              <a:t>on 1,2 </a:t>
            </a:r>
            <a:r>
              <a:rPr lang="fi-FI" sz="1400" dirty="0" smtClean="0"/>
              <a:t>% ja 1,4 % </a:t>
            </a:r>
            <a:r>
              <a:rPr lang="fi-FI" sz="1400" dirty="0" smtClean="0"/>
              <a:t>vuonna </a:t>
            </a:r>
            <a:r>
              <a:rPr lang="fi-FI" sz="1400" dirty="0" smtClean="0"/>
              <a:t>2019.</a:t>
            </a:r>
          </a:p>
          <a:p>
            <a:r>
              <a:rPr lang="fi-FI" sz="1400" dirty="0" smtClean="0"/>
              <a:t>Palveluiden </a:t>
            </a:r>
            <a:r>
              <a:rPr lang="fi-FI" sz="1400" dirty="0"/>
              <a:t>hintojen nousun odotetaan vähitellen nopeutuvan ennustejaksolla palkankorotusten heijastuessa hintoihin. </a:t>
            </a:r>
            <a:endParaRPr lang="fi-FI" sz="1400" dirty="0" smtClean="0"/>
          </a:p>
          <a:p>
            <a:r>
              <a:rPr lang="fi-FI" sz="1400" dirty="0"/>
              <a:t>Inflaatiopaineiden odotetaan kokonaisuutena </a:t>
            </a:r>
            <a:r>
              <a:rPr lang="fi-FI" sz="1400" dirty="0" smtClean="0"/>
              <a:t>pysyvän maltillisina ennustejaksolla. </a:t>
            </a:r>
            <a:endParaRPr lang="fi-FI" sz="1400" dirty="0"/>
          </a:p>
          <a:p>
            <a:r>
              <a:rPr lang="fi-FI" sz="1400" dirty="0" smtClean="0"/>
              <a:t>Inflaatio jää 1,7 prosenttiin </a:t>
            </a:r>
            <a:r>
              <a:rPr lang="fi-FI" sz="1400" dirty="0" smtClean="0"/>
              <a:t>vuonna </a:t>
            </a:r>
            <a:r>
              <a:rPr lang="fi-FI" sz="1400" dirty="0" smtClean="0"/>
              <a:t>2021.</a:t>
            </a:r>
          </a:p>
          <a:p>
            <a:r>
              <a:rPr lang="fi-FI" sz="1400" dirty="0" smtClean="0"/>
              <a:t>Nimellisansioiden </a:t>
            </a:r>
            <a:r>
              <a:rPr lang="fi-FI" sz="1400" dirty="0"/>
              <a:t>arvioidaan kasvavan 1,8 % </a:t>
            </a:r>
            <a:r>
              <a:rPr lang="fi-FI" sz="1400" dirty="0" smtClean="0"/>
              <a:t>vuonna </a:t>
            </a:r>
            <a:r>
              <a:rPr lang="fi-FI" sz="1400" dirty="0"/>
              <a:t>2018 ja 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2,7 </a:t>
            </a:r>
            <a:r>
              <a:rPr lang="fi-FI" sz="1400" dirty="0"/>
              <a:t>% </a:t>
            </a:r>
            <a:r>
              <a:rPr lang="fi-FI" sz="1400" dirty="0" smtClean="0"/>
              <a:t>vuonna </a:t>
            </a:r>
            <a:r>
              <a:rPr lang="fi-FI" sz="1400" dirty="0"/>
              <a:t>2019</a:t>
            </a:r>
            <a:r>
              <a:rPr lang="fi-FI" sz="1400" dirty="0" smtClean="0"/>
              <a:t>.</a:t>
            </a:r>
          </a:p>
          <a:p>
            <a:r>
              <a:rPr lang="fi-FI" sz="1400" dirty="0"/>
              <a:t>Työttömyysasteen laskiessa ja työvoimakapeikkojen lisääntyessä ansiotason </a:t>
            </a:r>
            <a:r>
              <a:rPr lang="fi-FI" sz="1400" dirty="0" smtClean="0"/>
              <a:t>lähestyy </a:t>
            </a:r>
            <a:r>
              <a:rPr lang="fi-FI" sz="1400" dirty="0"/>
              <a:t>noin kolmen prosentin vuosittaista kasvuvauhtia. </a:t>
            </a:r>
          </a:p>
        </p:txBody>
      </p:sp>
    </p:spTree>
    <p:extLst>
      <p:ext uri="{BB962C8B-B14F-4D97-AF65-F5344CB8AC3E}">
        <p14:creationId xmlns:p14="http://schemas.microsoft.com/office/powerpoint/2010/main" val="11691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8100456" cy="1186497"/>
          </a:xfrm>
        </p:spPr>
        <p:txBody>
          <a:bodyPr>
            <a:normAutofit/>
          </a:bodyPr>
          <a:lstStyle/>
          <a:p>
            <a:r>
              <a:rPr lang="fi-FI" sz="3100" dirty="0" smtClean="0"/>
              <a:t>Tarjontasokin </a:t>
            </a:r>
            <a:r>
              <a:rPr lang="fi-FI" sz="3100" dirty="0"/>
              <a:t>aiheuttaman palkannousun välittyminen </a:t>
            </a:r>
            <a:r>
              <a:rPr lang="fi-FI" sz="3100" dirty="0" smtClean="0"/>
              <a:t>hintoihin</a:t>
            </a:r>
            <a:endParaRPr lang="fi-FI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797799" y="1196752"/>
            <a:ext cx="3240087" cy="5111750"/>
          </a:xfrm>
        </p:spPr>
        <p:txBody>
          <a:bodyPr>
            <a:normAutofit/>
          </a:bodyPr>
          <a:lstStyle/>
          <a:p>
            <a:r>
              <a:rPr lang="fi-FI" sz="1400" dirty="0"/>
              <a:t>Kehikko: Palkkojen rooli inflaation </a:t>
            </a:r>
            <a:r>
              <a:rPr lang="fi-FI" sz="1400" dirty="0" smtClean="0"/>
              <a:t>kiihtymisessä.</a:t>
            </a:r>
          </a:p>
          <a:p>
            <a:r>
              <a:rPr lang="fi-FI" sz="1400" dirty="0"/>
              <a:t>Tyypillinen negatiivinen tarjontasokki työmarkkinoilla nostaa sekä palkkoja että </a:t>
            </a:r>
            <a:r>
              <a:rPr lang="fi-FI" sz="1400" dirty="0" smtClean="0"/>
              <a:t>yksikkötyökustannuksia </a:t>
            </a:r>
            <a:r>
              <a:rPr lang="fi-FI" sz="1400" dirty="0"/>
              <a:t>mutta pienentää voittomarginaaleja lyhyellä </a:t>
            </a:r>
            <a:r>
              <a:rPr lang="fi-FI" sz="1400" dirty="0" smtClean="0"/>
              <a:t>aikavälillä.</a:t>
            </a:r>
          </a:p>
          <a:p>
            <a:r>
              <a:rPr lang="fi-FI" sz="1400" dirty="0"/>
              <a:t>Sokin seurauksena palkkakustannukset ja sitä kautta myös yritysten kustannukset sekä hinnat nousevat. </a:t>
            </a:r>
            <a:endParaRPr lang="fi-FI" sz="1400" dirty="0" smtClean="0"/>
          </a:p>
          <a:p>
            <a:r>
              <a:rPr lang="fi-FI" sz="1400" dirty="0" smtClean="0"/>
              <a:t>Tämä </a:t>
            </a:r>
            <a:r>
              <a:rPr lang="fi-FI" sz="1400" dirty="0"/>
              <a:t>johtaa kysynnän, tuotannon ja työllisyyden </a:t>
            </a:r>
            <a:r>
              <a:rPr lang="fi-FI" sz="1400" dirty="0" smtClean="0"/>
              <a:t>vähenemiseen.</a:t>
            </a:r>
          </a:p>
          <a:p>
            <a:r>
              <a:rPr lang="fi-FI" sz="1400" dirty="0"/>
              <a:t>Tämän vuoksi voittomarginaalit pienenevät lyhyellä tähtäimellä perusuraan nähden. </a:t>
            </a:r>
            <a:endParaRPr lang="fi-FI" sz="1400" dirty="0" smtClean="0"/>
          </a:p>
          <a:p>
            <a:r>
              <a:rPr lang="fi-FI" sz="1400" dirty="0" smtClean="0"/>
              <a:t>Yksikkötyökustannukset </a:t>
            </a:r>
            <a:r>
              <a:rPr lang="fi-FI" sz="1400" dirty="0"/>
              <a:t>nousevat hieman palkkoja hitaammin, koska työn tuottavuus paranee hieman</a:t>
            </a:r>
            <a:r>
              <a:rPr lang="fi-FI" sz="1400" dirty="0" smtClean="0"/>
              <a:t>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95536" y="1628800"/>
            <a:ext cx="5402263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100" dirty="0"/>
              <a:t>Hitaamman kasvun riskit </a:t>
            </a:r>
            <a:r>
              <a:rPr lang="fi-FI" sz="3100" dirty="0" smtClean="0"/>
              <a:t>korostuvat edelleen</a:t>
            </a:r>
            <a:endParaRPr lang="fi-FI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5751565" y="1484784"/>
            <a:ext cx="3384550" cy="4319587"/>
          </a:xfrm>
        </p:spPr>
        <p:txBody>
          <a:bodyPr>
            <a:normAutofit/>
          </a:bodyPr>
          <a:lstStyle/>
          <a:p>
            <a:r>
              <a:rPr lang="fi-FI" sz="1400" dirty="0" smtClean="0"/>
              <a:t>Kaupan </a:t>
            </a:r>
            <a:r>
              <a:rPr lang="fi-FI" sz="1400" dirty="0"/>
              <a:t>esteet ja niiden lisääntyminen hidastaisi myös Suomen viennin kasvua</a:t>
            </a:r>
            <a:r>
              <a:rPr lang="fi-FI" sz="1400" dirty="0" smtClean="0"/>
              <a:t>.</a:t>
            </a:r>
          </a:p>
          <a:p>
            <a:r>
              <a:rPr lang="fi-FI" sz="1400" dirty="0" smtClean="0"/>
              <a:t>Kiina </a:t>
            </a:r>
            <a:r>
              <a:rPr lang="fi-FI" sz="1400" dirty="0"/>
              <a:t>ja Yhdysvallat ovat globaalien arvoketjujen kautta Suomelle tärkeämpiä kauppakumppaneita kuin mihin pelkät ulkomaankauppatilastot viittaavat. </a:t>
            </a:r>
            <a:endParaRPr lang="fi-FI" sz="1400" dirty="0" smtClean="0"/>
          </a:p>
          <a:p>
            <a:r>
              <a:rPr lang="fi-FI" sz="1400" dirty="0" smtClean="0"/>
              <a:t>Kaupan </a:t>
            </a:r>
            <a:r>
              <a:rPr lang="fi-FI" sz="1400" dirty="0"/>
              <a:t>esteiden jatkuminen voi heikentää Suomen vientiä enemmän kuin vientikysynnän muutosten kautta nähdään</a:t>
            </a:r>
            <a:r>
              <a:rPr lang="fi-FI" sz="1400" dirty="0" smtClean="0"/>
              <a:t>.</a:t>
            </a:r>
          </a:p>
          <a:p>
            <a:r>
              <a:rPr lang="fi-FI" sz="1400" dirty="0"/>
              <a:t>Euroopan kannalta keskeiset riskit ovat Italian talouspolitiikan suunta sekä </a:t>
            </a:r>
            <a:r>
              <a:rPr lang="fi-FI" sz="1400" dirty="0" err="1"/>
              <a:t>Brexitiin</a:t>
            </a:r>
            <a:r>
              <a:rPr lang="fi-FI" sz="1400" dirty="0"/>
              <a:t> liittyvä epävarmuus.</a:t>
            </a:r>
          </a:p>
          <a:p>
            <a:endParaRPr lang="fi-FI" sz="1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22882" y="1484784"/>
            <a:ext cx="5329238" cy="3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7-04-25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12041</TotalTime>
  <Words>428</Words>
  <Application>Microsoft Office PowerPoint</Application>
  <PresentationFormat>Näytössä katseltava diaesitys (4:3)</PresentationFormat>
  <Paragraphs>86</Paragraphs>
  <Slides>15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Verdana</vt:lpstr>
      <vt:lpstr>VM_malliesitys_fin_v2017-04-25</vt:lpstr>
      <vt:lpstr>Taloudellinen katsaus</vt:lpstr>
      <vt:lpstr>Reaalitalouden ennuste</vt:lpstr>
      <vt:lpstr>Talouden korkeasuhdanne on taittumassa.  Työllisyys on parantunut edelleen nopeasti.  Maailmantalouden kasvu vaimenee.  Viennin näkymät ja investointien  odotukset huononevat.</vt:lpstr>
      <vt:lpstr>Talouden kasvu on jatkunut vahvana  vuonna 2018</vt:lpstr>
      <vt:lpstr> Maailmantalouden kasvu hidastuu kauppakonfliktien toteutuessa osittain </vt:lpstr>
      <vt:lpstr> Investointien voimakas korkeasuhdanne päättyy </vt:lpstr>
      <vt:lpstr>Inflaatio ei kiihdy merkittävästi, vaikka ansiotaso nousee</vt:lpstr>
      <vt:lpstr>Tarjontasokin aiheuttaman palkannousun välittyminen hintoihin</vt:lpstr>
      <vt:lpstr>Hitaamman kasvun riskit korostuvat edelleen</vt:lpstr>
      <vt:lpstr> Julkisen talouden näkymät</vt:lpstr>
      <vt:lpstr>     Julkinen talous likimain tasapainottuu vuosikymmenen vaihteessa.  Julkisen talouden alijäämä kasvaa vähitellen jälleen 2020-luvun alkuvuosina.  Sen seurauksena julkinen velka suhteessa BKT:hen kääntyisi uudelleen nousuun.  Menojen ja tulojen välinen epätasapaino uhkaa kasvaa pitkällä aikavälillä.       </vt:lpstr>
      <vt:lpstr>Julkinen talous vahvistuu vielä lähivuodet mutta alkaa sitten jälleen heikentyä</vt:lpstr>
      <vt:lpstr>Julkisessa talouden kestävyysvaje on lähes 4 % suhteessa BKT:hen</vt:lpstr>
      <vt:lpstr>Keskeiset taloutta kuvaavat indikaattorit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Ryynänen Satu VM</dc:creator>
  <cp:lastModifiedBy>Ruhanen Ann-Mari</cp:lastModifiedBy>
  <cp:revision>204</cp:revision>
  <cp:lastPrinted>2018-09-14T07:10:39Z</cp:lastPrinted>
  <dcterms:created xsi:type="dcterms:W3CDTF">2017-04-26T11:20:23Z</dcterms:created>
  <dcterms:modified xsi:type="dcterms:W3CDTF">2018-12-14T13:50:14Z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