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8" r:id="rId2"/>
    <p:sldId id="279" r:id="rId3"/>
    <p:sldId id="280" r:id="rId4"/>
    <p:sldId id="371" r:id="rId5"/>
    <p:sldId id="379" r:id="rId6"/>
    <p:sldId id="372" r:id="rId7"/>
    <p:sldId id="380" r:id="rId8"/>
    <p:sldId id="331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9" r:id="rId17"/>
    <p:sldId id="299" r:id="rId18"/>
  </p:sldIdLst>
  <p:sldSz cx="9144000" cy="6858000" type="screen4x3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E88"/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92" autoAdjust="0"/>
  </p:normalViewPr>
  <p:slideViewPr>
    <p:cSldViewPr showGuides="1">
      <p:cViewPr varScale="1">
        <p:scale>
          <a:sx n="100" d="100"/>
          <a:sy n="100" d="100"/>
        </p:scale>
        <p:origin x="18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994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345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4634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693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97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0313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14.9.2018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14.9.2018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14.9.2018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14.9.2018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14.9.2018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14.9.2018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14.9.2018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14.9.2018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14.9.2018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14.9.2018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14.9.2018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vm.fi/talousnakymat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Taloudellinen katsaus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2924944"/>
            <a:ext cx="7200800" cy="648072"/>
          </a:xfrm>
        </p:spPr>
        <p:txBody>
          <a:bodyPr/>
          <a:lstStyle/>
          <a:p>
            <a:r>
              <a:rPr lang="fi-FI" dirty="0" smtClean="0"/>
              <a:t>Syksy 2018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Talousnäkymät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>
          <a:xfrm>
            <a:off x="1115616" y="3717032"/>
            <a:ext cx="7200800" cy="445120"/>
          </a:xfrm>
        </p:spPr>
        <p:txBody>
          <a:bodyPr/>
          <a:lstStyle/>
          <a:p>
            <a:r>
              <a:rPr lang="fi-FI" dirty="0" smtClean="0"/>
              <a:t>Tiedotustilaisuus 14.9.2018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33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596400" cy="1186497"/>
          </a:xfrm>
        </p:spPr>
        <p:txBody>
          <a:bodyPr>
            <a:normAutofit fontScale="90000"/>
          </a:bodyPr>
          <a:lstStyle/>
          <a:p>
            <a:r>
              <a:rPr lang="fi-FI" sz="3800" dirty="0" smtClean="0"/>
              <a:t>Alijäämät pienenevät ja rahoitusasematavoitteet saavutetaan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13" name="Sisällön paikkamerkki 3"/>
          <p:cNvSpPr txBox="1">
            <a:spLocks/>
          </p:cNvSpPr>
          <p:nvPr/>
        </p:nvSpPr>
        <p:spPr>
          <a:xfrm>
            <a:off x="5076056" y="1916832"/>
            <a:ext cx="3744416" cy="31235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55600" lvl="0" indent="-355600">
              <a:spcAft>
                <a:spcPts val="800"/>
              </a:spcAft>
              <a:buFont typeface="Verdana" panose="020B0604030504040204" pitchFamily="34" charset="0"/>
              <a:buChar char="‒"/>
              <a:defRPr/>
            </a:pPr>
            <a:endParaRPr lang="fi-FI" sz="1600" dirty="0" smtClean="0"/>
          </a:p>
          <a:p>
            <a:pPr marL="355600" lvl="0" indent="-355600">
              <a:spcAft>
                <a:spcPts val="800"/>
              </a:spcAft>
              <a:buFont typeface="Verdana" panose="020B0604030504040204" pitchFamily="34" charset="0"/>
              <a:buChar char="‒"/>
              <a:defRPr/>
            </a:pPr>
            <a:r>
              <a:rPr lang="fi-FI" sz="1600" dirty="0" smtClean="0"/>
              <a:t>Julkinen talous tasapainottuu talouskasvun tukemana. </a:t>
            </a:r>
          </a:p>
          <a:p>
            <a:pPr marL="355600" indent="-355600">
              <a:spcAft>
                <a:spcPts val="800"/>
              </a:spcAft>
              <a:buFont typeface="Verdana" panose="020B0604030504040204" pitchFamily="34" charset="0"/>
              <a:buChar char="‒"/>
              <a:defRPr/>
            </a:pPr>
            <a:r>
              <a:rPr lang="fi-FI" sz="1600" dirty="0"/>
              <a:t>Julkisen talouden sektoreille asetetut </a:t>
            </a:r>
            <a:r>
              <a:rPr lang="fi-FI" sz="1600" dirty="0" smtClean="0"/>
              <a:t>rahoitusasematavoitteet </a:t>
            </a:r>
            <a:r>
              <a:rPr lang="fi-FI" sz="1600" dirty="0"/>
              <a:t>likimain saavutetaan v. </a:t>
            </a:r>
            <a:r>
              <a:rPr lang="fi-FI" sz="1600" dirty="0" smtClean="0"/>
              <a:t>2019.</a:t>
            </a:r>
            <a:endParaRPr lang="fi-FI" sz="1600" dirty="0"/>
          </a:p>
          <a:p>
            <a:pPr marL="355600" lvl="0" indent="-355600">
              <a:spcAft>
                <a:spcPts val="800"/>
              </a:spcAft>
              <a:buFont typeface="Verdana" panose="020B0604030504040204" pitchFamily="34" charset="0"/>
              <a:buChar char="‒"/>
              <a:defRPr/>
            </a:pPr>
            <a:r>
              <a:rPr lang="fi-FI" sz="1600" dirty="0" smtClean="0"/>
              <a:t>Valtionhallinnon ja paikallishallinnon menot ylittävät kuitenkin lähivuosina edelleen tulot.</a:t>
            </a:r>
          </a:p>
          <a:p>
            <a:pPr lvl="0">
              <a:spcAft>
                <a:spcPts val="800"/>
              </a:spcAft>
              <a:defRPr/>
            </a:pPr>
            <a:endParaRPr lang="fi-FI" sz="1600" dirty="0" smtClean="0"/>
          </a:p>
          <a:p>
            <a:pPr marL="355600" lvl="0" indent="-355600">
              <a:spcAft>
                <a:spcPts val="800"/>
              </a:spcAft>
              <a:buFont typeface="Verdana" panose="020B0604030504040204" pitchFamily="34" charset="0"/>
              <a:buChar char="‒"/>
              <a:defRPr/>
            </a:pPr>
            <a:endParaRPr lang="fi-FI" sz="1600" dirty="0" smtClean="0"/>
          </a:p>
          <a:p>
            <a:pPr lvl="0">
              <a:spcAft>
                <a:spcPts val="800"/>
              </a:spcAft>
              <a:defRPr/>
            </a:pPr>
            <a:endParaRPr lang="fi-FI" sz="1600" dirty="0" smtClean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06" y="1655981"/>
            <a:ext cx="4840943" cy="3384376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14.9.2018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4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Velkasuhde laskee, mutta euromääräinen velka kasvaa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14.9.2018</a:t>
            </a:r>
            <a:endParaRPr lang="fi-FI"/>
          </a:p>
        </p:txBody>
      </p:sp>
      <p:pic>
        <p:nvPicPr>
          <p:cNvPr id="4" name="Kuva 3"/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576000" y="1484784"/>
            <a:ext cx="6953090" cy="4447785"/>
          </a:xfrm>
          <a:prstGeom prst="rect">
            <a:avLst/>
          </a:prstGeo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103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560" y="536270"/>
            <a:ext cx="7308368" cy="998984"/>
          </a:xfrm>
        </p:spPr>
        <p:txBody>
          <a:bodyPr>
            <a:noAutofit/>
          </a:bodyPr>
          <a:lstStyle/>
          <a:p>
            <a:r>
              <a:rPr lang="fi-FI" dirty="0" smtClean="0"/>
              <a:t>Suhdanteiden vaikutuksista puhdistettu rahoitusasema on alijäämäinen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12</a:t>
            </a:fld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4294967295"/>
          </p:nvPr>
        </p:nvSpPr>
        <p:spPr>
          <a:xfrm>
            <a:off x="5570190" y="2024931"/>
            <a:ext cx="3322290" cy="2916237"/>
          </a:xfrm>
        </p:spPr>
        <p:txBody>
          <a:bodyPr>
            <a:normAutofit/>
          </a:bodyPr>
          <a:lstStyle/>
          <a:p>
            <a:r>
              <a:rPr lang="fi-FI" sz="1600" dirty="0" smtClean="0"/>
              <a:t>Julkinen talous on rakenteellisesti eli suhdanteiden vaikutuksista puhdistettuna alijäämäinen 2020-luvun alkuvuosiin saakka.</a:t>
            </a:r>
          </a:p>
          <a:p>
            <a:r>
              <a:rPr lang="fi-FI" sz="1600" dirty="0" smtClean="0"/>
              <a:t>Rakenteellista rahoitusasemaa heikentää väestön ikääntymisestä aiheutuva julkisten menojen kasvu</a:t>
            </a:r>
            <a:r>
              <a:rPr lang="fi-FI" sz="1700" dirty="0" smtClean="0"/>
              <a:t>.</a:t>
            </a:r>
          </a:p>
          <a:p>
            <a:pPr marL="0" indent="0">
              <a:buNone/>
            </a:pPr>
            <a:endParaRPr lang="fi-FI" sz="1700" dirty="0" smtClean="0"/>
          </a:p>
          <a:p>
            <a:endParaRPr lang="fi-FI" dirty="0" smtClean="0"/>
          </a:p>
          <a:p>
            <a:pPr marL="355600" lvl="1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89" y="1593240"/>
            <a:ext cx="5185263" cy="3491944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04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20" y="1628799"/>
            <a:ext cx="7274048" cy="4653479"/>
          </a:xfrm>
          <a:prstGeom prst="rect">
            <a:avLst/>
          </a:prstGeom>
        </p:spPr>
      </p:pic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Hyvä suhdannetilanne ei poista julkisen talouden kestävyysvajetta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14.9.2018</a:t>
            </a: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121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452384" cy="1186497"/>
          </a:xfrm>
        </p:spPr>
        <p:txBody>
          <a:bodyPr/>
          <a:lstStyle/>
          <a:p>
            <a:r>
              <a:rPr lang="fi-FI" dirty="0" smtClean="0"/>
              <a:t>Finanssipolitiikka on kiristävää v. 2019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14</a:t>
            </a:fld>
            <a:endParaRPr lang="fi-FI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000" y="1700808"/>
            <a:ext cx="7164352" cy="4024117"/>
          </a:xfrm>
          <a:prstGeom prst="rect">
            <a:avLst/>
          </a:prstGeom>
        </p:spPr>
      </p:pic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287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467544" y="145143"/>
            <a:ext cx="8398296" cy="1411649"/>
          </a:xfrm>
        </p:spPr>
        <p:txBody>
          <a:bodyPr>
            <a:noAutofit/>
          </a:bodyPr>
          <a:lstStyle/>
          <a:p>
            <a:pPr marL="342900" lvl="0" indent="-342900">
              <a:spcAft>
                <a:spcPts val="0"/>
              </a:spcAft>
            </a:pPr>
            <a:r>
              <a:rPr lang="fi-FI" dirty="0"/>
              <a:t>S</a:t>
            </a:r>
            <a:r>
              <a:rPr lang="fi-FI" dirty="0" smtClean="0"/>
              <a:t>uhdannetilannearvio </a:t>
            </a:r>
            <a:r>
              <a:rPr lang="fi-FI" dirty="0"/>
              <a:t>ja rakenteellinen jäämä: </a:t>
            </a:r>
            <a:r>
              <a:rPr lang="fi-FI" dirty="0" smtClean="0"/>
              <a:t>eroja menetelmien </a:t>
            </a:r>
            <a:r>
              <a:rPr lang="fi-FI" dirty="0"/>
              <a:t>välillä, muutos saman suuntainen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6756" y="1385888"/>
            <a:ext cx="7147864" cy="4779962"/>
          </a:xfrm>
          <a:prstGeom prst="rect">
            <a:avLst/>
          </a:prstGeo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15</a:t>
            </a:fld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27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Keskeiset taloutta kuvaavat indikaattorit</a:t>
            </a: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07" y="1331640"/>
            <a:ext cx="7096246" cy="4426276"/>
          </a:xfrm>
          <a:prstGeom prst="rect">
            <a:avLst/>
          </a:prstGeom>
        </p:spPr>
      </p:pic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14.9.2018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685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b="1" dirty="0" smtClean="0"/>
              <a:t>Marja Paavonen</a:t>
            </a:r>
            <a:r>
              <a:rPr lang="fi-FI" dirty="0" smtClean="0"/>
              <a:t>, finanssineuvos</a:t>
            </a:r>
          </a:p>
          <a:p>
            <a:r>
              <a:rPr lang="fi-FI" dirty="0" smtClean="0"/>
              <a:t>Puh. 02955 </a:t>
            </a:r>
            <a:r>
              <a:rPr lang="fi-FI" dirty="0"/>
              <a:t>30187 </a:t>
            </a:r>
            <a:endParaRPr lang="fi-FI" dirty="0" smtClean="0"/>
          </a:p>
          <a:p>
            <a:r>
              <a:rPr lang="fi-FI" b="1" dirty="0"/>
              <a:t>Jukka Railavo</a:t>
            </a:r>
            <a:r>
              <a:rPr lang="fi-FI" dirty="0"/>
              <a:t>, finanssineuvos</a:t>
            </a:r>
          </a:p>
          <a:p>
            <a:r>
              <a:rPr lang="fi-FI" dirty="0"/>
              <a:t>Puh. 02955  </a:t>
            </a:r>
            <a:r>
              <a:rPr lang="fi-FI" dirty="0" smtClean="0"/>
              <a:t>30540</a:t>
            </a:r>
          </a:p>
          <a:p>
            <a:r>
              <a:rPr lang="fi-FI" b="1" dirty="0" smtClean="0"/>
              <a:t>Mikko Spolander</a:t>
            </a:r>
            <a:r>
              <a:rPr lang="fi-FI" dirty="0" smtClean="0"/>
              <a:t>, ylijohtaja, osastopäällikkö</a:t>
            </a:r>
            <a:br>
              <a:rPr lang="fi-FI" dirty="0" smtClean="0"/>
            </a:br>
            <a:r>
              <a:rPr lang="fi-FI" dirty="0" smtClean="0"/>
              <a:t>Puh. 02955 30006 </a:t>
            </a:r>
          </a:p>
          <a:p>
            <a:endParaRPr lang="fi-FI" dirty="0" smtClean="0"/>
          </a:p>
          <a:p>
            <a:r>
              <a:rPr lang="fi-FI" dirty="0" smtClean="0"/>
              <a:t>etunimi.sukunimi@vm.fi</a:t>
            </a:r>
          </a:p>
          <a:p>
            <a:r>
              <a:rPr lang="fi-FI" dirty="0" smtClean="0">
                <a:hlinkClick r:id="rId2"/>
              </a:rPr>
              <a:t>vm.fi/talousnakymat</a:t>
            </a:r>
            <a:endParaRPr lang="fi-FI" dirty="0" smtClean="0"/>
          </a:p>
        </p:txBody>
      </p:sp>
      <p:sp>
        <p:nvSpPr>
          <p:cNvPr id="4" name="Tekstin paikkamerkki 5"/>
          <p:cNvSpPr txBox="1">
            <a:spLocks/>
          </p:cNvSpPr>
          <p:nvPr/>
        </p:nvSpPr>
        <p:spPr>
          <a:xfrm>
            <a:off x="4499992" y="2788670"/>
            <a:ext cx="4220006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2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Valtiovarainministeriön viestintä</a:t>
            </a:r>
          </a:p>
          <a:p>
            <a:r>
              <a:rPr lang="fi-FI" dirty="0" err="1" smtClean="0"/>
              <a:t>vm-viestinta@vm.fi</a:t>
            </a:r>
            <a:endParaRPr lang="fi-FI" dirty="0" smtClean="0"/>
          </a:p>
          <a:p>
            <a:r>
              <a:rPr lang="fi-FI" dirty="0" smtClean="0"/>
              <a:t>Mediapalvelunumero </a:t>
            </a:r>
            <a:r>
              <a:rPr lang="fi-FI" dirty="0"/>
              <a:t>(</a:t>
            </a:r>
            <a:r>
              <a:rPr lang="fi-FI" smtClean="0"/>
              <a:t>ma–pe 8–16) </a:t>
            </a:r>
            <a:r>
              <a:rPr lang="fi-FI" dirty="0" smtClean="0"/>
              <a:t>02955 30500</a:t>
            </a:r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dirty="0" err="1" smtClean="0"/>
              <a:t>www.tutkibudjettia.fi</a:t>
            </a:r>
            <a:r>
              <a:rPr lang="fi-FI" dirty="0" smtClean="0"/>
              <a:t> </a:t>
            </a:r>
          </a:p>
          <a:p>
            <a:endParaRPr lang="fi-FI" dirty="0"/>
          </a:p>
        </p:txBody>
      </p:sp>
      <p:pic>
        <p:nvPicPr>
          <p:cNvPr id="5" name="Kuva 2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013"/>
          <a:stretch>
            <a:fillRect/>
          </a:stretch>
        </p:blipFill>
        <p:spPr bwMode="auto">
          <a:xfrm>
            <a:off x="4606332" y="3579867"/>
            <a:ext cx="1389031" cy="28981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575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Reaalitalouden ennuste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Talousnäkymät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14.9.2018  Jukka Railavo, finanssineuvos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66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8280920" cy="4896544"/>
          </a:xfrm>
        </p:spPr>
        <p:txBody>
          <a:bodyPr>
            <a:normAutofit/>
          </a:bodyPr>
          <a:lstStyle/>
          <a:p>
            <a:pPr algn="ctr"/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>Talous </a:t>
            </a:r>
            <a:r>
              <a:rPr lang="fi-FI" dirty="0" smtClean="0"/>
              <a:t>on nyt suhdanteen huipulla.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>Työllisyys </a:t>
            </a:r>
            <a:r>
              <a:rPr lang="fi-FI" dirty="0" smtClean="0"/>
              <a:t>on noussut ennätyslukemiin.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Maailmantalouden </a:t>
            </a:r>
            <a:r>
              <a:rPr lang="fi-FI" dirty="0"/>
              <a:t>kasvu </a:t>
            </a:r>
            <a:r>
              <a:rPr lang="fi-FI" dirty="0" smtClean="0"/>
              <a:t>on taittumassa</a:t>
            </a:r>
            <a:r>
              <a:rPr lang="fi-FI" dirty="0"/>
              <a:t>.</a:t>
            </a:r>
            <a:br>
              <a:rPr lang="fi-FI" dirty="0"/>
            </a:br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dirty="0" smtClean="0"/>
              <a:t>Keskipitkällä </a:t>
            </a:r>
            <a:r>
              <a:rPr lang="fi-FI" dirty="0"/>
              <a:t>aikavälillä </a:t>
            </a:r>
            <a:r>
              <a:rPr lang="fi-FI" dirty="0" smtClean="0"/>
              <a:t>kasvu jää 1 prosenttiin.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570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fi-FI" sz="3800" dirty="0"/>
              <a:t>Talouskasvu hidastuu huippuvauhdista</a:t>
            </a:r>
            <a:r>
              <a:rPr lang="fi-FI" b="1" dirty="0"/>
              <a:t/>
            </a:r>
            <a:br>
              <a:rPr lang="fi-FI" b="1" dirty="0"/>
            </a:br>
            <a:endParaRPr lang="fi-FI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9512" y="1556792"/>
            <a:ext cx="5472608" cy="357424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13512" y="1352586"/>
            <a:ext cx="2952328" cy="4779304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Investoinnit </a:t>
            </a:r>
            <a:r>
              <a:rPr lang="fi-FI" dirty="0"/>
              <a:t>tukevat </a:t>
            </a:r>
            <a:r>
              <a:rPr lang="fi-FI" dirty="0" smtClean="0"/>
              <a:t>talouskasvua, mutta rakennusinvestoinnit </a:t>
            </a:r>
            <a:r>
              <a:rPr lang="fi-FI" dirty="0"/>
              <a:t>alenevat ensi vuonna. </a:t>
            </a:r>
            <a:endParaRPr lang="fi-FI" dirty="0" smtClean="0"/>
          </a:p>
          <a:p>
            <a:r>
              <a:rPr lang="fi-FI" dirty="0" smtClean="0"/>
              <a:t>Kulutuksen kasvua rajoittaa reaalisten käytettävissä olevien tulojen kasvun hidastuminen.</a:t>
            </a:r>
            <a:endParaRPr lang="fi-FI" dirty="0"/>
          </a:p>
          <a:p>
            <a:r>
              <a:rPr lang="fi-FI" dirty="0" smtClean="0"/>
              <a:t>Työllisyyden </a:t>
            </a:r>
            <a:r>
              <a:rPr lang="fi-FI" dirty="0"/>
              <a:t>kasvu on alkuvuoden 2018 aikana ollut </a:t>
            </a:r>
            <a:r>
              <a:rPr lang="fi-FI" dirty="0" smtClean="0"/>
              <a:t>nopeampaa kuin </a:t>
            </a:r>
            <a:r>
              <a:rPr lang="fi-FI" dirty="0"/>
              <a:t>mitä </a:t>
            </a:r>
            <a:r>
              <a:rPr lang="fi-FI" dirty="0" smtClean="0"/>
              <a:t>taloudellisen aktiviteetin perusteella voisi olettaa.</a:t>
            </a:r>
          </a:p>
          <a:p>
            <a:r>
              <a:rPr lang="fi-FI" dirty="0" smtClean="0"/>
              <a:t>Vahvana </a:t>
            </a:r>
            <a:r>
              <a:rPr lang="fi-FI" dirty="0"/>
              <a:t>jatkuva talouskasvu nostaa v. 2018 työllisten </a:t>
            </a:r>
            <a:r>
              <a:rPr lang="fi-FI" dirty="0" smtClean="0"/>
              <a:t>määrää </a:t>
            </a:r>
            <a:r>
              <a:rPr lang="fi-FI" dirty="0"/>
              <a:t>2,6 </a:t>
            </a:r>
            <a:r>
              <a:rPr lang="fi-FI" dirty="0" smtClean="0"/>
              <a:t>prosenttia. </a:t>
            </a:r>
          </a:p>
          <a:p>
            <a:r>
              <a:rPr lang="fi-FI" dirty="0" smtClean="0"/>
              <a:t>Talouskasvun </a:t>
            </a:r>
            <a:r>
              <a:rPr lang="fi-FI" dirty="0"/>
              <a:t>hidastumisesta huolimatta työllisyyden kasvu jatkuu </a:t>
            </a:r>
            <a:r>
              <a:rPr lang="fi-FI" dirty="0" smtClean="0"/>
              <a:t>ja </a:t>
            </a:r>
            <a:r>
              <a:rPr lang="fi-FI" dirty="0"/>
              <a:t>työllisyysaste nousee 73 prosenttiin v. 2020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</a:t>
            </a:fld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8039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sz="3800" dirty="0" smtClean="0"/>
              <a:t>Metsäteollisuus kohentaa nettoviennin kasvuvaikutusta</a:t>
            </a:r>
            <a:r>
              <a:rPr lang="fi-FI" b="1" dirty="0"/>
              <a:t/>
            </a:r>
            <a:br>
              <a:rPr lang="fi-FI" b="1" dirty="0"/>
            </a:b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52120" y="1412776"/>
            <a:ext cx="3312368" cy="4779304"/>
          </a:xfrm>
        </p:spPr>
        <p:txBody>
          <a:bodyPr>
            <a:normAutofit fontScale="92500" lnSpcReduction="20000"/>
          </a:bodyPr>
          <a:lstStyle/>
          <a:p>
            <a:endParaRPr lang="fi-FI" dirty="0" smtClean="0"/>
          </a:p>
          <a:p>
            <a:r>
              <a:rPr lang="fi-FI" dirty="0" smtClean="0"/>
              <a:t>Korkeasuhdanne maailmantaloudessa </a:t>
            </a:r>
            <a:r>
              <a:rPr lang="fi-FI" dirty="0"/>
              <a:t>jatkuu, mutta nopein kasvuvaihe on jo </a:t>
            </a:r>
            <a:r>
              <a:rPr lang="fi-FI" dirty="0" smtClean="0"/>
              <a:t>takana.</a:t>
            </a:r>
          </a:p>
          <a:p>
            <a:r>
              <a:rPr lang="fi-FI" dirty="0"/>
              <a:t>Euroopassa on merkkejä talouskasvun hidastumisesta. </a:t>
            </a:r>
            <a:endParaRPr lang="fi-FI" dirty="0" smtClean="0"/>
          </a:p>
          <a:p>
            <a:r>
              <a:rPr lang="fi-FI" dirty="0"/>
              <a:t>Yhdysvaltojen talous kasvaa nopeasti ja työttömyys on erittäin vähäistä. </a:t>
            </a:r>
            <a:endParaRPr lang="fi-FI" dirty="0" smtClean="0"/>
          </a:p>
          <a:p>
            <a:r>
              <a:rPr lang="fi-FI" dirty="0"/>
              <a:t>Maailmankaupan vahva kasvu luo hyvät näkymät Suomen viennille. </a:t>
            </a:r>
            <a:endParaRPr lang="fi-FI" dirty="0" smtClean="0"/>
          </a:p>
          <a:p>
            <a:r>
              <a:rPr lang="fi-FI" dirty="0" smtClean="0"/>
              <a:t>Metsäteollisuuden </a:t>
            </a:r>
            <a:r>
              <a:rPr lang="fi-FI" dirty="0"/>
              <a:t>investoinnit näkyvät jo viennin kasvua kiihdyttävästi. </a:t>
            </a:r>
            <a:endParaRPr lang="fi-FI" dirty="0" smtClean="0"/>
          </a:p>
          <a:p>
            <a:r>
              <a:rPr lang="fi-FI" dirty="0" smtClean="0"/>
              <a:t>Metsäteollisuuden alhainen </a:t>
            </a:r>
            <a:r>
              <a:rPr lang="fi-FI" dirty="0"/>
              <a:t>tuontipanosten osuus kohentaa nettoviennin kasvuvaikutusta.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5</a:t>
            </a:fld>
            <a:endParaRPr lang="fi-FI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528" y="1772816"/>
            <a:ext cx="5262934" cy="3456384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974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576000" y="188640"/>
            <a:ext cx="7308368" cy="1143000"/>
          </a:xfrm>
        </p:spPr>
        <p:txBody>
          <a:bodyPr>
            <a:normAutofit/>
          </a:bodyPr>
          <a:lstStyle/>
          <a:p>
            <a:r>
              <a:rPr lang="fi-FI" dirty="0" smtClean="0"/>
              <a:t>Kuluvasta </a:t>
            </a:r>
            <a:r>
              <a:rPr lang="fi-FI" dirty="0"/>
              <a:t>vuodesta on tulossa nykyisen suhdannevaiheen paras vuosi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6</a:t>
            </a:fld>
            <a:endParaRPr lang="fi-FI"/>
          </a:p>
        </p:txBody>
      </p:sp>
      <p:pic>
        <p:nvPicPr>
          <p:cNvPr id="5" name="Kuva 2"/>
          <p:cNvPicPr/>
          <p:nvPr>
            <p:extLst>
              <p:ext uri="{D42A27DB-BD31-4B8C-83A1-F6EECF244321}">
                <p14:modId xmlns:p14="http://schemas.microsoft.com/office/powerpoint/2010/main" val="129221256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7544" y="1916832"/>
            <a:ext cx="8189664" cy="4341589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34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Kauppasota suurin uhka talouskasvulle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845460" y="1556792"/>
            <a:ext cx="3047020" cy="4320480"/>
          </a:xfrm>
        </p:spPr>
        <p:txBody>
          <a:bodyPr>
            <a:normAutofit/>
          </a:bodyPr>
          <a:lstStyle/>
          <a:p>
            <a:r>
              <a:rPr lang="fi-FI" sz="1500" dirty="0"/>
              <a:t>Yksittäisen valtion asettamat tullit voivat haitata myös maan omaa teollisuutta. </a:t>
            </a:r>
          </a:p>
          <a:p>
            <a:r>
              <a:rPr lang="fi-FI" sz="1500" dirty="0"/>
              <a:t>Kauppasodan yltyminen hidastaisi maailmankaupan ja siten myös maailmantalouden kasvua.</a:t>
            </a:r>
          </a:p>
          <a:p>
            <a:r>
              <a:rPr lang="fi-FI" sz="1500" dirty="0"/>
              <a:t>Kotitalouksien velkaantuminen suhteessa käytettävissä oleviin tuloihin jatkuu edelleen.</a:t>
            </a:r>
          </a:p>
          <a:p>
            <a:r>
              <a:rPr lang="fi-FI" sz="1500" dirty="0"/>
              <a:t>Velkaantumisen ongelmat korostuvat korkotason noustessa, jolloin kotitaloudet joutuvat tinkimään kulutuksestaan.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7</a:t>
            </a:fld>
            <a:endParaRPr lang="fi-FI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6262" y="2013822"/>
            <a:ext cx="5003850" cy="3266083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14.9.2018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Julkisen talouden näkymät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14.9.2018 Marja Paavonen, finanssineuvos</a:t>
            </a:r>
            <a:endParaRPr lang="fi-FI" dirty="0"/>
          </a:p>
        </p:txBody>
      </p:sp>
      <p:sp>
        <p:nvSpPr>
          <p:cNvPr id="5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1146629" y="6190342"/>
            <a:ext cx="4865804" cy="428171"/>
          </a:xfrm>
        </p:spPr>
        <p:txBody>
          <a:bodyPr/>
          <a:lstStyle/>
          <a:p>
            <a:r>
              <a:rPr lang="fi-FI" dirty="0" smtClean="0"/>
              <a:t>Talousnäkymät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024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632848" cy="1753096"/>
          </a:xfrm>
        </p:spPr>
        <p:txBody>
          <a:bodyPr>
            <a:normAutofit fontScale="90000"/>
          </a:bodyPr>
          <a:lstStyle/>
          <a:p>
            <a:r>
              <a:rPr lang="fi-FI" sz="2900" dirty="0" smtClean="0"/>
              <a:t>Julkinen talous tasapainottuu ja velka suhteessa bruttokansantuotteeseen laskee.</a:t>
            </a:r>
            <a:br>
              <a:rPr lang="fi-FI" sz="2900" dirty="0" smtClean="0"/>
            </a:br>
            <a:r>
              <a:rPr lang="fi-FI" sz="2900" dirty="0"/>
              <a:t/>
            </a:r>
            <a:br>
              <a:rPr lang="fi-FI" sz="2900" dirty="0"/>
            </a:br>
            <a:r>
              <a:rPr lang="fi-FI" sz="2900" dirty="0" smtClean="0"/>
              <a:t>Valtaosa hallituskauden velkaa ja alijäämää koskevista tavoitteista saavutetaan.</a:t>
            </a:r>
            <a:br>
              <a:rPr lang="fi-FI" sz="2900" dirty="0" smtClean="0"/>
            </a:br>
            <a:r>
              <a:rPr lang="fi-FI" sz="2900" dirty="0"/>
              <a:t/>
            </a:r>
            <a:br>
              <a:rPr lang="fi-FI" sz="2900" dirty="0"/>
            </a:br>
            <a:r>
              <a:rPr lang="fi-FI" sz="2900" dirty="0"/>
              <a:t>J</a:t>
            </a:r>
            <a:r>
              <a:rPr lang="fi-FI" sz="2900" dirty="0" smtClean="0"/>
              <a:t>ulkisen talouden rahoitus ei kuitenkaan ole pitkällä aikavälillä turvattu.</a:t>
            </a:r>
            <a:endParaRPr lang="fi-FI" sz="2700" dirty="0"/>
          </a:p>
        </p:txBody>
      </p:sp>
    </p:spTree>
    <p:extLst>
      <p:ext uri="{BB962C8B-B14F-4D97-AF65-F5344CB8AC3E}">
        <p14:creationId xmlns:p14="http://schemas.microsoft.com/office/powerpoint/2010/main" val="28591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fin_v2017-04-25">
  <a:themeElements>
    <a:clrScheme name="Mukautettu 2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M_malliesitys_fin_v2017-04-25.pptx" id="{97E13264-A220-4661-901F-18230D0B0C1A}" vid="{2866B611-ABE3-494E-AA2C-09F810AE37B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ukautettu 2">
    <a:dk1>
      <a:sysClr val="windowText" lastClr="000000"/>
    </a:dk1>
    <a:lt1>
      <a:sysClr val="window" lastClr="FFFFFF"/>
    </a:lt1>
    <a:dk2>
      <a:srgbClr val="304E88"/>
    </a:dk2>
    <a:lt2>
      <a:srgbClr val="EEECE1"/>
    </a:lt2>
    <a:accent1>
      <a:srgbClr val="304E88"/>
    </a:accent1>
    <a:accent2>
      <a:srgbClr val="A34E96"/>
    </a:accent2>
    <a:accent3>
      <a:srgbClr val="5AB5EC"/>
    </a:accent3>
    <a:accent4>
      <a:srgbClr val="479A36"/>
    </a:accent4>
    <a:accent5>
      <a:srgbClr val="DDDDDD"/>
    </a:accent5>
    <a:accent6>
      <a:srgbClr val="ED2939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9100</TotalTime>
  <Words>355</Words>
  <Application>Microsoft Office PowerPoint</Application>
  <PresentationFormat>Näytössä katseltava diaesitys (4:3)</PresentationFormat>
  <Paragraphs>90</Paragraphs>
  <Slides>17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2" baseType="lpstr">
      <vt:lpstr>Arial</vt:lpstr>
      <vt:lpstr>Arial Narrow</vt:lpstr>
      <vt:lpstr>Calibri</vt:lpstr>
      <vt:lpstr>Verdana</vt:lpstr>
      <vt:lpstr>VM_malliesitys_fin_v2017-04-25</vt:lpstr>
      <vt:lpstr>Taloudellinen katsaus</vt:lpstr>
      <vt:lpstr>Reaalitalouden ennuste</vt:lpstr>
      <vt:lpstr> Talous on nyt suhdanteen huipulla.  Työllisyys on noussut ennätyslukemiin.  Maailmantalouden kasvu on taittumassa.  Keskipitkällä aikavälillä kasvu jää 1 prosenttiin.  </vt:lpstr>
      <vt:lpstr> Talouskasvu hidastuu huippuvauhdista </vt:lpstr>
      <vt:lpstr> Metsäteollisuus kohentaa nettoviennin kasvuvaikutusta </vt:lpstr>
      <vt:lpstr>Kuluvasta vuodesta on tulossa nykyisen suhdannevaiheen paras vuosi</vt:lpstr>
      <vt:lpstr>Kauppasota suurin uhka talouskasvulle</vt:lpstr>
      <vt:lpstr> Julkisen talouden näkymät</vt:lpstr>
      <vt:lpstr>Julkinen talous tasapainottuu ja velka suhteessa bruttokansantuotteeseen laskee.  Valtaosa hallituskauden velkaa ja alijäämää koskevista tavoitteista saavutetaan.  Julkisen talouden rahoitus ei kuitenkaan ole pitkällä aikavälillä turvattu.</vt:lpstr>
      <vt:lpstr>Alijäämät pienenevät ja rahoitusasematavoitteet saavutetaan </vt:lpstr>
      <vt:lpstr>Velkasuhde laskee, mutta euromääräinen velka kasvaa</vt:lpstr>
      <vt:lpstr>Suhdanteiden vaikutuksista puhdistettu rahoitusasema on alijäämäinen </vt:lpstr>
      <vt:lpstr>Hyvä suhdannetilanne ei poista julkisen talouden kestävyysvajetta</vt:lpstr>
      <vt:lpstr>Finanssipolitiikka on kiristävää v. 2019</vt:lpstr>
      <vt:lpstr>Suhdannetilannearvio ja rakenteellinen jäämä: eroja menetelmien välillä, muutos saman suuntainen</vt:lpstr>
      <vt:lpstr>Keskeiset taloutta kuvaavat indikaattorit</vt:lpstr>
      <vt:lpstr>PowerPoint-esitys</vt:lpstr>
    </vt:vector>
  </TitlesOfParts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etusivu Otsikko Arial Narrow Regular 34 pt gemena sininen, max. 3 riviä</dc:title>
  <dc:creator>Ryynänen Satu VM</dc:creator>
  <cp:lastModifiedBy>Hänninen Lidia (VM)</cp:lastModifiedBy>
  <cp:revision>176</cp:revision>
  <cp:lastPrinted>2018-09-14T07:10:39Z</cp:lastPrinted>
  <dcterms:created xsi:type="dcterms:W3CDTF">2017-04-26T11:20:23Z</dcterms:created>
  <dcterms:modified xsi:type="dcterms:W3CDTF">2018-09-14T07:32:48Z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