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80" r:id="rId4"/>
    <p:sldId id="367" r:id="rId5"/>
    <p:sldId id="368" r:id="rId6"/>
    <p:sldId id="379" r:id="rId7"/>
    <p:sldId id="381" r:id="rId8"/>
    <p:sldId id="369" r:id="rId9"/>
    <p:sldId id="371" r:id="rId10"/>
    <p:sldId id="370" r:id="rId11"/>
    <p:sldId id="380" r:id="rId12"/>
    <p:sldId id="372" r:id="rId13"/>
    <p:sldId id="331" r:id="rId14"/>
    <p:sldId id="382" r:id="rId15"/>
    <p:sldId id="383" r:id="rId16"/>
    <p:sldId id="384" r:id="rId17"/>
    <p:sldId id="385" r:id="rId18"/>
    <p:sldId id="299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92" autoAdjust="0"/>
  </p:normalViewPr>
  <p:slideViewPr>
    <p:cSldViewPr showGuides="1"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15.6.2018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15.6.2018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15.6.2018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15.6.2018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15.6.2018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Kesä 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18.6.2018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Työttömyys kääntynyt laskuun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386000"/>
            <a:ext cx="3240360" cy="4851312"/>
          </a:xfrm>
        </p:spPr>
        <p:txBody>
          <a:bodyPr>
            <a:normAutofit/>
          </a:bodyPr>
          <a:lstStyle/>
          <a:p>
            <a:endParaRPr lang="en-US" sz="1500" dirty="0"/>
          </a:p>
          <a:p>
            <a:r>
              <a:rPr lang="fi-FI" sz="1500" dirty="0" smtClean="0"/>
              <a:t>Työttömyysasteen trendi on alentunut selvästi 8,0 %:in.</a:t>
            </a:r>
          </a:p>
          <a:p>
            <a:r>
              <a:rPr lang="fi-FI" dirty="0" smtClean="0"/>
              <a:t>Työttömyyden </a:t>
            </a:r>
            <a:r>
              <a:rPr lang="fi-FI" dirty="0"/>
              <a:t>vähenemistä hidastavat piilo- ja rakennetyöttömien suuret määrät. </a:t>
            </a:r>
            <a:endParaRPr lang="fi-FI" dirty="0" smtClean="0"/>
          </a:p>
          <a:p>
            <a:r>
              <a:rPr lang="fi-FI" dirty="0" smtClean="0"/>
              <a:t>Työttömien </a:t>
            </a:r>
            <a:r>
              <a:rPr lang="fi-FI" dirty="0"/>
              <a:t>määrän arvioidaan </a:t>
            </a:r>
            <a:r>
              <a:rPr lang="fi-FI" dirty="0" smtClean="0"/>
              <a:t>pysyvän </a:t>
            </a:r>
            <a:r>
              <a:rPr lang="fi-FI" dirty="0"/>
              <a:t>melko korkeana koko v</a:t>
            </a:r>
            <a:r>
              <a:rPr lang="fi-FI" dirty="0" smtClean="0"/>
              <a:t>oimistuneesta </a:t>
            </a:r>
            <a:r>
              <a:rPr lang="fi-FI" dirty="0"/>
              <a:t>talouskasvusta huolimatta</a:t>
            </a:r>
            <a:endParaRPr lang="fi-FI" dirty="0" smtClean="0"/>
          </a:p>
          <a:p>
            <a:r>
              <a:rPr lang="fi-FI" sz="1500" dirty="0" smtClean="0"/>
              <a:t>Työllisyysaste nousee 72,6 prosenttiin </a:t>
            </a:r>
            <a:r>
              <a:rPr lang="en-US" sz="1500" dirty="0" smtClean="0"/>
              <a:t>v. 2020.</a:t>
            </a:r>
            <a:endParaRPr lang="fi-FI" sz="1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1955661"/>
            <a:ext cx="4984521" cy="32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Maailmantalouden</a:t>
            </a:r>
            <a:r>
              <a:rPr lang="en-US" dirty="0" smtClean="0"/>
              <a:t> </a:t>
            </a:r>
            <a:r>
              <a:rPr lang="en-US" dirty="0" err="1" smtClean="0"/>
              <a:t>riskit</a:t>
            </a:r>
            <a:r>
              <a:rPr lang="en-US" dirty="0" smtClean="0"/>
              <a:t> </a:t>
            </a:r>
            <a:r>
              <a:rPr lang="en-US" dirty="0" err="1" smtClean="0"/>
              <a:t>painottuvat</a:t>
            </a:r>
            <a:r>
              <a:rPr lang="en-US" dirty="0" smtClean="0"/>
              <a:t> </a:t>
            </a:r>
            <a:r>
              <a:rPr lang="en-US" dirty="0" err="1" smtClean="0"/>
              <a:t>alasuuntaan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7" y="1386000"/>
            <a:ext cx="3456385" cy="4779304"/>
          </a:xfrm>
        </p:spPr>
        <p:txBody>
          <a:bodyPr>
            <a:normAutofit fontScale="92500"/>
          </a:bodyPr>
          <a:lstStyle/>
          <a:p>
            <a:r>
              <a:rPr lang="fi-FI" dirty="0"/>
              <a:t>Maailmantalouden kasvua </a:t>
            </a:r>
            <a:r>
              <a:rPr lang="fi-FI" dirty="0" smtClean="0"/>
              <a:t>voi</a:t>
            </a:r>
            <a:r>
              <a:rPr lang="fi-FI" dirty="0"/>
              <a:t> </a:t>
            </a:r>
            <a:r>
              <a:rPr lang="fi-FI" dirty="0" smtClean="0"/>
              <a:t>hidastaa protektionismin </a:t>
            </a:r>
            <a:r>
              <a:rPr lang="fi-FI" dirty="0"/>
              <a:t>lisääntyminen</a:t>
            </a:r>
            <a:r>
              <a:rPr lang="fi-FI" dirty="0" smtClean="0"/>
              <a:t>.</a:t>
            </a:r>
          </a:p>
          <a:p>
            <a:r>
              <a:rPr lang="fi-FI" dirty="0" smtClean="0"/>
              <a:t>Yhdysvaltojen </a:t>
            </a:r>
            <a:r>
              <a:rPr lang="fi-FI" dirty="0"/>
              <a:t>asettamien teräs- ja alumiinitullien </a:t>
            </a:r>
            <a:r>
              <a:rPr lang="fi-FI" dirty="0" smtClean="0"/>
              <a:t>suora vaikutus </a:t>
            </a:r>
            <a:r>
              <a:rPr lang="fi-FI" dirty="0"/>
              <a:t>Suomen vientiin on verraten </a:t>
            </a:r>
            <a:r>
              <a:rPr lang="fi-FI" dirty="0" smtClean="0"/>
              <a:t>pieni.</a:t>
            </a:r>
          </a:p>
          <a:p>
            <a:r>
              <a:rPr lang="fi-FI" dirty="0" smtClean="0"/>
              <a:t>Laajemmalle </a:t>
            </a:r>
            <a:r>
              <a:rPr lang="fi-FI" dirty="0"/>
              <a:t>levitessään kaupan esteiden pystyttäminen </a:t>
            </a:r>
            <a:r>
              <a:rPr lang="fi-FI" dirty="0" smtClean="0"/>
              <a:t>johtaa </a:t>
            </a:r>
            <a:r>
              <a:rPr lang="fi-FI" dirty="0"/>
              <a:t>kysynnän kasvun hidastumiseen koko maailmassa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Kiristyvän </a:t>
            </a:r>
            <a:r>
              <a:rPr lang="fi-FI" dirty="0"/>
              <a:t>protektionismin välilliset vaikutukset heijastuisivat luonnollisesti myös Suomen vientiin</a:t>
            </a:r>
            <a:r>
              <a:rPr lang="fi-FI" dirty="0" smtClean="0"/>
              <a:t>.</a:t>
            </a:r>
          </a:p>
          <a:p>
            <a:r>
              <a:rPr lang="en-US" dirty="0" err="1" smtClean="0"/>
              <a:t>Kehikko</a:t>
            </a:r>
            <a:r>
              <a:rPr lang="en-US" dirty="0" smtClean="0"/>
              <a:t>: </a:t>
            </a:r>
            <a:r>
              <a:rPr lang="fi-FI" dirty="0"/>
              <a:t>Negatiivinen kysyntäsokki heikentää </a:t>
            </a:r>
            <a:r>
              <a:rPr lang="fi-FI" dirty="0" smtClean="0"/>
              <a:t>taloutta.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6" name="Kuva 1"/>
          <p:cNvPicPr>
            <a:picLocks noGrp="1"/>
          </p:cNvPicPr>
          <p:nvPr>
            <p:ph sz="half" idx="1"/>
            <p:extLst>
              <p:ext uri="{D42A27DB-BD31-4B8C-83A1-F6EECF244321}">
                <p14:modId xmlns:p14="http://schemas.microsoft.com/office/powerpoint/2010/main" val="5361354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700808"/>
            <a:ext cx="49685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Suomen</a:t>
            </a:r>
            <a:r>
              <a:rPr lang="en-US" dirty="0" smtClean="0"/>
              <a:t> </a:t>
            </a:r>
            <a:r>
              <a:rPr lang="en-US" dirty="0" err="1" smtClean="0"/>
              <a:t>talouden</a:t>
            </a:r>
            <a:r>
              <a:rPr lang="en-US" dirty="0" smtClean="0"/>
              <a:t> </a:t>
            </a:r>
            <a:r>
              <a:rPr lang="en-US" dirty="0" err="1" smtClean="0"/>
              <a:t>suhdannenousu</a:t>
            </a:r>
            <a:r>
              <a:rPr lang="en-US" dirty="0" smtClean="0"/>
              <a:t> </a:t>
            </a:r>
            <a:r>
              <a:rPr lang="en-US" dirty="0" err="1" smtClean="0"/>
              <a:t>jatkuu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5" name="Kuva 2"/>
          <p:cNvPicPr/>
          <p:nvPr>
            <p:extLst>
              <p:ext uri="{D42A27DB-BD31-4B8C-83A1-F6EECF244321}">
                <p14:modId xmlns:p14="http://schemas.microsoft.com/office/powerpoint/2010/main" val="15717214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52" y="1700808"/>
            <a:ext cx="79593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18.6.2018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Julkisen talous vahvistuu hyvän talouskasvun tukemana.</a:t>
            </a:r>
            <a:br>
              <a:rPr lang="fi-FI" sz="2900" dirty="0" smtClean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 smtClean="0"/>
              <a:t>Alijäämä pienenee ja velka suhteessa bruttokansantuotteeseen laskee. 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Vahvistumisesta huolimatta julkinen talous on haavoittuvainen, sillä puskurit tulevien taantumien varalle ovat ohuet.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/>
              <a:t/>
            </a:r>
            <a:br>
              <a:rPr lang="fi-FI" sz="2900" dirty="0"/>
            </a:b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3444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668408" cy="1186497"/>
          </a:xfrm>
        </p:spPr>
        <p:txBody>
          <a:bodyPr/>
          <a:lstStyle/>
          <a:p>
            <a:r>
              <a:rPr lang="fi-FI" dirty="0" smtClean="0"/>
              <a:t>Julkisen talouden alijäämä pienenee vähitellen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6016" y="1052737"/>
            <a:ext cx="3312368" cy="462184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Talouskasvu </a:t>
            </a:r>
            <a:r>
              <a:rPr lang="fi-FI" dirty="0"/>
              <a:t>vahvistaa julkista </a:t>
            </a:r>
            <a:r>
              <a:rPr lang="fi-FI" dirty="0" smtClean="0"/>
              <a:t>taloutta.</a:t>
            </a:r>
          </a:p>
          <a:p>
            <a:r>
              <a:rPr lang="fi-FI" dirty="0" smtClean="0"/>
              <a:t>Julkinen talous jää kuitenkin selvästi finanssikriisiä edeltänyttä aikaa heikommaksi.</a:t>
            </a:r>
          </a:p>
          <a:p>
            <a:r>
              <a:rPr lang="fi-FI" dirty="0"/>
              <a:t>Julkisen talouden sektoreista valtiontaloudessa on suurin epätasapaino.</a:t>
            </a:r>
          </a:p>
          <a:p>
            <a:r>
              <a:rPr lang="fi-FI" dirty="0"/>
              <a:t>Vain sosiaaliturvarahastojen tulot ylittävät menot.</a:t>
            </a:r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473479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651" y="371546"/>
            <a:ext cx="7632848" cy="1186497"/>
          </a:xfrm>
        </p:spPr>
        <p:txBody>
          <a:bodyPr>
            <a:normAutofit/>
          </a:bodyPr>
          <a:lstStyle/>
          <a:p>
            <a:r>
              <a:rPr lang="fi-FI" dirty="0" smtClean="0"/>
              <a:t>Julkinen velkasuhde laskee, mutta jää korkealle tasolle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9" y="1533207"/>
            <a:ext cx="7438885" cy="48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92544" y="116632"/>
            <a:ext cx="7308368" cy="1186497"/>
          </a:xfrm>
        </p:spPr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3" y="1556792"/>
            <a:ext cx="7084389" cy="37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204864"/>
            <a:ext cx="3209346" cy="2491252"/>
          </a:xfrm>
        </p:spPr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204864"/>
            <a:ext cx="4220006" cy="245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dirty="0" smtClean="0"/>
              <a:t>ma–pe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18.6.2018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2540000"/>
            <a:ext cx="8496944" cy="1753096"/>
          </a:xfrm>
        </p:spPr>
        <p:txBody>
          <a:bodyPr>
            <a:noAutofit/>
          </a:bodyPr>
          <a:lstStyle/>
          <a:p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/>
              <a:t/>
            </a:r>
            <a:br>
              <a:rPr lang="fi-FI" sz="2600" dirty="0"/>
            </a:b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 smtClean="0"/>
              <a:t>Suomen suhdannekuva on suotuisa.</a:t>
            </a:r>
            <a:br>
              <a:rPr lang="fi-FI" sz="2600" dirty="0" smtClean="0"/>
            </a:b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 smtClean="0"/>
              <a:t>Kasvu hidastuu alle 2 prosentin vuosivauhtiin.</a:t>
            </a:r>
            <a:br>
              <a:rPr lang="fi-FI" sz="2600" dirty="0" smtClean="0"/>
            </a:br>
            <a:r>
              <a:rPr lang="fi-FI" sz="2600" dirty="0"/>
              <a:t/>
            </a:r>
            <a:br>
              <a:rPr lang="fi-FI" sz="2600" dirty="0"/>
            </a:br>
            <a:r>
              <a:rPr lang="fi-FI" sz="2600" dirty="0"/>
              <a:t>Rakennusinvestointien </a:t>
            </a:r>
            <a:r>
              <a:rPr lang="fi-FI" sz="2600" dirty="0" smtClean="0"/>
              <a:t>väheneminen hidastaa kasvua. </a:t>
            </a:r>
            <a:br>
              <a:rPr lang="fi-FI" sz="2600" dirty="0" smtClean="0"/>
            </a:b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 smtClean="0"/>
              <a:t>Maailmantalouden korkeasuhdanne jatkuu.</a:t>
            </a:r>
            <a:br>
              <a:rPr lang="fi-FI" sz="2600" dirty="0" smtClean="0"/>
            </a:br>
            <a:r>
              <a:rPr lang="fi-FI" sz="2600" dirty="0"/>
              <a:t/>
            </a:r>
            <a:br>
              <a:rPr lang="fi-FI" sz="2600" dirty="0"/>
            </a:br>
            <a:r>
              <a:rPr lang="fi-FI" sz="2600" dirty="0" smtClean="0"/>
              <a:t>Protektionismin </a:t>
            </a:r>
            <a:r>
              <a:rPr lang="fi-FI" sz="2600" dirty="0" smtClean="0"/>
              <a:t>lisääntyminen </a:t>
            </a:r>
            <a:r>
              <a:rPr lang="fi-FI" sz="2600" dirty="0" smtClean="0"/>
              <a:t>uhka talouskasvulle.</a:t>
            </a:r>
            <a:r>
              <a:rPr lang="fi-FI" sz="2600" b="1" dirty="0" smtClean="0"/>
              <a:t/>
            </a:r>
            <a:br>
              <a:rPr lang="fi-FI" sz="2600" b="1" dirty="0" smtClean="0"/>
            </a:br>
            <a:r>
              <a:rPr lang="fi-FI" sz="2600" dirty="0"/>
              <a:t/>
            </a:r>
            <a:br>
              <a:rPr lang="fi-FI" sz="2600" dirty="0"/>
            </a:b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/>
              <a:t/>
            </a:r>
            <a:br>
              <a:rPr lang="fi-FI" sz="2600" dirty="0"/>
            </a:b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812424" cy="1186497"/>
          </a:xfrm>
        </p:spPr>
        <p:txBody>
          <a:bodyPr/>
          <a:lstStyle/>
          <a:p>
            <a:r>
              <a:rPr lang="en-US" dirty="0" err="1" smtClean="0"/>
              <a:t>Maailmantalouden</a:t>
            </a:r>
            <a:r>
              <a:rPr lang="en-US" dirty="0" smtClean="0"/>
              <a:t> </a:t>
            </a:r>
            <a:r>
              <a:rPr lang="en-US" dirty="0" err="1" smtClean="0"/>
              <a:t>myönteinen</a:t>
            </a:r>
            <a:r>
              <a:rPr lang="en-US" dirty="0" smtClean="0"/>
              <a:t> </a:t>
            </a:r>
            <a:r>
              <a:rPr lang="en-US" dirty="0" err="1" smtClean="0"/>
              <a:t>kehitys</a:t>
            </a:r>
            <a:r>
              <a:rPr lang="en-US" dirty="0" smtClean="0"/>
              <a:t> </a:t>
            </a:r>
            <a:r>
              <a:rPr lang="en-US" dirty="0" err="1" smtClean="0"/>
              <a:t>jatkuu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Finanssipolitiikka</a:t>
            </a:r>
            <a:r>
              <a:rPr lang="en-US" dirty="0" smtClean="0"/>
              <a:t> </a:t>
            </a:r>
            <a:r>
              <a:rPr lang="en-US" dirty="0" err="1" smtClean="0"/>
              <a:t>kiihdyttää</a:t>
            </a:r>
            <a:r>
              <a:rPr lang="en-US" dirty="0" smtClean="0"/>
              <a:t> </a:t>
            </a:r>
            <a:r>
              <a:rPr lang="en-US" dirty="0" err="1" smtClean="0"/>
              <a:t>talouskasvua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Työttömyys</a:t>
            </a:r>
            <a:r>
              <a:rPr lang="en-US" dirty="0" smtClean="0"/>
              <a:t> on </a:t>
            </a:r>
            <a:r>
              <a:rPr lang="en-US" dirty="0" err="1" smtClean="0"/>
              <a:t>alhainen</a:t>
            </a:r>
            <a:r>
              <a:rPr lang="en-US" dirty="0" smtClean="0"/>
              <a:t>.</a:t>
            </a:r>
            <a:endParaRPr lang="fi-FI" dirty="0" smtClean="0"/>
          </a:p>
          <a:p>
            <a:r>
              <a:rPr lang="fi-FI" dirty="0" smtClean="0"/>
              <a:t>Inflaatio kiihtyy ja korot ovat nousussa.</a:t>
            </a:r>
          </a:p>
          <a:p>
            <a:r>
              <a:rPr lang="en-US" dirty="0" err="1" smtClean="0"/>
              <a:t>Kasvun</a:t>
            </a:r>
            <a:r>
              <a:rPr lang="en-US" dirty="0" smtClean="0"/>
              <a:t> </a:t>
            </a:r>
            <a:r>
              <a:rPr lang="en-US" dirty="0" err="1" smtClean="0"/>
              <a:t>odotetaan</a:t>
            </a:r>
            <a:r>
              <a:rPr lang="en-US" dirty="0" smtClean="0"/>
              <a:t> </a:t>
            </a:r>
            <a:r>
              <a:rPr lang="en-US" dirty="0" err="1" smtClean="0"/>
              <a:t>hidastuvan</a:t>
            </a:r>
            <a:r>
              <a:rPr lang="en-US" dirty="0" smtClean="0"/>
              <a:t>.</a:t>
            </a:r>
            <a:endParaRPr lang="fi-FI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Eletään korkeasuhdannetta.</a:t>
            </a:r>
          </a:p>
          <a:p>
            <a:r>
              <a:rPr lang="fi-FI" dirty="0" smtClean="0"/>
              <a:t>Ennakoivat indikaattorit kääntyneet laskuu</a:t>
            </a:r>
            <a:r>
              <a:rPr lang="fi-FI" dirty="0"/>
              <a:t>n</a:t>
            </a:r>
            <a:r>
              <a:rPr lang="fi-FI" dirty="0" smtClean="0"/>
              <a:t>.</a:t>
            </a:r>
          </a:p>
          <a:p>
            <a:r>
              <a:rPr lang="en-US" dirty="0" err="1" smtClean="0"/>
              <a:t>Kasvu</a:t>
            </a:r>
            <a:r>
              <a:rPr lang="en-US" dirty="0" smtClean="0"/>
              <a:t> </a:t>
            </a:r>
            <a:r>
              <a:rPr lang="en-US" dirty="0" err="1" smtClean="0"/>
              <a:t>hidastuu</a:t>
            </a:r>
            <a:r>
              <a:rPr lang="en-US" dirty="0" smtClean="0"/>
              <a:t>, </a:t>
            </a:r>
            <a:r>
              <a:rPr lang="en-US" dirty="0" err="1" smtClean="0"/>
              <a:t>mutta</a:t>
            </a:r>
            <a:r>
              <a:rPr lang="en-US" dirty="0" smtClean="0"/>
              <a:t> </a:t>
            </a:r>
            <a:r>
              <a:rPr lang="en-US" dirty="0" err="1" smtClean="0"/>
              <a:t>työttömyys</a:t>
            </a:r>
            <a:r>
              <a:rPr lang="en-US" dirty="0" smtClean="0"/>
              <a:t> on </a:t>
            </a:r>
            <a:r>
              <a:rPr lang="en-US" dirty="0" err="1" smtClean="0"/>
              <a:t>edelleen</a:t>
            </a:r>
            <a:r>
              <a:rPr lang="en-US" dirty="0" smtClean="0"/>
              <a:t> </a:t>
            </a:r>
            <a:r>
              <a:rPr lang="en-US" dirty="0" err="1" smtClean="0"/>
              <a:t>alenemassa</a:t>
            </a:r>
            <a:r>
              <a:rPr lang="en-US" dirty="0" smtClean="0"/>
              <a:t>.</a:t>
            </a:r>
            <a:endParaRPr lang="fi-FI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Kasvu</a:t>
            </a:r>
            <a:r>
              <a:rPr lang="en-US" dirty="0" smtClean="0"/>
              <a:t> </a:t>
            </a:r>
            <a:r>
              <a:rPr lang="en-US" dirty="0" err="1" smtClean="0"/>
              <a:t>jatkuu</a:t>
            </a:r>
            <a:r>
              <a:rPr lang="en-US" dirty="0" smtClean="0"/>
              <a:t> </a:t>
            </a:r>
            <a:r>
              <a:rPr lang="en-US" dirty="0" err="1" smtClean="0"/>
              <a:t>nopeana</a:t>
            </a:r>
            <a:r>
              <a:rPr lang="en-US" dirty="0" smtClean="0"/>
              <a:t> </a:t>
            </a:r>
            <a:r>
              <a:rPr lang="en-US" dirty="0" err="1" smtClean="0"/>
              <a:t>Yhdysvaltojen</a:t>
            </a:r>
            <a:r>
              <a:rPr lang="en-US" dirty="0" smtClean="0"/>
              <a:t> ja </a:t>
            </a:r>
            <a:r>
              <a:rPr lang="en-US" dirty="0" err="1" smtClean="0"/>
              <a:t>kehittyvien</a:t>
            </a:r>
            <a:r>
              <a:rPr lang="en-US" dirty="0" smtClean="0"/>
              <a:t> </a:t>
            </a:r>
            <a:r>
              <a:rPr lang="en-US" dirty="0" err="1" smtClean="0"/>
              <a:t>talouksien</a:t>
            </a:r>
            <a:r>
              <a:rPr lang="en-US" dirty="0" smtClean="0"/>
              <a:t> </a:t>
            </a:r>
            <a:r>
              <a:rPr lang="en-US" dirty="0" err="1" smtClean="0"/>
              <a:t>vetämänä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Euroalueen</a:t>
            </a:r>
            <a:r>
              <a:rPr lang="en-US" dirty="0" smtClean="0"/>
              <a:t> </a:t>
            </a:r>
            <a:r>
              <a:rPr lang="en-US" dirty="0" err="1" smtClean="0"/>
              <a:t>kehitys</a:t>
            </a:r>
            <a:r>
              <a:rPr lang="en-US" dirty="0" smtClean="0"/>
              <a:t> </a:t>
            </a:r>
            <a:r>
              <a:rPr lang="en-US" dirty="0" err="1" smtClean="0"/>
              <a:t>vaatimatonta</a:t>
            </a:r>
            <a:r>
              <a:rPr lang="en-US" dirty="0" smtClean="0"/>
              <a:t>.</a:t>
            </a:r>
            <a:endParaRPr lang="fi-FI" dirty="0" smtClean="0"/>
          </a:p>
          <a:p>
            <a:r>
              <a:rPr lang="fi-FI" dirty="0" smtClean="0"/>
              <a:t>Kauppapoliittiset kiistat voivat hidastaa kasvua.</a:t>
            </a:r>
          </a:p>
          <a:p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i-FI" sz="1700" dirty="0" smtClean="0"/>
              <a:t>Euron </a:t>
            </a:r>
            <a:r>
              <a:rPr lang="fi-FI" sz="1700" dirty="0"/>
              <a:t>valuuttakurssi suhteessa dollariin heikkenee tulevina vuosina.</a:t>
            </a:r>
          </a:p>
          <a:p>
            <a:pPr lvl="1"/>
            <a:r>
              <a:rPr lang="fi-FI" sz="1700" dirty="0"/>
              <a:t>Öljyn ja raaka-aineiden hintojen nousu kiihdyttävät inflaatiota globaalisti.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84213" y="1484311"/>
            <a:ext cx="3752506" cy="504527"/>
          </a:xfrm>
        </p:spPr>
        <p:txBody>
          <a:bodyPr/>
          <a:lstStyle/>
          <a:p>
            <a:r>
              <a:rPr lang="en-US" dirty="0" err="1" smtClean="0"/>
              <a:t>Yhdysvallat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Euroalue</a:t>
            </a:r>
            <a:r>
              <a:rPr lang="en-US" dirty="0" smtClean="0"/>
              <a:t>	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Maailmankauppa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44000" y="4078801"/>
            <a:ext cx="3752506" cy="504526"/>
          </a:xfrm>
        </p:spPr>
        <p:txBody>
          <a:bodyPr/>
          <a:lstStyle/>
          <a:p>
            <a:r>
              <a:rPr lang="fi-FI" dirty="0" smtClean="0"/>
              <a:t>Ennusteen taustaoletukset</a:t>
            </a:r>
            <a:endParaRPr lang="fi-FI" dirty="0"/>
          </a:p>
          <a:p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5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971" y="199503"/>
            <a:ext cx="7308368" cy="1357289"/>
          </a:xfrm>
        </p:spPr>
        <p:txBody>
          <a:bodyPr>
            <a:normAutofit/>
          </a:bodyPr>
          <a:lstStyle/>
          <a:p>
            <a:r>
              <a:rPr lang="en-US" dirty="0" err="1" smtClean="0"/>
              <a:t>Luottamusindikaattorit</a:t>
            </a:r>
            <a:r>
              <a:rPr lang="en-US" dirty="0" smtClean="0"/>
              <a:t> </a:t>
            </a:r>
            <a:r>
              <a:rPr lang="fi-FI" dirty="0" smtClean="0"/>
              <a:t>ennakoivat noususuhdanteen </a:t>
            </a:r>
            <a:r>
              <a:rPr lang="fi-FI" dirty="0"/>
              <a:t>jatkuvan tänä vuonna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6096" y="1650525"/>
            <a:ext cx="3024336" cy="4779304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Kuluttajien luottamus on vahvistunut työttömyyden uhan väistyttyä.</a:t>
            </a:r>
          </a:p>
          <a:p>
            <a:r>
              <a:rPr lang="fi-FI" dirty="0" smtClean="0"/>
              <a:t>Teollisuusyritysten </a:t>
            </a:r>
            <a:r>
              <a:rPr lang="fi-FI" dirty="0"/>
              <a:t>tilauskanta on </a:t>
            </a:r>
            <a:r>
              <a:rPr lang="fi-FI" dirty="0" smtClean="0"/>
              <a:t>vahva.</a:t>
            </a:r>
          </a:p>
          <a:p>
            <a:r>
              <a:rPr lang="fi-FI" dirty="0" smtClean="0"/>
              <a:t>Rakennusinvestointien </a:t>
            </a:r>
            <a:r>
              <a:rPr lang="fi-FI" dirty="0"/>
              <a:t>suurkohteiden rakentaminen jatkuu </a:t>
            </a:r>
            <a:r>
              <a:rPr lang="fi-FI" dirty="0" smtClean="0"/>
              <a:t>yhä.</a:t>
            </a:r>
          </a:p>
          <a:p>
            <a:r>
              <a:rPr lang="fi-FI" dirty="0" smtClean="0"/>
              <a:t>Palvelualojen </a:t>
            </a:r>
            <a:r>
              <a:rPr lang="fi-FI" dirty="0"/>
              <a:t>myyntiodotukset ovat kohentuneet. </a:t>
            </a:r>
            <a:endParaRPr lang="fi-FI" dirty="0" smtClean="0"/>
          </a:p>
          <a:p>
            <a:r>
              <a:rPr lang="fi-FI" dirty="0" smtClean="0"/>
              <a:t>Kasvun </a:t>
            </a:r>
            <a:r>
              <a:rPr lang="fi-FI" dirty="0"/>
              <a:t>rajoitteistakin on viitteitä, sillä teollisuuden uusien tilausten arvo </a:t>
            </a:r>
            <a:r>
              <a:rPr lang="fi-FI" dirty="0" smtClean="0"/>
              <a:t>on supistunut,</a:t>
            </a:r>
          </a:p>
          <a:p>
            <a:r>
              <a:rPr lang="fi-FI" dirty="0" smtClean="0"/>
              <a:t>Monella </a:t>
            </a:r>
            <a:r>
              <a:rPr lang="fi-FI" dirty="0"/>
              <a:t>toimipaikalla on pulaa ammattitaitoisesta työvoimasta sekä </a:t>
            </a:r>
            <a:r>
              <a:rPr lang="fi-FI" dirty="0" smtClean="0"/>
              <a:t>myös kapasiteetista</a:t>
            </a:r>
          </a:p>
          <a:p>
            <a:r>
              <a:rPr lang="fi-FI" dirty="0" smtClean="0"/>
              <a:t>Kasvun </a:t>
            </a:r>
            <a:r>
              <a:rPr lang="fi-FI" dirty="0"/>
              <a:t>esteet ovat </a:t>
            </a:r>
            <a:r>
              <a:rPr lang="fi-FI" dirty="0" smtClean="0"/>
              <a:t>yleisempiä </a:t>
            </a:r>
            <a:r>
              <a:rPr lang="fi-FI" dirty="0"/>
              <a:t>kuin viime vuoden lopulla. </a:t>
            </a:r>
            <a:endParaRPr lang="fi-FI" b="1" dirty="0"/>
          </a:p>
          <a:p>
            <a:endParaRPr lang="fi-FI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188" y="1861080"/>
            <a:ext cx="5018891" cy="3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Rakennusinvestointien väheneminen hidastaa talouskasvua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955661"/>
            <a:ext cx="4680520" cy="30738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386000"/>
            <a:ext cx="3528392" cy="477930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Vuonna </a:t>
            </a:r>
            <a:r>
              <a:rPr lang="fi-FI" dirty="0" smtClean="0"/>
              <a:t>2018 </a:t>
            </a:r>
            <a:r>
              <a:rPr lang="fi-FI" dirty="0" err="1"/>
              <a:t>kone-</a:t>
            </a:r>
            <a:r>
              <a:rPr lang="fi-FI" dirty="0"/>
              <a:t> ja laiteinvestoinnit sekä </a:t>
            </a:r>
            <a:r>
              <a:rPr lang="fi-FI" dirty="0" smtClean="0"/>
              <a:t> </a:t>
            </a:r>
            <a:r>
              <a:rPr lang="fi-FI" dirty="0"/>
              <a:t>asuinrakennuksiin kasvavat nopeasti</a:t>
            </a:r>
            <a:r>
              <a:rPr lang="fi-FI" dirty="0" smtClean="0"/>
              <a:t>.</a:t>
            </a:r>
          </a:p>
          <a:p>
            <a:r>
              <a:rPr lang="fi-FI" dirty="0" smtClean="0"/>
              <a:t>Taustalla </a:t>
            </a:r>
            <a:r>
              <a:rPr lang="fi-FI" dirty="0"/>
              <a:t>on kapasiteettipula, joka näkyy teollisuuden ja rakentamisen suhdannekyselyissä. </a:t>
            </a:r>
            <a:endParaRPr lang="fi-FI" dirty="0" smtClean="0"/>
          </a:p>
          <a:p>
            <a:r>
              <a:rPr lang="fi-FI" dirty="0" smtClean="0"/>
              <a:t>Investointien </a:t>
            </a:r>
            <a:r>
              <a:rPr lang="fi-FI" dirty="0"/>
              <a:t>kasvun ennustetaan hidastuvan selvästi vuonna 2019. </a:t>
            </a:r>
            <a:endParaRPr lang="fi-FI" dirty="0" smtClean="0"/>
          </a:p>
          <a:p>
            <a:r>
              <a:rPr lang="fi-FI" dirty="0" smtClean="0"/>
              <a:t>Uusien </a:t>
            </a:r>
            <a:r>
              <a:rPr lang="fi-FI" dirty="0"/>
              <a:t>rakennushankkeiden </a:t>
            </a:r>
            <a:r>
              <a:rPr lang="fi-FI" dirty="0" smtClean="0"/>
              <a:t>aloitukset vähenevät selvästi, mikä laskee asunrakennusinvestointeja</a:t>
            </a:r>
          </a:p>
          <a:p>
            <a:r>
              <a:rPr lang="fi-FI" dirty="0" smtClean="0"/>
              <a:t>Suurten </a:t>
            </a:r>
            <a:r>
              <a:rPr lang="fi-FI" dirty="0"/>
              <a:t>metsäteollisuushankkeiden investointipäätöksiä on siirretty </a:t>
            </a:r>
            <a:r>
              <a:rPr lang="fi-FI" dirty="0" smtClean="0"/>
              <a:t>eteenpäin, mikä kiihdyttää kasvu udelleen v. 2020.</a:t>
            </a:r>
            <a:endParaRPr lang="fi-FI" dirty="0"/>
          </a:p>
          <a:p>
            <a:r>
              <a:rPr lang="en-US" dirty="0" err="1" smtClean="0"/>
              <a:t>Kehikko</a:t>
            </a:r>
            <a:r>
              <a:rPr lang="en-US" dirty="0" smtClean="0"/>
              <a:t>: </a:t>
            </a:r>
            <a:r>
              <a:rPr lang="en-US" dirty="0" err="1" smtClean="0"/>
              <a:t>Tuettu</a:t>
            </a:r>
            <a:r>
              <a:rPr lang="en-US" dirty="0" smtClean="0"/>
              <a:t> </a:t>
            </a:r>
            <a:r>
              <a:rPr lang="en-US" dirty="0" err="1" smtClean="0"/>
              <a:t>asuntotuotanto</a:t>
            </a:r>
            <a:r>
              <a:rPr lang="en-US" dirty="0" smtClean="0"/>
              <a:t> </a:t>
            </a:r>
            <a:r>
              <a:rPr lang="en-US" dirty="0" err="1" smtClean="0"/>
              <a:t>nostaa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r>
              <a:rPr lang="en-US" dirty="0" smtClean="0"/>
              <a:t> </a:t>
            </a:r>
            <a:r>
              <a:rPr lang="en-US" dirty="0" err="1" smtClean="0"/>
              <a:t>koko</a:t>
            </a:r>
            <a:r>
              <a:rPr lang="en-US" dirty="0" smtClean="0"/>
              <a:t> </a:t>
            </a:r>
            <a:r>
              <a:rPr lang="en-US" dirty="0" err="1" smtClean="0"/>
              <a:t>rakentamisen</a:t>
            </a:r>
            <a:r>
              <a:rPr lang="en-US" dirty="0" smtClean="0"/>
              <a:t> </a:t>
            </a:r>
            <a:r>
              <a:rPr lang="en-US" dirty="0" err="1" smtClean="0"/>
              <a:t>hintaa</a:t>
            </a:r>
            <a:r>
              <a:rPr lang="en-US" dirty="0" smtClean="0"/>
              <a:t>.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7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Kotitalouksien</a:t>
            </a:r>
            <a:r>
              <a:rPr lang="en-US" dirty="0" smtClean="0"/>
              <a:t> </a:t>
            </a:r>
            <a:r>
              <a:rPr lang="en-US" dirty="0" err="1" smtClean="0"/>
              <a:t>ostovoima</a:t>
            </a:r>
            <a:r>
              <a:rPr lang="en-US" dirty="0" smtClean="0"/>
              <a:t> </a:t>
            </a:r>
            <a:r>
              <a:rPr lang="en-US" dirty="0" err="1" smtClean="0"/>
              <a:t>kehittyy</a:t>
            </a:r>
            <a:r>
              <a:rPr lang="en-US" dirty="0" smtClean="0"/>
              <a:t> </a:t>
            </a:r>
            <a:r>
              <a:rPr lang="en-US" dirty="0" err="1" smtClean="0"/>
              <a:t>hyvin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144" y="1386000"/>
            <a:ext cx="2880320" cy="4779304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Käytettävissä olevien tulojen kasvua tukee työllisyyden sekä ansiotason nousu.</a:t>
            </a:r>
          </a:p>
          <a:p>
            <a:r>
              <a:rPr lang="fi-FI" dirty="0" smtClean="0"/>
              <a:t>Eläketulojen kasvu kiihdyttää käytettävissä olevien tulojen kasvua.</a:t>
            </a:r>
          </a:p>
          <a:p>
            <a:r>
              <a:rPr lang="fi-FI" dirty="0" smtClean="0"/>
              <a:t>Työllisyyden paraneminen hidastaa sosiaalisten tulonsiirtojen kasvua.</a:t>
            </a:r>
          </a:p>
          <a:p>
            <a:r>
              <a:rPr lang="fi-FI" dirty="0" smtClean="0"/>
              <a:t>Säästämisasteen oletetaan paranevan, mutta jäävän edelleen alhaiseksi.</a:t>
            </a:r>
          </a:p>
          <a:p>
            <a:r>
              <a:rPr lang="fi-FI" dirty="0"/>
              <a:t>Kotitalouksen velkaantuminen suhteessa käytettävissä oleviin tuloihin jatkuu edelleen. </a:t>
            </a:r>
            <a:endParaRPr lang="fi-F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6" name="Kuva 3"/>
          <p:cNvPicPr>
            <a:picLocks noGrp="1"/>
          </p:cNvPicPr>
          <p:nvPr>
            <p:ph sz="half" idx="1"/>
            <p:extLst>
              <p:ext uri="{D42A27DB-BD31-4B8C-83A1-F6EECF244321}">
                <p14:modId xmlns:p14="http://schemas.microsoft.com/office/powerpoint/2010/main" val="2350809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52565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Ansiotason</a:t>
            </a:r>
            <a:r>
              <a:rPr lang="en-US" dirty="0" smtClean="0"/>
              <a:t> </a:t>
            </a:r>
            <a:r>
              <a:rPr lang="en-US" dirty="0" err="1" smtClean="0"/>
              <a:t>nousu</a:t>
            </a:r>
            <a:r>
              <a:rPr lang="en-US" dirty="0" smtClean="0"/>
              <a:t> </a:t>
            </a:r>
            <a:r>
              <a:rPr lang="en-US" dirty="0" err="1" smtClean="0"/>
              <a:t>sopusoinnussa</a:t>
            </a:r>
            <a:r>
              <a:rPr lang="en-US" dirty="0" smtClean="0"/>
              <a:t> </a:t>
            </a:r>
            <a:r>
              <a:rPr lang="en-US" dirty="0" err="1" smtClean="0"/>
              <a:t>tuottavuuden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386000"/>
            <a:ext cx="3141712" cy="4779304"/>
          </a:xfrm>
        </p:spPr>
        <p:txBody>
          <a:bodyPr>
            <a:noAutofit/>
          </a:bodyPr>
          <a:lstStyle/>
          <a:p>
            <a:endParaRPr lang="fi-FI" sz="1500" dirty="0" smtClean="0"/>
          </a:p>
          <a:p>
            <a:r>
              <a:rPr lang="fi-FI" sz="1500" dirty="0" smtClean="0"/>
              <a:t>Vuonna </a:t>
            </a:r>
            <a:r>
              <a:rPr lang="fi-FI" sz="1500" dirty="0"/>
              <a:t>2018 ansiotaso nousee </a:t>
            </a:r>
            <a:r>
              <a:rPr lang="fi-FI" sz="1500" dirty="0" smtClean="0"/>
              <a:t>1,8</a:t>
            </a:r>
            <a:r>
              <a:rPr lang="fi-FI" sz="1500" dirty="0"/>
              <a:t> %. </a:t>
            </a:r>
          </a:p>
          <a:p>
            <a:r>
              <a:rPr lang="fi-FI" sz="1500" dirty="0"/>
              <a:t>Ansiotason nousu kiihtyy </a:t>
            </a:r>
            <a:r>
              <a:rPr lang="fi-FI" sz="1500" dirty="0" smtClean="0"/>
              <a:t>2,6 </a:t>
            </a:r>
            <a:r>
              <a:rPr lang="fi-FI" sz="1500" dirty="0"/>
              <a:t>prosenttiin sopimuskorotusten ajoitustekijöiden vuoksi v. 2019 </a:t>
            </a:r>
            <a:r>
              <a:rPr lang="fi-FI" sz="1500" dirty="0" smtClean="0"/>
              <a:t>.</a:t>
            </a:r>
            <a:endParaRPr lang="fi-FI" sz="1500" dirty="0"/>
          </a:p>
          <a:p>
            <a:r>
              <a:rPr lang="fi-FI" sz="1500" dirty="0"/>
              <a:t>Vuonna 2020 ansiotason nousua 2,8 prosenttiin kiihdyttää julkisen sektorin lomarahojen palautuminen. </a:t>
            </a:r>
          </a:p>
          <a:p>
            <a:r>
              <a:rPr lang="fi-FI" sz="1500" dirty="0"/>
              <a:t>Palkkojen kiihtymisestä huolimatta inflaatio jää edelleen </a:t>
            </a:r>
            <a:r>
              <a:rPr lang="fi-FI" sz="1500" dirty="0" smtClean="0"/>
              <a:t>maltilliseksi.</a:t>
            </a:r>
          </a:p>
          <a:p>
            <a:r>
              <a:rPr lang="fi-FI" sz="1500" dirty="0" smtClean="0"/>
              <a:t>Reaalinen ansiotaso sopusoinnussa tuottavuus kehityksen kanssa.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971" y="1844824"/>
            <a:ext cx="537257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Talouskasvu</a:t>
            </a:r>
            <a:r>
              <a:rPr lang="en-US" dirty="0" smtClean="0"/>
              <a:t> </a:t>
            </a:r>
            <a:r>
              <a:rPr lang="en-US" dirty="0" err="1" smtClean="0"/>
              <a:t>ylläpitää</a:t>
            </a:r>
            <a:r>
              <a:rPr lang="en-US" dirty="0" smtClean="0"/>
              <a:t> </a:t>
            </a:r>
            <a:r>
              <a:rPr lang="en-US" dirty="0" err="1" smtClean="0"/>
              <a:t>työllisyttä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386000"/>
            <a:ext cx="3285728" cy="4779304"/>
          </a:xfrm>
        </p:spPr>
        <p:txBody>
          <a:bodyPr>
            <a:normAutofit/>
          </a:bodyPr>
          <a:lstStyle/>
          <a:p>
            <a:endParaRPr lang="fi-FI" sz="1500" dirty="0" smtClean="0"/>
          </a:p>
          <a:p>
            <a:r>
              <a:rPr lang="fi-FI" dirty="0" smtClean="0"/>
              <a:t>BKT:n </a:t>
            </a:r>
            <a:r>
              <a:rPr lang="fi-FI" dirty="0"/>
              <a:t>kohtuullisen nopeana jatkuva kasvu ja reaalipalkkojen maltillinen kehitys ylläpitävät työvoiman kysyntää ennustejaksolla. </a:t>
            </a:r>
            <a:endParaRPr lang="fi-FI" sz="1500" dirty="0" smtClean="0"/>
          </a:p>
          <a:p>
            <a:r>
              <a:rPr lang="fi-FI" sz="1500" dirty="0" smtClean="0"/>
              <a:t>Työvoiman </a:t>
            </a:r>
            <a:r>
              <a:rPr lang="fi-FI" sz="1500" dirty="0"/>
              <a:t>tarjonta ei koko talouden tasolla vielä rajoita työllisyyden ja talouden </a:t>
            </a:r>
            <a:r>
              <a:rPr lang="fi-FI" sz="1500" dirty="0" smtClean="0"/>
              <a:t>kasvua</a:t>
            </a:r>
          </a:p>
          <a:p>
            <a:pPr lvl="1"/>
            <a:r>
              <a:rPr lang="fi-FI" sz="1500" dirty="0" smtClean="0"/>
              <a:t>työttömien </a:t>
            </a:r>
            <a:r>
              <a:rPr lang="fi-FI" sz="1500" dirty="0"/>
              <a:t>ja piilotyöttömien </a:t>
            </a:r>
            <a:r>
              <a:rPr lang="fi-FI" sz="1500" dirty="0" smtClean="0"/>
              <a:t>määrä edelleen suuri</a:t>
            </a:r>
          </a:p>
          <a:p>
            <a:r>
              <a:rPr lang="fi-FI" sz="1500" dirty="0" smtClean="0"/>
              <a:t>Ammattitaitoisesta </a:t>
            </a:r>
            <a:r>
              <a:rPr lang="fi-FI" sz="1500" dirty="0"/>
              <a:t>työvoimasta pulaa yhä useammilla toimialoilla ja alueilla</a:t>
            </a:r>
            <a:r>
              <a:rPr lang="fi-FI" sz="1500" dirty="0" smtClean="0"/>
              <a:t>.</a:t>
            </a:r>
            <a:endParaRPr lang="fi-FI" sz="1500" dirty="0"/>
          </a:p>
          <a:p>
            <a:endParaRPr lang="fi-FI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871653"/>
            <a:ext cx="5256584" cy="34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VM_malliesitys_fin_v2017-04-25</Template>
  <TotalTime>7660</TotalTime>
  <Words>428</Words>
  <Application>Microsoft Office PowerPoint</Application>
  <PresentationFormat>Näytössä katseltava diaesitys (4:3)</PresentationFormat>
  <Paragraphs>117</Paragraphs>
  <Slides>18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Verdana</vt:lpstr>
      <vt:lpstr>VM_malliesitys_fin_v2017-04-25</vt:lpstr>
      <vt:lpstr>Taloudellinen katsaus</vt:lpstr>
      <vt:lpstr>Reaalitalouden ennuste</vt:lpstr>
      <vt:lpstr>   Suomen suhdannekuva on suotuisa.  Kasvu hidastuu alle 2 prosentin vuosivauhtiin.  Rakennusinvestointien väheneminen hidastaa kasvua.   Maailmantalouden korkeasuhdanne jatkuu.  Protektionismin lisääntyminen uhka talouskasvulle.    </vt:lpstr>
      <vt:lpstr>Maailmantalouden myönteinen kehitys jatkuu</vt:lpstr>
      <vt:lpstr>Luottamusindikaattorit ennakoivat noususuhdanteen jatkuvan tänä vuonna</vt:lpstr>
      <vt:lpstr>Rakennusinvestointien väheneminen hidastaa talouskasvua</vt:lpstr>
      <vt:lpstr> Kotitalouksien ostovoima kehittyy hyvin</vt:lpstr>
      <vt:lpstr>Ansiotason nousu sopusoinnussa tuottavuuden kanssa </vt:lpstr>
      <vt:lpstr> Talouskasvu ylläpitää työllisyttä</vt:lpstr>
      <vt:lpstr>Työttömyys kääntynyt laskuun</vt:lpstr>
      <vt:lpstr>Maailmantalouden riskit painottuvat alasuuntaan</vt:lpstr>
      <vt:lpstr> Suomen talouden suhdannenousu jatkuu</vt:lpstr>
      <vt:lpstr> Julkisen talouden näkymät</vt:lpstr>
      <vt:lpstr>  Julkisen talous vahvistuu hyvän talouskasvun tukemana.  Alijäämä pienenee ja velka suhteessa bruttokansantuotteeseen laskee.   Vahvistumisesta huolimatta julkinen talous on haavoittuvainen, sillä puskurit tulevien taantumien varalle ovat ohuet.   </vt:lpstr>
      <vt:lpstr>Julkisen talouden alijäämä pienenee vähitellen</vt:lpstr>
      <vt:lpstr>Julkinen velkasuhde laskee, mutta jää korkealle tasolle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Ryynänen Satu (VM)</cp:lastModifiedBy>
  <cp:revision>170</cp:revision>
  <dcterms:created xsi:type="dcterms:W3CDTF">2017-04-26T11:20:23Z</dcterms:created>
  <dcterms:modified xsi:type="dcterms:W3CDTF">2018-06-15T11:54:01Z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