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0"/>
  </p:notesMasterIdLst>
  <p:sldIdLst>
    <p:sldId id="278" r:id="rId3"/>
    <p:sldId id="279" r:id="rId4"/>
    <p:sldId id="280" r:id="rId5"/>
    <p:sldId id="381" r:id="rId6"/>
    <p:sldId id="367" r:id="rId7"/>
    <p:sldId id="382" r:id="rId8"/>
    <p:sldId id="369" r:id="rId9"/>
    <p:sldId id="379" r:id="rId10"/>
    <p:sldId id="370" r:id="rId11"/>
    <p:sldId id="331" r:id="rId12"/>
    <p:sldId id="373" r:id="rId13"/>
    <p:sldId id="374" r:id="rId14"/>
    <p:sldId id="375" r:id="rId15"/>
    <p:sldId id="380" r:id="rId16"/>
    <p:sldId id="377" r:id="rId17"/>
    <p:sldId id="378" r:id="rId18"/>
    <p:sldId id="299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2" autoAdjust="0"/>
  </p:normalViewPr>
  <p:slideViewPr>
    <p:cSldViewPr showGuides="1"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13.4.2018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8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13.4.2018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7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46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67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8750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13.4.2018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493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73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25121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010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405210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189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34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13.4.2018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343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2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622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374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18074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13.4.2018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6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6628" y="2924944"/>
            <a:ext cx="7169787" cy="648072"/>
          </a:xfrm>
        </p:spPr>
        <p:txBody>
          <a:bodyPr/>
          <a:lstStyle/>
          <a:p>
            <a:r>
              <a:rPr lang="fi-FI" dirty="0" smtClean="0"/>
              <a:t>Kevät 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13.4.2018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13.4.2018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632848" cy="1753096"/>
          </a:xfrm>
        </p:spPr>
        <p:txBody>
          <a:bodyPr>
            <a:normAutofit fontScale="90000"/>
          </a:bodyPr>
          <a:lstStyle/>
          <a:p>
            <a:r>
              <a:rPr lang="fi-FI" sz="2900" dirty="0" smtClean="0"/>
              <a:t>Julkinen talous kääntyy </a:t>
            </a:r>
            <a:r>
              <a:rPr lang="fi-FI" sz="2900" dirty="0"/>
              <a:t>ylijäämäiseksi </a:t>
            </a:r>
            <a:r>
              <a:rPr lang="fi-FI" sz="2900" dirty="0" smtClean="0"/>
              <a:t>vuonna. </a:t>
            </a:r>
            <a:r>
              <a:rPr lang="fi-FI" sz="2900" dirty="0"/>
              <a:t>2020 ensimmäisen </a:t>
            </a:r>
            <a:r>
              <a:rPr lang="fi-FI" sz="2900" dirty="0" smtClean="0"/>
              <a:t>kerran sitten vuoden 2008.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Valtiontalous on talouskasvusta huolimatta lähivuosina alijäämäinen. 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Julkinen talous velkaantuu, vaikka velka suhteessa bruttokansantuotteeseen laskee. 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Pitkän aikavälin haasteet ennallaan: velkasuhde uhkaa kääntyä uudelleen nousuun.</a:t>
            </a: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14380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596400" cy="1186497"/>
          </a:xfrm>
        </p:spPr>
        <p:txBody>
          <a:bodyPr>
            <a:noAutofit/>
          </a:bodyPr>
          <a:lstStyle/>
          <a:p>
            <a:r>
              <a:rPr lang="fi-FI" sz="3200" dirty="0" smtClean="0"/>
              <a:t>Julkinen talous vahvistuu hieman ylijäämäiseksi, </a:t>
            </a:r>
            <a:br>
              <a:rPr lang="fi-FI" sz="3200" dirty="0" smtClean="0"/>
            </a:br>
            <a:r>
              <a:rPr lang="fi-FI" sz="3200" dirty="0" smtClean="0"/>
              <a:t>mutta velkaantuminen jatkuu</a:t>
            </a:r>
            <a:endParaRPr lang="fi-FI" sz="3200" dirty="0"/>
          </a:p>
        </p:txBody>
      </p:sp>
      <p:sp>
        <p:nvSpPr>
          <p:cNvPr id="9" name="Sisällön paikkamerkki 3"/>
          <p:cNvSpPr txBox="1">
            <a:spLocks/>
          </p:cNvSpPr>
          <p:nvPr/>
        </p:nvSpPr>
        <p:spPr>
          <a:xfrm>
            <a:off x="4572400" y="4482344"/>
            <a:ext cx="3600000" cy="19709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isällön paikkamerkki 3"/>
          <p:cNvSpPr txBox="1">
            <a:spLocks/>
          </p:cNvSpPr>
          <p:nvPr/>
        </p:nvSpPr>
        <p:spPr>
          <a:xfrm>
            <a:off x="4686745" y="1579408"/>
            <a:ext cx="345618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Talouskasvu ja menojen kasvua hillitsevät toimet vahvistavat julkisen talouden hieman ylijäämäiseksi.</a:t>
            </a: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Ylijäämä on sosiaaliturvarahastojen varassa.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Julkinen talous velkaantuu edelleen 2020-luvun alussa, jolloin talouskasvu vähitellen hidastuu.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8" y="4011944"/>
            <a:ext cx="3640768" cy="23655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05" y="1450870"/>
            <a:ext cx="3516721" cy="24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Finanssipolitiikka lähivuosina likimain neutraalia tai hieman kiristävää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3" y="1855605"/>
            <a:ext cx="6694312" cy="35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Rakenteellinen rahoitusasema tasapainon tuntumassa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9" y="1844824"/>
            <a:ext cx="4644515" cy="3096343"/>
          </a:xfrm>
          <a:prstGeom prst="rect">
            <a:avLst/>
          </a:prstGeom>
        </p:spPr>
      </p:pic>
      <p:sp>
        <p:nvSpPr>
          <p:cNvPr id="5" name="Sisällön paikkamerkki 5"/>
          <p:cNvSpPr txBox="1">
            <a:spLocks/>
          </p:cNvSpPr>
          <p:nvPr/>
        </p:nvSpPr>
        <p:spPr>
          <a:xfrm>
            <a:off x="5364088" y="1844824"/>
            <a:ext cx="3600450" cy="2916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700" dirty="0" smtClean="0"/>
              <a:t>Rakenteellinen rahoitusasema tasapainottui vuonna 2017 ja pysyy lähivuosina hieman alijäämäisenä tai tasapainon tuntumassa.</a:t>
            </a:r>
          </a:p>
          <a:p>
            <a:r>
              <a:rPr lang="fi-FI" sz="1700" dirty="0" smtClean="0"/>
              <a:t>Julkinen talous on selvästi heikompi kuin ennen finanssikriisiä.</a:t>
            </a:r>
          </a:p>
          <a:p>
            <a:pPr lvl="1"/>
            <a:r>
              <a:rPr lang="fi-FI" sz="1700" dirty="0" smtClean="0"/>
              <a:t>Talouden rakennemuutos</a:t>
            </a:r>
          </a:p>
          <a:p>
            <a:pPr lvl="1"/>
            <a:r>
              <a:rPr lang="fi-FI" sz="1700" dirty="0" smtClean="0"/>
              <a:t>Väestön ikääntyminen on kasvattanut julkisia menoja.</a:t>
            </a:r>
          </a:p>
          <a:p>
            <a:pPr marL="0" indent="0">
              <a:buFont typeface="Verdana" panose="020B0604030504040204" pitchFamily="34" charset="0"/>
              <a:buNone/>
            </a:pPr>
            <a:endParaRPr lang="fi-FI" sz="1700" dirty="0" smtClean="0"/>
          </a:p>
          <a:p>
            <a:endParaRPr lang="fi-FI" dirty="0" smtClean="0"/>
          </a:p>
          <a:p>
            <a:pPr marL="355600" lvl="1" indent="0">
              <a:buFont typeface="Verdana" panose="020B060403050404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5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910586" cy="1969120"/>
          </a:xfrm>
        </p:spPr>
        <p:txBody>
          <a:bodyPr/>
          <a:lstStyle/>
          <a:p>
            <a:pPr algn="ctr"/>
            <a:r>
              <a:rPr lang="fi-FI" dirty="0" smtClean="0"/>
              <a:t>Kestävyysvaje noin 2 </a:t>
            </a:r>
            <a:r>
              <a:rPr lang="fi-FI" dirty="0"/>
              <a:t>½ </a:t>
            </a:r>
            <a:r>
              <a:rPr lang="fi-FI" dirty="0" smtClean="0"/>
              <a:t>% suhteessa BKT:hen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666313" cy="39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smtClean="0"/>
              <a:t>ma–pe 8–16) </a:t>
            </a:r>
            <a:r>
              <a:rPr lang="fi-FI" dirty="0" smtClean="0"/>
              <a:t>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13.4.2018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561662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Kasvu jatkuu yli 2 prosentin vuosivauhdilla.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Maailmantaloudessa on voimakasta kasvua.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Työllisyyden kasvu on ylittänyt odotukset.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Palkkojen nousu kiihtyy.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Keskipitkällä aikavälillä kasvu jää alle 1½ %.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VM:n</a:t>
            </a:r>
            <a:r>
              <a:rPr lang="en-US" dirty="0"/>
              <a:t> </a:t>
            </a:r>
            <a:r>
              <a:rPr lang="en-US" dirty="0" err="1"/>
              <a:t>virallinen</a:t>
            </a:r>
            <a:r>
              <a:rPr lang="en-US" dirty="0"/>
              <a:t> </a:t>
            </a:r>
            <a:r>
              <a:rPr lang="en-US" dirty="0" err="1"/>
              <a:t>ennuste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34776"/>
              </p:ext>
            </p:extLst>
          </p:nvPr>
        </p:nvGraphicFramePr>
        <p:xfrm>
          <a:off x="395536" y="1844824"/>
          <a:ext cx="8352927" cy="4041540"/>
        </p:xfrm>
        <a:graphic>
          <a:graphicData uri="http://schemas.openxmlformats.org/drawingml/2006/table">
            <a:tbl>
              <a:tblPr/>
              <a:tblGrid>
                <a:gridCol w="3591489">
                  <a:extLst>
                    <a:ext uri="{9D8B030D-6E8A-4147-A177-3AD203B41FA5}">
                      <a16:colId xmlns:a16="http://schemas.microsoft.com/office/drawing/2014/main" val="2765046227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1981662089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2975533941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2459868510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3598140021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2120681842"/>
                    </a:ext>
                  </a:extLst>
                </a:gridCol>
                <a:gridCol w="925080">
                  <a:extLst>
                    <a:ext uri="{9D8B030D-6E8A-4147-A177-3AD203B41FA5}">
                      <a16:colId xmlns:a16="http://schemas.microsoft.com/office/drawing/2014/main" val="656658320"/>
                    </a:ext>
                  </a:extLst>
                </a:gridCol>
                <a:gridCol w="639393">
                  <a:extLst>
                    <a:ext uri="{9D8B030D-6E8A-4147-A177-3AD203B41FA5}">
                      <a16:colId xmlns:a16="http://schemas.microsoft.com/office/drawing/2014/main" val="98716686"/>
                    </a:ext>
                  </a:extLst>
                </a:gridCol>
              </a:tblGrid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Keskeiset ennusteluvut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5643"/>
                  </a:ext>
                </a:extLst>
              </a:tr>
              <a:tr h="40852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mrd.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määrän muutos, prosenttia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9785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Bruttokansantuote markkinahintaan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310392"/>
                  </a:ext>
                </a:extLst>
              </a:tr>
              <a:tr h="285264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Tavaroiden ja palvelujen tuonti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626263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Kokonaistarjonta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512885"/>
                  </a:ext>
                </a:extLst>
              </a:tr>
              <a:tr h="20426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12899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Tavaroiden ja palvelujen vienti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78560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Kulutus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59919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yksityinen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8465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julkinen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7852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Investoinnit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646674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yksityiset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5583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julkiset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7073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Kokonaiskysyntä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8740"/>
                  </a:ext>
                </a:extLst>
              </a:tr>
              <a:tr h="2676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kotimainen kysyntä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7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74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812424" cy="1186497"/>
          </a:xfrm>
        </p:spPr>
        <p:txBody>
          <a:bodyPr/>
          <a:lstStyle/>
          <a:p>
            <a:r>
              <a:rPr lang="en-US" dirty="0" err="1" smtClean="0"/>
              <a:t>Maailmantaloudessa</a:t>
            </a:r>
            <a:r>
              <a:rPr lang="en-US" dirty="0" smtClean="0"/>
              <a:t> </a:t>
            </a:r>
            <a:r>
              <a:rPr lang="en-US" dirty="0" err="1" smtClean="0"/>
              <a:t>vallitsee</a:t>
            </a:r>
            <a:r>
              <a:rPr lang="en-US" dirty="0" smtClean="0"/>
              <a:t> </a:t>
            </a:r>
            <a:r>
              <a:rPr lang="en-US" dirty="0" err="1" smtClean="0"/>
              <a:t>korkeasuhdanne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Inflaatio on kiihtynyt.</a:t>
            </a:r>
          </a:p>
          <a:p>
            <a:r>
              <a:rPr lang="fi-FI" dirty="0" smtClean="0"/>
              <a:t>Verouudistuksen odotetaan kiihdyttävän talouskasvua mutta heikentävän julkista taloutta.</a:t>
            </a:r>
          </a:p>
          <a:p>
            <a:r>
              <a:rPr lang="fi-FI" dirty="0" smtClean="0"/>
              <a:t>Rahapolitiikka normalisoituu ja korot ovat nousussa.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Vahva kasvu jatkuu.</a:t>
            </a:r>
          </a:p>
          <a:p>
            <a:r>
              <a:rPr lang="fi-FI" dirty="0" smtClean="0"/>
              <a:t>Luottamus on korkealla.</a:t>
            </a:r>
          </a:p>
          <a:p>
            <a:r>
              <a:rPr lang="fi-FI" dirty="0" smtClean="0"/>
              <a:t>Investoinnit ovat lähellä kriisiä edeltänyttä tasoa.</a:t>
            </a:r>
          </a:p>
          <a:p>
            <a:r>
              <a:rPr lang="fi-FI" dirty="0" smtClean="0"/>
              <a:t>Rahapolitiikka on </a:t>
            </a:r>
            <a:r>
              <a:rPr lang="fi-FI" dirty="0"/>
              <a:t>edelleen elvyttävää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Hidastui jo loppuvuonna 2017.</a:t>
            </a:r>
          </a:p>
          <a:p>
            <a:r>
              <a:rPr lang="fi-FI" dirty="0" smtClean="0"/>
              <a:t>Suhde kokonaistuotannon kasvuun edelleen suurempi kuin viime vuosina.</a:t>
            </a:r>
          </a:p>
          <a:p>
            <a:r>
              <a:rPr lang="fi-FI" dirty="0" smtClean="0"/>
              <a:t>Kauppapoliittiset kiistat voivat hidastaa kasvua.</a:t>
            </a:r>
          </a:p>
          <a:p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7598" y="4077072"/>
            <a:ext cx="3752506" cy="2232025"/>
          </a:xfrm>
        </p:spPr>
        <p:txBody>
          <a:bodyPr>
            <a:normAutofit/>
          </a:bodyPr>
          <a:lstStyle/>
          <a:p>
            <a:r>
              <a:rPr lang="fi-FI" dirty="0" smtClean="0"/>
              <a:t>Euron </a:t>
            </a:r>
            <a:r>
              <a:rPr lang="fi-FI" dirty="0"/>
              <a:t>valuuttakurssi suhteessa dollariin heikkenee tulevina vuosina</a:t>
            </a:r>
            <a:r>
              <a:rPr lang="fi-FI" dirty="0" smtClean="0"/>
              <a:t>.</a:t>
            </a:r>
          </a:p>
          <a:p>
            <a:r>
              <a:rPr lang="fi-FI" dirty="0"/>
              <a:t>Öljyn ja raaka-aineiden hintojen nousu kiihdyttävät inflaatiota globaalisti.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84213" y="1484311"/>
            <a:ext cx="3752506" cy="504527"/>
          </a:xfrm>
        </p:spPr>
        <p:txBody>
          <a:bodyPr/>
          <a:lstStyle/>
          <a:p>
            <a:r>
              <a:rPr lang="en-US" dirty="0" err="1" smtClean="0"/>
              <a:t>Yhdysvallat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Euroalue</a:t>
            </a:r>
            <a:r>
              <a:rPr lang="en-US" dirty="0" smtClean="0"/>
              <a:t>	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Maailmankauppa</a:t>
            </a:r>
            <a:r>
              <a:rPr lang="en-US" dirty="0" smtClean="0"/>
              <a:t> </a:t>
            </a:r>
            <a:r>
              <a:rPr lang="en-US" dirty="0" err="1" smtClean="0"/>
              <a:t>hidastuu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44000" y="4078801"/>
            <a:ext cx="3752506" cy="286303"/>
          </a:xfrm>
        </p:spPr>
        <p:txBody>
          <a:bodyPr/>
          <a:lstStyle/>
          <a:p>
            <a:r>
              <a:rPr lang="fi-FI" dirty="0" smtClean="0"/>
              <a:t>Ennusteen taustaoletukset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Nopea</a:t>
            </a:r>
            <a:r>
              <a:rPr lang="en-US" dirty="0"/>
              <a:t> </a:t>
            </a:r>
            <a:r>
              <a:rPr lang="en-US" dirty="0" err="1"/>
              <a:t>kasvu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laaja-alaista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5"/>
          <p:cNvPicPr>
            <a:picLocks/>
          </p:cNvPicPr>
          <p:nvPr>
            <p:extLst>
              <p:ext uri="{D42A27DB-BD31-4B8C-83A1-F6EECF244321}">
                <p14:modId xmlns:p14="http://schemas.microsoft.com/office/powerpoint/2010/main" val="22729063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5040313" cy="3455987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5724128" y="1641393"/>
            <a:ext cx="3024187" cy="47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smtClean="0"/>
              <a:t>Kasvua tukevat sekä kotimainen kysyntä että ulkomaankauppa. </a:t>
            </a:r>
          </a:p>
          <a:p>
            <a:r>
              <a:rPr lang="fi-FI" sz="1600" smtClean="0"/>
              <a:t>Yksityistä kulutusta rajoittaa</a:t>
            </a:r>
            <a:r>
              <a:rPr lang="fi-FI" sz="1600" smtClean="0">
                <a:solidFill>
                  <a:srgbClr val="FF0000"/>
                </a:solidFill>
              </a:rPr>
              <a:t> </a:t>
            </a:r>
            <a:r>
              <a:rPr lang="fi-FI" sz="1600" smtClean="0"/>
              <a:t>reaalisten käytettävissä olevien tulojen hidastuva kasvu.</a:t>
            </a:r>
          </a:p>
          <a:p>
            <a:r>
              <a:rPr lang="fi-FI" sz="1600" smtClean="0"/>
              <a:t>Nettoviennin kasvua tukeva vaikutus pienenee ennustejakson loppua kohden.</a:t>
            </a:r>
          </a:p>
          <a:p>
            <a:r>
              <a:rPr lang="fi-FI" sz="1600" smtClean="0"/>
              <a:t>Kone- ja laiteinvestoinnit nostavat investointiasteen 20 prosenttiin suhteessa BKT:seen.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33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Ajoitustustekijät</a:t>
            </a:r>
            <a:r>
              <a:rPr lang="en-US" dirty="0" smtClean="0"/>
              <a:t> </a:t>
            </a:r>
            <a:r>
              <a:rPr lang="en-US" dirty="0" err="1" smtClean="0"/>
              <a:t>kiihdyttävät</a:t>
            </a:r>
            <a:r>
              <a:rPr lang="en-US" dirty="0" smtClean="0"/>
              <a:t> </a:t>
            </a:r>
            <a:r>
              <a:rPr lang="en-US" dirty="0" err="1" smtClean="0"/>
              <a:t>ansiotason</a:t>
            </a:r>
            <a:r>
              <a:rPr lang="en-US" dirty="0" smtClean="0"/>
              <a:t> </a:t>
            </a:r>
            <a:r>
              <a:rPr lang="en-US" dirty="0" err="1" smtClean="0"/>
              <a:t>nousua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7545" y="1700808"/>
            <a:ext cx="5155506" cy="33843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796136" y="1412776"/>
            <a:ext cx="3095625" cy="4779962"/>
          </a:xfrm>
        </p:spPr>
        <p:txBody>
          <a:bodyPr>
            <a:noAutofit/>
          </a:bodyPr>
          <a:lstStyle/>
          <a:p>
            <a:endParaRPr lang="fi-FI" sz="1500" dirty="0" smtClean="0"/>
          </a:p>
          <a:p>
            <a:r>
              <a:rPr lang="fi-FI" sz="1500" dirty="0" smtClean="0"/>
              <a:t>Vuonna </a:t>
            </a:r>
            <a:r>
              <a:rPr lang="fi-FI" sz="1500" dirty="0"/>
              <a:t>2018 ansiotaso nousee 1,9 </a:t>
            </a:r>
            <a:r>
              <a:rPr lang="fi-FI" sz="1500" dirty="0" smtClean="0"/>
              <a:t>prosenttia. </a:t>
            </a:r>
            <a:endParaRPr lang="fi-FI" sz="1500" dirty="0"/>
          </a:p>
          <a:p>
            <a:r>
              <a:rPr lang="fi-FI" sz="1500" dirty="0"/>
              <a:t>Ansiotason nousu kiihtyy 2,5 prosenttiin sopimuskorotusten ajoitustekijöiden vuoksi </a:t>
            </a:r>
            <a:r>
              <a:rPr lang="fi-FI" sz="1500" dirty="0" smtClean="0"/>
              <a:t>vuonna 2019.</a:t>
            </a:r>
            <a:endParaRPr lang="fi-FI" sz="1500" dirty="0"/>
          </a:p>
          <a:p>
            <a:r>
              <a:rPr lang="fi-FI" sz="1500" dirty="0"/>
              <a:t>Vuonna 2020 ansiotason nousua 2,8 prosenttiin kiihdyttää julkisen sektorin lomarahojen palautuminen. </a:t>
            </a:r>
          </a:p>
          <a:p>
            <a:r>
              <a:rPr lang="fi-FI" sz="1500" dirty="0"/>
              <a:t>Palkkojen kiihtymisestä huolimatta inflaatio jää edelleen </a:t>
            </a:r>
            <a:r>
              <a:rPr lang="fi-FI" sz="1500" dirty="0" smtClean="0"/>
              <a:t>maltilliseksi.</a:t>
            </a:r>
          </a:p>
        </p:txBody>
      </p:sp>
    </p:spTree>
    <p:extLst>
      <p:ext uri="{BB962C8B-B14F-4D97-AF65-F5344CB8AC3E}">
        <p14:creationId xmlns:p14="http://schemas.microsoft.com/office/powerpoint/2010/main" val="25667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Työvoiman</a:t>
            </a:r>
            <a:r>
              <a:rPr lang="en-US" dirty="0"/>
              <a:t> </a:t>
            </a:r>
            <a:r>
              <a:rPr lang="en-US" dirty="0" err="1"/>
              <a:t>kysyntä</a:t>
            </a:r>
            <a:r>
              <a:rPr lang="en-US" dirty="0"/>
              <a:t> </a:t>
            </a:r>
            <a:r>
              <a:rPr lang="en-US" dirty="0" err="1"/>
              <a:t>lisääntyy</a:t>
            </a:r>
            <a:r>
              <a:rPr lang="en-US" dirty="0"/>
              <a:t> </a:t>
            </a:r>
            <a:r>
              <a:rPr lang="en-US" dirty="0" err="1"/>
              <a:t>ripeästi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5357813" cy="351790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913090" y="1412776"/>
            <a:ext cx="2952750" cy="4779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smtClean="0"/>
          </a:p>
          <a:p>
            <a:r>
              <a:rPr lang="fi-FI" sz="1500" smtClean="0"/>
              <a:t>BKT:n nopea kasvu ja reaalipalkkojen hidas nousu ylläpitävät työvoiman kysyntää ennustejaksolla. </a:t>
            </a:r>
          </a:p>
          <a:p>
            <a:r>
              <a:rPr lang="fi-FI" sz="1500" smtClean="0"/>
              <a:t>Työvoiman tarjonta ei koko talouden tasolla vielä rajoita työllisyyden ja talouden kasvua.</a:t>
            </a:r>
          </a:p>
          <a:p>
            <a:pPr lvl="1"/>
            <a:r>
              <a:rPr lang="fi-FI" sz="1500" smtClean="0"/>
              <a:t>Työttömien ja piilotyöttömien määrä on edelleen suuri.</a:t>
            </a:r>
          </a:p>
          <a:p>
            <a:pPr lvl="1"/>
            <a:r>
              <a:rPr lang="fi-FI" sz="1500" smtClean="0"/>
              <a:t>Työvoiman tarjonta lisääntyy toimenpiteiden surauksena.</a:t>
            </a:r>
          </a:p>
          <a:p>
            <a:r>
              <a:rPr lang="fi-FI" sz="1500" smtClean="0"/>
              <a:t>Ammattitaitoisesta työvoimasta on pulaa yhä useammilla toimialoilla ja alueilla.</a:t>
            </a:r>
          </a:p>
          <a:p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24647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Työllisyyden</a:t>
            </a:r>
            <a:r>
              <a:rPr lang="en-US" dirty="0" smtClean="0"/>
              <a:t> </a:t>
            </a:r>
            <a:r>
              <a:rPr lang="en-US" dirty="0" err="1" smtClean="0"/>
              <a:t>kasvu</a:t>
            </a:r>
            <a:r>
              <a:rPr lang="en-US" dirty="0" smtClean="0"/>
              <a:t> </a:t>
            </a:r>
            <a:r>
              <a:rPr lang="en-US" dirty="0" err="1" smtClean="0"/>
              <a:t>ylittänyt</a:t>
            </a:r>
            <a:r>
              <a:rPr lang="en-US" dirty="0" smtClean="0"/>
              <a:t> </a:t>
            </a:r>
            <a:r>
              <a:rPr lang="en-US" dirty="0" err="1" smtClean="0"/>
              <a:t>odotukset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8144" y="1331640"/>
            <a:ext cx="2808287" cy="4779962"/>
          </a:xfrm>
        </p:spPr>
        <p:txBody>
          <a:bodyPr>
            <a:normAutofit/>
          </a:bodyPr>
          <a:lstStyle/>
          <a:p>
            <a:endParaRPr lang="en-US" sz="1500" dirty="0"/>
          </a:p>
          <a:p>
            <a:r>
              <a:rPr lang="fi-FI" sz="1500" dirty="0" smtClean="0"/>
              <a:t>Työllisyysasteen trendi nousi nopeasti 71 prosenttiin. </a:t>
            </a:r>
          </a:p>
          <a:p>
            <a:r>
              <a:rPr lang="fi-FI" sz="1500" dirty="0" smtClean="0"/>
              <a:t>Työllisyysaste nousee 72,5 prosenttiin </a:t>
            </a:r>
            <a:r>
              <a:rPr lang="en-US" sz="1500" dirty="0" err="1" smtClean="0"/>
              <a:t>vuonna</a:t>
            </a:r>
            <a:r>
              <a:rPr lang="en-US" sz="1500" dirty="0" smtClean="0"/>
              <a:t> 2020.</a:t>
            </a:r>
            <a:endParaRPr lang="fi-FI" sz="1500" dirty="0" smtClean="0"/>
          </a:p>
          <a:p>
            <a:r>
              <a:rPr lang="fi-FI" sz="1500" dirty="0" smtClean="0"/>
              <a:t>Työttömyyden </a:t>
            </a:r>
            <a:r>
              <a:rPr lang="fi-FI" sz="1500" dirty="0"/>
              <a:t>vähenemistä hidastavat piilo- ja rakennetyöttömien suuret määrät. </a:t>
            </a:r>
          </a:p>
          <a:p>
            <a:r>
              <a:rPr lang="fi-FI" sz="1500" dirty="0"/>
              <a:t>Työttömien määrän arvioidaan siten pysyvän melko korkeana koko ennustejaksolla voimistuneesta talouskasvusta huolimatta.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6000" y="1700808"/>
            <a:ext cx="5176838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Julkinen talous ja talouspolitiikan haasteet Suomessa MPa 16 09 2016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VM_malliesitys_fin_v2017-04-25</Template>
  <TotalTime>7230</TotalTime>
  <Words>543</Words>
  <Application>Microsoft Office PowerPoint</Application>
  <PresentationFormat>Näytössä katseltava diaesitys (4:3)</PresentationFormat>
  <Paragraphs>212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Verdana</vt:lpstr>
      <vt:lpstr>VM_malliesitys_fin_v2017-04-25</vt:lpstr>
      <vt:lpstr>Julkinen talous ja talouspolitiikan haasteet Suomessa MPa 16 09 2016</vt:lpstr>
      <vt:lpstr>Taloudellinen katsaus</vt:lpstr>
      <vt:lpstr>Reaalitalouden ennuste</vt:lpstr>
      <vt:lpstr>Kasvu jatkuu yli 2 prosentin vuosivauhdilla.  Maailmantaloudessa on voimakasta kasvua.  Työllisyyden kasvu on ylittänyt odotukset.  Palkkojen nousu kiihtyy.  Keskipitkällä aikavälillä kasvu jää alle 1½ %.</vt:lpstr>
      <vt:lpstr>VM:n virallinen ennuste</vt:lpstr>
      <vt:lpstr>Maailmantaloudessa vallitsee korkeasuhdanne </vt:lpstr>
      <vt:lpstr>Nopea kasvu on myös laaja-alaista</vt:lpstr>
      <vt:lpstr>Ajoitustustekijät kiihdyttävät ansiotason nousua</vt:lpstr>
      <vt:lpstr>Työvoiman kysyntä lisääntyy ripeästi</vt:lpstr>
      <vt:lpstr>Työllisyyden kasvu ylittänyt odotukset</vt:lpstr>
      <vt:lpstr>Julkisen talouden näkymät</vt:lpstr>
      <vt:lpstr>Julkinen talous kääntyy ylijäämäiseksi vuonna. 2020 ensimmäisen kerran sitten vuoden 2008.  Valtiontalous on talouskasvusta huolimatta lähivuosina alijäämäinen.   Julkinen talous velkaantuu, vaikka velka suhteessa bruttokansantuotteeseen laskee.   Pitkän aikavälin haasteet ennallaan: velkasuhde uhkaa kääntyä uudelleen nousuun.</vt:lpstr>
      <vt:lpstr>Julkinen talous vahvistuu hieman ylijäämäiseksi,  mutta velkaantuminen jatkuu</vt:lpstr>
      <vt:lpstr>Finanssipolitiikka lähivuosina likimain neutraalia tai hieman kiristävää</vt:lpstr>
      <vt:lpstr>Rakenteellinen rahoitusasema tasapainon tuntumassa</vt:lpstr>
      <vt:lpstr>Kestävyysvaje noin 2 ½ % suhteessa BKT:hen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Kurki Emilia</cp:lastModifiedBy>
  <cp:revision>160</cp:revision>
  <dcterms:created xsi:type="dcterms:W3CDTF">2017-04-26T11:20:23Z</dcterms:created>
  <dcterms:modified xsi:type="dcterms:W3CDTF">2018-04-13T06:50:55Z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