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1" r:id="rId2"/>
  </p:sldMasterIdLst>
  <p:notesMasterIdLst>
    <p:notesMasterId r:id="rId20"/>
  </p:notesMasterIdLst>
  <p:sldIdLst>
    <p:sldId id="278" r:id="rId3"/>
    <p:sldId id="279" r:id="rId4"/>
    <p:sldId id="280" r:id="rId5"/>
    <p:sldId id="381" r:id="rId6"/>
    <p:sldId id="367" r:id="rId7"/>
    <p:sldId id="382" r:id="rId8"/>
    <p:sldId id="369" r:id="rId9"/>
    <p:sldId id="379" r:id="rId10"/>
    <p:sldId id="370" r:id="rId11"/>
    <p:sldId id="331" r:id="rId12"/>
    <p:sldId id="373" r:id="rId13"/>
    <p:sldId id="374" r:id="rId14"/>
    <p:sldId id="375" r:id="rId15"/>
    <p:sldId id="380" r:id="rId16"/>
    <p:sldId id="377" r:id="rId17"/>
    <p:sldId id="378" r:id="rId18"/>
    <p:sldId id="299" r:id="rId19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4E88"/>
    <a:srgbClr val="304F88"/>
    <a:srgbClr val="E2E2E2"/>
    <a:srgbClr val="A3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892" autoAdjust="0"/>
  </p:normalViewPr>
  <p:slideViewPr>
    <p:cSldViewPr showGuides="1">
      <p:cViewPr varScale="1">
        <p:scale>
          <a:sx n="65" d="100"/>
          <a:sy n="65" d="100"/>
        </p:scale>
        <p:origin x="153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CBE83-F401-4F3F-8646-5A63CA53523C}" type="datetimeFigureOut">
              <a:rPr lang="fi-FI" smtClean="0"/>
              <a:t>13.4.2018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DD12E-B47D-4DC2-A09A-B762B8C96E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7371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DD12E-B47D-4DC2-A09A-B762B8C96EBD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69940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DD12E-B47D-4DC2-A09A-B762B8C96EBD}" type="slidenum">
              <a:rPr lang="fi-FI" smtClean="0"/>
              <a:t>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13453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DD12E-B47D-4DC2-A09A-B762B8C96EBD}" type="slidenum">
              <a:rPr lang="fi-FI" smtClean="0"/>
              <a:pPr/>
              <a:t>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64634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DD12E-B47D-4DC2-A09A-B762B8C96EBD}" type="slidenum">
              <a:rPr lang="fi-FI" smtClean="0"/>
              <a:t>10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06938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1DD12E-B47D-4DC2-A09A-B762B8C96EB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6183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916832"/>
            <a:ext cx="7200800" cy="178106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3824514"/>
            <a:ext cx="7200800" cy="468582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09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 leijon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13.4.2018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8131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ilman leijon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13.4.2018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1637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60A5F-78CC-487C-81CE-0EB38E137339}" type="datetime1">
              <a:rPr lang="fi-FI" smtClean="0"/>
              <a:t>13.4.2018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0267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5355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yaa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3469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43118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  <p:sp>
        <p:nvSpPr>
          <p:cNvPr id="9" name="Tekstin paikkamerkki 8"/>
          <p:cNvSpPr>
            <a:spLocks noGrp="1"/>
          </p:cNvSpPr>
          <p:nvPr>
            <p:ph type="body" sz="quarter" idx="10" hasCustomPrompt="1"/>
          </p:nvPr>
        </p:nvSpPr>
        <p:spPr>
          <a:xfrm>
            <a:off x="1146630" y="2823908"/>
            <a:ext cx="320934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esittäjän tiedot</a:t>
            </a:r>
          </a:p>
        </p:txBody>
      </p:sp>
      <p:sp>
        <p:nvSpPr>
          <p:cNvPr id="7" name="Tekstin paikkamerkki 8"/>
          <p:cNvSpPr>
            <a:spLocks noGrp="1"/>
          </p:cNvSpPr>
          <p:nvPr>
            <p:ph type="body" sz="quarter" idx="11" hasCustomPrompt="1"/>
          </p:nvPr>
        </p:nvSpPr>
        <p:spPr>
          <a:xfrm>
            <a:off x="4528458" y="2823908"/>
            <a:ext cx="422000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tiedot</a:t>
            </a:r>
          </a:p>
        </p:txBody>
      </p:sp>
    </p:spTree>
    <p:extLst>
      <p:ext uri="{BB962C8B-B14F-4D97-AF65-F5344CB8AC3E}">
        <p14:creationId xmlns:p14="http://schemas.microsoft.com/office/powerpoint/2010/main" val="29941902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916832"/>
            <a:ext cx="7200800" cy="178106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3824514"/>
            <a:ext cx="7200800" cy="468582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317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 hanketun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772816"/>
            <a:ext cx="7200800" cy="1656184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15616" y="3507701"/>
            <a:ext cx="7200800" cy="6480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4208016"/>
            <a:ext cx="7200800" cy="445120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380288" y="404813"/>
            <a:ext cx="1260000" cy="1260000"/>
          </a:xfrm>
        </p:spPr>
        <p:txBody>
          <a:bodyPr>
            <a:norm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0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dirty="0" smtClean="0"/>
              <a:t>Hanketunnus   </a:t>
            </a:r>
            <a:r>
              <a:rPr lang="fr-FR" dirty="0" smtClean="0"/>
              <a:t>3,5 x 3,5 cm    205 x 205 px</a:t>
            </a:r>
            <a:endParaRPr lang="fi-FI" dirty="0"/>
          </a:p>
        </p:txBody>
      </p:sp>
      <p:pic>
        <p:nvPicPr>
          <p:cNvPr id="11" name="Kuv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465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13.4.2018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7671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 hanketun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772816"/>
            <a:ext cx="7200800" cy="1656184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15616" y="3507701"/>
            <a:ext cx="7200800" cy="6480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4208016"/>
            <a:ext cx="7200800" cy="445120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380288" y="404813"/>
            <a:ext cx="1260000" cy="1260000"/>
          </a:xfrm>
        </p:spPr>
        <p:txBody>
          <a:bodyPr>
            <a:norm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0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dirty="0" smtClean="0"/>
              <a:t>Hanketunnus   </a:t>
            </a:r>
            <a:r>
              <a:rPr lang="fr-FR" dirty="0" smtClean="0"/>
              <a:t>3,5 x 3,5 cm    205 x 205 px</a:t>
            </a:r>
            <a:endParaRPr lang="fi-FI" dirty="0"/>
          </a:p>
        </p:txBody>
      </p:sp>
      <p:pic>
        <p:nvPicPr>
          <p:cNvPr id="11" name="Kuv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36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väli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609" cy="118649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73314" y="1836057"/>
            <a:ext cx="7311054" cy="4290106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7767-4FDC-46D7-A5AD-7734010C2D28}" type="datetime1">
              <a:rPr lang="fi-FI" smtClean="0"/>
              <a:t>13.4.2018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 hasCustomPrompt="1"/>
          </p:nvPr>
        </p:nvSpPr>
        <p:spPr>
          <a:xfrm>
            <a:off x="576000" y="1391823"/>
            <a:ext cx="7308368" cy="503237"/>
          </a:xfr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fi-FI" dirty="0" smtClean="0"/>
              <a:t>Lisää väliotsikko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8875024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76000" y="1386000"/>
            <a:ext cx="3600000" cy="477930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1600"/>
            </a:lvl1pPr>
            <a:lvl2pPr>
              <a:spcBef>
                <a:spcPts val="0"/>
              </a:spcBef>
              <a:spcAft>
                <a:spcPts val="1200"/>
              </a:spcAft>
              <a:defRPr sz="16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600"/>
            </a:lvl4pPr>
            <a:lvl5pPr>
              <a:spcBef>
                <a:spcPts val="0"/>
              </a:spcBef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283968" y="1386000"/>
            <a:ext cx="3600000" cy="4779304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D75F-0B3D-4EDF-84AF-D0E0E66E7AC8}" type="datetime1">
              <a:rPr lang="fi-FI" smtClean="0"/>
              <a:t>13.4.2018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184938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13.4.2018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480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13,35 x 9,6 cm | </a:t>
            </a:r>
            <a:r>
              <a:rPr lang="fr-FR" dirty="0" smtClean="0"/>
              <a:t>780 px x 565 px</a:t>
            </a:r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517311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i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13.4.2018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 baseline="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0" name="Kuvan paikkamerkki 8"/>
          <p:cNvSpPr>
            <a:spLocks noGrp="1"/>
          </p:cNvSpPr>
          <p:nvPr>
            <p:ph type="pic" sz="quarter" idx="14" hasCustomPrompt="1"/>
          </p:nvPr>
        </p:nvSpPr>
        <p:spPr>
          <a:xfrm>
            <a:off x="705600" y="31524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1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05600" y="4807028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22512162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 i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3917-3F84-4F55-8A37-2F48A3C3CAED}" type="datetime1">
              <a:rPr lang="fi-FI" smtClean="0"/>
              <a:t>13.4.2018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7" name="Kuvan paikkamerkki 6"/>
          <p:cNvSpPr>
            <a:spLocks noGrp="1"/>
          </p:cNvSpPr>
          <p:nvPr>
            <p:ph type="pic" sz="quarter" idx="13" hasCustomPrompt="1"/>
          </p:nvPr>
        </p:nvSpPr>
        <p:spPr>
          <a:xfrm>
            <a:off x="703942" y="1476000"/>
            <a:ext cx="7722000" cy="480422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fi-FI" dirty="0" smtClean="0"/>
              <a:t>Lisää kuva                                                                  koko </a:t>
            </a:r>
            <a:r>
              <a:rPr lang="fr-FR" dirty="0" smtClean="0"/>
              <a:t>13,35 x 21,45 cm | 780 x 1265 px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60102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laatik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13.4.2018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684213" y="1484313"/>
            <a:ext cx="3752506" cy="2232025"/>
          </a:xfrm>
          <a:solidFill>
            <a:schemeClr val="accent3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9" name="Tekstin paikkamerkki 7"/>
          <p:cNvSpPr>
            <a:spLocks noGrp="1"/>
          </p:cNvSpPr>
          <p:nvPr>
            <p:ph type="body" sz="quarter" idx="14"/>
          </p:nvPr>
        </p:nvSpPr>
        <p:spPr>
          <a:xfrm>
            <a:off x="4644008" y="1484313"/>
            <a:ext cx="3752506" cy="2232025"/>
          </a:xfrm>
          <a:solidFill>
            <a:schemeClr val="accent1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0" name="Tekstin paikkamerkki 7"/>
          <p:cNvSpPr>
            <a:spLocks noGrp="1"/>
          </p:cNvSpPr>
          <p:nvPr>
            <p:ph type="body" sz="quarter" idx="15"/>
          </p:nvPr>
        </p:nvSpPr>
        <p:spPr>
          <a:xfrm>
            <a:off x="684213" y="4077072"/>
            <a:ext cx="3752506" cy="2232025"/>
          </a:xfrm>
          <a:solidFill>
            <a:schemeClr val="accent2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1" name="Tekstin paikkamerkki 7"/>
          <p:cNvSpPr>
            <a:spLocks noGrp="1"/>
          </p:cNvSpPr>
          <p:nvPr>
            <p:ph type="body" sz="quarter" idx="16"/>
          </p:nvPr>
        </p:nvSpPr>
        <p:spPr>
          <a:xfrm>
            <a:off x="4644008" y="4077072"/>
            <a:ext cx="3752506" cy="2232025"/>
          </a:xfrm>
          <a:solidFill>
            <a:schemeClr val="accent4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7" hasCustomPrompt="1"/>
          </p:nvPr>
        </p:nvSpPr>
        <p:spPr>
          <a:xfrm>
            <a:off x="684213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3" name="Tekstin paikkamerkki 6"/>
          <p:cNvSpPr>
            <a:spLocks noGrp="1"/>
          </p:cNvSpPr>
          <p:nvPr>
            <p:ph type="body" sz="quarter" idx="18" hasCustomPrompt="1"/>
          </p:nvPr>
        </p:nvSpPr>
        <p:spPr>
          <a:xfrm>
            <a:off x="4644000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4" name="Tekstin paikkamerkki 6"/>
          <p:cNvSpPr>
            <a:spLocks noGrp="1"/>
          </p:cNvSpPr>
          <p:nvPr>
            <p:ph type="body" sz="quarter" idx="19" hasCustomPrompt="1"/>
          </p:nvPr>
        </p:nvSpPr>
        <p:spPr>
          <a:xfrm>
            <a:off x="684213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5" name="Tekstin paikkamerkki 6"/>
          <p:cNvSpPr>
            <a:spLocks noGrp="1"/>
          </p:cNvSpPr>
          <p:nvPr>
            <p:ph type="body" sz="quarter" idx="20" hasCustomPrompt="1"/>
          </p:nvPr>
        </p:nvSpPr>
        <p:spPr>
          <a:xfrm>
            <a:off x="4644000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</p:spTree>
    <p:extLst>
      <p:ext uri="{BB962C8B-B14F-4D97-AF65-F5344CB8AC3E}">
        <p14:creationId xmlns:p14="http://schemas.microsoft.com/office/powerpoint/2010/main" val="40521037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 leijon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13.4.2018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21897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ilman leijon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13.4.2018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60340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60A5F-78CC-487C-81CE-0EB38E137339}" type="datetime1">
              <a:rPr lang="fi-FI" smtClean="0"/>
              <a:t>13.4.2018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543433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52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13.4.2018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09398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yaa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30622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983742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  <p:sp>
        <p:nvSpPr>
          <p:cNvPr id="9" name="Tekstin paikkamerkki 8"/>
          <p:cNvSpPr>
            <a:spLocks noGrp="1"/>
          </p:cNvSpPr>
          <p:nvPr>
            <p:ph type="body" sz="quarter" idx="10" hasCustomPrompt="1"/>
          </p:nvPr>
        </p:nvSpPr>
        <p:spPr>
          <a:xfrm>
            <a:off x="1146630" y="2823908"/>
            <a:ext cx="320934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esittäjän tiedot</a:t>
            </a:r>
          </a:p>
        </p:txBody>
      </p:sp>
      <p:sp>
        <p:nvSpPr>
          <p:cNvPr id="7" name="Tekstin paikkamerkki 8"/>
          <p:cNvSpPr>
            <a:spLocks noGrp="1"/>
          </p:cNvSpPr>
          <p:nvPr>
            <p:ph type="body" sz="quarter" idx="11" hasCustomPrompt="1"/>
          </p:nvPr>
        </p:nvSpPr>
        <p:spPr>
          <a:xfrm>
            <a:off x="4528458" y="2823908"/>
            <a:ext cx="422000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tiedot</a:t>
            </a:r>
          </a:p>
        </p:txBody>
      </p:sp>
    </p:spTree>
    <p:extLst>
      <p:ext uri="{BB962C8B-B14F-4D97-AF65-F5344CB8AC3E}">
        <p14:creationId xmlns:p14="http://schemas.microsoft.com/office/powerpoint/2010/main" val="1807494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väli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609" cy="118649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73314" y="1836057"/>
            <a:ext cx="7311054" cy="4290106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7767-4FDC-46D7-A5AD-7734010C2D28}" type="datetime1">
              <a:rPr lang="fi-FI" smtClean="0"/>
              <a:t>13.4.2018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 hasCustomPrompt="1"/>
          </p:nvPr>
        </p:nvSpPr>
        <p:spPr>
          <a:xfrm>
            <a:off x="576000" y="1391823"/>
            <a:ext cx="7308368" cy="503237"/>
          </a:xfr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fi-FI" dirty="0" smtClean="0"/>
              <a:t>Lisää väliotsikko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615743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76000" y="1386000"/>
            <a:ext cx="3600000" cy="477930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1600"/>
            </a:lvl1pPr>
            <a:lvl2pPr>
              <a:spcBef>
                <a:spcPts val="0"/>
              </a:spcBef>
              <a:spcAft>
                <a:spcPts val="1200"/>
              </a:spcAft>
              <a:defRPr sz="16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600"/>
            </a:lvl4pPr>
            <a:lvl5pPr>
              <a:spcBef>
                <a:spcPts val="0"/>
              </a:spcBef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283968" y="1386000"/>
            <a:ext cx="3600000" cy="4779304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D75F-0B3D-4EDF-84AF-D0E0E66E7AC8}" type="datetime1">
              <a:rPr lang="fi-FI" smtClean="0"/>
              <a:t>13.4.2018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929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13.4.2018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480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13,35 x 9,6 cm | </a:t>
            </a:r>
            <a:r>
              <a:rPr lang="fr-FR" dirty="0" smtClean="0"/>
              <a:t>780 px x 565 px</a:t>
            </a:r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97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i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13.4.2018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 baseline="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0" name="Kuvan paikkamerkki 8"/>
          <p:cNvSpPr>
            <a:spLocks noGrp="1"/>
          </p:cNvSpPr>
          <p:nvPr>
            <p:ph type="pic" sz="quarter" idx="14" hasCustomPrompt="1"/>
          </p:nvPr>
        </p:nvSpPr>
        <p:spPr>
          <a:xfrm>
            <a:off x="705600" y="31524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1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05600" y="4807028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290102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 i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3917-3F84-4F55-8A37-2F48A3C3CAED}" type="datetime1">
              <a:rPr lang="fi-FI" smtClean="0"/>
              <a:t>13.4.2018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7" name="Kuvan paikkamerkki 6"/>
          <p:cNvSpPr>
            <a:spLocks noGrp="1"/>
          </p:cNvSpPr>
          <p:nvPr>
            <p:ph type="pic" sz="quarter" idx="13" hasCustomPrompt="1"/>
          </p:nvPr>
        </p:nvSpPr>
        <p:spPr>
          <a:xfrm>
            <a:off x="703942" y="1476000"/>
            <a:ext cx="7722000" cy="480422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fi-FI" dirty="0" smtClean="0"/>
              <a:t>Lisää kuva                                                                  koko </a:t>
            </a:r>
            <a:r>
              <a:rPr lang="fr-FR" dirty="0" smtClean="0"/>
              <a:t>13,35 x 21,45 cm | 780 x 1265 px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522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laatik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13.4.2018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684213" y="1484313"/>
            <a:ext cx="3752506" cy="2232025"/>
          </a:xfrm>
          <a:solidFill>
            <a:schemeClr val="accent3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9" name="Tekstin paikkamerkki 7"/>
          <p:cNvSpPr>
            <a:spLocks noGrp="1"/>
          </p:cNvSpPr>
          <p:nvPr>
            <p:ph type="body" sz="quarter" idx="14"/>
          </p:nvPr>
        </p:nvSpPr>
        <p:spPr>
          <a:xfrm>
            <a:off x="4644008" y="1484313"/>
            <a:ext cx="3752506" cy="2232025"/>
          </a:xfrm>
          <a:solidFill>
            <a:schemeClr val="accent1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0" name="Tekstin paikkamerkki 7"/>
          <p:cNvSpPr>
            <a:spLocks noGrp="1"/>
          </p:cNvSpPr>
          <p:nvPr>
            <p:ph type="body" sz="quarter" idx="15"/>
          </p:nvPr>
        </p:nvSpPr>
        <p:spPr>
          <a:xfrm>
            <a:off x="684213" y="4077072"/>
            <a:ext cx="3752506" cy="2232025"/>
          </a:xfrm>
          <a:solidFill>
            <a:schemeClr val="accent2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1" name="Tekstin paikkamerkki 7"/>
          <p:cNvSpPr>
            <a:spLocks noGrp="1"/>
          </p:cNvSpPr>
          <p:nvPr>
            <p:ph type="body" sz="quarter" idx="16"/>
          </p:nvPr>
        </p:nvSpPr>
        <p:spPr>
          <a:xfrm>
            <a:off x="4644008" y="4077072"/>
            <a:ext cx="3752506" cy="2232025"/>
          </a:xfrm>
          <a:solidFill>
            <a:schemeClr val="accent4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7" hasCustomPrompt="1"/>
          </p:nvPr>
        </p:nvSpPr>
        <p:spPr>
          <a:xfrm>
            <a:off x="684213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3" name="Tekstin paikkamerkki 6"/>
          <p:cNvSpPr>
            <a:spLocks noGrp="1"/>
          </p:cNvSpPr>
          <p:nvPr>
            <p:ph type="body" sz="quarter" idx="18" hasCustomPrompt="1"/>
          </p:nvPr>
        </p:nvSpPr>
        <p:spPr>
          <a:xfrm>
            <a:off x="4644000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4" name="Tekstin paikkamerkki 6"/>
          <p:cNvSpPr>
            <a:spLocks noGrp="1"/>
          </p:cNvSpPr>
          <p:nvPr>
            <p:ph type="body" sz="quarter" idx="19" hasCustomPrompt="1"/>
          </p:nvPr>
        </p:nvSpPr>
        <p:spPr>
          <a:xfrm>
            <a:off x="684213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5" name="Tekstin paikkamerkki 6"/>
          <p:cNvSpPr>
            <a:spLocks noGrp="1"/>
          </p:cNvSpPr>
          <p:nvPr>
            <p:ph type="body" sz="quarter" idx="20" hasCustomPrompt="1"/>
          </p:nvPr>
        </p:nvSpPr>
        <p:spPr>
          <a:xfrm>
            <a:off x="4644000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</p:spTree>
    <p:extLst>
      <p:ext uri="{BB962C8B-B14F-4D97-AF65-F5344CB8AC3E}">
        <p14:creationId xmlns:p14="http://schemas.microsoft.com/office/powerpoint/2010/main" val="25424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0"/>
            <a:ext cx="1618488" cy="3118104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368" cy="11864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76000" y="1386114"/>
            <a:ext cx="7308368" cy="4779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76000" y="6429829"/>
            <a:ext cx="975264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22FB634A-CB08-4345-AA85-D4EC7BA00B14}" type="datetime1">
              <a:rPr lang="fi-FI" smtClean="0"/>
              <a:t>13.4.2018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429829"/>
            <a:ext cx="2895600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88424" y="6429829"/>
            <a:ext cx="477416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025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52" r:id="rId5"/>
    <p:sldLayoutId id="2147483666" r:id="rId6"/>
    <p:sldLayoutId id="2147483668" r:id="rId7"/>
    <p:sldLayoutId id="2147483662" r:id="rId8"/>
    <p:sldLayoutId id="2147483669" r:id="rId9"/>
    <p:sldLayoutId id="2147483654" r:id="rId10"/>
    <p:sldLayoutId id="2147483670" r:id="rId11"/>
    <p:sldLayoutId id="2147483655" r:id="rId12"/>
    <p:sldLayoutId id="2147483665" r:id="rId13"/>
    <p:sldLayoutId id="2147483664" r:id="rId14"/>
    <p:sldLayoutId id="2147483661" r:id="rId15"/>
    <p:sldLayoutId id="2147483667" r:id="rId1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400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88" indent="-18097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1313" indent="-17462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0"/>
            <a:ext cx="1618488" cy="3118104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368" cy="11864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76000" y="1386114"/>
            <a:ext cx="7308368" cy="4779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76000" y="6429829"/>
            <a:ext cx="975264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22FB634A-CB08-4345-AA85-D4EC7BA00B14}" type="datetime1">
              <a:rPr lang="fi-FI" smtClean="0"/>
              <a:t>13.4.2018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429829"/>
            <a:ext cx="2895600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88424" y="6429829"/>
            <a:ext cx="477416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3630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400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88" indent="-18097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1313" indent="-17462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vm.fi/talousnakymat" TargetMode="Externa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Taloudellinen katsaus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46628" y="2924944"/>
            <a:ext cx="7169787" cy="648072"/>
          </a:xfrm>
        </p:spPr>
        <p:txBody>
          <a:bodyPr/>
          <a:lstStyle/>
          <a:p>
            <a:r>
              <a:rPr lang="fi-FI" dirty="0" smtClean="0"/>
              <a:t>Kevät 2018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 smtClean="0"/>
              <a:t>Talousnäkymät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14"/>
          </p:nvPr>
        </p:nvSpPr>
        <p:spPr>
          <a:xfrm>
            <a:off x="1115616" y="3717032"/>
            <a:ext cx="7200800" cy="445120"/>
          </a:xfrm>
        </p:spPr>
        <p:txBody>
          <a:bodyPr/>
          <a:lstStyle/>
          <a:p>
            <a:r>
              <a:rPr lang="fi-FI" dirty="0" smtClean="0"/>
              <a:t>Tiedotustilaisuus 13.4.2018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9335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Julkisen talouden näkymät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 smtClean="0"/>
              <a:t>13.4.2018 Marja Paavonen, finanssineuvos</a:t>
            </a:r>
            <a:endParaRPr lang="fi-FI" dirty="0"/>
          </a:p>
        </p:txBody>
      </p:sp>
      <p:sp>
        <p:nvSpPr>
          <p:cNvPr id="5" name="Tekstin paikkamerkki 2"/>
          <p:cNvSpPr>
            <a:spLocks noGrp="1"/>
          </p:cNvSpPr>
          <p:nvPr>
            <p:ph type="body" sz="quarter" idx="13"/>
          </p:nvPr>
        </p:nvSpPr>
        <p:spPr>
          <a:xfrm>
            <a:off x="1146629" y="6190342"/>
            <a:ext cx="4865804" cy="428171"/>
          </a:xfrm>
        </p:spPr>
        <p:txBody>
          <a:bodyPr/>
          <a:lstStyle/>
          <a:p>
            <a:r>
              <a:rPr lang="fi-FI" dirty="0" smtClean="0"/>
              <a:t>Talousnäkymät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4024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55576" y="2564904"/>
            <a:ext cx="7632848" cy="1753096"/>
          </a:xfrm>
        </p:spPr>
        <p:txBody>
          <a:bodyPr>
            <a:normAutofit fontScale="90000"/>
          </a:bodyPr>
          <a:lstStyle/>
          <a:p>
            <a:r>
              <a:rPr lang="fi-FI" sz="2900" dirty="0" smtClean="0"/>
              <a:t>Julkinen talous kääntyy </a:t>
            </a:r>
            <a:r>
              <a:rPr lang="fi-FI" sz="2900" dirty="0"/>
              <a:t>ylijäämäiseksi </a:t>
            </a:r>
            <a:r>
              <a:rPr lang="fi-FI" sz="2900" dirty="0" smtClean="0"/>
              <a:t>vuonna. </a:t>
            </a:r>
            <a:r>
              <a:rPr lang="fi-FI" sz="2900" dirty="0"/>
              <a:t>2020 ensimmäisen </a:t>
            </a:r>
            <a:r>
              <a:rPr lang="fi-FI" sz="2900" dirty="0" smtClean="0"/>
              <a:t>kerran sitten vuoden 2008.</a:t>
            </a:r>
            <a:br>
              <a:rPr lang="fi-FI" sz="2900" dirty="0" smtClean="0"/>
            </a:br>
            <a:r>
              <a:rPr lang="fi-FI" sz="2900" dirty="0"/>
              <a:t/>
            </a:r>
            <a:br>
              <a:rPr lang="fi-FI" sz="2900" dirty="0"/>
            </a:br>
            <a:r>
              <a:rPr lang="fi-FI" sz="2900" dirty="0" smtClean="0"/>
              <a:t>Valtiontalous on talouskasvusta huolimatta lähivuosina alijäämäinen. </a:t>
            </a:r>
            <a:br>
              <a:rPr lang="fi-FI" sz="2900" dirty="0" smtClean="0"/>
            </a:br>
            <a:r>
              <a:rPr lang="fi-FI" sz="2900" dirty="0"/>
              <a:t/>
            </a:r>
            <a:br>
              <a:rPr lang="fi-FI" sz="2900" dirty="0"/>
            </a:br>
            <a:r>
              <a:rPr lang="fi-FI" sz="2900" dirty="0" smtClean="0"/>
              <a:t>Julkinen talous velkaantuu, vaikka velka suhteessa bruttokansantuotteeseen laskee. </a:t>
            </a:r>
            <a:br>
              <a:rPr lang="fi-FI" sz="2900" dirty="0" smtClean="0"/>
            </a:br>
            <a:r>
              <a:rPr lang="fi-FI" sz="2900" dirty="0"/>
              <a:t/>
            </a:r>
            <a:br>
              <a:rPr lang="fi-FI" sz="2900" dirty="0"/>
            </a:br>
            <a:r>
              <a:rPr lang="fi-FI" sz="2900" dirty="0" smtClean="0"/>
              <a:t>Pitkän aikavälin haasteet ennallaan: velkasuhde uhkaa kääntyä uudelleen nousuun.</a:t>
            </a:r>
            <a:endParaRPr lang="fi-FI" sz="2700" dirty="0"/>
          </a:p>
        </p:txBody>
      </p:sp>
    </p:spTree>
    <p:extLst>
      <p:ext uri="{BB962C8B-B14F-4D97-AF65-F5344CB8AC3E}">
        <p14:creationId xmlns:p14="http://schemas.microsoft.com/office/powerpoint/2010/main" val="143800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596400" cy="1186497"/>
          </a:xfrm>
        </p:spPr>
        <p:txBody>
          <a:bodyPr>
            <a:noAutofit/>
          </a:bodyPr>
          <a:lstStyle/>
          <a:p>
            <a:r>
              <a:rPr lang="fi-FI" sz="3200" dirty="0" smtClean="0"/>
              <a:t>Julkinen talous vahvistuu hieman ylijäämäiseksi, </a:t>
            </a:r>
            <a:br>
              <a:rPr lang="fi-FI" sz="3200" dirty="0" smtClean="0"/>
            </a:br>
            <a:r>
              <a:rPr lang="fi-FI" sz="3200" dirty="0" smtClean="0"/>
              <a:t>mutta velkaantuminen jatkuu</a:t>
            </a:r>
            <a:endParaRPr lang="fi-FI" sz="3200" dirty="0"/>
          </a:p>
        </p:txBody>
      </p:sp>
      <p:sp>
        <p:nvSpPr>
          <p:cNvPr id="9" name="Sisällön paikkamerkki 3"/>
          <p:cNvSpPr txBox="1">
            <a:spLocks/>
          </p:cNvSpPr>
          <p:nvPr/>
        </p:nvSpPr>
        <p:spPr>
          <a:xfrm>
            <a:off x="4572400" y="4482344"/>
            <a:ext cx="3600000" cy="197099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Sisällön paikkamerkki 3"/>
          <p:cNvSpPr txBox="1">
            <a:spLocks/>
          </p:cNvSpPr>
          <p:nvPr/>
        </p:nvSpPr>
        <p:spPr>
          <a:xfrm>
            <a:off x="4686745" y="1579408"/>
            <a:ext cx="3456184" cy="388843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55600" marR="0" lvl="0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Char char="‒"/>
              <a:tabLst/>
              <a:defRPr/>
            </a:pPr>
            <a:r>
              <a:rPr kumimoji="0" lang="fi-FI" sz="1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Talouskasvu ja menojen kasvua hillitsevät toimet vahvistavat julkisen talouden hieman ylijäämäiseksi.</a:t>
            </a:r>
            <a:endParaRPr kumimoji="0" lang="fi-FI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55600" marR="0" lvl="0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Char char="‒"/>
              <a:tabLst/>
              <a:defRPr/>
            </a:pPr>
            <a:r>
              <a:rPr kumimoji="0" lang="fi-FI" sz="1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Ylijäämä on sosiaaliturvarahastojen varassa.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fi-FI" sz="17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55600" marR="0" lvl="0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Char char="‒"/>
              <a:tabLst/>
              <a:defRPr/>
            </a:pPr>
            <a:r>
              <a:rPr kumimoji="0" lang="fi-FI" sz="1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Julkinen talous velkaantuu edelleen 2020-luvun alussa, jolloin talouskasvu vähitellen hidastuu.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55600" marR="0" lvl="0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Char char="‒"/>
              <a:tabLst/>
              <a:defRPr/>
            </a:pPr>
            <a:endParaRPr kumimoji="0" lang="fi-FI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208" y="4011944"/>
            <a:ext cx="3640768" cy="2365575"/>
          </a:xfrm>
          <a:prstGeom prst="rect">
            <a:avLst/>
          </a:prstGeo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105" y="1450870"/>
            <a:ext cx="3516721" cy="244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6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Finanssipolitiikka lähivuosina likimain neutraalia tai hieman kiristävää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D72BAF-8CDA-4878-B74D-CAA2BE485765}" type="slidenum">
              <a:rPr kumimoji="0" lang="fi-FI" sz="900" b="0" i="0" u="none" strike="noStrike" kern="1200" cap="none" spc="0" normalizeH="0" baseline="0" noProof="0" smtClean="0">
                <a:ln>
                  <a:noFill/>
                </a:ln>
                <a:solidFill>
                  <a:srgbClr val="304E8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i-FI" sz="900" b="0" i="0" u="none" strike="noStrike" kern="1200" cap="none" spc="0" normalizeH="0" baseline="0" noProof="0">
              <a:ln>
                <a:noFill/>
              </a:ln>
              <a:solidFill>
                <a:srgbClr val="304E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Sisällön paikkamerkk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263" y="1855605"/>
            <a:ext cx="6694312" cy="351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23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Rakenteellinen rahoitusasema tasapainon tuntumassa</a:t>
            </a: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14</a:t>
            </a:fld>
            <a:endParaRPr lang="fi-FI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999" y="1844824"/>
            <a:ext cx="4644515" cy="3096343"/>
          </a:xfrm>
          <a:prstGeom prst="rect">
            <a:avLst/>
          </a:prstGeom>
        </p:spPr>
      </p:pic>
      <p:sp>
        <p:nvSpPr>
          <p:cNvPr id="5" name="Sisällön paikkamerkki 5"/>
          <p:cNvSpPr txBox="1">
            <a:spLocks/>
          </p:cNvSpPr>
          <p:nvPr/>
        </p:nvSpPr>
        <p:spPr>
          <a:xfrm>
            <a:off x="5364088" y="1844824"/>
            <a:ext cx="3600450" cy="29162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55600" indent="-35560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138" indent="-363538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8400" indent="-363538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688" indent="-180975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1313" indent="-174625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700" dirty="0" smtClean="0"/>
              <a:t>Rakenteellinen rahoitusasema tasapainottui vuonna 2017 ja pysyy lähivuosina hieman alijäämäisenä tai tasapainon tuntumassa.</a:t>
            </a:r>
          </a:p>
          <a:p>
            <a:r>
              <a:rPr lang="fi-FI" sz="1700" dirty="0" smtClean="0"/>
              <a:t>Julkinen talous on selvästi heikompi kuin ennen finanssikriisiä.</a:t>
            </a:r>
          </a:p>
          <a:p>
            <a:pPr lvl="1"/>
            <a:r>
              <a:rPr lang="fi-FI" sz="1700" dirty="0" smtClean="0"/>
              <a:t>Talouden rakennemuutos</a:t>
            </a:r>
          </a:p>
          <a:p>
            <a:pPr lvl="1"/>
            <a:r>
              <a:rPr lang="fi-FI" sz="1700" dirty="0" smtClean="0"/>
              <a:t>Väestön ikääntyminen on kasvattanut julkisia menoja.</a:t>
            </a:r>
          </a:p>
          <a:p>
            <a:pPr marL="0" indent="0">
              <a:buFont typeface="Verdana" panose="020B0604030504040204" pitchFamily="34" charset="0"/>
              <a:buNone/>
            </a:pPr>
            <a:endParaRPr lang="fi-FI" sz="1700" dirty="0" smtClean="0"/>
          </a:p>
          <a:p>
            <a:endParaRPr lang="fi-FI" dirty="0" smtClean="0"/>
          </a:p>
          <a:p>
            <a:pPr marL="355600" lvl="1" indent="0">
              <a:buFont typeface="Verdana" panose="020B0604030504040204" pitchFamily="34" charset="0"/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39571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ctrTitle"/>
          </p:nvPr>
        </p:nvSpPr>
        <p:spPr>
          <a:xfrm>
            <a:off x="611560" y="2420888"/>
            <a:ext cx="7910586" cy="1969120"/>
          </a:xfrm>
        </p:spPr>
        <p:txBody>
          <a:bodyPr/>
          <a:lstStyle/>
          <a:p>
            <a:pPr algn="ctr"/>
            <a:r>
              <a:rPr lang="fi-FI" dirty="0" smtClean="0"/>
              <a:t>Kestävyysvaje noin 2 </a:t>
            </a:r>
            <a:r>
              <a:rPr lang="fi-FI" dirty="0"/>
              <a:t>½ </a:t>
            </a:r>
            <a:r>
              <a:rPr lang="fi-FI" dirty="0" smtClean="0"/>
              <a:t>% suhteessa BKT:hen</a:t>
            </a:r>
            <a:endParaRPr lang="fi-FI" dirty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4294967295"/>
          </p:nvPr>
        </p:nvSpPr>
        <p:spPr>
          <a:xfrm>
            <a:off x="8666163" y="6429375"/>
            <a:ext cx="477837" cy="2921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D72BAF-8CDA-4878-B74D-CAA2BE485765}" type="slidenum">
              <a:rPr kumimoji="0" lang="fi-FI" sz="900" b="0" i="0" u="none" strike="noStrike" kern="1200" cap="none" spc="0" normalizeH="0" baseline="0" noProof="0" smtClean="0">
                <a:ln>
                  <a:noFill/>
                </a:ln>
                <a:solidFill>
                  <a:srgbClr val="304E8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i-FI" sz="900" b="0" i="0" u="none" strike="noStrike" kern="1200" cap="none" spc="0" normalizeH="0" baseline="0" noProof="0">
              <a:ln>
                <a:noFill/>
              </a:ln>
              <a:solidFill>
                <a:srgbClr val="304E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206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Keskeiset taloutta kuvaavat indikaattorit</a:t>
            </a:r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412776"/>
            <a:ext cx="7666313" cy="398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27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b="1" dirty="0" smtClean="0"/>
              <a:t>Marja Paavonen</a:t>
            </a:r>
            <a:r>
              <a:rPr lang="fi-FI" dirty="0" smtClean="0"/>
              <a:t>, finanssineuvos</a:t>
            </a:r>
          </a:p>
          <a:p>
            <a:r>
              <a:rPr lang="fi-FI" dirty="0" smtClean="0"/>
              <a:t>Puh. 02955 </a:t>
            </a:r>
            <a:r>
              <a:rPr lang="fi-FI" dirty="0"/>
              <a:t>30187 </a:t>
            </a:r>
            <a:endParaRPr lang="fi-FI" dirty="0" smtClean="0"/>
          </a:p>
          <a:p>
            <a:r>
              <a:rPr lang="fi-FI" b="1" dirty="0"/>
              <a:t>Jukka Railavo</a:t>
            </a:r>
            <a:r>
              <a:rPr lang="fi-FI" dirty="0"/>
              <a:t>, finanssineuvos</a:t>
            </a:r>
          </a:p>
          <a:p>
            <a:r>
              <a:rPr lang="fi-FI" dirty="0"/>
              <a:t>Puh. 02955 </a:t>
            </a:r>
            <a:r>
              <a:rPr lang="fi-FI" dirty="0" smtClean="0"/>
              <a:t>30540</a:t>
            </a:r>
          </a:p>
          <a:p>
            <a:r>
              <a:rPr lang="fi-FI" b="1" dirty="0" smtClean="0"/>
              <a:t>Mikko Spolander</a:t>
            </a:r>
            <a:r>
              <a:rPr lang="fi-FI" dirty="0" smtClean="0"/>
              <a:t>, ylijohtaja, osastopäällikkö</a:t>
            </a:r>
            <a:br>
              <a:rPr lang="fi-FI" dirty="0" smtClean="0"/>
            </a:br>
            <a:r>
              <a:rPr lang="fi-FI" dirty="0" smtClean="0"/>
              <a:t>Puh. 02955 30006 </a:t>
            </a:r>
          </a:p>
          <a:p>
            <a:endParaRPr lang="fi-FI" dirty="0" smtClean="0"/>
          </a:p>
          <a:p>
            <a:r>
              <a:rPr lang="fi-FI" dirty="0" smtClean="0"/>
              <a:t>etunimi.sukunimi@vm.fi</a:t>
            </a:r>
          </a:p>
          <a:p>
            <a:r>
              <a:rPr lang="fi-FI" dirty="0" smtClean="0">
                <a:hlinkClick r:id="rId2"/>
              </a:rPr>
              <a:t>vm.fi/talousnakymat</a:t>
            </a:r>
            <a:endParaRPr lang="fi-FI" dirty="0" smtClean="0"/>
          </a:p>
        </p:txBody>
      </p:sp>
      <p:sp>
        <p:nvSpPr>
          <p:cNvPr id="4" name="Tekstin paikkamerkki 5"/>
          <p:cNvSpPr txBox="1">
            <a:spLocks/>
          </p:cNvSpPr>
          <p:nvPr/>
        </p:nvSpPr>
        <p:spPr>
          <a:xfrm>
            <a:off x="4499992" y="2788670"/>
            <a:ext cx="4220006" cy="1872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2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13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Valtiovarainministeriön viestintä</a:t>
            </a:r>
          </a:p>
          <a:p>
            <a:r>
              <a:rPr lang="fi-FI" dirty="0" err="1" smtClean="0"/>
              <a:t>vm-viestinta@vm.fi</a:t>
            </a:r>
            <a:endParaRPr lang="fi-FI" dirty="0" smtClean="0"/>
          </a:p>
          <a:p>
            <a:r>
              <a:rPr lang="fi-FI" dirty="0" smtClean="0"/>
              <a:t>Mediapalvelunumero </a:t>
            </a:r>
            <a:r>
              <a:rPr lang="fi-FI" dirty="0"/>
              <a:t>(</a:t>
            </a:r>
            <a:r>
              <a:rPr lang="fi-FI" smtClean="0"/>
              <a:t>ma–pe 8–16) </a:t>
            </a:r>
            <a:r>
              <a:rPr lang="fi-FI" dirty="0" smtClean="0"/>
              <a:t>02955 30500</a:t>
            </a:r>
          </a:p>
          <a:p>
            <a:endParaRPr lang="fi-FI" dirty="0" smtClean="0"/>
          </a:p>
          <a:p>
            <a:endParaRPr lang="fi-FI" dirty="0" smtClean="0"/>
          </a:p>
          <a:p>
            <a:r>
              <a:rPr lang="fi-FI" dirty="0" err="1" smtClean="0"/>
              <a:t>www.tutkibudjettia.fi</a:t>
            </a:r>
            <a:r>
              <a:rPr lang="fi-FI" dirty="0" smtClean="0"/>
              <a:t> </a:t>
            </a:r>
          </a:p>
          <a:p>
            <a:endParaRPr lang="fi-FI" dirty="0"/>
          </a:p>
        </p:txBody>
      </p:sp>
      <p:pic>
        <p:nvPicPr>
          <p:cNvPr id="5" name="Kuva 21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013"/>
          <a:stretch>
            <a:fillRect/>
          </a:stretch>
        </p:blipFill>
        <p:spPr bwMode="auto">
          <a:xfrm>
            <a:off x="4606332" y="3579867"/>
            <a:ext cx="1389031" cy="28981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55759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Reaalitalouden ennuste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 smtClean="0"/>
              <a:t>Talousnäkymät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 smtClean="0"/>
              <a:t>13.4.2018  Jukka Railavo, finanssineuvos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366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920880" cy="5616624"/>
          </a:xfrm>
        </p:spPr>
        <p:txBody>
          <a:bodyPr>
            <a:normAutofit/>
          </a:bodyPr>
          <a:lstStyle/>
          <a:p>
            <a:pPr algn="ctr"/>
            <a:r>
              <a:rPr lang="fi-FI" dirty="0" smtClean="0"/>
              <a:t>Kasvu jatkuu yli 2 prosentin vuosivauhdilla.</a:t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Maailmantaloudessa on voimakasta kasvua.</a:t>
            </a:r>
            <a:r>
              <a:rPr lang="fi-FI" b="1" dirty="0" smtClean="0"/>
              <a:t/>
            </a:r>
            <a:br>
              <a:rPr lang="fi-FI" b="1" dirty="0" smtClean="0"/>
            </a:b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>Työllisyyden kasvu on ylittänyt odotukset.</a:t>
            </a:r>
            <a:br>
              <a:rPr lang="fi-FI" dirty="0" smtClean="0"/>
            </a:b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>Palkkojen nousu kiihtyy.</a:t>
            </a:r>
            <a:br>
              <a:rPr lang="fi-FI" dirty="0" smtClean="0"/>
            </a:b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>Keskipitkällä aikavälillä kasvu jää alle 1½ %.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570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VM:n</a:t>
            </a:r>
            <a:r>
              <a:rPr lang="en-US" dirty="0"/>
              <a:t> </a:t>
            </a:r>
            <a:r>
              <a:rPr lang="en-US" dirty="0" err="1"/>
              <a:t>virallinen</a:t>
            </a:r>
            <a:r>
              <a:rPr lang="en-US" dirty="0"/>
              <a:t> </a:t>
            </a:r>
            <a:r>
              <a:rPr lang="en-US" dirty="0" err="1"/>
              <a:t>ennuste</a:t>
            </a:r>
            <a:endParaRPr lang="fi-FI" dirty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4</a:t>
            </a:fld>
            <a:endParaRPr lang="fi-FI"/>
          </a:p>
        </p:txBody>
      </p:sp>
      <p:graphicFrame>
        <p:nvGraphicFramePr>
          <p:cNvPr id="4" name="Taulukk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334776"/>
              </p:ext>
            </p:extLst>
          </p:nvPr>
        </p:nvGraphicFramePr>
        <p:xfrm>
          <a:off x="395536" y="1844824"/>
          <a:ext cx="8352927" cy="4041540"/>
        </p:xfrm>
        <a:graphic>
          <a:graphicData uri="http://schemas.openxmlformats.org/drawingml/2006/table">
            <a:tbl>
              <a:tblPr/>
              <a:tblGrid>
                <a:gridCol w="3591489">
                  <a:extLst>
                    <a:ext uri="{9D8B030D-6E8A-4147-A177-3AD203B41FA5}">
                      <a16:colId xmlns:a16="http://schemas.microsoft.com/office/drawing/2014/main" val="2765046227"/>
                    </a:ext>
                  </a:extLst>
                </a:gridCol>
                <a:gridCol w="639393">
                  <a:extLst>
                    <a:ext uri="{9D8B030D-6E8A-4147-A177-3AD203B41FA5}">
                      <a16:colId xmlns:a16="http://schemas.microsoft.com/office/drawing/2014/main" val="1981662089"/>
                    </a:ext>
                  </a:extLst>
                </a:gridCol>
                <a:gridCol w="639393">
                  <a:extLst>
                    <a:ext uri="{9D8B030D-6E8A-4147-A177-3AD203B41FA5}">
                      <a16:colId xmlns:a16="http://schemas.microsoft.com/office/drawing/2014/main" val="2975533941"/>
                    </a:ext>
                  </a:extLst>
                </a:gridCol>
                <a:gridCol w="639393">
                  <a:extLst>
                    <a:ext uri="{9D8B030D-6E8A-4147-A177-3AD203B41FA5}">
                      <a16:colId xmlns:a16="http://schemas.microsoft.com/office/drawing/2014/main" val="2459868510"/>
                    </a:ext>
                  </a:extLst>
                </a:gridCol>
                <a:gridCol w="639393">
                  <a:extLst>
                    <a:ext uri="{9D8B030D-6E8A-4147-A177-3AD203B41FA5}">
                      <a16:colId xmlns:a16="http://schemas.microsoft.com/office/drawing/2014/main" val="3598140021"/>
                    </a:ext>
                  </a:extLst>
                </a:gridCol>
                <a:gridCol w="639393">
                  <a:extLst>
                    <a:ext uri="{9D8B030D-6E8A-4147-A177-3AD203B41FA5}">
                      <a16:colId xmlns:a16="http://schemas.microsoft.com/office/drawing/2014/main" val="2120681842"/>
                    </a:ext>
                  </a:extLst>
                </a:gridCol>
                <a:gridCol w="925080">
                  <a:extLst>
                    <a:ext uri="{9D8B030D-6E8A-4147-A177-3AD203B41FA5}">
                      <a16:colId xmlns:a16="http://schemas.microsoft.com/office/drawing/2014/main" val="656658320"/>
                    </a:ext>
                  </a:extLst>
                </a:gridCol>
                <a:gridCol w="639393">
                  <a:extLst>
                    <a:ext uri="{9D8B030D-6E8A-4147-A177-3AD203B41FA5}">
                      <a16:colId xmlns:a16="http://schemas.microsoft.com/office/drawing/2014/main" val="98716686"/>
                    </a:ext>
                  </a:extLst>
                </a:gridCol>
              </a:tblGrid>
              <a:tr h="260612">
                <a:tc>
                  <a:txBody>
                    <a:bodyPr/>
                    <a:lstStyle/>
                    <a:p>
                      <a:pPr algn="l" fontAlgn="b"/>
                      <a:r>
                        <a:rPr lang="fi-FI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Keskeiset ennusteluvut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2018**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2019**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2020**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65643"/>
                  </a:ext>
                </a:extLst>
              </a:tr>
              <a:tr h="408528"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mrd.</a:t>
                      </a:r>
                      <a:br>
                        <a:rPr lang="fi-FI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i-FI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euroa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määrän muutos, prosenttia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997855"/>
                  </a:ext>
                </a:extLst>
              </a:tr>
              <a:tr h="260612">
                <a:tc>
                  <a:txBody>
                    <a:bodyPr/>
                    <a:lstStyle/>
                    <a:p>
                      <a:pPr algn="l" fontAlgn="b"/>
                      <a:r>
                        <a:rPr lang="fi-FI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Bruttokansantuote markkinahintaan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3310392"/>
                  </a:ext>
                </a:extLst>
              </a:tr>
              <a:tr h="285264">
                <a:tc>
                  <a:txBody>
                    <a:bodyPr/>
                    <a:lstStyle/>
                    <a:p>
                      <a:pPr algn="l" fontAlgn="b"/>
                      <a:r>
                        <a:rPr lang="fi-FI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Tavaroiden ja palvelujen tuonti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6626263"/>
                  </a:ext>
                </a:extLst>
              </a:tr>
              <a:tr h="260612">
                <a:tc>
                  <a:txBody>
                    <a:bodyPr/>
                    <a:lstStyle/>
                    <a:p>
                      <a:pPr algn="l" fontAlgn="b"/>
                      <a:r>
                        <a:rPr lang="fi-FI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Kokonaistarjonta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512885"/>
                  </a:ext>
                </a:extLst>
              </a:tr>
              <a:tr h="204264"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5512899"/>
                  </a:ext>
                </a:extLst>
              </a:tr>
              <a:tr h="260612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Tavaroiden ja palvelujen vienti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0785608"/>
                  </a:ext>
                </a:extLst>
              </a:tr>
              <a:tr h="260612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Kulutus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9599195"/>
                  </a:ext>
                </a:extLst>
              </a:tr>
              <a:tr h="260612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yksityinen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3884655"/>
                  </a:ext>
                </a:extLst>
              </a:tr>
              <a:tr h="260612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julkinen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7852"/>
                  </a:ext>
                </a:extLst>
              </a:tr>
              <a:tr h="260612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Investoinnit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8646674"/>
                  </a:ext>
                </a:extLst>
              </a:tr>
              <a:tr h="260612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yksityiset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8,4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8755838"/>
                  </a:ext>
                </a:extLst>
              </a:tr>
              <a:tr h="260612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julkiset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-5,2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-2,9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-0,7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270738"/>
                  </a:ext>
                </a:extLst>
              </a:tr>
              <a:tr h="260612">
                <a:tc>
                  <a:txBody>
                    <a:bodyPr/>
                    <a:lstStyle/>
                    <a:p>
                      <a:pPr algn="l" fontAlgn="b"/>
                      <a:r>
                        <a:rPr lang="fi-FI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Kokonaiskysyntä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58740"/>
                  </a:ext>
                </a:extLst>
              </a:tr>
              <a:tr h="267656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kotimainen kysyntä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41703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5741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812424" cy="1186497"/>
          </a:xfrm>
        </p:spPr>
        <p:txBody>
          <a:bodyPr/>
          <a:lstStyle/>
          <a:p>
            <a:r>
              <a:rPr lang="en-US" dirty="0" err="1" smtClean="0"/>
              <a:t>Maailmantaloudessa</a:t>
            </a:r>
            <a:r>
              <a:rPr lang="en-US" dirty="0" smtClean="0"/>
              <a:t> </a:t>
            </a:r>
            <a:r>
              <a:rPr lang="en-US" dirty="0" err="1" smtClean="0"/>
              <a:t>vallitsee</a:t>
            </a:r>
            <a:r>
              <a:rPr lang="en-US" dirty="0" smtClean="0"/>
              <a:t> </a:t>
            </a:r>
            <a:r>
              <a:rPr lang="en-US" dirty="0" err="1" smtClean="0"/>
              <a:t>korkeasuhdanne</a:t>
            </a:r>
            <a:r>
              <a:rPr lang="en-US" dirty="0" smtClean="0"/>
              <a:t> </a:t>
            </a:r>
            <a:endParaRPr lang="fi-FI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5</a:t>
            </a:fld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Inflaatio on kiihtynyt.</a:t>
            </a:r>
          </a:p>
          <a:p>
            <a:r>
              <a:rPr lang="fi-FI" dirty="0" smtClean="0"/>
              <a:t>Verouudistuksen odotetaan kiihdyttävän talouskasvua mutta heikentävän julkista taloutta.</a:t>
            </a:r>
          </a:p>
          <a:p>
            <a:r>
              <a:rPr lang="fi-FI" dirty="0" smtClean="0"/>
              <a:t>Rahapolitiikka normalisoituu ja korot ovat nousussa.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Vahva kasvu jatkuu.</a:t>
            </a:r>
          </a:p>
          <a:p>
            <a:r>
              <a:rPr lang="fi-FI" dirty="0" smtClean="0"/>
              <a:t>Luottamus on korkealla.</a:t>
            </a:r>
          </a:p>
          <a:p>
            <a:r>
              <a:rPr lang="fi-FI" dirty="0" smtClean="0"/>
              <a:t>Investoinnit ovat lähellä kriisiä edeltänyttä tasoa.</a:t>
            </a:r>
          </a:p>
          <a:p>
            <a:r>
              <a:rPr lang="fi-FI" dirty="0" smtClean="0"/>
              <a:t>Rahapolitiikka on </a:t>
            </a:r>
            <a:r>
              <a:rPr lang="fi-FI" dirty="0"/>
              <a:t>edelleen elvyttävää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Hidastui jo loppuvuonna 2017.</a:t>
            </a:r>
          </a:p>
          <a:p>
            <a:r>
              <a:rPr lang="fi-FI" dirty="0" smtClean="0"/>
              <a:t>Suhde kokonaistuotannon kasvuun edelleen suurempi kuin viime vuosina.</a:t>
            </a:r>
          </a:p>
          <a:p>
            <a:r>
              <a:rPr lang="fi-FI" dirty="0" smtClean="0"/>
              <a:t>Kauppapoliittiset kiistat voivat hidastaa kasvua.</a:t>
            </a:r>
          </a:p>
          <a:p>
            <a:endParaRPr lang="fi-FI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647598" y="4077072"/>
            <a:ext cx="3752506" cy="2232025"/>
          </a:xfrm>
        </p:spPr>
        <p:txBody>
          <a:bodyPr>
            <a:normAutofit/>
          </a:bodyPr>
          <a:lstStyle/>
          <a:p>
            <a:r>
              <a:rPr lang="fi-FI" dirty="0" smtClean="0"/>
              <a:t>Euron </a:t>
            </a:r>
            <a:r>
              <a:rPr lang="fi-FI" dirty="0"/>
              <a:t>valuuttakurssi suhteessa dollariin heikkenee tulevina vuosina</a:t>
            </a:r>
            <a:r>
              <a:rPr lang="fi-FI" dirty="0" smtClean="0"/>
              <a:t>.</a:t>
            </a:r>
          </a:p>
          <a:p>
            <a:r>
              <a:rPr lang="fi-FI" dirty="0"/>
              <a:t>Öljyn ja raaka-aineiden hintojen nousu kiihdyttävät inflaatiota globaalisti.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684213" y="1484311"/>
            <a:ext cx="3752506" cy="504527"/>
          </a:xfrm>
        </p:spPr>
        <p:txBody>
          <a:bodyPr/>
          <a:lstStyle/>
          <a:p>
            <a:r>
              <a:rPr lang="en-US" dirty="0" err="1" smtClean="0"/>
              <a:t>Yhdysvallat</a:t>
            </a:r>
            <a:endParaRPr lang="fi-FI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err="1" smtClean="0"/>
              <a:t>Euroalue</a:t>
            </a:r>
            <a:r>
              <a:rPr lang="en-US" dirty="0" smtClean="0"/>
              <a:t>	</a:t>
            </a:r>
            <a:endParaRPr lang="fi-FI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err="1" smtClean="0"/>
              <a:t>Maailmankauppa</a:t>
            </a:r>
            <a:r>
              <a:rPr lang="en-US" dirty="0" smtClean="0"/>
              <a:t> </a:t>
            </a:r>
            <a:r>
              <a:rPr lang="en-US" dirty="0" err="1" smtClean="0"/>
              <a:t>hidastuu</a:t>
            </a:r>
            <a:endParaRPr lang="fi-FI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4644000" y="4078801"/>
            <a:ext cx="3752506" cy="286303"/>
          </a:xfrm>
        </p:spPr>
        <p:txBody>
          <a:bodyPr/>
          <a:lstStyle/>
          <a:p>
            <a:r>
              <a:rPr lang="fi-FI" dirty="0" smtClean="0"/>
              <a:t>Ennusteen taustaoletukset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7546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Nopea</a:t>
            </a:r>
            <a:r>
              <a:rPr lang="en-US" dirty="0"/>
              <a:t> </a:t>
            </a:r>
            <a:r>
              <a:rPr lang="en-US" dirty="0" err="1"/>
              <a:t>kasvu</a:t>
            </a:r>
            <a:r>
              <a:rPr lang="en-US" dirty="0"/>
              <a:t> on </a:t>
            </a:r>
            <a:r>
              <a:rPr lang="en-US" dirty="0" err="1"/>
              <a:t>myös</a:t>
            </a:r>
            <a:r>
              <a:rPr lang="en-US" dirty="0"/>
              <a:t> </a:t>
            </a:r>
            <a:r>
              <a:rPr lang="en-US" dirty="0" err="1"/>
              <a:t>laaja-alaista</a:t>
            </a:r>
            <a:endParaRPr lang="fi-FI" dirty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6</a:t>
            </a:fld>
            <a:endParaRPr lang="fi-FI"/>
          </a:p>
        </p:txBody>
      </p:sp>
      <p:pic>
        <p:nvPicPr>
          <p:cNvPr id="4" name="Kuva 5"/>
          <p:cNvPicPr>
            <a:picLocks/>
          </p:cNvPicPr>
          <p:nvPr>
            <p:extLst>
              <p:ext uri="{D42A27DB-BD31-4B8C-83A1-F6EECF244321}">
                <p14:modId xmlns:p14="http://schemas.microsoft.com/office/powerpoint/2010/main" val="227290633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7544" y="1700808"/>
            <a:ext cx="5040313" cy="3455987"/>
          </a:xfrm>
          <a:prstGeom prst="rect">
            <a:avLst/>
          </a:prstGeom>
        </p:spPr>
      </p:pic>
      <p:sp>
        <p:nvSpPr>
          <p:cNvPr id="5" name="Content Placeholder 5"/>
          <p:cNvSpPr txBox="1">
            <a:spLocks/>
          </p:cNvSpPr>
          <p:nvPr/>
        </p:nvSpPr>
        <p:spPr>
          <a:xfrm>
            <a:off x="5724128" y="1641393"/>
            <a:ext cx="3024187" cy="4779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5600" indent="-35560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138" indent="-363538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8400" indent="-363538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688" indent="-180975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1313" indent="-174625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600" smtClean="0"/>
              <a:t>Kasvua tukevat sekä kotimainen kysyntä että ulkomaankauppa. </a:t>
            </a:r>
          </a:p>
          <a:p>
            <a:r>
              <a:rPr lang="fi-FI" sz="1600" smtClean="0"/>
              <a:t>Yksityistä kulutusta rajoittaa</a:t>
            </a:r>
            <a:r>
              <a:rPr lang="fi-FI" sz="1600" smtClean="0">
                <a:solidFill>
                  <a:srgbClr val="FF0000"/>
                </a:solidFill>
              </a:rPr>
              <a:t> </a:t>
            </a:r>
            <a:r>
              <a:rPr lang="fi-FI" sz="1600" smtClean="0"/>
              <a:t>reaalisten käytettävissä olevien tulojen hidastuva kasvu.</a:t>
            </a:r>
          </a:p>
          <a:p>
            <a:r>
              <a:rPr lang="fi-FI" sz="1600" smtClean="0"/>
              <a:t>Nettoviennin kasvua tukeva vaikutus pienenee ennustejakson loppua kohden.</a:t>
            </a:r>
          </a:p>
          <a:p>
            <a:r>
              <a:rPr lang="fi-FI" sz="1600" smtClean="0"/>
              <a:t>Kone- ja laiteinvestoinnit nostavat investointiasteen 20 prosenttiin suhteessa BKT:seen.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65332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Ajoitustustekijät</a:t>
            </a:r>
            <a:r>
              <a:rPr lang="en-US" dirty="0" smtClean="0"/>
              <a:t> </a:t>
            </a:r>
            <a:r>
              <a:rPr lang="en-US" dirty="0" err="1" smtClean="0"/>
              <a:t>kiihdyttävät</a:t>
            </a:r>
            <a:r>
              <a:rPr lang="en-US" dirty="0" smtClean="0"/>
              <a:t> </a:t>
            </a:r>
            <a:r>
              <a:rPr lang="en-US" dirty="0" err="1" smtClean="0"/>
              <a:t>ansiotason</a:t>
            </a:r>
            <a:r>
              <a:rPr lang="en-US" dirty="0" smtClean="0"/>
              <a:t> </a:t>
            </a:r>
            <a:r>
              <a:rPr lang="en-US" dirty="0" err="1" smtClean="0"/>
              <a:t>nousua</a:t>
            </a:r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7</a:t>
            </a:fld>
            <a:endParaRPr lang="fi-FI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467545" y="1700808"/>
            <a:ext cx="5155506" cy="3384376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5796136" y="1412776"/>
            <a:ext cx="3095625" cy="4779962"/>
          </a:xfrm>
        </p:spPr>
        <p:txBody>
          <a:bodyPr>
            <a:noAutofit/>
          </a:bodyPr>
          <a:lstStyle/>
          <a:p>
            <a:endParaRPr lang="fi-FI" sz="1500" dirty="0" smtClean="0"/>
          </a:p>
          <a:p>
            <a:r>
              <a:rPr lang="fi-FI" sz="1500" dirty="0" smtClean="0"/>
              <a:t>Vuonna </a:t>
            </a:r>
            <a:r>
              <a:rPr lang="fi-FI" sz="1500" dirty="0"/>
              <a:t>2018 ansiotaso nousee 1,9 </a:t>
            </a:r>
            <a:r>
              <a:rPr lang="fi-FI" sz="1500" dirty="0" smtClean="0"/>
              <a:t>prosenttia. </a:t>
            </a:r>
            <a:endParaRPr lang="fi-FI" sz="1500" dirty="0"/>
          </a:p>
          <a:p>
            <a:r>
              <a:rPr lang="fi-FI" sz="1500" dirty="0"/>
              <a:t>Ansiotason nousu kiihtyy 2,5 prosenttiin sopimuskorotusten ajoitustekijöiden vuoksi </a:t>
            </a:r>
            <a:r>
              <a:rPr lang="fi-FI" sz="1500" dirty="0" smtClean="0"/>
              <a:t>vuonna 2019.</a:t>
            </a:r>
            <a:endParaRPr lang="fi-FI" sz="1500" dirty="0"/>
          </a:p>
          <a:p>
            <a:r>
              <a:rPr lang="fi-FI" sz="1500" dirty="0"/>
              <a:t>Vuonna 2020 ansiotason nousua 2,8 prosenttiin kiihdyttää julkisen sektorin lomarahojen palautuminen. </a:t>
            </a:r>
          </a:p>
          <a:p>
            <a:r>
              <a:rPr lang="fi-FI" sz="1500" dirty="0"/>
              <a:t>Palkkojen kiihtymisestä huolimatta inflaatio jää edelleen </a:t>
            </a:r>
            <a:r>
              <a:rPr lang="fi-FI" sz="1500" dirty="0" smtClean="0"/>
              <a:t>maltilliseksi.</a:t>
            </a:r>
          </a:p>
        </p:txBody>
      </p:sp>
    </p:spTree>
    <p:extLst>
      <p:ext uri="{BB962C8B-B14F-4D97-AF65-F5344CB8AC3E}">
        <p14:creationId xmlns:p14="http://schemas.microsoft.com/office/powerpoint/2010/main" val="256675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Työvoiman</a:t>
            </a:r>
            <a:r>
              <a:rPr lang="en-US" dirty="0"/>
              <a:t> </a:t>
            </a:r>
            <a:r>
              <a:rPr lang="en-US" dirty="0" err="1"/>
              <a:t>kysyntä</a:t>
            </a:r>
            <a:r>
              <a:rPr lang="en-US" dirty="0"/>
              <a:t> </a:t>
            </a:r>
            <a:r>
              <a:rPr lang="en-US" dirty="0" err="1"/>
              <a:t>lisääntyy</a:t>
            </a:r>
            <a:r>
              <a:rPr lang="en-US" dirty="0"/>
              <a:t> </a:t>
            </a:r>
            <a:r>
              <a:rPr lang="en-US" dirty="0" err="1"/>
              <a:t>ripeästi</a:t>
            </a:r>
            <a:endParaRPr lang="fi-FI" dirty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8</a:t>
            </a:fld>
            <a:endParaRPr lang="fi-FI"/>
          </a:p>
        </p:txBody>
      </p:sp>
      <p:pic>
        <p:nvPicPr>
          <p:cNvPr id="4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700808"/>
            <a:ext cx="5357813" cy="3517900"/>
          </a:xfrm>
          <a:prstGeom prst="rect">
            <a:avLst/>
          </a:prstGeom>
        </p:spPr>
      </p:pic>
      <p:sp>
        <p:nvSpPr>
          <p:cNvPr id="5" name="Content Placeholder 3"/>
          <p:cNvSpPr txBox="1">
            <a:spLocks/>
          </p:cNvSpPr>
          <p:nvPr/>
        </p:nvSpPr>
        <p:spPr>
          <a:xfrm>
            <a:off x="5913090" y="1412776"/>
            <a:ext cx="2952750" cy="47799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55600" indent="-35560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138" indent="-363538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8400" indent="-363538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688" indent="-180975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1313" indent="-174625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1500" smtClean="0"/>
          </a:p>
          <a:p>
            <a:r>
              <a:rPr lang="fi-FI" sz="1500" smtClean="0"/>
              <a:t>BKT:n nopea kasvu ja reaalipalkkojen hidas nousu ylläpitävät työvoiman kysyntää ennustejaksolla. </a:t>
            </a:r>
          </a:p>
          <a:p>
            <a:r>
              <a:rPr lang="fi-FI" sz="1500" smtClean="0"/>
              <a:t>Työvoiman tarjonta ei koko talouden tasolla vielä rajoita työllisyyden ja talouden kasvua.</a:t>
            </a:r>
          </a:p>
          <a:p>
            <a:pPr lvl="1"/>
            <a:r>
              <a:rPr lang="fi-FI" sz="1500" smtClean="0"/>
              <a:t>Työttömien ja piilotyöttömien määrä on edelleen suuri.</a:t>
            </a:r>
          </a:p>
          <a:p>
            <a:pPr lvl="1"/>
            <a:r>
              <a:rPr lang="fi-FI" sz="1500" smtClean="0"/>
              <a:t>Työvoiman tarjonta lisääntyy toimenpiteiden surauksena.</a:t>
            </a:r>
          </a:p>
          <a:p>
            <a:r>
              <a:rPr lang="fi-FI" sz="1500" smtClean="0"/>
              <a:t>Ammattitaitoisesta työvoimasta on pulaa yhä useammilla toimialoilla ja alueilla.</a:t>
            </a:r>
          </a:p>
          <a:p>
            <a:endParaRPr lang="fi-FI" sz="1500" dirty="0"/>
          </a:p>
        </p:txBody>
      </p:sp>
    </p:spTree>
    <p:extLst>
      <p:ext uri="{BB962C8B-B14F-4D97-AF65-F5344CB8AC3E}">
        <p14:creationId xmlns:p14="http://schemas.microsoft.com/office/powerpoint/2010/main" val="246476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Työllisyyden</a:t>
            </a:r>
            <a:r>
              <a:rPr lang="en-US" dirty="0" smtClean="0"/>
              <a:t> </a:t>
            </a:r>
            <a:r>
              <a:rPr lang="en-US" dirty="0" err="1" smtClean="0"/>
              <a:t>kasvu</a:t>
            </a:r>
            <a:r>
              <a:rPr lang="en-US" dirty="0" smtClean="0"/>
              <a:t> </a:t>
            </a:r>
            <a:r>
              <a:rPr lang="en-US" dirty="0" err="1" smtClean="0"/>
              <a:t>ylittänyt</a:t>
            </a:r>
            <a:r>
              <a:rPr lang="en-US" dirty="0" smtClean="0"/>
              <a:t> </a:t>
            </a:r>
            <a:r>
              <a:rPr lang="en-US" dirty="0" err="1" smtClean="0"/>
              <a:t>odotukset</a:t>
            </a:r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9</a:t>
            </a:fld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5868144" y="1331640"/>
            <a:ext cx="2808287" cy="4779962"/>
          </a:xfrm>
        </p:spPr>
        <p:txBody>
          <a:bodyPr>
            <a:normAutofit/>
          </a:bodyPr>
          <a:lstStyle/>
          <a:p>
            <a:endParaRPr lang="en-US" sz="1500" dirty="0"/>
          </a:p>
          <a:p>
            <a:r>
              <a:rPr lang="fi-FI" sz="1500" dirty="0" smtClean="0"/>
              <a:t>Työllisyysasteen trendi nousi nopeasti 71 prosenttiin. </a:t>
            </a:r>
          </a:p>
          <a:p>
            <a:r>
              <a:rPr lang="fi-FI" sz="1500" dirty="0" smtClean="0"/>
              <a:t>Työllisyysaste nousee 72,5 prosenttiin </a:t>
            </a:r>
            <a:r>
              <a:rPr lang="en-US" sz="1500" dirty="0" err="1" smtClean="0"/>
              <a:t>vuonna</a:t>
            </a:r>
            <a:r>
              <a:rPr lang="en-US" sz="1500" dirty="0" smtClean="0"/>
              <a:t> 2020.</a:t>
            </a:r>
            <a:endParaRPr lang="fi-FI" sz="1500" dirty="0" smtClean="0"/>
          </a:p>
          <a:p>
            <a:r>
              <a:rPr lang="fi-FI" sz="1500" dirty="0" smtClean="0"/>
              <a:t>Työttömyyden </a:t>
            </a:r>
            <a:r>
              <a:rPr lang="fi-FI" sz="1500" dirty="0"/>
              <a:t>vähenemistä hidastavat piilo- ja rakennetyöttömien suuret määrät. </a:t>
            </a:r>
          </a:p>
          <a:p>
            <a:r>
              <a:rPr lang="fi-FI" sz="1500" dirty="0"/>
              <a:t>Työttömien määrän arvioidaan siten pysyvän melko korkeana koko ennustejaksolla voimistuneesta talouskasvusta huolimatta.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576000" y="1700808"/>
            <a:ext cx="5176838" cy="339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43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M_malliesitys_fin_v2017-04-25">
  <a:themeElements>
    <a:clrScheme name="Mukautettu 2">
      <a:dk1>
        <a:sysClr val="windowText" lastClr="000000"/>
      </a:dk1>
      <a:lt1>
        <a:sysClr val="window" lastClr="FFFFFF"/>
      </a:lt1>
      <a:dk2>
        <a:srgbClr val="304E88"/>
      </a:dk2>
      <a:lt2>
        <a:srgbClr val="EEECE1"/>
      </a:lt2>
      <a:accent1>
        <a:srgbClr val="304E88"/>
      </a:accent1>
      <a:accent2>
        <a:srgbClr val="A34E96"/>
      </a:accent2>
      <a:accent3>
        <a:srgbClr val="5AB5EC"/>
      </a:accent3>
      <a:accent4>
        <a:srgbClr val="479A36"/>
      </a:accent4>
      <a:accent5>
        <a:srgbClr val="DDDDDD"/>
      </a:accent5>
      <a:accent6>
        <a:srgbClr val="ED2939"/>
      </a:accent6>
      <a:hlink>
        <a:srgbClr val="0000FF"/>
      </a:hlink>
      <a:folHlink>
        <a:srgbClr val="800080"/>
      </a:folHlink>
    </a:clrScheme>
    <a:fontScheme name="VM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4F88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M_malliesitys_fin_v2017-04-25.pptx" id="{97E13264-A220-4661-901F-18230D0B0C1A}" vid="{2866B611-ABE3-494E-AA2C-09F810AE37BC}"/>
    </a:ext>
  </a:extLst>
</a:theme>
</file>

<file path=ppt/theme/theme2.xml><?xml version="1.0" encoding="utf-8"?>
<a:theme xmlns:a="http://schemas.openxmlformats.org/drawingml/2006/main" name="Julkinen talous ja talouspolitiikan haasteet Suomessa MPa 16 09 2016">
  <a:themeElements>
    <a:clrScheme name="VM">
      <a:dk1>
        <a:sysClr val="windowText" lastClr="000000"/>
      </a:dk1>
      <a:lt1>
        <a:sysClr val="window" lastClr="FFFFFF"/>
      </a:lt1>
      <a:dk2>
        <a:srgbClr val="304E88"/>
      </a:dk2>
      <a:lt2>
        <a:srgbClr val="EEECE1"/>
      </a:lt2>
      <a:accent1>
        <a:srgbClr val="304E88"/>
      </a:accent1>
      <a:accent2>
        <a:srgbClr val="A34E96"/>
      </a:accent2>
      <a:accent3>
        <a:srgbClr val="5AB5EC"/>
      </a:accent3>
      <a:accent4>
        <a:srgbClr val="A0CD3D"/>
      </a:accent4>
      <a:accent5>
        <a:srgbClr val="DDDDDD"/>
      </a:accent5>
      <a:accent6>
        <a:srgbClr val="ED2939"/>
      </a:accent6>
      <a:hlink>
        <a:srgbClr val="0000FF"/>
      </a:hlink>
      <a:folHlink>
        <a:srgbClr val="800080"/>
      </a:folHlink>
    </a:clrScheme>
    <a:fontScheme name="VM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4F88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VM_malliesitys_fin_v2017-04-25</Template>
  <TotalTime>7230</TotalTime>
  <Words>543</Words>
  <Application>Microsoft Office PowerPoint</Application>
  <PresentationFormat>Näytössä katseltava diaesitys (4:3)</PresentationFormat>
  <Paragraphs>212</Paragraphs>
  <Slides>17</Slides>
  <Notes>5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17</vt:i4>
      </vt:variant>
    </vt:vector>
  </HeadingPairs>
  <TitlesOfParts>
    <vt:vector size="23" baseType="lpstr">
      <vt:lpstr>Arial</vt:lpstr>
      <vt:lpstr>Arial Narrow</vt:lpstr>
      <vt:lpstr>Calibri</vt:lpstr>
      <vt:lpstr>Verdana</vt:lpstr>
      <vt:lpstr>VM_malliesitys_fin_v2017-04-25</vt:lpstr>
      <vt:lpstr>Julkinen talous ja talouspolitiikan haasteet Suomessa MPa 16 09 2016</vt:lpstr>
      <vt:lpstr>Taloudellinen katsaus</vt:lpstr>
      <vt:lpstr>Reaalitalouden ennuste</vt:lpstr>
      <vt:lpstr>Kasvu jatkuu yli 2 prosentin vuosivauhdilla.  Maailmantaloudessa on voimakasta kasvua.  Työllisyyden kasvu on ylittänyt odotukset.  Palkkojen nousu kiihtyy.  Keskipitkällä aikavälillä kasvu jää alle 1½ %.</vt:lpstr>
      <vt:lpstr>VM:n virallinen ennuste</vt:lpstr>
      <vt:lpstr>Maailmantaloudessa vallitsee korkeasuhdanne </vt:lpstr>
      <vt:lpstr>Nopea kasvu on myös laaja-alaista</vt:lpstr>
      <vt:lpstr>Ajoitustustekijät kiihdyttävät ansiotason nousua</vt:lpstr>
      <vt:lpstr>Työvoiman kysyntä lisääntyy ripeästi</vt:lpstr>
      <vt:lpstr>Työllisyyden kasvu ylittänyt odotukset</vt:lpstr>
      <vt:lpstr>Julkisen talouden näkymät</vt:lpstr>
      <vt:lpstr>Julkinen talous kääntyy ylijäämäiseksi vuonna. 2020 ensimmäisen kerran sitten vuoden 2008.  Valtiontalous on talouskasvusta huolimatta lähivuosina alijäämäinen.   Julkinen talous velkaantuu, vaikka velka suhteessa bruttokansantuotteeseen laskee.   Pitkän aikavälin haasteet ennallaan: velkasuhde uhkaa kääntyä uudelleen nousuun.</vt:lpstr>
      <vt:lpstr>Julkinen talous vahvistuu hieman ylijäämäiseksi,  mutta velkaantuminen jatkuu</vt:lpstr>
      <vt:lpstr>Finanssipolitiikka lähivuosina likimain neutraalia tai hieman kiristävää</vt:lpstr>
      <vt:lpstr>Rakenteellinen rahoitusasema tasapainon tuntumassa</vt:lpstr>
      <vt:lpstr>Kestävyysvaje noin 2 ½ % suhteessa BKT:hen</vt:lpstr>
      <vt:lpstr>Keskeiset taloutta kuvaavat indikaattorit</vt:lpstr>
      <vt:lpstr>PowerPoint-esitys</vt:lpstr>
    </vt:vector>
  </TitlesOfParts>
  <Company>VIP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Esityksen etusivu Otsikko Arial Narrow Regular 34 pt gemena sininen, max. 3 riviä</dc:title>
  <dc:creator>Ryynänen Satu VM</dc:creator>
  <cp:lastModifiedBy>Kurki Emilia</cp:lastModifiedBy>
  <cp:revision>160</cp:revision>
  <dcterms:created xsi:type="dcterms:W3CDTF">2017-04-26T11:20:23Z</dcterms:created>
  <dcterms:modified xsi:type="dcterms:W3CDTF">2018-04-13T06:50:55Z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